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rts/chart1.xml" ContentType="application/vnd.openxmlformats-officedocument.drawingml.chart+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4"/>
  </p:notesMasterIdLst>
  <p:sldIdLst>
    <p:sldId id="339" r:id="rId2"/>
    <p:sldId id="494" r:id="rId3"/>
    <p:sldId id="495" r:id="rId4"/>
    <p:sldId id="496" r:id="rId5"/>
    <p:sldId id="497" r:id="rId6"/>
    <p:sldId id="481" r:id="rId7"/>
    <p:sldId id="510" r:id="rId8"/>
    <p:sldId id="341" r:id="rId9"/>
    <p:sldId id="498" r:id="rId10"/>
    <p:sldId id="500" r:id="rId11"/>
    <p:sldId id="501" r:id="rId12"/>
    <p:sldId id="502" r:id="rId13"/>
    <p:sldId id="342" r:id="rId14"/>
    <p:sldId id="499" r:id="rId15"/>
    <p:sldId id="482" r:id="rId16"/>
    <p:sldId id="508" r:id="rId17"/>
    <p:sldId id="355" r:id="rId18"/>
    <p:sldId id="516" r:id="rId19"/>
    <p:sldId id="504" r:id="rId20"/>
    <p:sldId id="509" r:id="rId21"/>
    <p:sldId id="505" r:id="rId22"/>
    <p:sldId id="507" r:id="rId23"/>
    <p:sldId id="344" r:id="rId24"/>
    <p:sldId id="351" r:id="rId25"/>
    <p:sldId id="511" r:id="rId26"/>
    <p:sldId id="522" r:id="rId27"/>
    <p:sldId id="352" r:id="rId28"/>
    <p:sldId id="517" r:id="rId29"/>
    <p:sldId id="353" r:id="rId30"/>
    <p:sldId id="518" r:id="rId31"/>
    <p:sldId id="512" r:id="rId32"/>
    <p:sldId id="519" r:id="rId33"/>
    <p:sldId id="513" r:id="rId34"/>
    <p:sldId id="521" r:id="rId35"/>
    <p:sldId id="515" r:id="rId36"/>
    <p:sldId id="483" r:id="rId37"/>
    <p:sldId id="464" r:id="rId38"/>
    <p:sldId id="492" r:id="rId39"/>
    <p:sldId id="523" r:id="rId40"/>
    <p:sldId id="526" r:id="rId41"/>
    <p:sldId id="524" r:id="rId42"/>
    <p:sldId id="527" r:id="rId43"/>
    <p:sldId id="528" r:id="rId44"/>
    <p:sldId id="484" r:id="rId45"/>
    <p:sldId id="375" r:id="rId46"/>
    <p:sldId id="493" r:id="rId47"/>
    <p:sldId id="530" r:id="rId48"/>
    <p:sldId id="531" r:id="rId49"/>
    <p:sldId id="532" r:id="rId50"/>
    <p:sldId id="533" r:id="rId51"/>
    <p:sldId id="534" r:id="rId52"/>
    <p:sldId id="535" r:id="rId53"/>
    <p:sldId id="536" r:id="rId54"/>
    <p:sldId id="537" r:id="rId55"/>
    <p:sldId id="538" r:id="rId56"/>
    <p:sldId id="539" r:id="rId57"/>
    <p:sldId id="540" r:id="rId58"/>
    <p:sldId id="541" r:id="rId59"/>
    <p:sldId id="542" r:id="rId60"/>
    <p:sldId id="543" r:id="rId61"/>
    <p:sldId id="544" r:id="rId62"/>
    <p:sldId id="545" r:id="rId63"/>
    <p:sldId id="546" r:id="rId64"/>
    <p:sldId id="547" r:id="rId65"/>
    <p:sldId id="548" r:id="rId66"/>
    <p:sldId id="549" r:id="rId67"/>
    <p:sldId id="550" r:id="rId68"/>
    <p:sldId id="551" r:id="rId69"/>
    <p:sldId id="552" r:id="rId70"/>
    <p:sldId id="553" r:id="rId71"/>
    <p:sldId id="554" r:id="rId72"/>
    <p:sldId id="825" r:id="rId73"/>
    <p:sldId id="555" r:id="rId74"/>
    <p:sldId id="556" r:id="rId75"/>
    <p:sldId id="557" r:id="rId76"/>
    <p:sldId id="558" r:id="rId77"/>
    <p:sldId id="559" r:id="rId78"/>
    <p:sldId id="560" r:id="rId79"/>
    <p:sldId id="561" r:id="rId80"/>
    <p:sldId id="562" r:id="rId81"/>
    <p:sldId id="563" r:id="rId82"/>
    <p:sldId id="564" r:id="rId83"/>
    <p:sldId id="565" r:id="rId84"/>
    <p:sldId id="566" r:id="rId85"/>
    <p:sldId id="567" r:id="rId86"/>
    <p:sldId id="568" r:id="rId87"/>
    <p:sldId id="569" r:id="rId88"/>
    <p:sldId id="570" r:id="rId89"/>
    <p:sldId id="571" r:id="rId90"/>
    <p:sldId id="572" r:id="rId91"/>
    <p:sldId id="573" r:id="rId92"/>
    <p:sldId id="574" r:id="rId93"/>
    <p:sldId id="575" r:id="rId94"/>
    <p:sldId id="576" r:id="rId95"/>
    <p:sldId id="577" r:id="rId96"/>
    <p:sldId id="578" r:id="rId97"/>
    <p:sldId id="579" r:id="rId98"/>
    <p:sldId id="580" r:id="rId99"/>
    <p:sldId id="581" r:id="rId100"/>
    <p:sldId id="582" r:id="rId101"/>
    <p:sldId id="583" r:id="rId102"/>
    <p:sldId id="584" r:id="rId103"/>
    <p:sldId id="585" r:id="rId104"/>
    <p:sldId id="586" r:id="rId105"/>
    <p:sldId id="587" r:id="rId106"/>
    <p:sldId id="588" r:id="rId107"/>
    <p:sldId id="589" r:id="rId108"/>
    <p:sldId id="590" r:id="rId109"/>
    <p:sldId id="591" r:id="rId110"/>
    <p:sldId id="592" r:id="rId111"/>
    <p:sldId id="593" r:id="rId112"/>
    <p:sldId id="594" r:id="rId113"/>
    <p:sldId id="595" r:id="rId114"/>
    <p:sldId id="596" r:id="rId115"/>
    <p:sldId id="597" r:id="rId116"/>
    <p:sldId id="598" r:id="rId117"/>
    <p:sldId id="599" r:id="rId118"/>
    <p:sldId id="600" r:id="rId119"/>
    <p:sldId id="601" r:id="rId120"/>
    <p:sldId id="602" r:id="rId121"/>
    <p:sldId id="603" r:id="rId122"/>
    <p:sldId id="604" r:id="rId123"/>
    <p:sldId id="605" r:id="rId124"/>
    <p:sldId id="606" r:id="rId125"/>
    <p:sldId id="607" r:id="rId126"/>
    <p:sldId id="608" r:id="rId127"/>
    <p:sldId id="609" r:id="rId128"/>
    <p:sldId id="610" r:id="rId129"/>
    <p:sldId id="611" r:id="rId130"/>
    <p:sldId id="612" r:id="rId131"/>
    <p:sldId id="613" r:id="rId132"/>
    <p:sldId id="614" r:id="rId133"/>
    <p:sldId id="615" r:id="rId134"/>
    <p:sldId id="616" r:id="rId135"/>
    <p:sldId id="617" r:id="rId136"/>
    <p:sldId id="618" r:id="rId137"/>
    <p:sldId id="619" r:id="rId138"/>
    <p:sldId id="620" r:id="rId139"/>
    <p:sldId id="621" r:id="rId140"/>
    <p:sldId id="622" r:id="rId141"/>
    <p:sldId id="623" r:id="rId142"/>
    <p:sldId id="624" r:id="rId143"/>
    <p:sldId id="625" r:id="rId144"/>
    <p:sldId id="626" r:id="rId145"/>
    <p:sldId id="627" r:id="rId146"/>
    <p:sldId id="628" r:id="rId147"/>
    <p:sldId id="629" r:id="rId148"/>
    <p:sldId id="630" r:id="rId149"/>
    <p:sldId id="631" r:id="rId150"/>
    <p:sldId id="632" r:id="rId151"/>
    <p:sldId id="633" r:id="rId152"/>
    <p:sldId id="634" r:id="rId153"/>
    <p:sldId id="635" r:id="rId154"/>
    <p:sldId id="636" r:id="rId155"/>
    <p:sldId id="637" r:id="rId156"/>
    <p:sldId id="638" r:id="rId157"/>
    <p:sldId id="639" r:id="rId158"/>
    <p:sldId id="640" r:id="rId159"/>
    <p:sldId id="641" r:id="rId160"/>
    <p:sldId id="642" r:id="rId161"/>
    <p:sldId id="643" r:id="rId162"/>
    <p:sldId id="644" r:id="rId163"/>
    <p:sldId id="645" r:id="rId164"/>
    <p:sldId id="646" r:id="rId165"/>
    <p:sldId id="647" r:id="rId166"/>
    <p:sldId id="648" r:id="rId167"/>
    <p:sldId id="649" r:id="rId168"/>
    <p:sldId id="650" r:id="rId169"/>
    <p:sldId id="651" r:id="rId170"/>
    <p:sldId id="652" r:id="rId171"/>
    <p:sldId id="653" r:id="rId172"/>
    <p:sldId id="654" r:id="rId173"/>
    <p:sldId id="655" r:id="rId174"/>
    <p:sldId id="656" r:id="rId175"/>
    <p:sldId id="657" r:id="rId176"/>
    <p:sldId id="658" r:id="rId177"/>
    <p:sldId id="659" r:id="rId178"/>
    <p:sldId id="660" r:id="rId179"/>
    <p:sldId id="661" r:id="rId180"/>
    <p:sldId id="662" r:id="rId181"/>
    <p:sldId id="663" r:id="rId182"/>
    <p:sldId id="664" r:id="rId183"/>
    <p:sldId id="665" r:id="rId184"/>
    <p:sldId id="666" r:id="rId185"/>
    <p:sldId id="667" r:id="rId186"/>
    <p:sldId id="668" r:id="rId187"/>
    <p:sldId id="669" r:id="rId188"/>
    <p:sldId id="670" r:id="rId189"/>
    <p:sldId id="671" r:id="rId190"/>
    <p:sldId id="672" r:id="rId191"/>
    <p:sldId id="673" r:id="rId192"/>
    <p:sldId id="674" r:id="rId193"/>
    <p:sldId id="675" r:id="rId194"/>
    <p:sldId id="676" r:id="rId195"/>
    <p:sldId id="677" r:id="rId196"/>
    <p:sldId id="678" r:id="rId197"/>
    <p:sldId id="679" r:id="rId198"/>
    <p:sldId id="680" r:id="rId199"/>
    <p:sldId id="681" r:id="rId200"/>
    <p:sldId id="682" r:id="rId201"/>
    <p:sldId id="683" r:id="rId202"/>
    <p:sldId id="684" r:id="rId203"/>
    <p:sldId id="685" r:id="rId204"/>
    <p:sldId id="686" r:id="rId205"/>
    <p:sldId id="687" r:id="rId206"/>
    <p:sldId id="688" r:id="rId207"/>
    <p:sldId id="689" r:id="rId208"/>
    <p:sldId id="690" r:id="rId209"/>
    <p:sldId id="691" r:id="rId210"/>
    <p:sldId id="692" r:id="rId211"/>
    <p:sldId id="693" r:id="rId212"/>
    <p:sldId id="694" r:id="rId213"/>
    <p:sldId id="695" r:id="rId214"/>
    <p:sldId id="696" r:id="rId215"/>
    <p:sldId id="697" r:id="rId216"/>
    <p:sldId id="698" r:id="rId217"/>
    <p:sldId id="699" r:id="rId218"/>
    <p:sldId id="700" r:id="rId219"/>
    <p:sldId id="701" r:id="rId220"/>
    <p:sldId id="702" r:id="rId221"/>
    <p:sldId id="703" r:id="rId222"/>
    <p:sldId id="704" r:id="rId223"/>
    <p:sldId id="705" r:id="rId224"/>
    <p:sldId id="706" r:id="rId225"/>
    <p:sldId id="707" r:id="rId226"/>
    <p:sldId id="708" r:id="rId227"/>
    <p:sldId id="709" r:id="rId228"/>
    <p:sldId id="710" r:id="rId229"/>
    <p:sldId id="711" r:id="rId230"/>
    <p:sldId id="712" r:id="rId231"/>
    <p:sldId id="713" r:id="rId232"/>
    <p:sldId id="714" r:id="rId233"/>
    <p:sldId id="715" r:id="rId234"/>
    <p:sldId id="716" r:id="rId235"/>
    <p:sldId id="717" r:id="rId236"/>
    <p:sldId id="718" r:id="rId237"/>
    <p:sldId id="719" r:id="rId238"/>
    <p:sldId id="720" r:id="rId239"/>
    <p:sldId id="721" r:id="rId240"/>
    <p:sldId id="722" r:id="rId241"/>
    <p:sldId id="723" r:id="rId242"/>
    <p:sldId id="724" r:id="rId243"/>
    <p:sldId id="725" r:id="rId244"/>
    <p:sldId id="726" r:id="rId245"/>
    <p:sldId id="727" r:id="rId246"/>
    <p:sldId id="728" r:id="rId247"/>
    <p:sldId id="729" r:id="rId248"/>
    <p:sldId id="730" r:id="rId249"/>
    <p:sldId id="731" r:id="rId250"/>
    <p:sldId id="732" r:id="rId251"/>
    <p:sldId id="733" r:id="rId252"/>
    <p:sldId id="734" r:id="rId253"/>
    <p:sldId id="735" r:id="rId254"/>
    <p:sldId id="736" r:id="rId255"/>
    <p:sldId id="737" r:id="rId256"/>
    <p:sldId id="738" r:id="rId257"/>
    <p:sldId id="739" r:id="rId258"/>
    <p:sldId id="740" r:id="rId259"/>
    <p:sldId id="741" r:id="rId260"/>
    <p:sldId id="742" r:id="rId261"/>
    <p:sldId id="743" r:id="rId262"/>
    <p:sldId id="744" r:id="rId263"/>
    <p:sldId id="745" r:id="rId264"/>
    <p:sldId id="746" r:id="rId265"/>
    <p:sldId id="747" r:id="rId266"/>
    <p:sldId id="748" r:id="rId267"/>
    <p:sldId id="749" r:id="rId268"/>
    <p:sldId id="750" r:id="rId269"/>
    <p:sldId id="751" r:id="rId270"/>
    <p:sldId id="752" r:id="rId271"/>
    <p:sldId id="753" r:id="rId272"/>
    <p:sldId id="754" r:id="rId273"/>
    <p:sldId id="755" r:id="rId274"/>
    <p:sldId id="756" r:id="rId275"/>
    <p:sldId id="757" r:id="rId276"/>
    <p:sldId id="758" r:id="rId277"/>
    <p:sldId id="759" r:id="rId278"/>
    <p:sldId id="760" r:id="rId279"/>
    <p:sldId id="761" r:id="rId280"/>
    <p:sldId id="762" r:id="rId281"/>
    <p:sldId id="763" r:id="rId282"/>
    <p:sldId id="764" r:id="rId283"/>
    <p:sldId id="765" r:id="rId284"/>
    <p:sldId id="766" r:id="rId285"/>
    <p:sldId id="767" r:id="rId286"/>
    <p:sldId id="768" r:id="rId287"/>
    <p:sldId id="769" r:id="rId288"/>
    <p:sldId id="770" r:id="rId289"/>
    <p:sldId id="771" r:id="rId290"/>
    <p:sldId id="772" r:id="rId291"/>
    <p:sldId id="773" r:id="rId292"/>
    <p:sldId id="774" r:id="rId293"/>
    <p:sldId id="775" r:id="rId294"/>
    <p:sldId id="776" r:id="rId295"/>
    <p:sldId id="777" r:id="rId296"/>
    <p:sldId id="778" r:id="rId297"/>
    <p:sldId id="779" r:id="rId298"/>
    <p:sldId id="780" r:id="rId299"/>
    <p:sldId id="781" r:id="rId300"/>
    <p:sldId id="782" r:id="rId301"/>
    <p:sldId id="783" r:id="rId302"/>
    <p:sldId id="784" r:id="rId303"/>
    <p:sldId id="785" r:id="rId304"/>
    <p:sldId id="786" r:id="rId305"/>
    <p:sldId id="787" r:id="rId306"/>
    <p:sldId id="788" r:id="rId307"/>
    <p:sldId id="789" r:id="rId308"/>
    <p:sldId id="790" r:id="rId309"/>
    <p:sldId id="791" r:id="rId310"/>
    <p:sldId id="792" r:id="rId311"/>
    <p:sldId id="793" r:id="rId312"/>
    <p:sldId id="794" r:id="rId313"/>
    <p:sldId id="795" r:id="rId314"/>
    <p:sldId id="796" r:id="rId315"/>
    <p:sldId id="797" r:id="rId316"/>
    <p:sldId id="798" r:id="rId317"/>
    <p:sldId id="799" r:id="rId318"/>
    <p:sldId id="800" r:id="rId319"/>
    <p:sldId id="801" r:id="rId320"/>
    <p:sldId id="802" r:id="rId321"/>
    <p:sldId id="803" r:id="rId322"/>
    <p:sldId id="804" r:id="rId323"/>
    <p:sldId id="805" r:id="rId324"/>
    <p:sldId id="806" r:id="rId325"/>
    <p:sldId id="807" r:id="rId326"/>
    <p:sldId id="808" r:id="rId327"/>
    <p:sldId id="809" r:id="rId328"/>
    <p:sldId id="810" r:id="rId329"/>
    <p:sldId id="811" r:id="rId330"/>
    <p:sldId id="812" r:id="rId331"/>
    <p:sldId id="813" r:id="rId332"/>
    <p:sldId id="814" r:id="rId333"/>
    <p:sldId id="815" r:id="rId334"/>
    <p:sldId id="816" r:id="rId335"/>
    <p:sldId id="817" r:id="rId336"/>
    <p:sldId id="818" r:id="rId337"/>
    <p:sldId id="819" r:id="rId338"/>
    <p:sldId id="820" r:id="rId339"/>
    <p:sldId id="821" r:id="rId340"/>
    <p:sldId id="822" r:id="rId341"/>
    <p:sldId id="823" r:id="rId342"/>
    <p:sldId id="824" r:id="rId3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50" autoAdjust="0"/>
    <p:restoredTop sz="68513" autoAdjust="0"/>
  </p:normalViewPr>
  <p:slideViewPr>
    <p:cSldViewPr>
      <p:cViewPr varScale="1">
        <p:scale>
          <a:sx n="72" d="100"/>
          <a:sy n="72" d="100"/>
        </p:scale>
        <p:origin x="1432"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345" Type="http://schemas.openxmlformats.org/officeDocument/2006/relationships/presProps" Target="presProps.xml"/><Relationship Id="rId346" Type="http://schemas.openxmlformats.org/officeDocument/2006/relationships/viewProps" Target="viewProps.xml"/><Relationship Id="rId347" Type="http://schemas.openxmlformats.org/officeDocument/2006/relationships/theme" Target="theme/theme1.xml"/><Relationship Id="rId348"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260" Type="http://schemas.openxmlformats.org/officeDocument/2006/relationships/slide" Target="slides/slide259.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61" Type="http://schemas.openxmlformats.org/officeDocument/2006/relationships/slide" Target="slides/slide260.xml"/><Relationship Id="rId262" Type="http://schemas.openxmlformats.org/officeDocument/2006/relationships/slide" Target="slides/slide261.xml"/><Relationship Id="rId263" Type="http://schemas.openxmlformats.org/officeDocument/2006/relationships/slide" Target="slides/slide262.xml"/><Relationship Id="rId264" Type="http://schemas.openxmlformats.org/officeDocument/2006/relationships/slide" Target="slides/slide263.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slide" Target="slides/slide201.xml"/><Relationship Id="rId203" Type="http://schemas.openxmlformats.org/officeDocument/2006/relationships/slide" Target="slides/slide202.xml"/><Relationship Id="rId204" Type="http://schemas.openxmlformats.org/officeDocument/2006/relationships/slide" Target="slides/slide203.xml"/><Relationship Id="rId205" Type="http://schemas.openxmlformats.org/officeDocument/2006/relationships/slide" Target="slides/slide204.xml"/><Relationship Id="rId206" Type="http://schemas.openxmlformats.org/officeDocument/2006/relationships/slide" Target="slides/slide205.xml"/><Relationship Id="rId207" Type="http://schemas.openxmlformats.org/officeDocument/2006/relationships/slide" Target="slides/slide206.xml"/><Relationship Id="rId208" Type="http://schemas.openxmlformats.org/officeDocument/2006/relationships/slide" Target="slides/slide207.xml"/><Relationship Id="rId209" Type="http://schemas.openxmlformats.org/officeDocument/2006/relationships/slide" Target="slides/slide208.xml"/><Relationship Id="rId265" Type="http://schemas.openxmlformats.org/officeDocument/2006/relationships/slide" Target="slides/slide264.xml"/><Relationship Id="rId266" Type="http://schemas.openxmlformats.org/officeDocument/2006/relationships/slide" Target="slides/slide265.xml"/><Relationship Id="rId267" Type="http://schemas.openxmlformats.org/officeDocument/2006/relationships/slide" Target="slides/slide266.xml"/><Relationship Id="rId268" Type="http://schemas.openxmlformats.org/officeDocument/2006/relationships/slide" Target="slides/slide267.xml"/><Relationship Id="rId269" Type="http://schemas.openxmlformats.org/officeDocument/2006/relationships/slide" Target="slides/slide26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270" Type="http://schemas.openxmlformats.org/officeDocument/2006/relationships/slide" Target="slides/slide26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271" Type="http://schemas.openxmlformats.org/officeDocument/2006/relationships/slide" Target="slides/slide270.xml"/><Relationship Id="rId272" Type="http://schemas.openxmlformats.org/officeDocument/2006/relationships/slide" Target="slides/slide271.xml"/><Relationship Id="rId273" Type="http://schemas.openxmlformats.org/officeDocument/2006/relationships/slide" Target="slides/slide272.xml"/><Relationship Id="rId274" Type="http://schemas.openxmlformats.org/officeDocument/2006/relationships/slide" Target="slides/slide273.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210" Type="http://schemas.openxmlformats.org/officeDocument/2006/relationships/slide" Target="slides/slide209.xml"/><Relationship Id="rId211" Type="http://schemas.openxmlformats.org/officeDocument/2006/relationships/slide" Target="slides/slide210.xml"/><Relationship Id="rId212" Type="http://schemas.openxmlformats.org/officeDocument/2006/relationships/slide" Target="slides/slide211.xml"/><Relationship Id="rId213" Type="http://schemas.openxmlformats.org/officeDocument/2006/relationships/slide" Target="slides/slide212.xml"/><Relationship Id="rId214" Type="http://schemas.openxmlformats.org/officeDocument/2006/relationships/slide" Target="slides/slide213.xml"/><Relationship Id="rId215" Type="http://schemas.openxmlformats.org/officeDocument/2006/relationships/slide" Target="slides/slide214.xml"/><Relationship Id="rId216" Type="http://schemas.openxmlformats.org/officeDocument/2006/relationships/slide" Target="slides/slide215.xml"/><Relationship Id="rId217" Type="http://schemas.openxmlformats.org/officeDocument/2006/relationships/slide" Target="slides/slide216.xml"/><Relationship Id="rId218" Type="http://schemas.openxmlformats.org/officeDocument/2006/relationships/slide" Target="slides/slide217.xml"/><Relationship Id="rId219" Type="http://schemas.openxmlformats.org/officeDocument/2006/relationships/slide" Target="slides/slide218.xml"/><Relationship Id="rId275" Type="http://schemas.openxmlformats.org/officeDocument/2006/relationships/slide" Target="slides/slide274.xml"/><Relationship Id="rId276" Type="http://schemas.openxmlformats.org/officeDocument/2006/relationships/slide" Target="slides/slide275.xml"/><Relationship Id="rId277" Type="http://schemas.openxmlformats.org/officeDocument/2006/relationships/slide" Target="slides/slide276.xml"/><Relationship Id="rId278" Type="http://schemas.openxmlformats.org/officeDocument/2006/relationships/slide" Target="slides/slide277.xml"/><Relationship Id="rId279" Type="http://schemas.openxmlformats.org/officeDocument/2006/relationships/slide" Target="slides/slide278.xml"/><Relationship Id="rId300" Type="http://schemas.openxmlformats.org/officeDocument/2006/relationships/slide" Target="slides/slide299.xml"/><Relationship Id="rId301" Type="http://schemas.openxmlformats.org/officeDocument/2006/relationships/slide" Target="slides/slide300.xml"/><Relationship Id="rId302" Type="http://schemas.openxmlformats.org/officeDocument/2006/relationships/slide" Target="slides/slide301.xml"/><Relationship Id="rId303" Type="http://schemas.openxmlformats.org/officeDocument/2006/relationships/slide" Target="slides/slide302.xml"/><Relationship Id="rId304" Type="http://schemas.openxmlformats.org/officeDocument/2006/relationships/slide" Target="slides/slide303.xml"/><Relationship Id="rId305" Type="http://schemas.openxmlformats.org/officeDocument/2006/relationships/slide" Target="slides/slide304.xml"/><Relationship Id="rId306" Type="http://schemas.openxmlformats.org/officeDocument/2006/relationships/slide" Target="slides/slide305.xml"/><Relationship Id="rId307" Type="http://schemas.openxmlformats.org/officeDocument/2006/relationships/slide" Target="slides/slide306.xml"/><Relationship Id="rId308" Type="http://schemas.openxmlformats.org/officeDocument/2006/relationships/slide" Target="slides/slide307.xml"/><Relationship Id="rId309" Type="http://schemas.openxmlformats.org/officeDocument/2006/relationships/slide" Target="slides/slide30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280" Type="http://schemas.openxmlformats.org/officeDocument/2006/relationships/slide" Target="slides/slide279.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81" Type="http://schemas.openxmlformats.org/officeDocument/2006/relationships/slide" Target="slides/slide280.xml"/><Relationship Id="rId282" Type="http://schemas.openxmlformats.org/officeDocument/2006/relationships/slide" Target="slides/slide281.xml"/><Relationship Id="rId283" Type="http://schemas.openxmlformats.org/officeDocument/2006/relationships/slide" Target="slides/slide282.xml"/><Relationship Id="rId284" Type="http://schemas.openxmlformats.org/officeDocument/2006/relationships/slide" Target="slides/slide283.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220" Type="http://schemas.openxmlformats.org/officeDocument/2006/relationships/slide" Target="slides/slide219.xml"/><Relationship Id="rId221" Type="http://schemas.openxmlformats.org/officeDocument/2006/relationships/slide" Target="slides/slide220.xml"/><Relationship Id="rId222" Type="http://schemas.openxmlformats.org/officeDocument/2006/relationships/slide" Target="slides/slide221.xml"/><Relationship Id="rId223" Type="http://schemas.openxmlformats.org/officeDocument/2006/relationships/slide" Target="slides/slide222.xml"/><Relationship Id="rId224" Type="http://schemas.openxmlformats.org/officeDocument/2006/relationships/slide" Target="slides/slide223.xml"/><Relationship Id="rId225" Type="http://schemas.openxmlformats.org/officeDocument/2006/relationships/slide" Target="slides/slide224.xml"/><Relationship Id="rId226" Type="http://schemas.openxmlformats.org/officeDocument/2006/relationships/slide" Target="slides/slide225.xml"/><Relationship Id="rId227" Type="http://schemas.openxmlformats.org/officeDocument/2006/relationships/slide" Target="slides/slide226.xml"/><Relationship Id="rId228" Type="http://schemas.openxmlformats.org/officeDocument/2006/relationships/slide" Target="slides/slide227.xml"/><Relationship Id="rId229" Type="http://schemas.openxmlformats.org/officeDocument/2006/relationships/slide" Target="slides/slide228.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285" Type="http://schemas.openxmlformats.org/officeDocument/2006/relationships/slide" Target="slides/slide284.xml"/><Relationship Id="rId286" Type="http://schemas.openxmlformats.org/officeDocument/2006/relationships/slide" Target="slides/slide285.xml"/><Relationship Id="rId287" Type="http://schemas.openxmlformats.org/officeDocument/2006/relationships/slide" Target="slides/slide286.xml"/><Relationship Id="rId288" Type="http://schemas.openxmlformats.org/officeDocument/2006/relationships/slide" Target="slides/slide287.xml"/><Relationship Id="rId289" Type="http://schemas.openxmlformats.org/officeDocument/2006/relationships/slide" Target="slides/slide288.xml"/><Relationship Id="rId310" Type="http://schemas.openxmlformats.org/officeDocument/2006/relationships/slide" Target="slides/slide309.xml"/><Relationship Id="rId311" Type="http://schemas.openxmlformats.org/officeDocument/2006/relationships/slide" Target="slides/slide310.xml"/><Relationship Id="rId312" Type="http://schemas.openxmlformats.org/officeDocument/2006/relationships/slide" Target="slides/slide311.xml"/><Relationship Id="rId313" Type="http://schemas.openxmlformats.org/officeDocument/2006/relationships/slide" Target="slides/slide312.xml"/><Relationship Id="rId314" Type="http://schemas.openxmlformats.org/officeDocument/2006/relationships/slide" Target="slides/slide313.xml"/><Relationship Id="rId315" Type="http://schemas.openxmlformats.org/officeDocument/2006/relationships/slide" Target="slides/slide314.xml"/><Relationship Id="rId316" Type="http://schemas.openxmlformats.org/officeDocument/2006/relationships/slide" Target="slides/slide315.xml"/><Relationship Id="rId317" Type="http://schemas.openxmlformats.org/officeDocument/2006/relationships/slide" Target="slides/slide316.xml"/><Relationship Id="rId318" Type="http://schemas.openxmlformats.org/officeDocument/2006/relationships/slide" Target="slides/slide317.xml"/><Relationship Id="rId319" Type="http://schemas.openxmlformats.org/officeDocument/2006/relationships/slide" Target="slides/slide318.xml"/><Relationship Id="rId290" Type="http://schemas.openxmlformats.org/officeDocument/2006/relationships/slide" Target="slides/slide289.xml"/><Relationship Id="rId291" Type="http://schemas.openxmlformats.org/officeDocument/2006/relationships/slide" Target="slides/slide290.xml"/><Relationship Id="rId292" Type="http://schemas.openxmlformats.org/officeDocument/2006/relationships/slide" Target="slides/slide291.xml"/><Relationship Id="rId293" Type="http://schemas.openxmlformats.org/officeDocument/2006/relationships/slide" Target="slides/slide292.xml"/><Relationship Id="rId294" Type="http://schemas.openxmlformats.org/officeDocument/2006/relationships/slide" Target="slides/slide293.xml"/><Relationship Id="rId295" Type="http://schemas.openxmlformats.org/officeDocument/2006/relationships/slide" Target="slides/slide294.xml"/><Relationship Id="rId296" Type="http://schemas.openxmlformats.org/officeDocument/2006/relationships/slide" Target="slides/slide295.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297" Type="http://schemas.openxmlformats.org/officeDocument/2006/relationships/slide" Target="slides/slide296.xml"/><Relationship Id="rId298" Type="http://schemas.openxmlformats.org/officeDocument/2006/relationships/slide" Target="slides/slide297.xml"/><Relationship Id="rId299" Type="http://schemas.openxmlformats.org/officeDocument/2006/relationships/slide" Target="slides/slide298.xml"/><Relationship Id="rId140" Type="http://schemas.openxmlformats.org/officeDocument/2006/relationships/slide" Target="slides/slide139.xml"/><Relationship Id="rId141" Type="http://schemas.openxmlformats.org/officeDocument/2006/relationships/slide" Target="slides/slide140.xml"/><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230" Type="http://schemas.openxmlformats.org/officeDocument/2006/relationships/slide" Target="slides/slide229.xml"/><Relationship Id="rId231" Type="http://schemas.openxmlformats.org/officeDocument/2006/relationships/slide" Target="slides/slide230.xml"/><Relationship Id="rId232" Type="http://schemas.openxmlformats.org/officeDocument/2006/relationships/slide" Target="slides/slide231.xml"/><Relationship Id="rId233" Type="http://schemas.openxmlformats.org/officeDocument/2006/relationships/slide" Target="slides/slide232.xml"/><Relationship Id="rId234" Type="http://schemas.openxmlformats.org/officeDocument/2006/relationships/slide" Target="slides/slide233.xml"/><Relationship Id="rId235" Type="http://schemas.openxmlformats.org/officeDocument/2006/relationships/slide" Target="slides/slide234.xml"/><Relationship Id="rId236" Type="http://schemas.openxmlformats.org/officeDocument/2006/relationships/slide" Target="slides/slide235.xml"/><Relationship Id="rId237" Type="http://schemas.openxmlformats.org/officeDocument/2006/relationships/slide" Target="slides/slide236.xml"/><Relationship Id="rId238" Type="http://schemas.openxmlformats.org/officeDocument/2006/relationships/slide" Target="slides/slide237.xml"/><Relationship Id="rId239" Type="http://schemas.openxmlformats.org/officeDocument/2006/relationships/slide" Target="slides/slide238.xml"/><Relationship Id="rId320" Type="http://schemas.openxmlformats.org/officeDocument/2006/relationships/slide" Target="slides/slide319.xml"/><Relationship Id="rId321" Type="http://schemas.openxmlformats.org/officeDocument/2006/relationships/slide" Target="slides/slide320.xml"/><Relationship Id="rId322" Type="http://schemas.openxmlformats.org/officeDocument/2006/relationships/slide" Target="slides/slide321.xml"/><Relationship Id="rId323" Type="http://schemas.openxmlformats.org/officeDocument/2006/relationships/slide" Target="slides/slide322.xml"/><Relationship Id="rId324" Type="http://schemas.openxmlformats.org/officeDocument/2006/relationships/slide" Target="slides/slide323.xml"/><Relationship Id="rId325" Type="http://schemas.openxmlformats.org/officeDocument/2006/relationships/slide" Target="slides/slide324.xml"/><Relationship Id="rId326" Type="http://schemas.openxmlformats.org/officeDocument/2006/relationships/slide" Target="slides/slide325.xml"/><Relationship Id="rId327" Type="http://schemas.openxmlformats.org/officeDocument/2006/relationships/slide" Target="slides/slide326.xml"/><Relationship Id="rId328" Type="http://schemas.openxmlformats.org/officeDocument/2006/relationships/slide" Target="slides/slide327.xml"/><Relationship Id="rId329" Type="http://schemas.openxmlformats.org/officeDocument/2006/relationships/slide" Target="slides/slide32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240" Type="http://schemas.openxmlformats.org/officeDocument/2006/relationships/slide" Target="slides/slide239.xml"/><Relationship Id="rId241" Type="http://schemas.openxmlformats.org/officeDocument/2006/relationships/slide" Target="slides/slide240.xml"/><Relationship Id="rId242" Type="http://schemas.openxmlformats.org/officeDocument/2006/relationships/slide" Target="slides/slide241.xml"/><Relationship Id="rId243" Type="http://schemas.openxmlformats.org/officeDocument/2006/relationships/slide" Target="slides/slide242.xml"/><Relationship Id="rId244" Type="http://schemas.openxmlformats.org/officeDocument/2006/relationships/slide" Target="slides/slide243.xml"/><Relationship Id="rId245" Type="http://schemas.openxmlformats.org/officeDocument/2006/relationships/slide" Target="slides/slide244.xml"/><Relationship Id="rId246" Type="http://schemas.openxmlformats.org/officeDocument/2006/relationships/slide" Target="slides/slide245.xml"/><Relationship Id="rId247" Type="http://schemas.openxmlformats.org/officeDocument/2006/relationships/slide" Target="slides/slide246.xml"/><Relationship Id="rId248" Type="http://schemas.openxmlformats.org/officeDocument/2006/relationships/slide" Target="slides/slide247.xml"/><Relationship Id="rId249" Type="http://schemas.openxmlformats.org/officeDocument/2006/relationships/slide" Target="slides/slide248.xml"/><Relationship Id="rId330" Type="http://schemas.openxmlformats.org/officeDocument/2006/relationships/slide" Target="slides/slide329.xml"/><Relationship Id="rId331" Type="http://schemas.openxmlformats.org/officeDocument/2006/relationships/slide" Target="slides/slide330.xml"/><Relationship Id="rId332" Type="http://schemas.openxmlformats.org/officeDocument/2006/relationships/slide" Target="slides/slide331.xml"/><Relationship Id="rId333" Type="http://schemas.openxmlformats.org/officeDocument/2006/relationships/slide" Target="slides/slide332.xml"/><Relationship Id="rId334" Type="http://schemas.openxmlformats.org/officeDocument/2006/relationships/slide" Target="slides/slide333.xml"/><Relationship Id="rId335" Type="http://schemas.openxmlformats.org/officeDocument/2006/relationships/slide" Target="slides/slide334.xml"/><Relationship Id="rId336" Type="http://schemas.openxmlformats.org/officeDocument/2006/relationships/slide" Target="slides/slide335.xml"/><Relationship Id="rId337" Type="http://schemas.openxmlformats.org/officeDocument/2006/relationships/slide" Target="slides/slide336.xml"/><Relationship Id="rId338" Type="http://schemas.openxmlformats.org/officeDocument/2006/relationships/slide" Target="slides/slide337.xml"/><Relationship Id="rId339" Type="http://schemas.openxmlformats.org/officeDocument/2006/relationships/slide" Target="slides/slide33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50" Type="http://schemas.openxmlformats.org/officeDocument/2006/relationships/slide" Target="slides/slide249.xml"/><Relationship Id="rId251" Type="http://schemas.openxmlformats.org/officeDocument/2006/relationships/slide" Target="slides/slide250.xml"/><Relationship Id="rId252" Type="http://schemas.openxmlformats.org/officeDocument/2006/relationships/slide" Target="slides/slide251.xml"/><Relationship Id="rId253" Type="http://schemas.openxmlformats.org/officeDocument/2006/relationships/slide" Target="slides/slide252.xml"/><Relationship Id="rId254" Type="http://schemas.openxmlformats.org/officeDocument/2006/relationships/slide" Target="slides/slide253.xml"/><Relationship Id="rId255" Type="http://schemas.openxmlformats.org/officeDocument/2006/relationships/slide" Target="slides/slide254.xml"/><Relationship Id="rId256" Type="http://schemas.openxmlformats.org/officeDocument/2006/relationships/slide" Target="slides/slide255.xml"/><Relationship Id="rId257" Type="http://schemas.openxmlformats.org/officeDocument/2006/relationships/slide" Target="slides/slide256.xml"/><Relationship Id="rId258" Type="http://schemas.openxmlformats.org/officeDocument/2006/relationships/slide" Target="slides/slide257.xml"/><Relationship Id="rId259" Type="http://schemas.openxmlformats.org/officeDocument/2006/relationships/slide" Target="slides/slide258.xml"/><Relationship Id="rId340" Type="http://schemas.openxmlformats.org/officeDocument/2006/relationships/slide" Target="slides/slide339.xml"/><Relationship Id="rId341" Type="http://schemas.openxmlformats.org/officeDocument/2006/relationships/slide" Target="slides/slide340.xml"/><Relationship Id="rId342" Type="http://schemas.openxmlformats.org/officeDocument/2006/relationships/slide" Target="slides/slide341.xml"/><Relationship Id="rId343" Type="http://schemas.openxmlformats.org/officeDocument/2006/relationships/slide" Target="slides/slide342.xml"/><Relationship Id="rId344" Type="http://schemas.openxmlformats.org/officeDocument/2006/relationships/notesMaster" Target="notesMasters/notesMaster1.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pieChart>
        <c:varyColors val="1"/>
        <c:ser>
          <c:idx val="0"/>
          <c:order val="0"/>
          <c:dLbls>
            <c:dLbl>
              <c:idx val="0"/>
              <c:layout>
                <c:manualLayout>
                  <c:x val="-0.176608462136677"/>
                  <c:y val="-0.0994981201674117"/>
                </c:manualLayout>
              </c:layout>
              <c:tx>
                <c:rich>
                  <a:bodyPr/>
                  <a:lstStyle/>
                  <a:p>
                    <a:pPr>
                      <a:defRPr sz="2400" b="1">
                        <a:solidFill>
                          <a:schemeClr val="tx1"/>
                        </a:solidFill>
                      </a:defRPr>
                    </a:pPr>
                    <a:r>
                      <a:rPr lang="en-US" sz="2400" b="1" dirty="0" smtClean="0">
                        <a:solidFill>
                          <a:schemeClr val="tx1"/>
                        </a:solidFill>
                      </a:rPr>
                      <a:t>History/</a:t>
                    </a:r>
                  </a:p>
                  <a:p>
                    <a:pPr>
                      <a:defRPr sz="2400" b="1">
                        <a:solidFill>
                          <a:schemeClr val="tx1"/>
                        </a:solidFill>
                      </a:defRPr>
                    </a:pPr>
                    <a:r>
                      <a:rPr lang="en-US" sz="2400" b="1" dirty="0" smtClean="0">
                        <a:solidFill>
                          <a:schemeClr val="tx1"/>
                        </a:solidFill>
                      </a:rPr>
                      <a:t>Narrative</a:t>
                    </a:r>
                    <a:r>
                      <a:rPr lang="en-US" sz="2400" b="1" dirty="0">
                        <a:solidFill>
                          <a:schemeClr val="tx1"/>
                        </a:solidFill>
                      </a:rPr>
                      <a:t>
60%</a:t>
                    </a:r>
                  </a:p>
                </c:rich>
              </c:tx>
              <c:spPr/>
              <c:showLegendKey val="0"/>
              <c:showVal val="0"/>
              <c:showCatName val="1"/>
              <c:showSerName val="0"/>
              <c:showPercent val="1"/>
              <c:showBubbleSize val="0"/>
              <c:extLst>
                <c:ext xmlns:c15="http://schemas.microsoft.com/office/drawing/2012/chart" uri="{CE6537A1-D6FC-4f65-9D91-7224C49458BB}">
                  <c15:layout/>
                </c:ext>
              </c:extLst>
            </c:dLbl>
            <c:dLbl>
              <c:idx val="5"/>
              <c:layout/>
              <c:tx>
                <c:rich>
                  <a:bodyPr/>
                  <a:lstStyle/>
                  <a:p>
                    <a:r>
                      <a:rPr lang="en-US" dirty="0">
                        <a:solidFill>
                          <a:schemeClr val="tx1"/>
                        </a:solidFill>
                      </a:rPr>
                      <a:t>Prophecy
20%</a:t>
                    </a:r>
                  </a:p>
                </c:rich>
              </c:tx>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sz="1800" b="1">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15:layout/>
              </c:ext>
            </c:extLst>
          </c:dLbls>
          <c:cat>
            <c:strRef>
              <c:f>Sheet1!$A$1:$F$1</c:f>
              <c:strCache>
                <c:ptCount val="6"/>
                <c:pt idx="0">
                  <c:v>History</c:v>
                </c:pt>
                <c:pt idx="1">
                  <c:v>Poetry</c:v>
                </c:pt>
                <c:pt idx="2">
                  <c:v>Epistle</c:v>
                </c:pt>
                <c:pt idx="3">
                  <c:v>Wisdom</c:v>
                </c:pt>
                <c:pt idx="4">
                  <c:v>Apocalyptic</c:v>
                </c:pt>
                <c:pt idx="5">
                  <c:v>Prophecy</c:v>
                </c:pt>
              </c:strCache>
            </c:strRef>
          </c:cat>
          <c:val>
            <c:numRef>
              <c:f>Sheet1!$A$2:$F$2</c:f>
              <c:numCache>
                <c:formatCode>General</c:formatCode>
                <c:ptCount val="6"/>
                <c:pt idx="0" formatCode="#,##0">
                  <c:v>60.0</c:v>
                </c:pt>
                <c:pt idx="1">
                  <c:v>5.0</c:v>
                </c:pt>
                <c:pt idx="2">
                  <c:v>7.0</c:v>
                </c:pt>
                <c:pt idx="3">
                  <c:v>6.0</c:v>
                </c:pt>
                <c:pt idx="4">
                  <c:v>2.0</c:v>
                </c:pt>
                <c:pt idx="5">
                  <c:v>20.0</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D7BC15-C285-4125-A0D3-2B80F731E0B8}" type="datetimeFigureOut">
              <a:rPr lang="en-US" smtClean="0"/>
              <a:pPr/>
              <a:t>8/15/17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572309-B858-47E3-AA50-70CB5E8A77E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5.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8.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9.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0.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7.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5.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6.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9.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3.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4.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5.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8.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9.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0.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2.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3.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5.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6.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7.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8.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9.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4.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5.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6.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9.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0.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2.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3.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4.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5.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9.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6.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0.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2.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3.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5.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6.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7.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8.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0.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4.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0.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2.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4.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Notes</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8" name="Rectangle 2"/>
          <p:cNvSpPr>
            <a:spLocks noGrp="1" noChangeArrowheads="1"/>
          </p:cNvSpPr>
          <p:nvPr>
            <p:ph type="hdr" sz="quarter"/>
          </p:nvPr>
        </p:nvSpPr>
        <p:spPr>
          <a:noFill/>
        </p:spPr>
        <p:txBody>
          <a:bodyPr/>
          <a:lstStyle/>
          <a:p>
            <a:r>
              <a:rPr lang="en-US"/>
              <a:t>Teacher’s Notes</a:t>
            </a:r>
          </a:p>
        </p:txBody>
      </p:sp>
      <p:sp>
        <p:nvSpPr>
          <p:cNvPr id="731139"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731140"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731141" name="Rectangle 7"/>
          <p:cNvSpPr>
            <a:spLocks noGrp="1" noChangeArrowheads="1"/>
          </p:cNvSpPr>
          <p:nvPr>
            <p:ph type="sldNum" sz="quarter" idx="5"/>
          </p:nvPr>
        </p:nvSpPr>
        <p:spPr>
          <a:noFill/>
        </p:spPr>
        <p:txBody>
          <a:bodyPr/>
          <a:lstStyle/>
          <a:p>
            <a:r>
              <a:rPr lang="en-US"/>
              <a:t>Slide </a:t>
            </a:r>
            <a:fld id="{A3755DD8-988C-4770-BF18-EA9F77051006}" type="slidenum">
              <a:rPr lang="en-US"/>
              <a:pPr/>
              <a:t>29</a:t>
            </a:fld>
            <a:endParaRPr lang="en-US"/>
          </a:p>
        </p:txBody>
      </p:sp>
      <p:sp>
        <p:nvSpPr>
          <p:cNvPr id="731142" name="Rectangle 2"/>
          <p:cNvSpPr>
            <a:spLocks noGrp="1" noRot="1" noChangeAspect="1" noChangeArrowheads="1" noTextEdit="1"/>
          </p:cNvSpPr>
          <p:nvPr>
            <p:ph type="sldImg"/>
          </p:nvPr>
        </p:nvSpPr>
        <p:spPr>
          <a:ln/>
        </p:spPr>
      </p:sp>
      <p:sp>
        <p:nvSpPr>
          <p:cNvPr id="731143"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205</a:t>
            </a:fld>
            <a:endParaRPr lang="en-US"/>
          </a:p>
        </p:txBody>
      </p:sp>
    </p:spTree>
    <p:extLst>
      <p:ext uri="{BB962C8B-B14F-4D97-AF65-F5344CB8AC3E}">
        <p14:creationId xmlns:p14="http://schemas.microsoft.com/office/powerpoint/2010/main" val="200218186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r>
              <a:rPr lang="en-US" b="1" baseline="0" dirty="0" smtClean="0"/>
              <a:t>:</a:t>
            </a:r>
          </a:p>
          <a:p>
            <a:r>
              <a:rPr lang="en-US" b="0" baseline="0" dirty="0" smtClean="0"/>
              <a:t>Taken from a combination of Gallop and </a:t>
            </a:r>
            <a:r>
              <a:rPr lang="en-US" b="0" baseline="0" dirty="0" err="1" smtClean="0"/>
              <a:t>Barna</a:t>
            </a:r>
            <a:r>
              <a:rPr lang="en-US" b="0" baseline="0" dirty="0" smtClean="0"/>
              <a:t> polls.</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208</a:t>
            </a:fld>
            <a:endParaRPr lang="en-US"/>
          </a:p>
        </p:txBody>
      </p:sp>
    </p:spTree>
    <p:extLst>
      <p:ext uri="{BB962C8B-B14F-4D97-AF65-F5344CB8AC3E}">
        <p14:creationId xmlns:p14="http://schemas.microsoft.com/office/powerpoint/2010/main" val="9554917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r>
              <a:rPr lang="en-US" b="1" baseline="0" dirty="0" smtClean="0"/>
              <a:t>:</a:t>
            </a:r>
          </a:p>
          <a:p>
            <a:r>
              <a:rPr lang="en-US" b="0" baseline="0" dirty="0" smtClean="0"/>
              <a:t>Taken from a combination of Gallop and </a:t>
            </a:r>
            <a:r>
              <a:rPr lang="en-US" b="0" baseline="0" dirty="0" err="1" smtClean="0"/>
              <a:t>Barna</a:t>
            </a:r>
            <a:r>
              <a:rPr lang="en-US" b="0" baseline="0" dirty="0" smtClean="0"/>
              <a:t> polls.</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209</a:t>
            </a:fld>
            <a:endParaRPr lang="en-US"/>
          </a:p>
        </p:txBody>
      </p:sp>
    </p:spTree>
    <p:extLst>
      <p:ext uri="{BB962C8B-B14F-4D97-AF65-F5344CB8AC3E}">
        <p14:creationId xmlns:p14="http://schemas.microsoft.com/office/powerpoint/2010/main" val="2972210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210</a:t>
            </a:fld>
            <a:endParaRPr lang="en-US"/>
          </a:p>
        </p:txBody>
      </p:sp>
    </p:spTree>
    <p:extLst>
      <p:ext uri="{BB962C8B-B14F-4D97-AF65-F5344CB8AC3E}">
        <p14:creationId xmlns:p14="http://schemas.microsoft.com/office/powerpoint/2010/main" val="154388342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214</a:t>
            </a:fld>
            <a:endParaRPr lang="en-US"/>
          </a:p>
        </p:txBody>
      </p:sp>
    </p:spTree>
    <p:extLst>
      <p:ext uri="{BB962C8B-B14F-4D97-AF65-F5344CB8AC3E}">
        <p14:creationId xmlns:p14="http://schemas.microsoft.com/office/powerpoint/2010/main" val="33963200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227</a:t>
            </a:fld>
            <a:endParaRPr lang="en-US"/>
          </a:p>
        </p:txBody>
      </p:sp>
    </p:spTree>
    <p:extLst>
      <p:ext uri="{BB962C8B-B14F-4D97-AF65-F5344CB8AC3E}">
        <p14:creationId xmlns:p14="http://schemas.microsoft.com/office/powerpoint/2010/main" val="68556197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235</a:t>
            </a:fld>
            <a:endParaRPr lang="en-US"/>
          </a:p>
        </p:txBody>
      </p:sp>
    </p:spTree>
    <p:extLst>
      <p:ext uri="{BB962C8B-B14F-4D97-AF65-F5344CB8AC3E}">
        <p14:creationId xmlns:p14="http://schemas.microsoft.com/office/powerpoint/2010/main" val="188670127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236</a:t>
            </a:fld>
            <a:endParaRPr lang="en-US"/>
          </a:p>
        </p:txBody>
      </p:sp>
    </p:spTree>
    <p:extLst>
      <p:ext uri="{BB962C8B-B14F-4D97-AF65-F5344CB8AC3E}">
        <p14:creationId xmlns:p14="http://schemas.microsoft.com/office/powerpoint/2010/main" val="27174856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a:t>
            </a:r>
            <a:r>
              <a:rPr lang="en-US" b="1" baseline="0" dirty="0" smtClean="0"/>
              <a:t> Notes:</a:t>
            </a:r>
          </a:p>
          <a:p>
            <a:r>
              <a:rPr lang="en-US" b="0" baseline="0" dirty="0" smtClean="0"/>
              <a:t>http://www.nationmaster.com/graph/rel_chu_att-religion-church-attendance</a:t>
            </a:r>
          </a:p>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239</a:t>
            </a:fld>
            <a:endParaRPr lang="en-US"/>
          </a:p>
        </p:txBody>
      </p:sp>
    </p:spTree>
    <p:extLst>
      <p:ext uri="{BB962C8B-B14F-4D97-AF65-F5344CB8AC3E}">
        <p14:creationId xmlns:p14="http://schemas.microsoft.com/office/powerpoint/2010/main" val="48128136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a:t>
            </a:r>
            <a:r>
              <a:rPr lang="en-US" b="1" baseline="0" dirty="0" smtClean="0"/>
              <a:t> Notes:</a:t>
            </a:r>
          </a:p>
          <a:p>
            <a:r>
              <a:rPr lang="en-US" b="0" baseline="0" dirty="0" smtClean="0"/>
              <a:t>http://www.nationmaster.com/graph/rel_chu_att-religion-church-attendance</a:t>
            </a:r>
          </a:p>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242</a:t>
            </a:fld>
            <a:endParaRPr lang="en-US"/>
          </a:p>
        </p:txBody>
      </p:sp>
    </p:spTree>
    <p:extLst>
      <p:ext uri="{BB962C8B-B14F-4D97-AF65-F5344CB8AC3E}">
        <p14:creationId xmlns:p14="http://schemas.microsoft.com/office/powerpoint/2010/main" val="372797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smtClean="0"/>
              <a:t>Presentation Notes:</a:t>
            </a:r>
          </a:p>
          <a:p>
            <a:pPr eaLnBrk="1" hangingPunct="1"/>
            <a:r>
              <a:rPr lang="en-US" dirty="0" smtClean="0"/>
              <a:t>Examples: Law of non-contradiction, arguments for the existence of God, creation, etc. </a:t>
            </a:r>
          </a:p>
          <a:p>
            <a:pPr eaLnBrk="1" hangingPunct="1"/>
            <a:r>
              <a:rPr lang="en-US" dirty="0" smtClean="0"/>
              <a:t>Benefits: Available to all people, common ground, apologetic benefits for classical apologetics</a:t>
            </a:r>
          </a:p>
          <a:p>
            <a:pPr eaLnBrk="1" hangingPunct="1"/>
            <a:r>
              <a:rPr lang="en-US" dirty="0" smtClean="0"/>
              <a:t>Deficiencies: </a:t>
            </a:r>
            <a:r>
              <a:rPr lang="en-US" dirty="0" err="1" smtClean="0"/>
              <a:t>Noetic</a:t>
            </a:r>
            <a:r>
              <a:rPr lang="en-US" dirty="0" smtClean="0"/>
              <a:t> effects of sin on the mind, is limited, is subjective (although not like that of experience)</a:t>
            </a:r>
          </a:p>
        </p:txBody>
      </p:sp>
      <p:sp>
        <p:nvSpPr>
          <p:cNvPr id="4" name="Slide Number Placeholder 3"/>
          <p:cNvSpPr>
            <a:spLocks noGrp="1"/>
          </p:cNvSpPr>
          <p:nvPr>
            <p:ph type="sldNum" sz="quarter" idx="10"/>
          </p:nvPr>
        </p:nvSpPr>
        <p:spPr/>
        <p:txBody>
          <a:bodyPr/>
          <a:lstStyle/>
          <a:p>
            <a:fld id="{A3572309-B858-47E3-AA50-70CB5E8A77E2}" type="slidenum">
              <a:rPr lang="en-US" smtClean="0"/>
              <a:pPr/>
              <a:t>30</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Group</a:t>
            </a:r>
            <a:r>
              <a:rPr lang="en-US" b="1" baseline="0" dirty="0" smtClean="0"/>
              <a:t> Activity:</a:t>
            </a:r>
          </a:p>
          <a:p>
            <a:r>
              <a:rPr lang="en-US" b="0" baseline="0" dirty="0" smtClean="0"/>
              <a:t>Take a moment and let people answer this.</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243</a:t>
            </a:fld>
            <a:endParaRPr lang="en-US"/>
          </a:p>
        </p:txBody>
      </p:sp>
    </p:spTree>
    <p:extLst>
      <p:ext uri="{BB962C8B-B14F-4D97-AF65-F5344CB8AC3E}">
        <p14:creationId xmlns:p14="http://schemas.microsoft.com/office/powerpoint/2010/main" val="89849663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244</a:t>
            </a:fld>
            <a:endParaRPr lang="en-US"/>
          </a:p>
        </p:txBody>
      </p:sp>
    </p:spTree>
    <p:extLst>
      <p:ext uri="{BB962C8B-B14F-4D97-AF65-F5344CB8AC3E}">
        <p14:creationId xmlns:p14="http://schemas.microsoft.com/office/powerpoint/2010/main" val="11770978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245</a:t>
            </a:fld>
            <a:endParaRPr lang="en-US"/>
          </a:p>
        </p:txBody>
      </p:sp>
    </p:spTree>
    <p:extLst>
      <p:ext uri="{BB962C8B-B14F-4D97-AF65-F5344CB8AC3E}">
        <p14:creationId xmlns:p14="http://schemas.microsoft.com/office/powerpoint/2010/main" val="2174496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Group</a:t>
            </a:r>
            <a:r>
              <a:rPr lang="en-US" b="1" baseline="0" dirty="0" smtClean="0"/>
              <a:t> Activity:</a:t>
            </a:r>
          </a:p>
          <a:p>
            <a:r>
              <a:rPr lang="en-US" b="0" baseline="0" dirty="0" smtClean="0"/>
              <a:t>Take a moment and let people answer this.</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248</a:t>
            </a:fld>
            <a:endParaRPr lang="en-US"/>
          </a:p>
        </p:txBody>
      </p:sp>
    </p:spTree>
    <p:extLst>
      <p:ext uri="{BB962C8B-B14F-4D97-AF65-F5344CB8AC3E}">
        <p14:creationId xmlns:p14="http://schemas.microsoft.com/office/powerpoint/2010/main" val="94891114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Group</a:t>
            </a:r>
            <a:r>
              <a:rPr lang="en-US" b="1" baseline="0" dirty="0" smtClean="0"/>
              <a:t> Activity:</a:t>
            </a:r>
          </a:p>
          <a:p>
            <a:r>
              <a:rPr lang="en-US" b="0" baseline="0" dirty="0" smtClean="0"/>
              <a:t>Take a moment and let people answer this.</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249</a:t>
            </a:fld>
            <a:endParaRPr lang="en-US"/>
          </a:p>
        </p:txBody>
      </p:sp>
    </p:spTree>
    <p:extLst>
      <p:ext uri="{BB962C8B-B14F-4D97-AF65-F5344CB8AC3E}">
        <p14:creationId xmlns:p14="http://schemas.microsoft.com/office/powerpoint/2010/main" val="107376407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250</a:t>
            </a:fld>
            <a:endParaRPr lang="en-US"/>
          </a:p>
        </p:txBody>
      </p:sp>
    </p:spTree>
    <p:extLst>
      <p:ext uri="{BB962C8B-B14F-4D97-AF65-F5344CB8AC3E}">
        <p14:creationId xmlns:p14="http://schemas.microsoft.com/office/powerpoint/2010/main" val="116958542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Group</a:t>
            </a:r>
            <a:r>
              <a:rPr lang="en-US" b="1" baseline="0" dirty="0" smtClean="0"/>
              <a:t> Activity:</a:t>
            </a:r>
          </a:p>
          <a:p>
            <a:r>
              <a:rPr lang="en-US" b="0" baseline="0" dirty="0" smtClean="0"/>
              <a:t>Draw out the implications of being made in the image of a Trinitarian God.</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251</a:t>
            </a:fld>
            <a:endParaRPr lang="en-US"/>
          </a:p>
        </p:txBody>
      </p:sp>
    </p:spTree>
    <p:extLst>
      <p:ext uri="{BB962C8B-B14F-4D97-AF65-F5344CB8AC3E}">
        <p14:creationId xmlns:p14="http://schemas.microsoft.com/office/powerpoint/2010/main" val="24064836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252</a:t>
            </a:fld>
            <a:endParaRPr lang="en-US"/>
          </a:p>
        </p:txBody>
      </p:sp>
    </p:spTree>
    <p:extLst>
      <p:ext uri="{BB962C8B-B14F-4D97-AF65-F5344CB8AC3E}">
        <p14:creationId xmlns:p14="http://schemas.microsoft.com/office/powerpoint/2010/main" val="8360019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253</a:t>
            </a:fld>
            <a:endParaRPr lang="en-US"/>
          </a:p>
        </p:txBody>
      </p:sp>
    </p:spTree>
    <p:extLst>
      <p:ext uri="{BB962C8B-B14F-4D97-AF65-F5344CB8AC3E}">
        <p14:creationId xmlns:p14="http://schemas.microsoft.com/office/powerpoint/2010/main" val="93869111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254</a:t>
            </a:fld>
            <a:endParaRPr lang="en-US"/>
          </a:p>
        </p:txBody>
      </p:sp>
    </p:spTree>
    <p:extLst>
      <p:ext uri="{BB962C8B-B14F-4D97-AF65-F5344CB8AC3E}">
        <p14:creationId xmlns:p14="http://schemas.microsoft.com/office/powerpoint/2010/main" val="1618487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8" name="Rectangle 2"/>
          <p:cNvSpPr>
            <a:spLocks noGrp="1" noChangeArrowheads="1"/>
          </p:cNvSpPr>
          <p:nvPr>
            <p:ph type="hdr" sz="quarter"/>
          </p:nvPr>
        </p:nvSpPr>
        <p:spPr>
          <a:noFill/>
        </p:spPr>
        <p:txBody>
          <a:bodyPr/>
          <a:lstStyle/>
          <a:p>
            <a:r>
              <a:rPr lang="en-US"/>
              <a:t>Teacher’s Notes</a:t>
            </a:r>
          </a:p>
        </p:txBody>
      </p:sp>
      <p:sp>
        <p:nvSpPr>
          <p:cNvPr id="731139"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731140"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731141" name="Rectangle 7"/>
          <p:cNvSpPr>
            <a:spLocks noGrp="1" noChangeArrowheads="1"/>
          </p:cNvSpPr>
          <p:nvPr>
            <p:ph type="sldNum" sz="quarter" idx="5"/>
          </p:nvPr>
        </p:nvSpPr>
        <p:spPr>
          <a:noFill/>
        </p:spPr>
        <p:txBody>
          <a:bodyPr/>
          <a:lstStyle/>
          <a:p>
            <a:r>
              <a:rPr lang="en-US"/>
              <a:t>Slide </a:t>
            </a:r>
            <a:fld id="{A3755DD8-988C-4770-BF18-EA9F77051006}" type="slidenum">
              <a:rPr lang="en-US"/>
              <a:pPr/>
              <a:t>31</a:t>
            </a:fld>
            <a:endParaRPr lang="en-US"/>
          </a:p>
        </p:txBody>
      </p:sp>
      <p:sp>
        <p:nvSpPr>
          <p:cNvPr id="731142" name="Rectangle 2"/>
          <p:cNvSpPr>
            <a:spLocks noGrp="1" noRot="1" noChangeAspect="1" noChangeArrowheads="1" noTextEdit="1"/>
          </p:cNvSpPr>
          <p:nvPr>
            <p:ph type="sldImg"/>
          </p:nvPr>
        </p:nvSpPr>
        <p:spPr>
          <a:ln/>
        </p:spPr>
      </p:sp>
      <p:sp>
        <p:nvSpPr>
          <p:cNvPr id="731143"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255</a:t>
            </a:fld>
            <a:endParaRPr lang="en-US"/>
          </a:p>
        </p:txBody>
      </p:sp>
    </p:spTree>
    <p:extLst>
      <p:ext uri="{BB962C8B-B14F-4D97-AF65-F5344CB8AC3E}">
        <p14:creationId xmlns:p14="http://schemas.microsoft.com/office/powerpoint/2010/main" val="174551646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256</a:t>
            </a:fld>
            <a:endParaRPr lang="en-US"/>
          </a:p>
        </p:txBody>
      </p:sp>
    </p:spTree>
    <p:extLst>
      <p:ext uri="{BB962C8B-B14F-4D97-AF65-F5344CB8AC3E}">
        <p14:creationId xmlns:p14="http://schemas.microsoft.com/office/powerpoint/2010/main" val="67836756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257</a:t>
            </a:fld>
            <a:endParaRPr lang="en-US"/>
          </a:p>
        </p:txBody>
      </p:sp>
    </p:spTree>
    <p:extLst>
      <p:ext uri="{BB962C8B-B14F-4D97-AF65-F5344CB8AC3E}">
        <p14:creationId xmlns:p14="http://schemas.microsoft.com/office/powerpoint/2010/main" val="140349264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258</a:t>
            </a:fld>
            <a:endParaRPr lang="en-US"/>
          </a:p>
        </p:txBody>
      </p:sp>
    </p:spTree>
    <p:extLst>
      <p:ext uri="{BB962C8B-B14F-4D97-AF65-F5344CB8AC3E}">
        <p14:creationId xmlns:p14="http://schemas.microsoft.com/office/powerpoint/2010/main" val="172633775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err="1" smtClean="0"/>
              <a:t>Prestentation</a:t>
            </a:r>
            <a:r>
              <a:rPr lang="en-US" b="1"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 was walking across a bridge one day, and I saw a man standing on the edge, about to jump off. So I ran over and said, "Stop! Don't do it!" "Why shouldn't I?" he said. I said, "Well, there's so much to live for!" He said, "Like what?" I said, "Well, are you religious or atheist?" He said, "Religious." I said, "Me too! Are you Christian or Buddhist?" He said, "Christian." I said, "Me too! Are you Catholic or Protestant?" He said, "Protestant." I said, Me too! Are you Episcopalian or Baptist? He said, "Baptist!" I said, "Wow! Me too! Are you Baptist Church of God or Baptist Church of the Lord? He said, Baptist Church of God!" I said, "Me too! Are you Original Baptist Church of God or are you Reformed Baptist Church of God?" He said, "Reformed Baptist Church of God!" I said, "Me too! Are you Reformed Baptist Church of God, Reformation of 1879, or Reformed Baptist Church of God, Reformation of 1915?" He said, "Reformed Baptist Church of God, Reformation of 1915!" I said, "Die, heretic scum!" and pushed him off.</a:t>
            </a:r>
          </a:p>
        </p:txBody>
      </p:sp>
      <p:sp>
        <p:nvSpPr>
          <p:cNvPr id="4" name="Slide Number Placeholder 3"/>
          <p:cNvSpPr>
            <a:spLocks noGrp="1"/>
          </p:cNvSpPr>
          <p:nvPr>
            <p:ph type="sldNum" sz="quarter" idx="10"/>
          </p:nvPr>
        </p:nvSpPr>
        <p:spPr/>
        <p:txBody>
          <a:bodyPr/>
          <a:lstStyle/>
          <a:p>
            <a:fld id="{A3572309-B858-47E3-AA50-70CB5E8A77E2}" type="slidenum">
              <a:rPr lang="en-US" smtClean="0"/>
              <a:pPr/>
              <a:t>259</a:t>
            </a:fld>
            <a:endParaRPr lang="en-US"/>
          </a:p>
        </p:txBody>
      </p:sp>
    </p:spTree>
    <p:extLst>
      <p:ext uri="{BB962C8B-B14F-4D97-AF65-F5344CB8AC3E}">
        <p14:creationId xmlns:p14="http://schemas.microsoft.com/office/powerpoint/2010/main" val="87379044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271</a:t>
            </a:fld>
            <a:endParaRPr lang="en-US"/>
          </a:p>
        </p:txBody>
      </p:sp>
    </p:spTree>
    <p:extLst>
      <p:ext uri="{BB962C8B-B14F-4D97-AF65-F5344CB8AC3E}">
        <p14:creationId xmlns:p14="http://schemas.microsoft.com/office/powerpoint/2010/main" val="50517730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Source: World Evangelical Alliance</a:t>
            </a:r>
          </a:p>
        </p:txBody>
      </p:sp>
      <p:sp>
        <p:nvSpPr>
          <p:cNvPr id="4" name="Slide Number Placeholder 3"/>
          <p:cNvSpPr>
            <a:spLocks noGrp="1"/>
          </p:cNvSpPr>
          <p:nvPr>
            <p:ph type="sldNum" sz="quarter" idx="10"/>
          </p:nvPr>
        </p:nvSpPr>
        <p:spPr/>
        <p:txBody>
          <a:bodyPr/>
          <a:lstStyle/>
          <a:p>
            <a:fld id="{A3572309-B858-47E3-AA50-70CB5E8A77E2}" type="slidenum">
              <a:rPr lang="en-US" smtClean="0"/>
              <a:pPr/>
              <a:t>274</a:t>
            </a:fld>
            <a:endParaRPr lang="en-US"/>
          </a:p>
        </p:txBody>
      </p:sp>
    </p:spTree>
    <p:extLst>
      <p:ext uri="{BB962C8B-B14F-4D97-AF65-F5344CB8AC3E}">
        <p14:creationId xmlns:p14="http://schemas.microsoft.com/office/powerpoint/2010/main" val="12687203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275</a:t>
            </a:fld>
            <a:endParaRPr lang="en-US"/>
          </a:p>
        </p:txBody>
      </p:sp>
    </p:spTree>
    <p:extLst>
      <p:ext uri="{BB962C8B-B14F-4D97-AF65-F5344CB8AC3E}">
        <p14:creationId xmlns:p14="http://schemas.microsoft.com/office/powerpoint/2010/main" val="100182046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276</a:t>
            </a:fld>
            <a:endParaRPr lang="en-US"/>
          </a:p>
        </p:txBody>
      </p:sp>
    </p:spTree>
    <p:extLst>
      <p:ext uri="{BB962C8B-B14F-4D97-AF65-F5344CB8AC3E}">
        <p14:creationId xmlns:p14="http://schemas.microsoft.com/office/powerpoint/2010/main" val="45998257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277</a:t>
            </a:fld>
            <a:endParaRPr lang="en-US"/>
          </a:p>
        </p:txBody>
      </p:sp>
    </p:spTree>
    <p:extLst>
      <p:ext uri="{BB962C8B-B14F-4D97-AF65-F5344CB8AC3E}">
        <p14:creationId xmlns:p14="http://schemas.microsoft.com/office/powerpoint/2010/main" val="1920948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smtClean="0"/>
              <a:t>Presentation Notes:</a:t>
            </a:r>
          </a:p>
          <a:p>
            <a:pPr eaLnBrk="1" hangingPunct="1"/>
            <a:r>
              <a:rPr lang="en-US" dirty="0" smtClean="0"/>
              <a:t>Examples: Life’s circumstances, answered prayer, sin, miracles,</a:t>
            </a:r>
            <a:r>
              <a:rPr lang="en-US" baseline="0" dirty="0" smtClean="0"/>
              <a:t> chance meetings</a:t>
            </a:r>
            <a:endParaRPr lang="en-US" dirty="0" smtClean="0"/>
          </a:p>
          <a:p>
            <a:pPr eaLnBrk="1" hangingPunct="1"/>
            <a:r>
              <a:rPr lang="en-US" dirty="0" smtClean="0"/>
              <a:t>Benefits: Immediate experience can bring about great encouragement</a:t>
            </a:r>
          </a:p>
          <a:p>
            <a:pPr eaLnBrk="1" hangingPunct="1"/>
            <a:r>
              <a:rPr lang="en-US" dirty="0" smtClean="0"/>
              <a:t>Deficiencies: Very subjective, can often be misinterpreted</a:t>
            </a:r>
          </a:p>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32</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 Discuss this problem</a:t>
            </a:r>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279</a:t>
            </a:fld>
            <a:endParaRPr lang="en-US"/>
          </a:p>
        </p:txBody>
      </p:sp>
    </p:spTree>
    <p:extLst>
      <p:ext uri="{BB962C8B-B14F-4D97-AF65-F5344CB8AC3E}">
        <p14:creationId xmlns:p14="http://schemas.microsoft.com/office/powerpoint/2010/main" val="72754093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280</a:t>
            </a:fld>
            <a:endParaRPr lang="en-US"/>
          </a:p>
        </p:txBody>
      </p:sp>
    </p:spTree>
    <p:extLst>
      <p:ext uri="{BB962C8B-B14F-4D97-AF65-F5344CB8AC3E}">
        <p14:creationId xmlns:p14="http://schemas.microsoft.com/office/powerpoint/2010/main" val="18196915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Sadism: delight in excessive cruelty</a:t>
            </a: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err="1" smtClean="0"/>
              <a:t>Sadotheism</a:t>
            </a:r>
            <a:r>
              <a:rPr lang="en-US" baseline="0" dirty="0" smtClean="0"/>
              <a:t>: A term created for this class that describes those who believe God enjoys the pain and suffering of others.</a:t>
            </a:r>
            <a:endParaRPr lang="en-US" dirty="0" smtClean="0"/>
          </a:p>
          <a:p>
            <a:endParaRPr lang="en-US" dirty="0"/>
          </a:p>
        </p:txBody>
      </p:sp>
      <p:sp>
        <p:nvSpPr>
          <p:cNvPr id="4" name="Slide Number Placeholder 3"/>
          <p:cNvSpPr>
            <a:spLocks noGrp="1"/>
          </p:cNvSpPr>
          <p:nvPr>
            <p:ph type="sldNum" sz="quarter" idx="10"/>
          </p:nvPr>
        </p:nvSpPr>
        <p:spPr/>
        <p:txBody>
          <a:bodyPr/>
          <a:lstStyle/>
          <a:p>
            <a:fld id="{00C184F9-5547-49F7-A8D9-04DE647E6EB2}" type="slidenum">
              <a:rPr lang="en-US" smtClean="0"/>
              <a:pPr/>
              <a:t>281</a:t>
            </a:fld>
            <a:endParaRPr lang="en-US"/>
          </a:p>
        </p:txBody>
      </p:sp>
    </p:spTree>
    <p:extLst>
      <p:ext uri="{BB962C8B-B14F-4D97-AF65-F5344CB8AC3E}">
        <p14:creationId xmlns:p14="http://schemas.microsoft.com/office/powerpoint/2010/main" val="211067387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Open Theism, also referred to as “free will theism” and “openness theology,” is the belief that God does not exercise meticulous control of the universe but leaves it “open” for humans to make significant free will choices that impact their relationships with God and others. A corollary of this is that God has not predetermined the future. Open Theists further believe that this would imply that God does not know the future exhaustively.</a:t>
            </a:r>
          </a:p>
          <a:p>
            <a:endParaRPr lang="en-US" dirty="0" smtClean="0"/>
          </a:p>
          <a:p>
            <a:r>
              <a:rPr lang="en-US" dirty="0" smtClean="0"/>
              <a:t>Among proponents of this view are Gregory Boyd, John Sanders, and Clark </a:t>
            </a:r>
            <a:r>
              <a:rPr lang="en-US" dirty="0" err="1" smtClean="0"/>
              <a:t>Pinnock</a:t>
            </a:r>
            <a:r>
              <a:rPr lang="en-US" dirty="0" smtClean="0"/>
              <a:t>.</a:t>
            </a:r>
            <a:endParaRPr lang="en-US" dirty="0"/>
          </a:p>
        </p:txBody>
      </p:sp>
      <p:sp>
        <p:nvSpPr>
          <p:cNvPr id="4" name="Slide Number Placeholder 3"/>
          <p:cNvSpPr>
            <a:spLocks noGrp="1"/>
          </p:cNvSpPr>
          <p:nvPr>
            <p:ph type="sldNum" sz="quarter" idx="10"/>
          </p:nvPr>
        </p:nvSpPr>
        <p:spPr/>
        <p:txBody>
          <a:bodyPr/>
          <a:lstStyle/>
          <a:p>
            <a:fld id="{00C184F9-5547-49F7-A8D9-04DE647E6EB2}" type="slidenum">
              <a:rPr lang="en-US" smtClean="0"/>
              <a:pPr/>
              <a:t>282</a:t>
            </a:fld>
            <a:endParaRPr lang="en-US"/>
          </a:p>
        </p:txBody>
      </p:sp>
    </p:spTree>
    <p:extLst>
      <p:ext uri="{BB962C8B-B14F-4D97-AF65-F5344CB8AC3E}">
        <p14:creationId xmlns:p14="http://schemas.microsoft.com/office/powerpoint/2010/main" val="58441904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view is also held</a:t>
            </a:r>
            <a:r>
              <a:rPr lang="en-US" baseline="0" dirty="0" smtClean="0"/>
              <a:t> by Scientologists. This view is normally not held too long after one has experienced significant pain that cannot be denied.</a:t>
            </a:r>
            <a:endParaRPr lang="en-US" dirty="0"/>
          </a:p>
        </p:txBody>
      </p:sp>
      <p:sp>
        <p:nvSpPr>
          <p:cNvPr id="4" name="Slide Number Placeholder 3"/>
          <p:cNvSpPr>
            <a:spLocks noGrp="1"/>
          </p:cNvSpPr>
          <p:nvPr>
            <p:ph type="sldNum" sz="quarter" idx="10"/>
          </p:nvPr>
        </p:nvSpPr>
        <p:spPr/>
        <p:txBody>
          <a:bodyPr/>
          <a:lstStyle/>
          <a:p>
            <a:fld id="{00C184F9-5547-49F7-A8D9-04DE647E6EB2}" type="slidenum">
              <a:rPr lang="en-US" smtClean="0"/>
              <a:pPr/>
              <a:t>283</a:t>
            </a:fld>
            <a:endParaRPr lang="en-US"/>
          </a:p>
        </p:txBody>
      </p:sp>
    </p:spTree>
    <p:extLst>
      <p:ext uri="{BB962C8B-B14F-4D97-AF65-F5344CB8AC3E}">
        <p14:creationId xmlns:p14="http://schemas.microsoft.com/office/powerpoint/2010/main" val="28653482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284</a:t>
            </a:fld>
            <a:endParaRPr lang="en-US"/>
          </a:p>
        </p:txBody>
      </p:sp>
    </p:spTree>
    <p:extLst>
      <p:ext uri="{BB962C8B-B14F-4D97-AF65-F5344CB8AC3E}">
        <p14:creationId xmlns:p14="http://schemas.microsoft.com/office/powerpoint/2010/main" val="152874174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0C184F9-5547-49F7-A8D9-04DE647E6EB2}" type="slidenum">
              <a:rPr lang="en-US" smtClean="0"/>
              <a:pPr/>
              <a:t>285</a:t>
            </a:fld>
            <a:endParaRPr lang="en-US"/>
          </a:p>
        </p:txBody>
      </p:sp>
    </p:spTree>
    <p:extLst>
      <p:ext uri="{BB962C8B-B14F-4D97-AF65-F5344CB8AC3E}">
        <p14:creationId xmlns:p14="http://schemas.microsoft.com/office/powerpoint/2010/main" val="195627612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299</a:t>
            </a:fld>
            <a:endParaRPr lang="en-US"/>
          </a:p>
        </p:txBody>
      </p:sp>
    </p:spTree>
    <p:extLst>
      <p:ext uri="{BB962C8B-B14F-4D97-AF65-F5344CB8AC3E}">
        <p14:creationId xmlns:p14="http://schemas.microsoft.com/office/powerpoint/2010/main" val="51768953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316</a:t>
            </a:fld>
            <a:endParaRPr lang="en-US"/>
          </a:p>
        </p:txBody>
      </p:sp>
    </p:spTree>
    <p:extLst>
      <p:ext uri="{BB962C8B-B14F-4D97-AF65-F5344CB8AC3E}">
        <p14:creationId xmlns:p14="http://schemas.microsoft.com/office/powerpoint/2010/main" val="94487632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319</a:t>
            </a:fld>
            <a:endParaRPr lang="en-US"/>
          </a:p>
        </p:txBody>
      </p:sp>
    </p:spTree>
    <p:extLst>
      <p:ext uri="{BB962C8B-B14F-4D97-AF65-F5344CB8AC3E}">
        <p14:creationId xmlns:p14="http://schemas.microsoft.com/office/powerpoint/2010/main" val="1956416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8" name="Rectangle 2"/>
          <p:cNvSpPr>
            <a:spLocks noGrp="1" noChangeArrowheads="1"/>
          </p:cNvSpPr>
          <p:nvPr>
            <p:ph type="hdr" sz="quarter"/>
          </p:nvPr>
        </p:nvSpPr>
        <p:spPr>
          <a:noFill/>
        </p:spPr>
        <p:txBody>
          <a:bodyPr/>
          <a:lstStyle/>
          <a:p>
            <a:r>
              <a:rPr lang="en-US"/>
              <a:t>Teacher’s Notes</a:t>
            </a:r>
          </a:p>
        </p:txBody>
      </p:sp>
      <p:sp>
        <p:nvSpPr>
          <p:cNvPr id="731139"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731140"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731141" name="Rectangle 7"/>
          <p:cNvSpPr>
            <a:spLocks noGrp="1" noChangeArrowheads="1"/>
          </p:cNvSpPr>
          <p:nvPr>
            <p:ph type="sldNum" sz="quarter" idx="5"/>
          </p:nvPr>
        </p:nvSpPr>
        <p:spPr>
          <a:noFill/>
        </p:spPr>
        <p:txBody>
          <a:bodyPr/>
          <a:lstStyle/>
          <a:p>
            <a:r>
              <a:rPr lang="en-US"/>
              <a:t>Slide </a:t>
            </a:r>
            <a:fld id="{A3755DD8-988C-4770-BF18-EA9F77051006}" type="slidenum">
              <a:rPr lang="en-US"/>
              <a:pPr/>
              <a:t>33</a:t>
            </a:fld>
            <a:endParaRPr lang="en-US"/>
          </a:p>
        </p:txBody>
      </p:sp>
      <p:sp>
        <p:nvSpPr>
          <p:cNvPr id="731142" name="Rectangle 2"/>
          <p:cNvSpPr>
            <a:spLocks noGrp="1" noRot="1" noChangeAspect="1" noChangeArrowheads="1" noTextEdit="1"/>
          </p:cNvSpPr>
          <p:nvPr>
            <p:ph type="sldImg"/>
          </p:nvPr>
        </p:nvSpPr>
        <p:spPr>
          <a:ln/>
        </p:spPr>
      </p:sp>
      <p:sp>
        <p:nvSpPr>
          <p:cNvPr id="731143"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320</a:t>
            </a:fld>
            <a:endParaRPr lang="en-US"/>
          </a:p>
        </p:txBody>
      </p:sp>
    </p:spTree>
    <p:extLst>
      <p:ext uri="{BB962C8B-B14F-4D97-AF65-F5344CB8AC3E}">
        <p14:creationId xmlns:p14="http://schemas.microsoft.com/office/powerpoint/2010/main" val="148105296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321</a:t>
            </a:fld>
            <a:endParaRPr lang="en-US"/>
          </a:p>
        </p:txBody>
      </p:sp>
    </p:spTree>
    <p:extLst>
      <p:ext uri="{BB962C8B-B14F-4D97-AF65-F5344CB8AC3E}">
        <p14:creationId xmlns:p14="http://schemas.microsoft.com/office/powerpoint/2010/main" val="188098657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322</a:t>
            </a:fld>
            <a:endParaRPr lang="en-US"/>
          </a:p>
        </p:txBody>
      </p:sp>
    </p:spTree>
    <p:extLst>
      <p:ext uri="{BB962C8B-B14F-4D97-AF65-F5344CB8AC3E}">
        <p14:creationId xmlns:p14="http://schemas.microsoft.com/office/powerpoint/2010/main" val="185878766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323</a:t>
            </a:fld>
            <a:endParaRPr lang="en-US"/>
          </a:p>
        </p:txBody>
      </p:sp>
    </p:spTree>
    <p:extLst>
      <p:ext uri="{BB962C8B-B14F-4D97-AF65-F5344CB8AC3E}">
        <p14:creationId xmlns:p14="http://schemas.microsoft.com/office/powerpoint/2010/main" val="147593823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 Discuss</a:t>
            </a:r>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325</a:t>
            </a:fld>
            <a:endParaRPr lang="en-US"/>
          </a:p>
        </p:txBody>
      </p:sp>
    </p:spTree>
    <p:extLst>
      <p:ext uri="{BB962C8B-B14F-4D97-AF65-F5344CB8AC3E}">
        <p14:creationId xmlns:p14="http://schemas.microsoft.com/office/powerpoint/2010/main" val="133050561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326</a:t>
            </a:fld>
            <a:endParaRPr lang="en-US"/>
          </a:p>
        </p:txBody>
      </p:sp>
    </p:spTree>
    <p:extLst>
      <p:ext uri="{BB962C8B-B14F-4D97-AF65-F5344CB8AC3E}">
        <p14:creationId xmlns:p14="http://schemas.microsoft.com/office/powerpoint/2010/main" val="39301518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327</a:t>
            </a:fld>
            <a:endParaRPr lang="en-US"/>
          </a:p>
        </p:txBody>
      </p:sp>
    </p:spTree>
    <p:extLst>
      <p:ext uri="{BB962C8B-B14F-4D97-AF65-F5344CB8AC3E}">
        <p14:creationId xmlns:p14="http://schemas.microsoft.com/office/powerpoint/2010/main" val="2155966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328</a:t>
            </a:fld>
            <a:endParaRPr lang="en-US"/>
          </a:p>
        </p:txBody>
      </p:sp>
    </p:spTree>
    <p:extLst>
      <p:ext uri="{BB962C8B-B14F-4D97-AF65-F5344CB8AC3E}">
        <p14:creationId xmlns:p14="http://schemas.microsoft.com/office/powerpoint/2010/main" val="212497521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342</a:t>
            </a:fld>
            <a:endParaRPr lang="en-US"/>
          </a:p>
        </p:txBody>
      </p:sp>
    </p:spTree>
    <p:extLst>
      <p:ext uri="{BB962C8B-B14F-4D97-AF65-F5344CB8AC3E}">
        <p14:creationId xmlns:p14="http://schemas.microsoft.com/office/powerpoint/2010/main" val="1137983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smtClean="0"/>
              <a:t>Presentation Notes:</a:t>
            </a:r>
          </a:p>
          <a:p>
            <a:pPr eaLnBrk="1" hangingPunct="1"/>
            <a:r>
              <a:rPr lang="en-US" dirty="0" smtClean="0"/>
              <a:t>Examples: Inner peace after prayer, a deep feeling of regret or guilt, etc.</a:t>
            </a:r>
          </a:p>
          <a:p>
            <a:pPr eaLnBrk="1" hangingPunct="1"/>
            <a:r>
              <a:rPr lang="en-US" dirty="0" smtClean="0"/>
              <a:t>Benefits: Emotional experience can bring about great encouragement. Emotion can be conformational. It is personal.</a:t>
            </a:r>
          </a:p>
          <a:p>
            <a:pPr eaLnBrk="1" hangingPunct="1"/>
            <a:r>
              <a:rPr lang="en-US" dirty="0" smtClean="0"/>
              <a:t>Deficiencies: Very subjective; can often lead one away from God’s will; cannot be relied upon, because people can produce emotional experience on their own</a:t>
            </a:r>
          </a:p>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34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is it important to get the wording of Scripture right?</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36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37</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38</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39</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2" name="Rectangle 2"/>
          <p:cNvSpPr>
            <a:spLocks noGrp="1" noChangeArrowheads="1"/>
          </p:cNvSpPr>
          <p:nvPr>
            <p:ph type="hdr" sz="quarter"/>
          </p:nvPr>
        </p:nvSpPr>
        <p:spPr>
          <a:noFill/>
        </p:spPr>
        <p:txBody>
          <a:bodyPr/>
          <a:lstStyle/>
          <a:p>
            <a:r>
              <a:rPr lang="en-US" smtClean="0"/>
              <a:t>Teacher’s Notes</a:t>
            </a:r>
          </a:p>
        </p:txBody>
      </p:sp>
      <p:sp>
        <p:nvSpPr>
          <p:cNvPr id="865283" name="Rectangle 3"/>
          <p:cNvSpPr>
            <a:spLocks noGrp="1" noChangeArrowheads="1"/>
          </p:cNvSpPr>
          <p:nvPr>
            <p:ph type="dt" sz="quarter" idx="1"/>
          </p:nvPr>
        </p:nvSpPr>
        <p:spPr>
          <a:noFill/>
        </p:spPr>
        <p:txBody>
          <a:bodyPr/>
          <a:lstStyle/>
          <a:p>
            <a:r>
              <a:rPr lang="en-US" smtClean="0"/>
              <a:t>Bibliology and Hermeneutics</a:t>
            </a:r>
            <a:endParaRPr lang="en-US" b="0" smtClean="0">
              <a:latin typeface="Arial" charset="0"/>
            </a:endParaRPr>
          </a:p>
        </p:txBody>
      </p:sp>
      <p:sp>
        <p:nvSpPr>
          <p:cNvPr id="865284" name="Rectangle 6"/>
          <p:cNvSpPr>
            <a:spLocks noGrp="1" noChangeArrowheads="1"/>
          </p:cNvSpPr>
          <p:nvPr>
            <p:ph type="ftr" sz="quarter" idx="4"/>
          </p:nvPr>
        </p:nvSpPr>
        <p:spPr>
          <a:noFill/>
        </p:spPr>
        <p:txBody>
          <a:bodyPr/>
          <a:lstStyle/>
          <a:p>
            <a:r>
              <a:rPr lang="en-US" dirty="0" smtClean="0"/>
              <a:t>Copyright © 2005-2006 Reclaiming the Mind Ministries. All Rights Reserved.</a:t>
            </a:r>
            <a:endParaRPr lang="en-US" sz="1100" dirty="0" smtClean="0"/>
          </a:p>
        </p:txBody>
      </p:sp>
      <p:sp>
        <p:nvSpPr>
          <p:cNvPr id="865285" name="Rectangle 7"/>
          <p:cNvSpPr>
            <a:spLocks noGrp="1" noChangeArrowheads="1"/>
          </p:cNvSpPr>
          <p:nvPr>
            <p:ph type="sldNum" sz="quarter" idx="5"/>
          </p:nvPr>
        </p:nvSpPr>
        <p:spPr>
          <a:noFill/>
        </p:spPr>
        <p:txBody>
          <a:bodyPr/>
          <a:lstStyle/>
          <a:p>
            <a:r>
              <a:rPr lang="en-US" smtClean="0"/>
              <a:t>Slide </a:t>
            </a:r>
            <a:fld id="{757AC5A7-BAE8-43E3-9C36-39638000A1B0}" type="slidenum">
              <a:rPr lang="en-US" smtClean="0"/>
              <a:pPr/>
              <a:t>19</a:t>
            </a:fld>
            <a:endParaRPr lang="en-US" smtClean="0"/>
          </a:p>
        </p:txBody>
      </p:sp>
      <p:sp>
        <p:nvSpPr>
          <p:cNvPr id="865286" name="Rectangle 2"/>
          <p:cNvSpPr>
            <a:spLocks noGrp="1" noRot="1" noChangeAspect="1" noChangeArrowheads="1" noTextEdit="1"/>
          </p:cNvSpPr>
          <p:nvPr>
            <p:ph type="sldImg"/>
          </p:nvPr>
        </p:nvSpPr>
        <p:spPr>
          <a:ln/>
        </p:spPr>
      </p:sp>
      <p:sp>
        <p:nvSpPr>
          <p:cNvPr id="865287" name="Rectangle 3"/>
          <p:cNvSpPr>
            <a:spLocks noGrp="1" noChangeArrowheads="1"/>
          </p:cNvSpPr>
          <p:nvPr>
            <p:ph type="body" idx="1"/>
          </p:nvPr>
        </p:nvSpPr>
        <p:spPr>
          <a:noFill/>
          <a:ln/>
        </p:spPr>
        <p:txBody>
          <a:bodyPr/>
          <a:lstStyle/>
          <a:p>
            <a:pPr eaLnBrk="1" hangingPunct="1"/>
            <a:r>
              <a:rPr lang="en-US" b="1" smtClean="0"/>
              <a:t>Presentation notes:</a:t>
            </a:r>
            <a:r>
              <a:rPr lang="en-US" smtClean="0"/>
              <a:t/>
            </a:r>
            <a:br>
              <a:rPr lang="en-US" smtClean="0"/>
            </a:br>
            <a:r>
              <a:rPr lang="en-US" smtClean="0"/>
              <a:t>It is important to note that Scripture is the only thing that is said to be “God-breathed”.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40</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41</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42</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43</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45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Notes</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46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48</a:t>
            </a:fld>
            <a:endParaRPr lang="en-US"/>
          </a:p>
        </p:txBody>
      </p:sp>
    </p:spTree>
    <p:extLst>
      <p:ext uri="{BB962C8B-B14F-4D97-AF65-F5344CB8AC3E}">
        <p14:creationId xmlns:p14="http://schemas.microsoft.com/office/powerpoint/2010/main" val="15234816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49</a:t>
            </a:fld>
            <a:endParaRPr lang="en-US"/>
          </a:p>
        </p:txBody>
      </p:sp>
    </p:spTree>
    <p:extLst>
      <p:ext uri="{BB962C8B-B14F-4D97-AF65-F5344CB8AC3E}">
        <p14:creationId xmlns:p14="http://schemas.microsoft.com/office/powerpoint/2010/main" val="2609706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51</a:t>
            </a:fld>
            <a:endParaRPr lang="en-US"/>
          </a:p>
        </p:txBody>
      </p:sp>
    </p:spTree>
    <p:extLst>
      <p:ext uri="{BB962C8B-B14F-4D97-AF65-F5344CB8AC3E}">
        <p14:creationId xmlns:p14="http://schemas.microsoft.com/office/powerpoint/2010/main" val="12143732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55</a:t>
            </a:fld>
            <a:endParaRPr lang="en-US"/>
          </a:p>
        </p:txBody>
      </p:sp>
    </p:spTree>
    <p:extLst>
      <p:ext uri="{BB962C8B-B14F-4D97-AF65-F5344CB8AC3E}">
        <p14:creationId xmlns:p14="http://schemas.microsoft.com/office/powerpoint/2010/main" val="140577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ChangeArrowheads="1"/>
          </p:cNvSpPr>
          <p:nvPr>
            <p:ph type="hdr" sz="quarter"/>
          </p:nvPr>
        </p:nvSpPr>
        <p:spPr>
          <a:noFill/>
        </p:spPr>
        <p:txBody>
          <a:bodyPr/>
          <a:lstStyle/>
          <a:p>
            <a:r>
              <a:rPr lang="en-US" smtClean="0"/>
              <a:t>Teacher’s Notes</a:t>
            </a:r>
          </a:p>
        </p:txBody>
      </p:sp>
      <p:sp>
        <p:nvSpPr>
          <p:cNvPr id="866307" name="Rectangle 3"/>
          <p:cNvSpPr>
            <a:spLocks noGrp="1" noChangeArrowheads="1"/>
          </p:cNvSpPr>
          <p:nvPr>
            <p:ph type="dt" sz="quarter" idx="1"/>
          </p:nvPr>
        </p:nvSpPr>
        <p:spPr>
          <a:noFill/>
        </p:spPr>
        <p:txBody>
          <a:bodyPr/>
          <a:lstStyle/>
          <a:p>
            <a:r>
              <a:rPr lang="en-US" smtClean="0"/>
              <a:t>Bibliology and Hermeneutics</a:t>
            </a:r>
            <a:endParaRPr lang="en-US" b="0" smtClean="0">
              <a:latin typeface="Arial" charset="0"/>
            </a:endParaRPr>
          </a:p>
        </p:txBody>
      </p:sp>
      <p:sp>
        <p:nvSpPr>
          <p:cNvPr id="866308" name="Rectangle 6"/>
          <p:cNvSpPr>
            <a:spLocks noGrp="1" noChangeArrowheads="1"/>
          </p:cNvSpPr>
          <p:nvPr>
            <p:ph type="ftr" sz="quarter" idx="4"/>
          </p:nvPr>
        </p:nvSpPr>
        <p:spPr>
          <a:noFill/>
        </p:spPr>
        <p:txBody>
          <a:bodyPr/>
          <a:lstStyle/>
          <a:p>
            <a:r>
              <a:rPr lang="en-US" dirty="0" smtClean="0"/>
              <a:t>Copyright © 2005-2006 Reclaiming the Mind Ministries. All Rights Reserved.</a:t>
            </a:r>
            <a:endParaRPr lang="en-US" sz="1100" dirty="0" smtClean="0"/>
          </a:p>
        </p:txBody>
      </p:sp>
      <p:sp>
        <p:nvSpPr>
          <p:cNvPr id="866309" name="Rectangle 7"/>
          <p:cNvSpPr>
            <a:spLocks noGrp="1" noChangeArrowheads="1"/>
          </p:cNvSpPr>
          <p:nvPr>
            <p:ph type="sldNum" sz="quarter" idx="5"/>
          </p:nvPr>
        </p:nvSpPr>
        <p:spPr>
          <a:noFill/>
        </p:spPr>
        <p:txBody>
          <a:bodyPr/>
          <a:lstStyle/>
          <a:p>
            <a:r>
              <a:rPr lang="en-US" smtClean="0"/>
              <a:t>Slide </a:t>
            </a:r>
            <a:fld id="{321F1612-57D5-4C5F-BE9F-8BE07137F8A3}" type="slidenum">
              <a:rPr lang="en-US" smtClean="0"/>
              <a:pPr/>
              <a:t>21</a:t>
            </a:fld>
            <a:endParaRPr lang="en-US" smtClean="0"/>
          </a:p>
        </p:txBody>
      </p:sp>
      <p:sp>
        <p:nvSpPr>
          <p:cNvPr id="866310" name="Rectangle 2"/>
          <p:cNvSpPr>
            <a:spLocks noGrp="1" noRot="1" noChangeAspect="1" noChangeArrowheads="1" noTextEdit="1"/>
          </p:cNvSpPr>
          <p:nvPr>
            <p:ph type="sldImg"/>
          </p:nvPr>
        </p:nvSpPr>
        <p:spPr>
          <a:ln/>
        </p:spPr>
      </p:sp>
      <p:sp>
        <p:nvSpPr>
          <p:cNvPr id="86631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75</a:t>
            </a:fld>
            <a:endParaRPr lang="en-US"/>
          </a:p>
        </p:txBody>
      </p:sp>
    </p:spTree>
    <p:extLst>
      <p:ext uri="{BB962C8B-B14F-4D97-AF65-F5344CB8AC3E}">
        <p14:creationId xmlns:p14="http://schemas.microsoft.com/office/powerpoint/2010/main" val="18228003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b="0" dirty="0" smtClean="0"/>
              <a:t>It</a:t>
            </a:r>
            <a:r>
              <a:rPr lang="en-US" b="0" baseline="0" dirty="0" smtClean="0"/>
              <a:t> is important to stress the unity that the historic Christian church has had on this issue. It is also important to stress the grandeur of this doctrine. It is not only that Christians have been unified about it, but that it is a central cardinal doctrine that unites the orthodox church.</a:t>
            </a:r>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78</a:t>
            </a:fld>
            <a:endParaRPr lang="en-US"/>
          </a:p>
        </p:txBody>
      </p:sp>
    </p:spTree>
    <p:extLst>
      <p:ext uri="{BB962C8B-B14F-4D97-AF65-F5344CB8AC3E}">
        <p14:creationId xmlns:p14="http://schemas.microsoft.com/office/powerpoint/2010/main" val="591962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Many Christians</a:t>
            </a:r>
            <a:r>
              <a:rPr lang="en-US" baseline="0" dirty="0" smtClean="0"/>
              <a:t> believe that the doctrine of the Trinity is a contradiction, but are comfortable with such a stand since God can, supposedly, do anything, including exist in a contradiction. However, while the Trinity is beyond our comprehension, it is not a contradiction.  “Paradox” is a better word for the truths of the Trinity. A paradox is two established truths existing in the same universe who’s relationship is beyond our understanding, yet necessary. It is important to emphasize that the doctrine of the Trinity is not a </a:t>
            </a:r>
            <a:r>
              <a:rPr lang="en-US" baseline="0" dirty="0" err="1" smtClean="0"/>
              <a:t>contradition</a:t>
            </a:r>
            <a:r>
              <a:rPr lang="en-US" baseline="0" dirty="0" smtClean="0"/>
              <a:t>. Just because God is omnipotent, this does not mean that he can contradict himself. God cannot lie, cease to be God, or make a stone so large that he cannot pick it up. These would all be contradictory to who he is. God cannot deny his own nature through a contradiction (2 Tim. 2:13). </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80</a:t>
            </a:fld>
            <a:endParaRPr lang="en-US"/>
          </a:p>
        </p:txBody>
      </p:sp>
    </p:spTree>
    <p:extLst>
      <p:ext uri="{BB962C8B-B14F-4D97-AF65-F5344CB8AC3E}">
        <p14:creationId xmlns:p14="http://schemas.microsoft.com/office/powerpoint/2010/main" val="18864838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Notes:</a:t>
            </a:r>
          </a:p>
          <a:p>
            <a:r>
              <a:rPr lang="en-US" dirty="0" smtClean="0"/>
              <a:t>These are all representative of what</a:t>
            </a:r>
            <a:r>
              <a:rPr lang="en-US" baseline="0" dirty="0" smtClean="0"/>
              <a:t> we must avoid.</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82</a:t>
            </a:fld>
            <a:endParaRPr lang="en-US"/>
          </a:p>
        </p:txBody>
      </p:sp>
    </p:spTree>
    <p:extLst>
      <p:ext uri="{BB962C8B-B14F-4D97-AF65-F5344CB8AC3E}">
        <p14:creationId xmlns:p14="http://schemas.microsoft.com/office/powerpoint/2010/main" val="14423781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Notes:</a:t>
            </a:r>
          </a:p>
          <a:p>
            <a:r>
              <a:rPr lang="en-US" dirty="0" smtClean="0"/>
              <a:t>These are all representative of what</a:t>
            </a:r>
            <a:r>
              <a:rPr lang="en-US" baseline="0" dirty="0" smtClean="0"/>
              <a:t> we </a:t>
            </a:r>
            <a:r>
              <a:rPr lang="en-US" baseline="0" smtClean="0"/>
              <a:t>must avoid.</a:t>
            </a:r>
            <a:endParaRPr lang="en-US"/>
          </a:p>
        </p:txBody>
      </p:sp>
      <p:sp>
        <p:nvSpPr>
          <p:cNvPr id="4" name="Slide Number Placeholder 3"/>
          <p:cNvSpPr>
            <a:spLocks noGrp="1"/>
          </p:cNvSpPr>
          <p:nvPr>
            <p:ph type="sldNum" sz="quarter" idx="10"/>
          </p:nvPr>
        </p:nvSpPr>
        <p:spPr/>
        <p:txBody>
          <a:bodyPr/>
          <a:lstStyle/>
          <a:p>
            <a:fld id="{A3572309-B858-47E3-AA50-70CB5E8A77E2}" type="slidenum">
              <a:rPr lang="en-US" smtClean="0"/>
              <a:pPr/>
              <a:t>83</a:t>
            </a:fld>
            <a:endParaRPr lang="en-US"/>
          </a:p>
        </p:txBody>
      </p:sp>
    </p:spTree>
    <p:extLst>
      <p:ext uri="{BB962C8B-B14F-4D97-AF65-F5344CB8AC3E}">
        <p14:creationId xmlns:p14="http://schemas.microsoft.com/office/powerpoint/2010/main" val="1001358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84</a:t>
            </a:fld>
            <a:endParaRPr lang="en-US"/>
          </a:p>
        </p:txBody>
      </p:sp>
    </p:spTree>
    <p:extLst>
      <p:ext uri="{BB962C8B-B14F-4D97-AF65-F5344CB8AC3E}">
        <p14:creationId xmlns:p14="http://schemas.microsoft.com/office/powerpoint/2010/main" val="14669346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err="1" smtClean="0"/>
              <a:t>Tritheism</a:t>
            </a:r>
            <a:r>
              <a:rPr lang="en-US" dirty="0" smtClean="0"/>
              <a:t> is held implicitly by many Christians who have never be taught an orthodox understanding of the Trinity. It can be likened to</a:t>
            </a:r>
            <a:r>
              <a:rPr lang="en-US" baseline="0" dirty="0" smtClean="0"/>
              <a:t> the belief in three human persons, all of whom are human, but all of whom are distinct. The problem with this illustration is that the humans do not share in the same exact nature, but the same kind of nature.</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85</a:t>
            </a:fld>
            <a:endParaRPr lang="en-US"/>
          </a:p>
        </p:txBody>
      </p:sp>
    </p:spTree>
    <p:extLst>
      <p:ext uri="{BB962C8B-B14F-4D97-AF65-F5344CB8AC3E}">
        <p14:creationId xmlns:p14="http://schemas.microsoft.com/office/powerpoint/2010/main" val="629076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Notice how each member shares a piece of the pie,</a:t>
            </a:r>
            <a:r>
              <a:rPr lang="en-US" baseline="0" dirty="0" smtClean="0"/>
              <a:t> but the pieces are not identical? This illustrates a belief in three gods, not one God.</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86</a:t>
            </a:fld>
            <a:endParaRPr lang="en-US"/>
          </a:p>
        </p:txBody>
      </p:sp>
    </p:spTree>
    <p:extLst>
      <p:ext uri="{BB962C8B-B14F-4D97-AF65-F5344CB8AC3E}">
        <p14:creationId xmlns:p14="http://schemas.microsoft.com/office/powerpoint/2010/main" val="4059231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87</a:t>
            </a:fld>
            <a:endParaRPr lang="en-US"/>
          </a:p>
        </p:txBody>
      </p:sp>
    </p:spTree>
    <p:extLst>
      <p:ext uri="{BB962C8B-B14F-4D97-AF65-F5344CB8AC3E}">
        <p14:creationId xmlns:p14="http://schemas.microsoft.com/office/powerpoint/2010/main" val="1490358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Just like some people carry</a:t>
            </a:r>
            <a:r>
              <a:rPr lang="en-US" baseline="0" dirty="0" smtClean="0"/>
              <a:t> various “roles” but they are still one person: Father, son, husband.</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88</a:t>
            </a:fld>
            <a:endParaRPr lang="en-US"/>
          </a:p>
        </p:txBody>
      </p:sp>
    </p:spTree>
    <p:extLst>
      <p:ext uri="{BB962C8B-B14F-4D97-AF65-F5344CB8AC3E}">
        <p14:creationId xmlns:p14="http://schemas.microsoft.com/office/powerpoint/2010/main" val="1997019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2"/>
          <p:cNvSpPr>
            <a:spLocks noGrp="1" noChangeArrowheads="1"/>
          </p:cNvSpPr>
          <p:nvPr>
            <p:ph type="hdr" sz="quarter"/>
          </p:nvPr>
        </p:nvSpPr>
        <p:spPr>
          <a:noFill/>
        </p:spPr>
        <p:txBody>
          <a:bodyPr/>
          <a:lstStyle/>
          <a:p>
            <a:r>
              <a:rPr lang="en-US" smtClean="0"/>
              <a:t>Teacher’s Notes</a:t>
            </a:r>
          </a:p>
        </p:txBody>
      </p:sp>
      <p:sp>
        <p:nvSpPr>
          <p:cNvPr id="868355" name="Rectangle 3"/>
          <p:cNvSpPr>
            <a:spLocks noGrp="1" noChangeArrowheads="1"/>
          </p:cNvSpPr>
          <p:nvPr>
            <p:ph type="dt" sz="quarter" idx="1"/>
          </p:nvPr>
        </p:nvSpPr>
        <p:spPr>
          <a:noFill/>
        </p:spPr>
        <p:txBody>
          <a:bodyPr/>
          <a:lstStyle/>
          <a:p>
            <a:r>
              <a:rPr lang="en-US" smtClean="0"/>
              <a:t>Bibliology and Hermeneutics</a:t>
            </a:r>
            <a:endParaRPr lang="en-US" b="0" smtClean="0">
              <a:latin typeface="Arial" charset="0"/>
            </a:endParaRPr>
          </a:p>
        </p:txBody>
      </p:sp>
      <p:sp>
        <p:nvSpPr>
          <p:cNvPr id="868356" name="Rectangle 6"/>
          <p:cNvSpPr>
            <a:spLocks noGrp="1" noChangeArrowheads="1"/>
          </p:cNvSpPr>
          <p:nvPr>
            <p:ph type="ftr" sz="quarter" idx="4"/>
          </p:nvPr>
        </p:nvSpPr>
        <p:spPr>
          <a:noFill/>
        </p:spPr>
        <p:txBody>
          <a:bodyPr/>
          <a:lstStyle/>
          <a:p>
            <a:r>
              <a:rPr lang="en-US" dirty="0" smtClean="0"/>
              <a:t>Copyright © 2005-2006 Reclaiming the Mind Ministries. All Rights Reserved.</a:t>
            </a:r>
            <a:endParaRPr lang="en-US" sz="1100" dirty="0" smtClean="0"/>
          </a:p>
        </p:txBody>
      </p:sp>
      <p:sp>
        <p:nvSpPr>
          <p:cNvPr id="868357" name="Rectangle 7"/>
          <p:cNvSpPr>
            <a:spLocks noGrp="1" noChangeArrowheads="1"/>
          </p:cNvSpPr>
          <p:nvPr>
            <p:ph type="sldNum" sz="quarter" idx="5"/>
          </p:nvPr>
        </p:nvSpPr>
        <p:spPr>
          <a:noFill/>
        </p:spPr>
        <p:txBody>
          <a:bodyPr/>
          <a:lstStyle/>
          <a:p>
            <a:r>
              <a:rPr lang="en-US" smtClean="0"/>
              <a:t>Slide </a:t>
            </a:r>
            <a:fld id="{8360FF75-96AD-4A7A-97AB-5AE32BD3CA7E}" type="slidenum">
              <a:rPr lang="en-US" smtClean="0"/>
              <a:pPr/>
              <a:t>22</a:t>
            </a:fld>
            <a:endParaRPr lang="en-US" smtClean="0"/>
          </a:p>
        </p:txBody>
      </p:sp>
      <p:sp>
        <p:nvSpPr>
          <p:cNvPr id="868358" name="Rectangle 2"/>
          <p:cNvSpPr>
            <a:spLocks noGrp="1" noRot="1" noChangeAspect="1" noChangeArrowheads="1" noTextEdit="1"/>
          </p:cNvSpPr>
          <p:nvPr>
            <p:ph type="sldImg"/>
          </p:nvPr>
        </p:nvSpPr>
        <p:spPr>
          <a:ln/>
        </p:spPr>
      </p:sp>
      <p:sp>
        <p:nvSpPr>
          <p:cNvPr id="868359" name="Rectangle 3"/>
          <p:cNvSpPr>
            <a:spLocks noGrp="1" noChangeArrowheads="1"/>
          </p:cNvSpPr>
          <p:nvPr>
            <p:ph type="body" idx="1"/>
          </p:nvPr>
        </p:nvSpPr>
        <p:spPr>
          <a:noFill/>
          <a:ln/>
        </p:spPr>
        <p:txBody>
          <a:bodyPr/>
          <a:lstStyle/>
          <a:p>
            <a:pPr eaLnBrk="1" hangingPunct="1"/>
            <a:r>
              <a:rPr lang="en-US" b="1" smtClean="0"/>
              <a:t>Presentation notes:</a:t>
            </a:r>
            <a:endParaRPr lang="en-US" smtClean="0"/>
          </a:p>
          <a:p>
            <a:pPr eaLnBrk="1" hangingPunct="1"/>
            <a:r>
              <a:rPr lang="en-US" smtClean="0"/>
              <a:t>The key issue that needs to be taught from this verse is that inspiration has its first cause in God, not man. Nevertheless, God used man in the inspiration process, guiding him along utilizing his personality, attitude, intentions, situation in life, writing style, and motivation to correctly convey God’s own words.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16"/>
          <p:cNvSpPr>
            <a:spLocks noGrp="1" noChangeArrowheads="1"/>
          </p:cNvSpPr>
          <p:nvPr>
            <p:ph type="hdr" sz="quarter"/>
          </p:nvPr>
        </p:nvSpPr>
        <p:spPr>
          <a:noFill/>
        </p:spPr>
        <p:txBody>
          <a:bodyPr/>
          <a:lstStyle/>
          <a:p>
            <a:r>
              <a:rPr lang="en-US"/>
              <a:t>The Theology Leader’s Guide</a:t>
            </a:r>
          </a:p>
        </p:txBody>
      </p:sp>
      <p:sp>
        <p:nvSpPr>
          <p:cNvPr id="793603" name="Rectangle 17"/>
          <p:cNvSpPr>
            <a:spLocks noGrp="1" noChangeArrowheads="1"/>
          </p:cNvSpPr>
          <p:nvPr>
            <p:ph type="dt" sz="quarter" idx="1"/>
          </p:nvPr>
        </p:nvSpPr>
        <p:spPr>
          <a:noFill/>
        </p:spPr>
        <p:txBody>
          <a:bodyPr/>
          <a:lstStyle/>
          <a:p>
            <a:r>
              <a:rPr lang="en-US"/>
              <a:t>Trinitarianism</a:t>
            </a:r>
            <a:endParaRPr lang="en-US" b="0">
              <a:latin typeface="Arial" charset="0"/>
            </a:endParaRPr>
          </a:p>
        </p:txBody>
      </p:sp>
      <p:sp>
        <p:nvSpPr>
          <p:cNvPr id="793604" name="Rectangle 18"/>
          <p:cNvSpPr>
            <a:spLocks noGrp="1" noChangeArrowheads="1"/>
          </p:cNvSpPr>
          <p:nvPr>
            <p:ph type="ftr" sz="quarter" idx="4"/>
          </p:nvPr>
        </p:nvSpPr>
        <p:spPr>
          <a:noFill/>
        </p:spPr>
        <p:txBody>
          <a:bodyPr/>
          <a:lstStyle/>
          <a:p>
            <a:r>
              <a:rPr lang="en-US" dirty="0"/>
              <a:t>Copyright © 2005 The Theology Program. All Rights Reserved.</a:t>
            </a:r>
            <a:r>
              <a:rPr lang="en-US" sz="1100" dirty="0"/>
              <a:t> </a:t>
            </a:r>
          </a:p>
        </p:txBody>
      </p:sp>
      <p:sp>
        <p:nvSpPr>
          <p:cNvPr id="793605" name="Rectangle 19"/>
          <p:cNvSpPr>
            <a:spLocks noGrp="1" noChangeArrowheads="1"/>
          </p:cNvSpPr>
          <p:nvPr>
            <p:ph type="sldNum" sz="quarter" idx="5"/>
          </p:nvPr>
        </p:nvSpPr>
        <p:spPr>
          <a:noFill/>
        </p:spPr>
        <p:txBody>
          <a:bodyPr/>
          <a:lstStyle/>
          <a:p>
            <a:r>
              <a:rPr lang="en-US"/>
              <a:t>Slide </a:t>
            </a:r>
            <a:fld id="{2236CA06-F4D0-4310-8345-4E41EAD4D7B2}" type="slidenum">
              <a:rPr lang="en-US"/>
              <a:pPr/>
              <a:t>89</a:t>
            </a:fld>
            <a:endParaRPr lang="en-US"/>
          </a:p>
        </p:txBody>
      </p:sp>
      <p:sp>
        <p:nvSpPr>
          <p:cNvPr id="793606" name="Rectangle 2"/>
          <p:cNvSpPr>
            <a:spLocks noGrp="1" noRot="1" noChangeAspect="1" noChangeArrowheads="1" noTextEdit="1"/>
          </p:cNvSpPr>
          <p:nvPr>
            <p:ph type="sldImg"/>
          </p:nvPr>
        </p:nvSpPr>
        <p:spPr>
          <a:ln/>
        </p:spPr>
      </p:sp>
      <p:sp>
        <p:nvSpPr>
          <p:cNvPr id="793607"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extLst>
      <p:ext uri="{BB962C8B-B14F-4D97-AF65-F5344CB8AC3E}">
        <p14:creationId xmlns:p14="http://schemas.microsoft.com/office/powerpoint/2010/main" val="502249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Closing</a:t>
            </a:r>
            <a:r>
              <a:rPr lang="en-US" b="1" baseline="0" dirty="0" smtClean="0"/>
              <a:t> Activity – Buzz Groups:</a:t>
            </a:r>
          </a:p>
          <a:p>
            <a:r>
              <a:rPr lang="en-US" baseline="0" dirty="0" smtClean="0"/>
              <a:t>Have each group discuss the problems with the five illustrations introduced in the lesson. Give rewards to those who get it right.</a:t>
            </a:r>
          </a:p>
        </p:txBody>
      </p:sp>
      <p:sp>
        <p:nvSpPr>
          <p:cNvPr id="4" name="Slide Number Placeholder 3"/>
          <p:cNvSpPr>
            <a:spLocks noGrp="1"/>
          </p:cNvSpPr>
          <p:nvPr>
            <p:ph type="sldNum" sz="quarter" idx="10"/>
          </p:nvPr>
        </p:nvSpPr>
        <p:spPr/>
        <p:txBody>
          <a:bodyPr/>
          <a:lstStyle/>
          <a:p>
            <a:fld id="{A3572309-B858-47E3-AA50-70CB5E8A77E2}" type="slidenum">
              <a:rPr lang="en-US" smtClean="0"/>
              <a:pPr/>
              <a:t>101</a:t>
            </a:fld>
            <a:endParaRPr lang="en-US"/>
          </a:p>
        </p:txBody>
      </p:sp>
    </p:spTree>
    <p:extLst>
      <p:ext uri="{BB962C8B-B14F-4D97-AF65-F5344CB8AC3E}">
        <p14:creationId xmlns:p14="http://schemas.microsoft.com/office/powerpoint/2010/main" val="16438031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102</a:t>
            </a:fld>
            <a:endParaRPr lang="en-US"/>
          </a:p>
        </p:txBody>
      </p:sp>
    </p:spTree>
    <p:extLst>
      <p:ext uri="{BB962C8B-B14F-4D97-AF65-F5344CB8AC3E}">
        <p14:creationId xmlns:p14="http://schemas.microsoft.com/office/powerpoint/2010/main" val="12883570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Opening</a:t>
            </a:r>
            <a:r>
              <a:rPr lang="en-US" b="1" baseline="0" dirty="0" smtClean="0"/>
              <a:t> Activity:</a:t>
            </a:r>
          </a:p>
          <a:p>
            <a:r>
              <a:rPr lang="en-US" baseline="0" dirty="0" smtClean="0"/>
              <a:t>You will need three apples and oranges. Make sure at least one of the apples is small enough to fit inside a peeled orange. The orange represents the deity of Christ and the apple represents his humanity. Using the apple and the orange, ask if the humanity and deity of Christ were somehow mixed together, placed side by side (use duct tape to bind them together), or if the deity of Christ was inside the gutted humanity (God in a </a:t>
            </a:r>
            <a:r>
              <a:rPr lang="en-US" baseline="0" dirty="0" err="1" smtClean="0"/>
              <a:t>bod</a:t>
            </a:r>
            <a:r>
              <a:rPr lang="en-US" baseline="0" dirty="0" smtClean="0"/>
              <a:t>). We will return to this later.</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107</a:t>
            </a:fld>
            <a:endParaRPr lang="en-US"/>
          </a:p>
        </p:txBody>
      </p:sp>
    </p:spTree>
    <p:extLst>
      <p:ext uri="{BB962C8B-B14F-4D97-AF65-F5344CB8AC3E}">
        <p14:creationId xmlns:p14="http://schemas.microsoft.com/office/powerpoint/2010/main" val="2465785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109</a:t>
            </a:fld>
            <a:endParaRPr lang="en-US"/>
          </a:p>
        </p:txBody>
      </p:sp>
    </p:spTree>
    <p:extLst>
      <p:ext uri="{BB962C8B-B14F-4D97-AF65-F5344CB8AC3E}">
        <p14:creationId xmlns:p14="http://schemas.microsoft.com/office/powerpoint/2010/main" val="18813741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112</a:t>
            </a:fld>
            <a:endParaRPr lang="en-US"/>
          </a:p>
        </p:txBody>
      </p:sp>
    </p:spTree>
    <p:extLst>
      <p:ext uri="{BB962C8B-B14F-4D97-AF65-F5344CB8AC3E}">
        <p14:creationId xmlns:p14="http://schemas.microsoft.com/office/powerpoint/2010/main" val="12213249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Illustration:</a:t>
            </a:r>
          </a:p>
          <a:p>
            <a:r>
              <a:rPr lang="en-US" dirty="0" smtClean="0"/>
              <a:t>Have</a:t>
            </a:r>
            <a:r>
              <a:rPr lang="en-US" baseline="0" dirty="0" smtClean="0"/>
              <a:t> a carefully peeled orange and place the small apple inside.</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116</a:t>
            </a:fld>
            <a:endParaRPr lang="en-US"/>
          </a:p>
        </p:txBody>
      </p:sp>
    </p:spTree>
    <p:extLst>
      <p:ext uri="{BB962C8B-B14F-4D97-AF65-F5344CB8AC3E}">
        <p14:creationId xmlns:p14="http://schemas.microsoft.com/office/powerpoint/2010/main" val="889992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a:t>
            </a:r>
            <a:r>
              <a:rPr lang="en-US" b="1" baseline="0" dirty="0" smtClean="0"/>
              <a:t> Group Discussion</a:t>
            </a:r>
          </a:p>
          <a:p>
            <a:r>
              <a:rPr lang="en-US" baseline="0" dirty="0" smtClean="0"/>
              <a:t>Discuss this question with the students.</a:t>
            </a:r>
          </a:p>
        </p:txBody>
      </p:sp>
      <p:sp>
        <p:nvSpPr>
          <p:cNvPr id="4" name="Slide Number Placeholder 3"/>
          <p:cNvSpPr>
            <a:spLocks noGrp="1"/>
          </p:cNvSpPr>
          <p:nvPr>
            <p:ph type="sldNum" sz="quarter" idx="10"/>
          </p:nvPr>
        </p:nvSpPr>
        <p:spPr/>
        <p:txBody>
          <a:bodyPr/>
          <a:lstStyle/>
          <a:p>
            <a:fld id="{A3572309-B858-47E3-AA50-70CB5E8A77E2}" type="slidenum">
              <a:rPr lang="en-US" smtClean="0"/>
              <a:pPr/>
              <a:t>117</a:t>
            </a:fld>
            <a:endParaRPr lang="en-US"/>
          </a:p>
        </p:txBody>
      </p:sp>
    </p:spTree>
    <p:extLst>
      <p:ext uri="{BB962C8B-B14F-4D97-AF65-F5344CB8AC3E}">
        <p14:creationId xmlns:p14="http://schemas.microsoft.com/office/powerpoint/2010/main" val="18303438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Illustration:</a:t>
            </a:r>
          </a:p>
          <a:p>
            <a:r>
              <a:rPr lang="en-US" dirty="0" smtClean="0"/>
              <a:t>Take an apple and orange and duct</a:t>
            </a:r>
            <a:r>
              <a:rPr lang="en-US" baseline="0" dirty="0" smtClean="0"/>
              <a:t> </a:t>
            </a:r>
            <a:r>
              <a:rPr lang="en-US" dirty="0" smtClean="0"/>
              <a:t>tape together.</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119</a:t>
            </a:fld>
            <a:endParaRPr lang="en-US"/>
          </a:p>
        </p:txBody>
      </p:sp>
    </p:spTree>
    <p:extLst>
      <p:ext uri="{BB962C8B-B14F-4D97-AF65-F5344CB8AC3E}">
        <p14:creationId xmlns:p14="http://schemas.microsoft.com/office/powerpoint/2010/main" val="16134951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Activity:</a:t>
            </a:r>
            <a:r>
              <a:rPr lang="en-US" baseline="0" dirty="0" smtClean="0"/>
              <a:t> Group Discussion</a:t>
            </a:r>
          </a:p>
          <a:p>
            <a:r>
              <a:rPr lang="en-US" baseline="0" dirty="0" smtClean="0"/>
              <a:t>Discuss this question with the students.</a:t>
            </a:r>
          </a:p>
        </p:txBody>
      </p:sp>
      <p:sp>
        <p:nvSpPr>
          <p:cNvPr id="4" name="Slide Number Placeholder 3"/>
          <p:cNvSpPr>
            <a:spLocks noGrp="1"/>
          </p:cNvSpPr>
          <p:nvPr>
            <p:ph type="sldNum" sz="quarter" idx="10"/>
          </p:nvPr>
        </p:nvSpPr>
        <p:spPr/>
        <p:txBody>
          <a:bodyPr/>
          <a:lstStyle/>
          <a:p>
            <a:fld id="{A3572309-B858-47E3-AA50-70CB5E8A77E2}" type="slidenum">
              <a:rPr lang="en-US" smtClean="0"/>
              <a:pPr/>
              <a:t>120</a:t>
            </a:fld>
            <a:endParaRPr lang="en-US"/>
          </a:p>
        </p:txBody>
      </p:sp>
    </p:spTree>
    <p:extLst>
      <p:ext uri="{BB962C8B-B14F-4D97-AF65-F5344CB8AC3E}">
        <p14:creationId xmlns:p14="http://schemas.microsoft.com/office/powerpoint/2010/main" val="2031705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23</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Illustration:</a:t>
            </a:r>
          </a:p>
          <a:p>
            <a:r>
              <a:rPr lang="en-US" dirty="0" smtClean="0"/>
              <a:t>Place an apple and orange</a:t>
            </a:r>
            <a:r>
              <a:rPr lang="en-US" baseline="0" dirty="0" smtClean="0"/>
              <a:t> in a blender…the result is a third combined substance.</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122</a:t>
            </a:fld>
            <a:endParaRPr lang="en-US"/>
          </a:p>
        </p:txBody>
      </p:sp>
    </p:spTree>
    <p:extLst>
      <p:ext uri="{BB962C8B-B14F-4D97-AF65-F5344CB8AC3E}">
        <p14:creationId xmlns:p14="http://schemas.microsoft.com/office/powerpoint/2010/main" val="17674952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a:t>
            </a:r>
            <a:r>
              <a:rPr lang="en-US" b="1" baseline="0" dirty="0" smtClean="0"/>
              <a:t> Group Discussion</a:t>
            </a:r>
          </a:p>
          <a:p>
            <a:r>
              <a:rPr lang="en-US" baseline="0" dirty="0" smtClean="0"/>
              <a:t>Discuss this question with the students.</a:t>
            </a:r>
          </a:p>
        </p:txBody>
      </p:sp>
      <p:sp>
        <p:nvSpPr>
          <p:cNvPr id="4" name="Slide Number Placeholder 3"/>
          <p:cNvSpPr>
            <a:spLocks noGrp="1"/>
          </p:cNvSpPr>
          <p:nvPr>
            <p:ph type="sldNum" sz="quarter" idx="10"/>
          </p:nvPr>
        </p:nvSpPr>
        <p:spPr/>
        <p:txBody>
          <a:bodyPr/>
          <a:lstStyle/>
          <a:p>
            <a:fld id="{A3572309-B858-47E3-AA50-70CB5E8A77E2}" type="slidenum">
              <a:rPr lang="en-US" smtClean="0"/>
              <a:pPr/>
              <a:t>123</a:t>
            </a:fld>
            <a:endParaRPr lang="en-US"/>
          </a:p>
        </p:txBody>
      </p:sp>
    </p:spTree>
    <p:extLst>
      <p:ext uri="{BB962C8B-B14F-4D97-AF65-F5344CB8AC3E}">
        <p14:creationId xmlns:p14="http://schemas.microsoft.com/office/powerpoint/2010/main" val="16949893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125</a:t>
            </a:fld>
            <a:endParaRPr lang="en-US"/>
          </a:p>
        </p:txBody>
      </p:sp>
    </p:spTree>
    <p:extLst>
      <p:ext uri="{BB962C8B-B14F-4D97-AF65-F5344CB8AC3E}">
        <p14:creationId xmlns:p14="http://schemas.microsoft.com/office/powerpoint/2010/main" val="21236987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This is a review, but it should carry more meaning now.</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126</a:t>
            </a:fld>
            <a:endParaRPr lang="en-US"/>
          </a:p>
        </p:txBody>
      </p:sp>
    </p:spTree>
    <p:extLst>
      <p:ext uri="{BB962C8B-B14F-4D97-AF65-F5344CB8AC3E}">
        <p14:creationId xmlns:p14="http://schemas.microsoft.com/office/powerpoint/2010/main" val="18494763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128</a:t>
            </a:fld>
            <a:endParaRPr lang="en-US"/>
          </a:p>
        </p:txBody>
      </p:sp>
    </p:spTree>
    <p:extLst>
      <p:ext uri="{BB962C8B-B14F-4D97-AF65-F5344CB8AC3E}">
        <p14:creationId xmlns:p14="http://schemas.microsoft.com/office/powerpoint/2010/main" val="16751023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 Group Discussion</a:t>
            </a:r>
          </a:p>
          <a:p>
            <a:r>
              <a:rPr lang="en-US" dirty="0" smtClean="0"/>
              <a:t>Take</a:t>
            </a:r>
            <a:r>
              <a:rPr lang="en-US" baseline="0" dirty="0" smtClean="0"/>
              <a:t> the time to work through these questions again in light of the study so far.</a:t>
            </a:r>
            <a:endParaRPr lang="en-US" dirty="0" smtClean="0"/>
          </a:p>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130</a:t>
            </a:fld>
            <a:endParaRPr lang="en-US"/>
          </a:p>
        </p:txBody>
      </p:sp>
    </p:spTree>
    <p:extLst>
      <p:ext uri="{BB962C8B-B14F-4D97-AF65-F5344CB8AC3E}">
        <p14:creationId xmlns:p14="http://schemas.microsoft.com/office/powerpoint/2010/main" val="8431406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Notes</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131</a:t>
            </a:fld>
            <a:endParaRPr lang="en-US"/>
          </a:p>
        </p:txBody>
      </p:sp>
    </p:spTree>
    <p:extLst>
      <p:ext uri="{BB962C8B-B14F-4D97-AF65-F5344CB8AC3E}">
        <p14:creationId xmlns:p14="http://schemas.microsoft.com/office/powerpoint/2010/main" val="18613442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 </a:t>
            </a:r>
          </a:p>
          <a:p>
            <a:r>
              <a:rPr lang="en-US" dirty="0" smtClean="0"/>
              <a:t>Take time and let the class discuss this a bit.</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135</a:t>
            </a:fld>
            <a:endParaRPr lang="en-US"/>
          </a:p>
        </p:txBody>
      </p:sp>
    </p:spTree>
    <p:extLst>
      <p:ext uri="{BB962C8B-B14F-4D97-AF65-F5344CB8AC3E}">
        <p14:creationId xmlns:p14="http://schemas.microsoft.com/office/powerpoint/2010/main" val="21347655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Notes:</a:t>
            </a:r>
          </a:p>
          <a:p>
            <a:r>
              <a:rPr lang="en-US" dirty="0" smtClean="0"/>
              <a:t>Right</a:t>
            </a:r>
            <a:r>
              <a:rPr lang="en-US" baseline="0" dirty="0" smtClean="0"/>
              <a:t> now, we are just going to introduce the chair. Place a chair in front of the audience and use it as we move forward.</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136</a:t>
            </a:fld>
            <a:endParaRPr lang="en-US"/>
          </a:p>
        </p:txBody>
      </p:sp>
    </p:spTree>
    <p:extLst>
      <p:ext uri="{BB962C8B-B14F-4D97-AF65-F5344CB8AC3E}">
        <p14:creationId xmlns:p14="http://schemas.microsoft.com/office/powerpoint/2010/main" val="8369135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Illustration:</a:t>
            </a:r>
          </a:p>
          <a:p>
            <a:r>
              <a:rPr lang="en-US" dirty="0" smtClean="0"/>
              <a:t>Remember in</a:t>
            </a:r>
            <a:r>
              <a:rPr lang="en-US" baseline="0" dirty="0" smtClean="0"/>
              <a:t> Indiana Jones and the last Crusade where Indiana must take a blind leap of faith on to a bridge that he cannot see and has no reason to believe exists. This is what the “blind” leap of faith looks like. </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137</a:t>
            </a:fld>
            <a:endParaRPr lang="en-US"/>
          </a:p>
        </p:txBody>
      </p:sp>
    </p:spTree>
    <p:extLst>
      <p:ext uri="{BB962C8B-B14F-4D97-AF65-F5344CB8AC3E}">
        <p14:creationId xmlns:p14="http://schemas.microsoft.com/office/powerpoint/2010/main" val="1690347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Rectangle 2"/>
          <p:cNvSpPr>
            <a:spLocks noGrp="1" noChangeArrowheads="1"/>
          </p:cNvSpPr>
          <p:nvPr>
            <p:ph type="hdr" sz="quarter"/>
          </p:nvPr>
        </p:nvSpPr>
        <p:spPr>
          <a:noFill/>
        </p:spPr>
        <p:txBody>
          <a:bodyPr/>
          <a:lstStyle/>
          <a:p>
            <a:r>
              <a:rPr lang="en-US"/>
              <a:t>Teacher’s Notes</a:t>
            </a:r>
          </a:p>
        </p:txBody>
      </p:sp>
      <p:sp>
        <p:nvSpPr>
          <p:cNvPr id="729091"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729092"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729093" name="Rectangle 7"/>
          <p:cNvSpPr>
            <a:spLocks noGrp="1" noChangeArrowheads="1"/>
          </p:cNvSpPr>
          <p:nvPr>
            <p:ph type="sldNum" sz="quarter" idx="5"/>
          </p:nvPr>
        </p:nvSpPr>
        <p:spPr>
          <a:noFill/>
        </p:spPr>
        <p:txBody>
          <a:bodyPr/>
          <a:lstStyle/>
          <a:p>
            <a:r>
              <a:rPr lang="en-US"/>
              <a:t>Slide </a:t>
            </a:r>
            <a:fld id="{FF99CC91-331F-4BB9-BB48-6638BCF78603}" type="slidenum">
              <a:rPr lang="en-US"/>
              <a:pPr/>
              <a:t>24</a:t>
            </a:fld>
            <a:endParaRPr lang="en-US"/>
          </a:p>
        </p:txBody>
      </p:sp>
      <p:sp>
        <p:nvSpPr>
          <p:cNvPr id="729094" name="Rectangle 2"/>
          <p:cNvSpPr>
            <a:spLocks noGrp="1" noRot="1" noChangeAspect="1" noChangeArrowheads="1" noTextEdit="1"/>
          </p:cNvSpPr>
          <p:nvPr>
            <p:ph type="sldImg"/>
          </p:nvPr>
        </p:nvSpPr>
        <p:spPr>
          <a:ln/>
        </p:spPr>
      </p:sp>
      <p:sp>
        <p:nvSpPr>
          <p:cNvPr id="729095"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138</a:t>
            </a:fld>
            <a:endParaRPr lang="en-US"/>
          </a:p>
        </p:txBody>
      </p:sp>
    </p:spTree>
    <p:extLst>
      <p:ext uri="{BB962C8B-B14F-4D97-AF65-F5344CB8AC3E}">
        <p14:creationId xmlns:p14="http://schemas.microsoft.com/office/powerpoint/2010/main" val="1521939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This illustrates</a:t>
            </a:r>
            <a:r>
              <a:rPr lang="en-US" baseline="0" dirty="0" smtClean="0"/>
              <a:t> the view of faith which purports that we must actually turn our back on the evidence. </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139</a:t>
            </a:fld>
            <a:endParaRPr lang="en-US"/>
          </a:p>
        </p:txBody>
      </p:sp>
    </p:spTree>
    <p:extLst>
      <p:ext uri="{BB962C8B-B14F-4D97-AF65-F5344CB8AC3E}">
        <p14:creationId xmlns:p14="http://schemas.microsoft.com/office/powerpoint/2010/main" val="11304407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140</a:t>
            </a:fld>
            <a:endParaRPr lang="en-US"/>
          </a:p>
        </p:txBody>
      </p:sp>
    </p:spTree>
    <p:extLst>
      <p:ext uri="{BB962C8B-B14F-4D97-AF65-F5344CB8AC3E}">
        <p14:creationId xmlns:p14="http://schemas.microsoft.com/office/powerpoint/2010/main" val="14957176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141</a:t>
            </a:fld>
            <a:endParaRPr lang="en-US"/>
          </a:p>
        </p:txBody>
      </p:sp>
    </p:spTree>
    <p:extLst>
      <p:ext uri="{BB962C8B-B14F-4D97-AF65-F5344CB8AC3E}">
        <p14:creationId xmlns:p14="http://schemas.microsoft.com/office/powerpoint/2010/main" val="9019362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142</a:t>
            </a:fld>
            <a:endParaRPr lang="en-US"/>
          </a:p>
        </p:txBody>
      </p:sp>
    </p:spTree>
    <p:extLst>
      <p:ext uri="{BB962C8B-B14F-4D97-AF65-F5344CB8AC3E}">
        <p14:creationId xmlns:p14="http://schemas.microsoft.com/office/powerpoint/2010/main" val="3477476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143</a:t>
            </a:fld>
            <a:endParaRPr lang="en-US"/>
          </a:p>
        </p:txBody>
      </p:sp>
    </p:spTree>
    <p:extLst>
      <p:ext uri="{BB962C8B-B14F-4D97-AF65-F5344CB8AC3E}">
        <p14:creationId xmlns:p14="http://schemas.microsoft.com/office/powerpoint/2010/main" val="7993726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144</a:t>
            </a:fld>
            <a:endParaRPr lang="en-US"/>
          </a:p>
        </p:txBody>
      </p:sp>
    </p:spTree>
    <p:extLst>
      <p:ext uri="{BB962C8B-B14F-4D97-AF65-F5344CB8AC3E}">
        <p14:creationId xmlns:p14="http://schemas.microsoft.com/office/powerpoint/2010/main" val="88715795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a:t>
            </a:r>
            <a:r>
              <a:rPr lang="en-US" b="1" baseline="0" dirty="0" smtClean="0"/>
              <a:t> Notes:</a:t>
            </a:r>
          </a:p>
          <a:p>
            <a:r>
              <a:rPr lang="en-US" b="0" baseline="0" dirty="0" smtClean="0"/>
              <a:t>These three are emphasized most during the Reformation period as the reformers sought to more definitely define what was involved in saving faith. </a:t>
            </a:r>
            <a:r>
              <a:rPr lang="en-US" b="0" baseline="0" dirty="0" err="1" smtClean="0"/>
              <a:t>Notitia</a:t>
            </a:r>
            <a:r>
              <a:rPr lang="en-US" b="0" baseline="0" dirty="0" smtClean="0"/>
              <a:t> is Latin for “knowledge.” </a:t>
            </a:r>
            <a:r>
              <a:rPr lang="en-US" b="0" baseline="0" dirty="0" err="1" smtClean="0"/>
              <a:t>Assensus</a:t>
            </a:r>
            <a:r>
              <a:rPr lang="en-US" b="0" baseline="0" dirty="0" smtClean="0"/>
              <a:t> is Latin for “assent” or “agreement.” </a:t>
            </a:r>
            <a:r>
              <a:rPr lang="en-US" b="0" baseline="0" dirty="0" err="1" smtClean="0"/>
              <a:t>Fiducia</a:t>
            </a:r>
            <a:r>
              <a:rPr lang="en-US" b="0" baseline="0" dirty="0" smtClean="0"/>
              <a:t> is Latin for “faith” or “trust.” We believe it is important to use the word “trust” as the word “faith” can carry the negative implications we have discussed so far.</a:t>
            </a:r>
          </a:p>
          <a:p>
            <a:endParaRPr lang="en-US" b="0" baseline="0" dirty="0" smtClean="0"/>
          </a:p>
          <a:p>
            <a:r>
              <a:rPr lang="en-US" b="0" baseline="0" dirty="0" smtClean="0"/>
              <a:t>Explain what each of these are with reference to the chair.</a:t>
            </a:r>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145</a:t>
            </a:fld>
            <a:endParaRPr lang="en-US"/>
          </a:p>
        </p:txBody>
      </p:sp>
    </p:spTree>
    <p:extLst>
      <p:ext uri="{BB962C8B-B14F-4D97-AF65-F5344CB8AC3E}">
        <p14:creationId xmlns:p14="http://schemas.microsoft.com/office/powerpoint/2010/main" val="5709136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 Group Discussion</a:t>
            </a:r>
          </a:p>
          <a:p>
            <a:r>
              <a:rPr lang="en-US" dirty="0" smtClean="0"/>
              <a:t>Take time to have your audience engage this question.</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146</a:t>
            </a:fld>
            <a:endParaRPr lang="en-US"/>
          </a:p>
        </p:txBody>
      </p:sp>
    </p:spTree>
    <p:extLst>
      <p:ext uri="{BB962C8B-B14F-4D97-AF65-F5344CB8AC3E}">
        <p14:creationId xmlns:p14="http://schemas.microsoft.com/office/powerpoint/2010/main" val="11947259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 Group Discussion</a:t>
            </a:r>
          </a:p>
          <a:p>
            <a:r>
              <a:rPr lang="en-US" dirty="0" smtClean="0"/>
              <a:t>Take time to have your audience engage this question.</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147</a:t>
            </a:fld>
            <a:endParaRPr lang="en-US"/>
          </a:p>
        </p:txBody>
      </p:sp>
    </p:spTree>
    <p:extLst>
      <p:ext uri="{BB962C8B-B14F-4D97-AF65-F5344CB8AC3E}">
        <p14:creationId xmlns:p14="http://schemas.microsoft.com/office/powerpoint/2010/main" val="408562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Rectangle 2"/>
          <p:cNvSpPr>
            <a:spLocks noGrp="1" noChangeArrowheads="1"/>
          </p:cNvSpPr>
          <p:nvPr>
            <p:ph type="hdr" sz="quarter"/>
          </p:nvPr>
        </p:nvSpPr>
        <p:spPr>
          <a:noFill/>
        </p:spPr>
        <p:txBody>
          <a:bodyPr/>
          <a:lstStyle/>
          <a:p>
            <a:r>
              <a:rPr lang="en-US"/>
              <a:t>Teacher’s Notes</a:t>
            </a:r>
          </a:p>
        </p:txBody>
      </p:sp>
      <p:sp>
        <p:nvSpPr>
          <p:cNvPr id="729091"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729092"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729093" name="Rectangle 7"/>
          <p:cNvSpPr>
            <a:spLocks noGrp="1" noChangeArrowheads="1"/>
          </p:cNvSpPr>
          <p:nvPr>
            <p:ph type="sldNum" sz="quarter" idx="5"/>
          </p:nvPr>
        </p:nvSpPr>
        <p:spPr>
          <a:noFill/>
        </p:spPr>
        <p:txBody>
          <a:bodyPr/>
          <a:lstStyle/>
          <a:p>
            <a:r>
              <a:rPr lang="en-US"/>
              <a:t>Slide </a:t>
            </a:r>
            <a:fld id="{FF99CC91-331F-4BB9-BB48-6638BCF78603}" type="slidenum">
              <a:rPr lang="en-US"/>
              <a:pPr/>
              <a:t>26</a:t>
            </a:fld>
            <a:endParaRPr lang="en-US"/>
          </a:p>
        </p:txBody>
      </p:sp>
      <p:sp>
        <p:nvSpPr>
          <p:cNvPr id="729094" name="Rectangle 2"/>
          <p:cNvSpPr>
            <a:spLocks noGrp="1" noRot="1" noChangeAspect="1" noChangeArrowheads="1" noTextEdit="1"/>
          </p:cNvSpPr>
          <p:nvPr>
            <p:ph type="sldImg"/>
          </p:nvPr>
        </p:nvSpPr>
        <p:spPr>
          <a:ln/>
        </p:spPr>
      </p:sp>
      <p:sp>
        <p:nvSpPr>
          <p:cNvPr id="729095"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148</a:t>
            </a:fld>
            <a:endParaRPr lang="en-US"/>
          </a:p>
        </p:txBody>
      </p:sp>
    </p:spTree>
    <p:extLst>
      <p:ext uri="{BB962C8B-B14F-4D97-AF65-F5344CB8AC3E}">
        <p14:creationId xmlns:p14="http://schemas.microsoft.com/office/powerpoint/2010/main" val="132589197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149</a:t>
            </a:fld>
            <a:endParaRPr lang="en-US"/>
          </a:p>
        </p:txBody>
      </p:sp>
    </p:spTree>
    <p:extLst>
      <p:ext uri="{BB962C8B-B14F-4D97-AF65-F5344CB8AC3E}">
        <p14:creationId xmlns:p14="http://schemas.microsoft.com/office/powerpoint/2010/main" val="1086311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150</a:t>
            </a:fld>
            <a:endParaRPr lang="en-US"/>
          </a:p>
        </p:txBody>
      </p:sp>
    </p:spTree>
    <p:extLst>
      <p:ext uri="{BB962C8B-B14F-4D97-AF65-F5344CB8AC3E}">
        <p14:creationId xmlns:p14="http://schemas.microsoft.com/office/powerpoint/2010/main" val="20545879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151</a:t>
            </a:fld>
            <a:endParaRPr lang="en-US"/>
          </a:p>
        </p:txBody>
      </p:sp>
    </p:spTree>
    <p:extLst>
      <p:ext uri="{BB962C8B-B14F-4D97-AF65-F5344CB8AC3E}">
        <p14:creationId xmlns:p14="http://schemas.microsoft.com/office/powerpoint/2010/main" val="19545296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152</a:t>
            </a:fld>
            <a:endParaRPr lang="en-US"/>
          </a:p>
        </p:txBody>
      </p:sp>
    </p:spTree>
    <p:extLst>
      <p:ext uri="{BB962C8B-B14F-4D97-AF65-F5344CB8AC3E}">
        <p14:creationId xmlns:p14="http://schemas.microsoft.com/office/powerpoint/2010/main" val="17438160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153</a:t>
            </a:fld>
            <a:endParaRPr lang="en-US"/>
          </a:p>
        </p:txBody>
      </p:sp>
    </p:spTree>
    <p:extLst>
      <p:ext uri="{BB962C8B-B14F-4D97-AF65-F5344CB8AC3E}">
        <p14:creationId xmlns:p14="http://schemas.microsoft.com/office/powerpoint/2010/main" val="3092138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154</a:t>
            </a:fld>
            <a:endParaRPr lang="en-US"/>
          </a:p>
        </p:txBody>
      </p:sp>
    </p:spTree>
    <p:extLst>
      <p:ext uri="{BB962C8B-B14F-4D97-AF65-F5344CB8AC3E}">
        <p14:creationId xmlns:p14="http://schemas.microsoft.com/office/powerpoint/2010/main" val="17425396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155</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157692643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156</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18265198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157</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603282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4" name="Rectangle 2"/>
          <p:cNvSpPr>
            <a:spLocks noGrp="1" noChangeArrowheads="1"/>
          </p:cNvSpPr>
          <p:nvPr>
            <p:ph type="hdr" sz="quarter"/>
          </p:nvPr>
        </p:nvSpPr>
        <p:spPr>
          <a:noFill/>
        </p:spPr>
        <p:txBody>
          <a:bodyPr/>
          <a:lstStyle/>
          <a:p>
            <a:r>
              <a:rPr lang="en-US"/>
              <a:t>Teacher’s Notes</a:t>
            </a:r>
          </a:p>
        </p:txBody>
      </p:sp>
      <p:sp>
        <p:nvSpPr>
          <p:cNvPr id="7301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7301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730117" name="Rectangle 7"/>
          <p:cNvSpPr>
            <a:spLocks noGrp="1" noChangeArrowheads="1"/>
          </p:cNvSpPr>
          <p:nvPr>
            <p:ph type="sldNum" sz="quarter" idx="5"/>
          </p:nvPr>
        </p:nvSpPr>
        <p:spPr>
          <a:noFill/>
        </p:spPr>
        <p:txBody>
          <a:bodyPr/>
          <a:lstStyle/>
          <a:p>
            <a:r>
              <a:rPr lang="en-US"/>
              <a:t>Slide </a:t>
            </a:r>
            <a:fld id="{D47F79F5-0A1C-4939-9EE9-4D85D7731518}" type="slidenum">
              <a:rPr lang="en-US"/>
              <a:pPr/>
              <a:t>27</a:t>
            </a:fld>
            <a:endParaRPr lang="en-US"/>
          </a:p>
        </p:txBody>
      </p:sp>
      <p:sp>
        <p:nvSpPr>
          <p:cNvPr id="730118" name="Rectangle 2"/>
          <p:cNvSpPr>
            <a:spLocks noGrp="1" noRot="1" noChangeAspect="1" noChangeArrowheads="1" noTextEdit="1"/>
          </p:cNvSpPr>
          <p:nvPr>
            <p:ph type="sldImg"/>
          </p:nvPr>
        </p:nvSpPr>
        <p:spPr>
          <a:xfrm>
            <a:off x="1131888" y="674688"/>
            <a:ext cx="4595812" cy="3448050"/>
          </a:xfrm>
          <a:ln/>
        </p:spPr>
      </p:sp>
      <p:sp>
        <p:nvSpPr>
          <p:cNvPr id="730119" name="Rectangle 3"/>
          <p:cNvSpPr>
            <a:spLocks noGrp="1" noChangeArrowheads="1"/>
          </p:cNvSpPr>
          <p:nvPr>
            <p:ph type="body" idx="1"/>
          </p:nvPr>
        </p:nvSpPr>
        <p:spPr>
          <a:xfrm>
            <a:off x="894458" y="4346727"/>
            <a:ext cx="5069086" cy="4122964"/>
          </a:xfrm>
          <a:noFill/>
          <a:ln/>
        </p:spPr>
        <p:txBody>
          <a:bodyPr/>
          <a:lstStyle/>
          <a:p>
            <a:pPr marL="216233" indent="-216233"/>
            <a:endParaRPr lang="en-US" dirty="0" smtClean="0">
              <a:latin typeface="Arial"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hdr" sz="quarter"/>
          </p:nvPr>
        </p:nvSpPr>
        <p:spPr>
          <a:noFill/>
        </p:spPr>
        <p:txBody>
          <a:bodyPr/>
          <a:lstStyle/>
          <a:p>
            <a:r>
              <a:rPr lang="en-US"/>
              <a:t>Teacher’s Notes</a:t>
            </a:r>
          </a:p>
        </p:txBody>
      </p:sp>
      <p:sp>
        <p:nvSpPr>
          <p:cNvPr id="832515" name="Rectangle 3"/>
          <p:cNvSpPr>
            <a:spLocks noGrp="1" noChangeArrowheads="1"/>
          </p:cNvSpPr>
          <p:nvPr>
            <p:ph type="dt" sz="quarter" idx="1"/>
          </p:nvPr>
        </p:nvSpPr>
        <p:spPr>
          <a:noFill/>
        </p:spPr>
        <p:txBody>
          <a:bodyPr/>
          <a:lstStyle/>
          <a:p>
            <a:r>
              <a:rPr lang="en-US"/>
              <a:t>Bibliology and Hermeneutics</a:t>
            </a:r>
            <a:endParaRPr lang="en-US" b="0">
              <a:latin typeface="Arial" pitchFamily="34" charset="0"/>
            </a:endParaRPr>
          </a:p>
        </p:txBody>
      </p:sp>
      <p:sp>
        <p:nvSpPr>
          <p:cNvPr id="832516" name="Rectangle 6"/>
          <p:cNvSpPr>
            <a:spLocks noGrp="1" noChangeArrowheads="1"/>
          </p:cNvSpPr>
          <p:nvPr>
            <p:ph type="ftr" sz="quarter" idx="4"/>
          </p:nvPr>
        </p:nvSpPr>
        <p:spPr>
          <a:noFill/>
        </p:spPr>
        <p:txBody>
          <a:bodyPr/>
          <a:lstStyle/>
          <a:p>
            <a:r>
              <a:rPr lang="en-US" dirty="0"/>
              <a:t>Copyright © 2005-2006 Reclaiming the Mind Ministries. All Rights Reserved.</a:t>
            </a:r>
            <a:endParaRPr lang="en-US" sz="1100" dirty="0"/>
          </a:p>
        </p:txBody>
      </p:sp>
      <p:sp>
        <p:nvSpPr>
          <p:cNvPr id="832517" name="Rectangle 7"/>
          <p:cNvSpPr>
            <a:spLocks noGrp="1" noChangeArrowheads="1"/>
          </p:cNvSpPr>
          <p:nvPr>
            <p:ph type="sldNum" sz="quarter" idx="5"/>
          </p:nvPr>
        </p:nvSpPr>
        <p:spPr>
          <a:noFill/>
        </p:spPr>
        <p:txBody>
          <a:bodyPr/>
          <a:lstStyle/>
          <a:p>
            <a:r>
              <a:rPr lang="en-US"/>
              <a:t>Slide </a:t>
            </a:r>
            <a:fld id="{A847708D-7A99-4B2A-954E-C2754915604E}" type="slidenum">
              <a:rPr lang="en-US"/>
              <a:pPr/>
              <a:t>158</a:t>
            </a:fld>
            <a:endParaRPr lang="en-US"/>
          </a:p>
        </p:txBody>
      </p:sp>
      <p:sp>
        <p:nvSpPr>
          <p:cNvPr id="832518" name="Rectangle 2"/>
          <p:cNvSpPr>
            <a:spLocks noGrp="1" noRot="1" noChangeAspect="1" noChangeArrowheads="1" noTextEdit="1"/>
          </p:cNvSpPr>
          <p:nvPr>
            <p:ph type="sldImg"/>
          </p:nvPr>
        </p:nvSpPr>
        <p:spPr>
          <a:ln/>
        </p:spPr>
      </p:sp>
      <p:sp>
        <p:nvSpPr>
          <p:cNvPr id="832519"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21103171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160</a:t>
            </a:fld>
            <a:endParaRPr lang="en-US"/>
          </a:p>
        </p:txBody>
      </p:sp>
    </p:spTree>
    <p:extLst>
      <p:ext uri="{BB962C8B-B14F-4D97-AF65-F5344CB8AC3E}">
        <p14:creationId xmlns:p14="http://schemas.microsoft.com/office/powerpoint/2010/main" val="6043612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a:t>
            </a:r>
            <a:r>
              <a:rPr lang="en-US" b="1" baseline="0" dirty="0" smtClean="0"/>
              <a:t> Notes:</a:t>
            </a:r>
          </a:p>
          <a:p>
            <a:r>
              <a:rPr lang="en-US" dirty="0" smtClean="0"/>
              <a:t>Ninety percent have a spiritual interlude with God every day, according to a study released Brandeis University (2008).</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163</a:t>
            </a:fld>
            <a:endParaRPr lang="en-US"/>
          </a:p>
        </p:txBody>
      </p:sp>
    </p:spTree>
    <p:extLst>
      <p:ext uri="{BB962C8B-B14F-4D97-AF65-F5344CB8AC3E}">
        <p14:creationId xmlns:p14="http://schemas.microsoft.com/office/powerpoint/2010/main" val="1320196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Group</a:t>
            </a:r>
            <a:r>
              <a:rPr lang="en-US" b="1" baseline="0" dirty="0" smtClean="0"/>
              <a:t> Activity:</a:t>
            </a:r>
          </a:p>
          <a:p>
            <a:r>
              <a:rPr lang="en-US" b="0" baseline="0" dirty="0" smtClean="0"/>
              <a:t>Take a moment and let people answer this.</a:t>
            </a:r>
            <a:endParaRPr lang="en-US" b="0"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164</a:t>
            </a:fld>
            <a:endParaRPr lang="en-US"/>
          </a:p>
        </p:txBody>
      </p:sp>
    </p:spTree>
    <p:extLst>
      <p:ext uri="{BB962C8B-B14F-4D97-AF65-F5344CB8AC3E}">
        <p14:creationId xmlns:p14="http://schemas.microsoft.com/office/powerpoint/2010/main" val="15613619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This week we are going to talk about prayer as cultivating our relationship to</a:t>
            </a:r>
            <a:r>
              <a:rPr lang="en-US" baseline="0" dirty="0" smtClean="0"/>
              <a:t> God as we talk to him. Next week we are going to talk about how God talks to us through Bible study.</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165</a:t>
            </a:fld>
            <a:endParaRPr lang="en-US"/>
          </a:p>
        </p:txBody>
      </p:sp>
    </p:spTree>
    <p:extLst>
      <p:ext uri="{BB962C8B-B14F-4D97-AF65-F5344CB8AC3E}">
        <p14:creationId xmlns:p14="http://schemas.microsoft.com/office/powerpoint/2010/main" val="7302186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Its easy for us to prioritize so many things above our basic relationship with God. It is interesting to see that the</a:t>
            </a:r>
            <a:r>
              <a:rPr lang="en-US" baseline="0" dirty="0" smtClean="0"/>
              <a:t> great men of faith listed in Hebrews 11. Most of them did not preach, teach, evangelize much, nor do we see them having an impact because of their relationship with other people. They are people who were simply friends of God. Our greatest need is for us to know God, to be “friends” with him, and to cultivate our relationship with him. Prayer, or conversing with God, is the primary avenue by which this relationship functions.</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166</a:t>
            </a:fld>
            <a:endParaRPr lang="en-US"/>
          </a:p>
        </p:txBody>
      </p:sp>
    </p:spTree>
    <p:extLst>
      <p:ext uri="{BB962C8B-B14F-4D97-AF65-F5344CB8AC3E}">
        <p14:creationId xmlns:p14="http://schemas.microsoft.com/office/powerpoint/2010/main" val="23033477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Compare</a:t>
            </a:r>
            <a:r>
              <a:rPr lang="en-US" baseline="0" dirty="0" smtClean="0"/>
              <a:t> the two versions. One is the classic King James that is found in most songs. The other is the New Living Translation.</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170</a:t>
            </a:fld>
            <a:endParaRPr lang="en-US"/>
          </a:p>
        </p:txBody>
      </p:sp>
    </p:spTree>
    <p:extLst>
      <p:ext uri="{BB962C8B-B14F-4D97-AF65-F5344CB8AC3E}">
        <p14:creationId xmlns:p14="http://schemas.microsoft.com/office/powerpoint/2010/main" val="4808996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177</a:t>
            </a:fld>
            <a:endParaRPr lang="en-US"/>
          </a:p>
        </p:txBody>
      </p:sp>
    </p:spTree>
    <p:extLst>
      <p:ext uri="{BB962C8B-B14F-4D97-AF65-F5344CB8AC3E}">
        <p14:creationId xmlns:p14="http://schemas.microsoft.com/office/powerpoint/2010/main" val="4265407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178</a:t>
            </a:fld>
            <a:endParaRPr lang="en-US"/>
          </a:p>
        </p:txBody>
      </p:sp>
    </p:spTree>
    <p:extLst>
      <p:ext uri="{BB962C8B-B14F-4D97-AF65-F5344CB8AC3E}">
        <p14:creationId xmlns:p14="http://schemas.microsoft.com/office/powerpoint/2010/main" val="134357570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Presentation Notes:</a:t>
            </a:r>
          </a:p>
          <a:p>
            <a:r>
              <a:rPr lang="en-US" dirty="0" smtClean="0"/>
              <a:t>Take</a:t>
            </a:r>
            <a:r>
              <a:rPr lang="en-US" baseline="0" dirty="0" smtClean="0"/>
              <a:t> time here to explain your prayer life. This issue is not unlike the issue of exercise. People will have different times that they exercise according to their personality and schedule. It is important not to be legalistic about when or how we pray. The important thing is that we pray.</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179</a:t>
            </a:fld>
            <a:endParaRPr lang="en-US"/>
          </a:p>
        </p:txBody>
      </p:sp>
    </p:spTree>
    <p:extLst>
      <p:ext uri="{BB962C8B-B14F-4D97-AF65-F5344CB8AC3E}">
        <p14:creationId xmlns:p14="http://schemas.microsoft.com/office/powerpoint/2010/main" val="1506826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smtClean="0"/>
              <a:t>Presentation Notes:</a:t>
            </a:r>
          </a:p>
          <a:p>
            <a:pPr eaLnBrk="1" hangingPunct="1"/>
            <a:r>
              <a:rPr lang="en-US" dirty="0" smtClean="0"/>
              <a:t>Examples: History of Christian thought, Creeds, pastor, parents, culture, books, etc.</a:t>
            </a:r>
          </a:p>
          <a:p>
            <a:pPr eaLnBrk="1" hangingPunct="1"/>
            <a:r>
              <a:rPr lang="en-US" dirty="0" smtClean="0"/>
              <a:t>Benefits: Keeps us from thinking that theology is something that can be done outside of the community, understands that the Spirit works through other people</a:t>
            </a:r>
          </a:p>
          <a:p>
            <a:pPr eaLnBrk="1" hangingPunct="1"/>
            <a:r>
              <a:rPr lang="en-US" dirty="0" smtClean="0"/>
              <a:t>Deficiencies: Tradition is very fallible in that it often contradicts itself. It is always relative and subjective. </a:t>
            </a:r>
          </a:p>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28</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Group</a:t>
            </a:r>
            <a:r>
              <a:rPr lang="en-US" b="1" baseline="0" dirty="0" smtClean="0"/>
              <a:t> Activity: </a:t>
            </a:r>
          </a:p>
          <a:p>
            <a:r>
              <a:rPr lang="en-US" baseline="0" dirty="0" smtClean="0"/>
              <a:t>Take time to discuss this question.</a:t>
            </a:r>
            <a:endParaRPr lang="en-US" dirty="0" smtClean="0"/>
          </a:p>
          <a:p>
            <a:endParaRPr lang="en-US" b="1" dirty="0" smtClean="0"/>
          </a:p>
          <a:p>
            <a:r>
              <a:rPr lang="en-US" b="1" dirty="0" smtClean="0"/>
              <a:t>Presentation Notes:</a:t>
            </a:r>
          </a:p>
          <a:p>
            <a:r>
              <a:rPr lang="en-US" dirty="0" smtClean="0"/>
              <a:t>It</a:t>
            </a:r>
            <a:r>
              <a:rPr lang="en-US" baseline="0" dirty="0" smtClean="0"/>
              <a:t> is interesting as we see in popular culture people going to churches to pray as if God can hear us better when we are there. God is omnipresent, meaning that there is not a place in the universe that is not in his immediate presence. Although we can do things and go places that heighten our sense of his reality, there is really no one place that is better than another for prayer.</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180</a:t>
            </a:fld>
            <a:endParaRPr lang="en-US"/>
          </a:p>
        </p:txBody>
      </p:sp>
    </p:spTree>
    <p:extLst>
      <p:ext uri="{BB962C8B-B14F-4D97-AF65-F5344CB8AC3E}">
        <p14:creationId xmlns:p14="http://schemas.microsoft.com/office/powerpoint/2010/main" val="56842098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Notes:</a:t>
            </a:r>
          </a:p>
          <a:p>
            <a:r>
              <a:rPr lang="en-US" dirty="0" smtClean="0"/>
              <a:t>It</a:t>
            </a:r>
            <a:r>
              <a:rPr lang="en-US" baseline="0" dirty="0" smtClean="0"/>
              <a:t> is interesting as we see in popular culture people going to churches to pray as if God can hear us better when we are there. Christ told the woman at the well</a:t>
            </a:r>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182</a:t>
            </a:fld>
            <a:endParaRPr lang="en-US"/>
          </a:p>
        </p:txBody>
      </p:sp>
    </p:spTree>
    <p:extLst>
      <p:ext uri="{BB962C8B-B14F-4D97-AF65-F5344CB8AC3E}">
        <p14:creationId xmlns:p14="http://schemas.microsoft.com/office/powerpoint/2010/main" val="105424666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183</a:t>
            </a:fld>
            <a:endParaRPr lang="en-US"/>
          </a:p>
        </p:txBody>
      </p:sp>
    </p:spTree>
    <p:extLst>
      <p:ext uri="{BB962C8B-B14F-4D97-AF65-F5344CB8AC3E}">
        <p14:creationId xmlns:p14="http://schemas.microsoft.com/office/powerpoint/2010/main" val="157729480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184</a:t>
            </a:fld>
            <a:endParaRPr lang="en-US"/>
          </a:p>
        </p:txBody>
      </p:sp>
    </p:spTree>
    <p:extLst>
      <p:ext uri="{BB962C8B-B14F-4D97-AF65-F5344CB8AC3E}">
        <p14:creationId xmlns:p14="http://schemas.microsoft.com/office/powerpoint/2010/main" val="19314612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190</a:t>
            </a:fld>
            <a:endParaRPr lang="en-US"/>
          </a:p>
        </p:txBody>
      </p:sp>
    </p:spTree>
    <p:extLst>
      <p:ext uri="{BB962C8B-B14F-4D97-AF65-F5344CB8AC3E}">
        <p14:creationId xmlns:p14="http://schemas.microsoft.com/office/powerpoint/2010/main" val="21072399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191</a:t>
            </a:fld>
            <a:endParaRPr lang="en-US"/>
          </a:p>
        </p:txBody>
      </p:sp>
    </p:spTree>
    <p:extLst>
      <p:ext uri="{BB962C8B-B14F-4D97-AF65-F5344CB8AC3E}">
        <p14:creationId xmlns:p14="http://schemas.microsoft.com/office/powerpoint/2010/main" val="11413076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192</a:t>
            </a:fld>
            <a:endParaRPr lang="en-US"/>
          </a:p>
        </p:txBody>
      </p:sp>
    </p:spTree>
    <p:extLst>
      <p:ext uri="{BB962C8B-B14F-4D97-AF65-F5344CB8AC3E}">
        <p14:creationId xmlns:p14="http://schemas.microsoft.com/office/powerpoint/2010/main" val="11984270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193</a:t>
            </a:fld>
            <a:endParaRPr lang="en-US"/>
          </a:p>
        </p:txBody>
      </p:sp>
    </p:spTree>
    <p:extLst>
      <p:ext uri="{BB962C8B-B14F-4D97-AF65-F5344CB8AC3E}">
        <p14:creationId xmlns:p14="http://schemas.microsoft.com/office/powerpoint/2010/main" val="47789146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A3572309-B858-47E3-AA50-70CB5E8A77E2}" type="slidenum">
              <a:rPr lang="en-US" smtClean="0"/>
              <a:pPr/>
              <a:t>194</a:t>
            </a:fld>
            <a:endParaRPr lang="en-US"/>
          </a:p>
        </p:txBody>
      </p:sp>
    </p:spTree>
    <p:extLst>
      <p:ext uri="{BB962C8B-B14F-4D97-AF65-F5344CB8AC3E}">
        <p14:creationId xmlns:p14="http://schemas.microsoft.com/office/powerpoint/2010/main" val="18983411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572309-B858-47E3-AA50-70CB5E8A77E2}" type="slidenum">
              <a:rPr lang="en-US" smtClean="0"/>
              <a:pPr/>
              <a:t>202</a:t>
            </a:fld>
            <a:endParaRPr lang="en-US"/>
          </a:p>
        </p:txBody>
      </p:sp>
    </p:spTree>
    <p:extLst>
      <p:ext uri="{BB962C8B-B14F-4D97-AF65-F5344CB8AC3E}">
        <p14:creationId xmlns:p14="http://schemas.microsoft.com/office/powerpoint/2010/main" val="1055845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E34540-2053-4E9B-A270-7F39A6AFC1EA}" type="datetimeFigureOut">
              <a:rPr lang="en-US" smtClean="0"/>
              <a:pPr/>
              <a:t>8/15/17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E34540-2053-4E9B-A270-7F39A6AFC1EA}" type="datetimeFigureOut">
              <a:rPr lang="en-US" smtClean="0"/>
              <a:pPr/>
              <a:t>8/15/17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E34540-2053-4E9B-A270-7F39A6AFC1EA}" type="datetimeFigureOut">
              <a:rPr lang="en-US" smtClean="0"/>
              <a:pPr/>
              <a:t>8/15/17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E34540-2053-4E9B-A270-7F39A6AFC1EA}" type="datetimeFigureOut">
              <a:rPr lang="en-US" smtClean="0"/>
              <a:pPr/>
              <a:t>8/15/17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E34540-2053-4E9B-A270-7F39A6AFC1EA}" type="datetimeFigureOut">
              <a:rPr lang="en-US" smtClean="0"/>
              <a:pPr/>
              <a:t>8/15/17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E34540-2053-4E9B-A270-7F39A6AFC1EA}" type="datetimeFigureOut">
              <a:rPr lang="en-US" smtClean="0"/>
              <a:pPr/>
              <a:t>8/15/17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E34540-2053-4E9B-A270-7F39A6AFC1EA}" type="datetimeFigureOut">
              <a:rPr lang="en-US" smtClean="0"/>
              <a:pPr/>
              <a:t>8/15/17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E34540-2053-4E9B-A270-7F39A6AFC1EA}" type="datetimeFigureOut">
              <a:rPr lang="en-US" smtClean="0"/>
              <a:pPr/>
              <a:t>8/15/17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E34540-2053-4E9B-A270-7F39A6AFC1EA}" type="datetimeFigureOut">
              <a:rPr lang="en-US" smtClean="0"/>
              <a:pPr/>
              <a:t>8/15/17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34540-2053-4E9B-A270-7F39A6AFC1EA}" type="datetimeFigureOut">
              <a:rPr lang="en-US" smtClean="0"/>
              <a:pPr/>
              <a:t>8/15/17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34540-2053-4E9B-A270-7F39A6AFC1EA}" type="datetimeFigureOut">
              <a:rPr lang="en-US" smtClean="0"/>
              <a:pPr/>
              <a:t>8/15/17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7D2D35-84EC-4725-A453-9B2D8F10BCA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E34540-2053-4E9B-A270-7F39A6AFC1EA}" type="datetimeFigureOut">
              <a:rPr lang="en-US" smtClean="0"/>
              <a:pPr/>
              <a:t>8/15/17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D2D35-84EC-4725-A453-9B2D8F10BC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1.png"/></Relationships>
</file>

<file path=ppt/slides/_rels/slide102.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9.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image" Target="../media/image40.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9.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42.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2.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2.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2.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2.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2.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2.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4.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46.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 Id="rId3" Type="http://schemas.openxmlformats.org/officeDocument/2006/relationships/image" Target="../media/image1.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50.png"/></Relationships>
</file>

<file path=ppt/slides/_rels/slide136.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gif"/><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137.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2.png"/><Relationship Id="rId5" Type="http://schemas.openxmlformats.org/officeDocument/2006/relationships/image" Target="../media/image51.gif"/><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138.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2.png"/><Relationship Id="rId5" Type="http://schemas.openxmlformats.org/officeDocument/2006/relationships/image" Target="../media/image51.gif"/><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139.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3.gif"/><Relationship Id="rId5"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40.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4.png"/><Relationship Id="rId5" Type="http://schemas.openxmlformats.org/officeDocument/2006/relationships/image" Target="../media/image53.gif"/><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14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gif"/><Relationship Id="rId5"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142.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4.png"/><Relationship Id="rId5" Type="http://schemas.openxmlformats.org/officeDocument/2006/relationships/image" Target="../media/image51.gif"/><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143.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gif"/><Relationship Id="rId5"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144.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5.gif"/><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50.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50.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50.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50.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5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50.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50.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50.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50.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6.xml"/><Relationship Id="rId3" Type="http://schemas.openxmlformats.org/officeDocument/2006/relationships/image" Target="../media/image56.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57.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57.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57.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57.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59.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0.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61.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61.png"/></Relationships>
</file>

<file path=ppt/slides/_rels/slide165.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gif"/><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61.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4.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6.xml"/><Relationship Id="rId3" Type="http://schemas.openxmlformats.org/officeDocument/2006/relationships/image" Target="../media/image65.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77.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jpeg"/><Relationship Id="rId1" Type="http://schemas.openxmlformats.org/officeDocument/2006/relationships/slideLayout" Target="../slideLayouts/slideLayout5.xml"/><Relationship Id="rId2" Type="http://schemas.openxmlformats.org/officeDocument/2006/relationships/notesSlide" Target="../notesSlides/notesSlide8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65.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image" Target="../media/image6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65.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 Id="rId3" Type="http://schemas.openxmlformats.org/officeDocument/2006/relationships/image" Target="../media/image65.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65.png"/></Relationships>
</file>

<file path=ppt/slides/_rels/slide184.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86.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 Id="rId3" Type="http://schemas.openxmlformats.org/officeDocument/2006/relationships/image" Target="../media/image65.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65.pn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 Id="rId3" Type="http://schemas.openxmlformats.org/officeDocument/2006/relationships/image" Target="../media/image65.png"/></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 Id="rId3" Type="http://schemas.openxmlformats.org/officeDocument/2006/relationships/image" Target="../media/image65.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 Id="rId3" Type="http://schemas.openxmlformats.org/officeDocument/2006/relationships/image" Target="../media/image65.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 Id="rId3" Type="http://schemas.openxmlformats.org/officeDocument/2006/relationships/image" Target="../media/image71.pn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2.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image" Target="../media/image73.pn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4.pn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75.png"/></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 Id="rId3" Type="http://schemas.openxmlformats.org/officeDocument/2006/relationships/image" Target="../media/image7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 Id="rId3" Type="http://schemas.openxmlformats.org/officeDocument/2006/relationships/image" Target="../media/image75.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6.pn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4.xml"/><Relationship Id="rId3" Type="http://schemas.openxmlformats.org/officeDocument/2006/relationships/image" Target="../media/image77.pn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image" Target="../media/image78.wmf"/></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image" Target="../media/image79.pn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image" Target="../media/image8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chart" Target="../charts/char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image" Target="../media/image81.jpe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5.xml"/><Relationship Id="rId3" Type="http://schemas.openxmlformats.org/officeDocument/2006/relationships/image" Target="../media/image77.png"/></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2.pn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eg"/><Relationship Id="rId5" Type="http://schemas.openxmlformats.org/officeDocument/2006/relationships/image" Target="../media/image12.wm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4.png"/></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 Id="rId3" Type="http://schemas.openxmlformats.org/officeDocument/2006/relationships/image" Target="../media/image85.png"/></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 Id="rId3" Type="http://schemas.openxmlformats.org/officeDocument/2006/relationships/image" Target="../media/image85.png"/></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6.png"/></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 Id="rId3" Type="http://schemas.openxmlformats.org/officeDocument/2006/relationships/image" Target="../media/image8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 Id="rId3" Type="http://schemas.openxmlformats.org/officeDocument/2006/relationships/image" Target="../media/image89.gif"/></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 Id="rId3" Type="http://schemas.openxmlformats.org/officeDocument/2006/relationships/image" Target="../media/image90.gif"/></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 Id="rId3" Type="http://schemas.openxmlformats.org/officeDocument/2006/relationships/image" Target="../media/image87.png"/></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 Id="rId3" Type="http://schemas.openxmlformats.org/officeDocument/2006/relationships/image" Target="../media/image87.png"/></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 Id="rId3" Type="http://schemas.openxmlformats.org/officeDocument/2006/relationships/image" Target="../media/image87.png"/></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 Id="rId3" Type="http://schemas.openxmlformats.org/officeDocument/2006/relationships/image" Target="../media/image87.png"/></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1.png"/></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48.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notesSlide" Target="../notesSlides/notesSlide113.xml"/></Relationships>
</file>

<file path=ppt/slides/_rels/slide249.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notesSlide" Target="../notesSlides/notesSlide11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oleObject" Target="../embeddings/oleObject2.bin"/><Relationship Id="rId5" Type="http://schemas.openxmlformats.org/officeDocument/2006/relationships/image" Target="../media/image7.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5.xml"/><Relationship Id="rId3" Type="http://schemas.openxmlformats.org/officeDocument/2006/relationships/image" Target="../media/image88.png"/></Relationships>
</file>

<file path=ppt/slides/_rels/slide251.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notesSlide" Target="../notesSlides/notesSlide11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7.xml"/><Relationship Id="rId3" Type="http://schemas.openxmlformats.org/officeDocument/2006/relationships/image" Target="../media/image88.png"/></Relationships>
</file>

<file path=ppt/slides/_rels/slide253.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notesSlide" Target="../notesSlides/notesSlide118.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9.xml"/><Relationship Id="rId3" Type="http://schemas.openxmlformats.org/officeDocument/2006/relationships/image" Target="../media/image88.png"/></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0.xml"/><Relationship Id="rId3" Type="http://schemas.openxmlformats.org/officeDocument/2006/relationships/image" Target="../media/image88.png"/></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1.xml"/><Relationship Id="rId3" Type="http://schemas.openxmlformats.org/officeDocument/2006/relationships/image" Target="../media/image88.png"/></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2.xml"/><Relationship Id="rId3" Type="http://schemas.openxmlformats.org/officeDocument/2006/relationships/image" Target="../media/image88.png"/></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3.xml"/><Relationship Id="rId3" Type="http://schemas.openxmlformats.org/officeDocument/2006/relationships/image" Target="../media/image88.png"/></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4.xml"/><Relationship Id="rId3" Type="http://schemas.openxmlformats.org/officeDocument/2006/relationships/image" Target="../media/image8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5.png"/></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7.png"/></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5.xml"/><Relationship Id="rId3" Type="http://schemas.openxmlformats.org/officeDocument/2006/relationships/image" Target="../media/image98.png"/></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9.png"/></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6.xml"/><Relationship Id="rId3" Type="http://schemas.openxmlformats.org/officeDocument/2006/relationships/image" Target="../media/image100.png"/></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7.xml"/><Relationship Id="rId3" Type="http://schemas.openxmlformats.org/officeDocument/2006/relationships/image" Target="../media/image100.png"/></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8.xml"/><Relationship Id="rId3" Type="http://schemas.openxmlformats.org/officeDocument/2006/relationships/image" Target="../media/image100.png"/></Relationships>
</file>

<file path=ppt/slides/_rels/slide277.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01.jpeg"/><Relationship Id="rId1" Type="http://schemas.openxmlformats.org/officeDocument/2006/relationships/slideLayout" Target="../slideLayouts/slideLayout2.xml"/><Relationship Id="rId2" Type="http://schemas.openxmlformats.org/officeDocument/2006/relationships/notesSlide" Target="../notesSlides/notesSlide129.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2.png"/></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0.xml"/><Relationship Id="rId3" Type="http://schemas.openxmlformats.org/officeDocument/2006/relationships/image" Target="../media/image10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1.xml"/><Relationship Id="rId3" Type="http://schemas.openxmlformats.org/officeDocument/2006/relationships/image" Target="../media/image103.png"/></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2.xml"/><Relationship Id="rId3" Type="http://schemas.openxmlformats.org/officeDocument/2006/relationships/image" Target="../media/image103.png"/></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3.xml"/><Relationship Id="rId3" Type="http://schemas.openxmlformats.org/officeDocument/2006/relationships/image" Target="../media/image103.png"/></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4.xml"/><Relationship Id="rId3" Type="http://schemas.openxmlformats.org/officeDocument/2006/relationships/image" Target="../media/image103.png"/></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5.xml"/><Relationship Id="rId3" Type="http://schemas.openxmlformats.org/officeDocument/2006/relationships/image" Target="../media/image103.png"/></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6.xml"/><Relationship Id="rId3" Type="http://schemas.openxmlformats.org/officeDocument/2006/relationships/image" Target="../media/image103.png"/></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 Id="rId3" Type="http://schemas.openxmlformats.org/officeDocument/2006/relationships/image" Target="../media/image10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 Id="rId3" Type="http://schemas.openxmlformats.org/officeDocument/2006/relationships/image" Target="../media/image105.jpeg"/></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99.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106.png"/><Relationship Id="rId5"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notesSlide" Target="../notesSlides/notesSlide1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8.png"/></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0.png"/></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8.xml"/><Relationship Id="rId3" Type="http://schemas.openxmlformats.org/officeDocument/2006/relationships/image" Target="../media/image111.png"/></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2.png"/></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9.xml"/><Relationship Id="rId3" Type="http://schemas.openxmlformats.org/officeDocument/2006/relationships/image" Target="../media/image1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0.xml"/><Relationship Id="rId3" Type="http://schemas.openxmlformats.org/officeDocument/2006/relationships/image" Target="../media/image113.png"/></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1.xml"/><Relationship Id="rId3" Type="http://schemas.openxmlformats.org/officeDocument/2006/relationships/image" Target="../media/image113.png"/></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2.xml"/><Relationship Id="rId3" Type="http://schemas.openxmlformats.org/officeDocument/2006/relationships/image" Target="../media/image113.png"/></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3.xml"/><Relationship Id="rId3" Type="http://schemas.openxmlformats.org/officeDocument/2006/relationships/image" Target="../media/image113.png"/></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4.png"/></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4.xml"/><Relationship Id="rId3" Type="http://schemas.openxmlformats.org/officeDocument/2006/relationships/image" Target="../media/image115.png"/></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5.xml"/><Relationship Id="rId3" Type="http://schemas.openxmlformats.org/officeDocument/2006/relationships/image" Target="../media/image115.png"/></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6.xml"/><Relationship Id="rId3" Type="http://schemas.openxmlformats.org/officeDocument/2006/relationships/image" Target="../media/image115.png"/></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7.xml"/><Relationship Id="rId3" Type="http://schemas.openxmlformats.org/officeDocument/2006/relationships/image" Target="../media/image115.png"/></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6.png"/></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8.xml"/><Relationship Id="rId3" Type="http://schemas.openxmlformats.org/officeDocument/2006/relationships/image" Target="../media/image11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3.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oleObject" Target="../embeddings/oleObject1.bin"/><Relationship Id="rId5" Type="http://schemas.openxmlformats.org/officeDocument/2006/relationships/image" Target="../media/image7.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1.png"/></Relationships>
</file>

<file path=ppt/slides/_rels/slide86.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plash.jpg"/>
          <p:cNvPicPr>
            <a:picLocks noChangeAspect="1"/>
          </p:cNvPicPr>
          <p:nvPr/>
        </p:nvPicPr>
        <p:blipFill>
          <a:blip r:embed="rId3" cstate="print"/>
          <a:stretch>
            <a:fillRect/>
          </a:stretch>
        </p:blipFill>
        <p:spPr>
          <a:xfrm>
            <a:off x="2028" y="0"/>
            <a:ext cx="9139943"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normAutofit/>
          </a:bodyPr>
          <a:lstStyle/>
          <a:p>
            <a:pPr>
              <a:buNone/>
            </a:pPr>
            <a:r>
              <a:rPr lang="en-US" b="1" dirty="0" smtClean="0">
                <a:solidFill>
                  <a:schemeClr val="bg1"/>
                </a:solidFill>
              </a:rPr>
              <a:t>Vitals:</a:t>
            </a:r>
          </a:p>
          <a:p>
            <a:pPr>
              <a:buNone/>
            </a:pPr>
            <a:endParaRPr lang="en-US" dirty="0" smtClean="0">
              <a:solidFill>
                <a:schemeClr val="bg1"/>
              </a:solidFill>
            </a:endParaRPr>
          </a:p>
          <a:p>
            <a:pPr>
              <a:buNone/>
            </a:pPr>
            <a:endParaRPr lang="en-US" dirty="0" smtClean="0">
              <a:solidFill>
                <a:schemeClr val="bg1"/>
              </a:solidFill>
            </a:endParaRPr>
          </a:p>
          <a:p>
            <a:pPr>
              <a:buNone/>
            </a:pPr>
            <a:r>
              <a:rPr lang="en-US" dirty="0" smtClean="0">
                <a:solidFill>
                  <a:schemeClr val="bg1"/>
                </a:solidFill>
              </a:rPr>
              <a:t>Time Period: 1400 B.C. – 100 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42806027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609600" y="1646237"/>
            <a:ext cx="8229600" cy="4525963"/>
          </a:xfrm>
        </p:spPr>
        <p:txBody>
          <a:bodyPr/>
          <a:lstStyle/>
          <a:p>
            <a:pPr>
              <a:buNone/>
            </a:pPr>
            <a:r>
              <a:rPr lang="en-US" b="1" dirty="0" smtClean="0">
                <a:solidFill>
                  <a:schemeClr val="bg1"/>
                </a:solidFill>
              </a:rPr>
              <a:t>Activity:</a:t>
            </a:r>
          </a:p>
          <a:p>
            <a:pPr>
              <a:buNone/>
            </a:pPr>
            <a:r>
              <a:rPr lang="en-US" dirty="0" smtClean="0">
                <a:solidFill>
                  <a:schemeClr val="bg1"/>
                </a:solidFill>
              </a:rPr>
              <a:t>What is wrong with these illustrations?</a:t>
            </a:r>
          </a:p>
          <a:p>
            <a:pPr>
              <a:buFontTx/>
              <a:buChar char="-"/>
            </a:pPr>
            <a:r>
              <a:rPr lang="en-US" dirty="0" smtClean="0">
                <a:solidFill>
                  <a:schemeClr val="bg1"/>
                </a:solidFill>
              </a:rPr>
              <a:t>3-in-1 Shampoo</a:t>
            </a:r>
          </a:p>
          <a:p>
            <a:pPr>
              <a:buFontTx/>
              <a:buChar char="-"/>
            </a:pPr>
            <a:r>
              <a:rPr lang="en-US" dirty="0" smtClean="0">
                <a:solidFill>
                  <a:schemeClr val="bg1"/>
                </a:solidFill>
              </a:rPr>
              <a:t>3-leaf clover</a:t>
            </a:r>
          </a:p>
          <a:p>
            <a:pPr>
              <a:buFontTx/>
              <a:buChar char="-"/>
            </a:pPr>
            <a:r>
              <a:rPr lang="en-US" dirty="0" smtClean="0">
                <a:solidFill>
                  <a:schemeClr val="bg1"/>
                </a:solidFill>
              </a:rPr>
              <a:t>Egg</a:t>
            </a:r>
          </a:p>
          <a:p>
            <a:pPr>
              <a:buFontTx/>
              <a:buChar char="-"/>
            </a:pPr>
            <a:r>
              <a:rPr lang="en-US" dirty="0" smtClean="0">
                <a:solidFill>
                  <a:schemeClr val="bg1"/>
                </a:solidFill>
              </a:rPr>
              <a:t>Water</a:t>
            </a:r>
          </a:p>
          <a:p>
            <a:pPr>
              <a:buFontTx/>
              <a:buChar char="-"/>
            </a:pPr>
            <a:r>
              <a:rPr lang="en-US" dirty="0" smtClean="0">
                <a:solidFill>
                  <a:schemeClr val="bg1"/>
                </a:solidFill>
              </a:rPr>
              <a:t>One person is: Husband, Son and Father</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338824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rinity_growing.jpg"/>
          <p:cNvPicPr>
            <a:picLocks noChangeAspect="1"/>
          </p:cNvPicPr>
          <p:nvPr/>
        </p:nvPicPr>
        <p:blipFill>
          <a:blip r:embed="rId3" cstate="print"/>
          <a:stretch>
            <a:fillRect/>
          </a:stretch>
        </p:blipFill>
        <p:spPr>
          <a:xfrm>
            <a:off x="2028" y="0"/>
            <a:ext cx="9139943" cy="6858000"/>
          </a:xfrm>
          <a:prstGeom prst="rect">
            <a:avLst/>
          </a:prstGeom>
        </p:spPr>
      </p:pic>
      <p:pic>
        <p:nvPicPr>
          <p:cNvPr id="1027" name="Picture 3"/>
          <p:cNvPicPr>
            <a:picLocks noChangeAspect="1" noChangeArrowheads="1"/>
          </p:cNvPicPr>
          <p:nvPr/>
        </p:nvPicPr>
        <p:blipFill>
          <a:blip r:embed="rId4" cstate="print"/>
          <a:stretch>
            <a:fillRect/>
          </a:stretch>
        </p:blipFill>
        <p:spPr bwMode="auto">
          <a:xfrm>
            <a:off x="2286000" y="1601521"/>
            <a:ext cx="4402138" cy="4474107"/>
          </a:xfrm>
          <a:prstGeom prst="rect">
            <a:avLst/>
          </a:prstGeom>
          <a:noFill/>
          <a:ln w="28575">
            <a:solidFill>
              <a:schemeClr val="tx1"/>
            </a:solidFill>
            <a:miter lim="800000"/>
            <a:headEnd/>
            <a:tailEnd/>
          </a:ln>
        </p:spPr>
      </p:pic>
    </p:spTree>
    <p:extLst>
      <p:ext uri="{BB962C8B-B14F-4D97-AF65-F5344CB8AC3E}">
        <p14:creationId xmlns:p14="http://schemas.microsoft.com/office/powerpoint/2010/main" val="2205364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ffee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33853672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rinity_coffee.jpg"/>
          <p:cNvPicPr>
            <a:picLocks noChangeAspect="1"/>
          </p:cNvPicPr>
          <p:nvPr/>
        </p:nvPicPr>
        <p:blipFill>
          <a:blip r:embed="rId2" cstate="print"/>
          <a:stretch>
            <a:fillRect/>
          </a:stretch>
        </p:blipFill>
        <p:spPr>
          <a:xfrm>
            <a:off x="2028" y="0"/>
            <a:ext cx="9139943" cy="6858000"/>
          </a:xfrm>
          <a:prstGeom prst="rect">
            <a:avLst/>
          </a:prstGeom>
        </p:spPr>
      </p:pic>
      <p:sp>
        <p:nvSpPr>
          <p:cNvPr id="6" name="Content Placeholder 5"/>
          <p:cNvSpPr>
            <a:spLocks noGrp="1"/>
          </p:cNvSpPr>
          <p:nvPr>
            <p:ph idx="1"/>
          </p:nvPr>
        </p:nvSpPr>
        <p:spPr>
          <a:xfrm>
            <a:off x="457200" y="1676400"/>
            <a:ext cx="8229600" cy="4525963"/>
          </a:xfrm>
        </p:spPr>
        <p:txBody>
          <a:bodyPr>
            <a:normAutofit fontScale="92500" lnSpcReduction="10000"/>
          </a:bodyPr>
          <a:lstStyle/>
          <a:p>
            <a:r>
              <a:rPr lang="en-US" dirty="0" smtClean="0">
                <a:solidFill>
                  <a:schemeClr val="bg1"/>
                </a:solidFill>
              </a:rPr>
              <a:t>How would you explain your view of the Trinity before this lesson? (were you leaning toward: </a:t>
            </a:r>
            <a:r>
              <a:rPr lang="en-US" dirty="0" err="1" smtClean="0">
                <a:solidFill>
                  <a:schemeClr val="bg1"/>
                </a:solidFill>
              </a:rPr>
              <a:t>subordinationalism</a:t>
            </a:r>
            <a:r>
              <a:rPr lang="en-US" dirty="0" smtClean="0">
                <a:solidFill>
                  <a:schemeClr val="bg1"/>
                </a:solidFill>
              </a:rPr>
              <a:t>, </a:t>
            </a:r>
            <a:r>
              <a:rPr lang="en-US" dirty="0" err="1" smtClean="0">
                <a:solidFill>
                  <a:schemeClr val="bg1"/>
                </a:solidFill>
              </a:rPr>
              <a:t>modalism</a:t>
            </a:r>
            <a:r>
              <a:rPr lang="en-US" dirty="0" smtClean="0">
                <a:solidFill>
                  <a:schemeClr val="bg1"/>
                </a:solidFill>
              </a:rPr>
              <a:t>, </a:t>
            </a:r>
            <a:r>
              <a:rPr lang="en-US" dirty="0" err="1" smtClean="0">
                <a:solidFill>
                  <a:schemeClr val="bg1"/>
                </a:solidFill>
              </a:rPr>
              <a:t>tritheism</a:t>
            </a:r>
            <a:r>
              <a:rPr lang="en-US" dirty="0" smtClean="0">
                <a:solidFill>
                  <a:schemeClr val="bg1"/>
                </a:solidFill>
              </a:rPr>
              <a:t>, etc…)</a:t>
            </a:r>
          </a:p>
          <a:p>
            <a:pPr>
              <a:buNone/>
            </a:pPr>
            <a:r>
              <a:rPr lang="en-US" dirty="0" smtClean="0">
                <a:solidFill>
                  <a:schemeClr val="bg1"/>
                </a:solidFill>
              </a:rPr>
              <a:t> </a:t>
            </a:r>
          </a:p>
          <a:p>
            <a:r>
              <a:rPr lang="en-US" dirty="0" smtClean="0">
                <a:solidFill>
                  <a:schemeClr val="bg1"/>
                </a:solidFill>
              </a:rPr>
              <a:t>Has your view of the Trinity changed or grown?  Please explain…</a:t>
            </a:r>
          </a:p>
          <a:p>
            <a:endParaRPr lang="en-US" dirty="0" smtClean="0">
              <a:solidFill>
                <a:schemeClr val="bg1"/>
              </a:solidFill>
            </a:endParaRPr>
          </a:p>
          <a:p>
            <a:r>
              <a:rPr lang="en-US" dirty="0" smtClean="0">
                <a:solidFill>
                  <a:schemeClr val="bg1"/>
                </a:solidFill>
              </a:rPr>
              <a:t>Why do you think God wants you to have a correct view of Himself?</a:t>
            </a:r>
            <a:endParaRPr lang="en-US" dirty="0">
              <a:solidFill>
                <a:schemeClr val="bg1"/>
              </a:solidFill>
            </a:endParaRPr>
          </a:p>
        </p:txBody>
      </p:sp>
    </p:spTree>
    <p:extLst>
      <p:ext uri="{BB962C8B-B14F-4D97-AF65-F5344CB8AC3E}">
        <p14:creationId xmlns:p14="http://schemas.microsoft.com/office/powerpoint/2010/main" val="110247213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2626428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esus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95283369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dirty="0" smtClean="0">
                <a:solidFill>
                  <a:schemeClr val="bg1"/>
                </a:solidFill>
              </a:rPr>
              <a:t>Illustrating Christ</a:t>
            </a:r>
          </a:p>
          <a:p>
            <a:pPr>
              <a:buNone/>
            </a:pPr>
            <a:endParaRPr lang="en-US" dirty="0" smtClean="0">
              <a:solidFill>
                <a:schemeClr val="bg1"/>
              </a:solidFill>
            </a:endParaRPr>
          </a:p>
        </p:txBody>
      </p:sp>
    </p:spTree>
    <p:extLst>
      <p:ext uri="{BB962C8B-B14F-4D97-AF65-F5344CB8AC3E}">
        <p14:creationId xmlns:p14="http://schemas.microsoft.com/office/powerpoint/2010/main" val="128336837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828800"/>
            <a:ext cx="8229600" cy="4525963"/>
          </a:xfrm>
        </p:spPr>
        <p:txBody>
          <a:bodyPr>
            <a:normAutofit/>
          </a:bodyPr>
          <a:lstStyle/>
          <a:p>
            <a:pPr>
              <a:buNone/>
            </a:pPr>
            <a:r>
              <a:rPr lang="en-US" dirty="0" smtClean="0">
                <a:solidFill>
                  <a:schemeClr val="bg1"/>
                </a:solidFill>
              </a:rPr>
              <a:t>C.S. Lewis once said that the greatest mystery in the Christian faith is that God became man.</a:t>
            </a:r>
          </a:p>
          <a:p>
            <a:pPr>
              <a:buNone/>
            </a:pPr>
            <a:r>
              <a:rPr lang="en-US" dirty="0" smtClean="0">
                <a:solidFill>
                  <a:schemeClr val="bg1"/>
                </a:solidFill>
              </a:rPr>
              <a:t>The three major Christian traditions, Protestant, Roman Catholic, and Eastern Orthodox, which make up over 95% of professing Christians throughout history, have the same firm confession about the Christ’s full humanity. </a:t>
            </a: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75020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655637"/>
            <a:ext cx="8229600" cy="4449763"/>
          </a:xfrm>
        </p:spPr>
        <p:txBody>
          <a:bodyPr>
            <a:normAutofit/>
          </a:bodyPr>
          <a:lstStyle/>
          <a:p>
            <a:pPr>
              <a:buNone/>
            </a:pPr>
            <a:endParaRPr lang="en-US" dirty="0" smtClean="0">
              <a:solidFill>
                <a:schemeClr val="bg1"/>
              </a:solidFill>
            </a:endParaRPr>
          </a:p>
          <a:p>
            <a:pPr>
              <a:buNone/>
            </a:pPr>
            <a:endParaRPr lang="en-US" dirty="0" smtClean="0">
              <a:solidFill>
                <a:schemeClr val="bg1"/>
              </a:solidFill>
            </a:endParaRPr>
          </a:p>
          <a:p>
            <a:pPr>
              <a:buNone/>
            </a:pPr>
            <a:r>
              <a:rPr lang="en-US" dirty="0" smtClean="0">
                <a:solidFill>
                  <a:schemeClr val="bg1"/>
                </a:solidFill>
              </a:rPr>
              <a:t>Now that we know that Christ was fully God, how is it that he became man?</a:t>
            </a: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6183591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normAutofit/>
          </a:bodyPr>
          <a:lstStyle/>
          <a:p>
            <a:pPr>
              <a:buNone/>
            </a:pPr>
            <a:r>
              <a:rPr lang="en-US" b="1" dirty="0" smtClean="0">
                <a:solidFill>
                  <a:schemeClr val="bg1"/>
                </a:solidFill>
              </a:rPr>
              <a:t>Vitals:</a:t>
            </a:r>
          </a:p>
          <a:p>
            <a:pPr>
              <a:buNone/>
            </a:pPr>
            <a:endParaRPr lang="en-US" dirty="0" smtClean="0">
              <a:solidFill>
                <a:schemeClr val="bg1"/>
              </a:solidFill>
            </a:endParaRPr>
          </a:p>
          <a:p>
            <a:pPr>
              <a:buNone/>
            </a:pPr>
            <a:r>
              <a:rPr lang="en-US" dirty="0" smtClean="0">
                <a:solidFill>
                  <a:schemeClr val="bg1"/>
                </a:solidFill>
              </a:rPr>
              <a:t>Authors: 40+, from fishermen to kings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22437"/>
            <a:ext cx="8229600" cy="4525963"/>
          </a:xfrm>
        </p:spPr>
        <p:txBody>
          <a:bodyPr>
            <a:normAutofit/>
          </a:bodyPr>
          <a:lstStyle/>
          <a:p>
            <a:pPr>
              <a:buNone/>
            </a:pPr>
            <a:r>
              <a:rPr lang="en-US" b="1" dirty="0" smtClean="0">
                <a:solidFill>
                  <a:schemeClr val="bg1"/>
                </a:solidFill>
              </a:rPr>
              <a:t>Hypostatic Union:</a:t>
            </a:r>
            <a:r>
              <a:rPr lang="en-US" dirty="0" smtClean="0">
                <a:solidFill>
                  <a:schemeClr val="bg1"/>
                </a:solidFill>
              </a:rPr>
              <a:t> In the </a:t>
            </a:r>
            <a:r>
              <a:rPr lang="en-US" b="1" u="sng" dirty="0" smtClean="0">
                <a:solidFill>
                  <a:schemeClr val="bg1"/>
                </a:solidFill>
              </a:rPr>
              <a:t>incarnation</a:t>
            </a:r>
            <a:r>
              <a:rPr lang="en-US" dirty="0" smtClean="0">
                <a:solidFill>
                  <a:schemeClr val="bg1"/>
                </a:solidFill>
              </a:rPr>
              <a:t>, the second person of the Trinity became </a:t>
            </a:r>
            <a:r>
              <a:rPr lang="en-US" b="1" u="sng" dirty="0" smtClean="0">
                <a:solidFill>
                  <a:schemeClr val="bg1"/>
                </a:solidFill>
              </a:rPr>
              <a:t>fully</a:t>
            </a:r>
            <a:r>
              <a:rPr lang="en-US" dirty="0" smtClean="0">
                <a:solidFill>
                  <a:schemeClr val="bg1"/>
                </a:solidFill>
              </a:rPr>
              <a:t> </a:t>
            </a:r>
            <a:r>
              <a:rPr lang="en-US" b="1" u="sng" dirty="0" smtClean="0">
                <a:solidFill>
                  <a:schemeClr val="bg1"/>
                </a:solidFill>
              </a:rPr>
              <a:t>man</a:t>
            </a:r>
            <a:r>
              <a:rPr lang="en-US" dirty="0" smtClean="0">
                <a:solidFill>
                  <a:schemeClr val="bg1"/>
                </a:solidFill>
              </a:rPr>
              <a:t> while remaining </a:t>
            </a:r>
            <a:r>
              <a:rPr lang="en-US" b="1" u="sng" dirty="0" smtClean="0">
                <a:solidFill>
                  <a:schemeClr val="bg1"/>
                </a:solidFill>
              </a:rPr>
              <a:t>fully</a:t>
            </a:r>
            <a:r>
              <a:rPr lang="en-US" b="1" dirty="0" smtClean="0">
                <a:solidFill>
                  <a:schemeClr val="bg1"/>
                </a:solidFill>
              </a:rPr>
              <a:t> </a:t>
            </a:r>
            <a:r>
              <a:rPr lang="en-US" b="1" u="sng" dirty="0" smtClean="0">
                <a:solidFill>
                  <a:schemeClr val="bg1"/>
                </a:solidFill>
              </a:rPr>
              <a:t>God</a:t>
            </a:r>
            <a:r>
              <a:rPr lang="en-US" dirty="0" smtClean="0">
                <a:solidFill>
                  <a:schemeClr val="bg1"/>
                </a:solidFill>
              </a:rPr>
              <a:t>.  Therefore, Christ was of two natures, one person.</a:t>
            </a: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70694416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unding.jpg"/>
          <p:cNvPicPr>
            <a:picLocks noChangeAspect="1"/>
          </p:cNvPicPr>
          <p:nvPr/>
        </p:nvPicPr>
        <p:blipFill>
          <a:blip r:embed="rId2" cstate="print"/>
          <a:stretch>
            <a:fillRect/>
          </a:stretch>
        </p:blipFill>
        <p:spPr>
          <a:xfrm>
            <a:off x="2028" y="0"/>
            <a:ext cx="9139943" cy="6858000"/>
          </a:xfrm>
          <a:prstGeom prst="rect">
            <a:avLst/>
          </a:prstGeom>
        </p:spPr>
      </p:pic>
      <p:pic>
        <p:nvPicPr>
          <p:cNvPr id="7" name="Picture 6" descr="HypostaticUnionChart.png"/>
          <p:cNvPicPr>
            <a:picLocks noChangeAspect="1"/>
          </p:cNvPicPr>
          <p:nvPr/>
        </p:nvPicPr>
        <p:blipFill>
          <a:blip r:embed="rId3" cstate="print"/>
          <a:stretch>
            <a:fillRect/>
          </a:stretch>
        </p:blipFill>
        <p:spPr>
          <a:xfrm>
            <a:off x="1600200" y="1566863"/>
            <a:ext cx="5467597" cy="3157537"/>
          </a:xfrm>
          <a:prstGeom prst="rect">
            <a:avLst/>
          </a:prstGeom>
        </p:spPr>
      </p:pic>
    </p:spTree>
    <p:extLst>
      <p:ext uri="{BB962C8B-B14F-4D97-AF65-F5344CB8AC3E}">
        <p14:creationId xmlns:p14="http://schemas.microsoft.com/office/powerpoint/2010/main" val="173104595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655637"/>
            <a:ext cx="8229600" cy="4449763"/>
          </a:xfrm>
        </p:spPr>
        <p:txBody>
          <a:bodyPr>
            <a:normAutofit/>
          </a:bodyPr>
          <a:lstStyle/>
          <a:p>
            <a:pPr>
              <a:buNone/>
            </a:pPr>
            <a:endParaRPr lang="en-US" dirty="0" smtClean="0">
              <a:solidFill>
                <a:schemeClr val="bg1"/>
              </a:solidFill>
            </a:endParaRPr>
          </a:p>
          <a:p>
            <a:pPr>
              <a:buNone/>
            </a:pPr>
            <a:endParaRPr lang="en-US" dirty="0" smtClean="0">
              <a:solidFill>
                <a:schemeClr val="bg1"/>
              </a:solidFill>
            </a:endParaRPr>
          </a:p>
          <a:p>
            <a:pPr>
              <a:buNone/>
            </a:pPr>
            <a:r>
              <a:rPr lang="en-US" dirty="0" smtClean="0">
                <a:solidFill>
                  <a:schemeClr val="bg1"/>
                </a:solidFill>
              </a:rPr>
              <a:t>How can an infinite God become a finite man?</a:t>
            </a: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72833254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esus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1591315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951037"/>
            <a:ext cx="8229600" cy="4525963"/>
          </a:xfrm>
        </p:spPr>
        <p:txBody>
          <a:bodyPr>
            <a:normAutofit/>
          </a:bodyPr>
          <a:lstStyle/>
          <a:p>
            <a:pPr marL="514350" indent="-514350">
              <a:buFont typeface="+mj-lt"/>
              <a:buAutoNum type="arabicPeriod"/>
              <a:defRPr/>
            </a:pPr>
            <a:r>
              <a:rPr lang="en-US" dirty="0" err="1" smtClean="0">
                <a:solidFill>
                  <a:schemeClr val="bg1"/>
                </a:solidFill>
              </a:rPr>
              <a:t>Apollinarianism</a:t>
            </a:r>
            <a:endParaRPr lang="en-US" dirty="0" smtClean="0">
              <a:solidFill>
                <a:schemeClr val="bg1"/>
              </a:solidFill>
            </a:endParaRPr>
          </a:p>
          <a:p>
            <a:pPr marL="514350" indent="-514350">
              <a:buFont typeface="+mj-lt"/>
              <a:buAutoNum type="arabicPeriod"/>
              <a:defRPr/>
            </a:pPr>
            <a:r>
              <a:rPr lang="en-US" dirty="0" err="1" smtClean="0">
                <a:solidFill>
                  <a:schemeClr val="bg1"/>
                </a:solidFill>
              </a:rPr>
              <a:t>Nestorianism</a:t>
            </a:r>
            <a:endParaRPr lang="en-US" dirty="0" smtClean="0">
              <a:solidFill>
                <a:schemeClr val="bg1"/>
              </a:solidFill>
            </a:endParaRPr>
          </a:p>
          <a:p>
            <a:pPr marL="514350" indent="-514350">
              <a:buFont typeface="+mj-lt"/>
              <a:buAutoNum type="arabicPeriod"/>
              <a:defRPr/>
            </a:pPr>
            <a:r>
              <a:rPr lang="en-US" dirty="0" err="1" smtClean="0">
                <a:solidFill>
                  <a:schemeClr val="bg1"/>
                </a:solidFill>
              </a:rPr>
              <a:t>Monophysitism</a:t>
            </a: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70016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93837"/>
            <a:ext cx="8229600" cy="4525963"/>
          </a:xfrm>
        </p:spPr>
        <p:txBody>
          <a:bodyPr>
            <a:normAutofit/>
          </a:bodyPr>
          <a:lstStyle/>
          <a:p>
            <a:pPr>
              <a:buNone/>
            </a:pPr>
            <a:r>
              <a:rPr lang="en-US" b="1" dirty="0" err="1" smtClean="0">
                <a:solidFill>
                  <a:schemeClr val="bg1"/>
                </a:solidFill>
              </a:rPr>
              <a:t>Apollinarianism</a:t>
            </a:r>
            <a:r>
              <a:rPr lang="en-US" dirty="0" smtClean="0">
                <a:solidFill>
                  <a:schemeClr val="bg1"/>
                </a:solidFill>
              </a:rPr>
              <a:t>: Christ was God who took on a human body without a human mind/soul/spirit. The divine mind took the place of what would have been the immaterial part of man. The Word became flesh only in the sense that God took on a human body. As some have termed it, Christ was “God in a </a:t>
            </a:r>
            <a:r>
              <a:rPr lang="en-US" dirty="0" err="1" smtClean="0">
                <a:solidFill>
                  <a:schemeClr val="bg1"/>
                </a:solidFill>
              </a:rPr>
              <a:t>bod</a:t>
            </a:r>
            <a:r>
              <a:rPr lang="en-US" dirty="0" smtClean="0">
                <a:solidFill>
                  <a:schemeClr val="bg1"/>
                </a:solidFill>
              </a:rPr>
              <a:t>.”</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31737928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 </a:t>
            </a:r>
            <a:r>
              <a:rPr lang="en-US" b="1" dirty="0" err="1" smtClean="0">
                <a:solidFill>
                  <a:schemeClr val="bg1"/>
                </a:solidFill>
              </a:rPr>
              <a:t>Apollinarianism</a:t>
            </a:r>
            <a:r>
              <a:rPr lang="en-US" dirty="0" smtClean="0">
                <a:solidFill>
                  <a:schemeClr val="bg1"/>
                </a:solidFill>
              </a:rPr>
              <a:t>: Illustration</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991781108"/>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What is wrong with </a:t>
            </a:r>
            <a:r>
              <a:rPr lang="en-US" b="1" dirty="0" err="1" smtClean="0">
                <a:solidFill>
                  <a:schemeClr val="bg1"/>
                </a:solidFill>
              </a:rPr>
              <a:t>Apollinarianism</a:t>
            </a:r>
            <a:r>
              <a:rPr lang="en-US" b="1" dirty="0" smtClean="0">
                <a:solidFill>
                  <a:schemeClr val="bg1"/>
                </a:solidFill>
              </a:rPr>
              <a:t>?</a:t>
            </a: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88404368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 </a:t>
            </a:r>
            <a:r>
              <a:rPr lang="en-US" b="1" dirty="0" err="1" smtClean="0">
                <a:solidFill>
                  <a:schemeClr val="bg1"/>
                </a:solidFill>
              </a:rPr>
              <a:t>Nestorianism</a:t>
            </a:r>
            <a:r>
              <a:rPr lang="en-US" dirty="0" smtClean="0">
                <a:solidFill>
                  <a:schemeClr val="bg1"/>
                </a:solidFill>
              </a:rPr>
              <a:t>: Christ was fully man and fully God, and these two natures were united in purpose, </a:t>
            </a:r>
            <a:r>
              <a:rPr lang="en-US" i="1" dirty="0" smtClean="0">
                <a:solidFill>
                  <a:schemeClr val="bg1"/>
                </a:solidFill>
              </a:rPr>
              <a:t>not</a:t>
            </a:r>
            <a:r>
              <a:rPr lang="en-US" dirty="0" smtClean="0">
                <a:solidFill>
                  <a:schemeClr val="bg1"/>
                </a:solidFill>
              </a:rPr>
              <a:t> person. Christ was two persons with two natures. </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203331051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err="1" smtClean="0">
                <a:solidFill>
                  <a:schemeClr val="bg1"/>
                </a:solidFill>
              </a:rPr>
              <a:t>Nestorianism</a:t>
            </a:r>
            <a:r>
              <a:rPr lang="en-US" dirty="0" smtClean="0">
                <a:solidFill>
                  <a:schemeClr val="bg1"/>
                </a:solidFill>
              </a:rPr>
              <a:t>: Illustration</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9425508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normAutofit/>
          </a:bodyPr>
          <a:lstStyle/>
          <a:p>
            <a:pPr>
              <a:buNone/>
            </a:pPr>
            <a:r>
              <a:rPr lang="en-US" b="1" dirty="0" smtClean="0">
                <a:solidFill>
                  <a:schemeClr val="bg1"/>
                </a:solidFill>
              </a:rPr>
              <a:t>Vitals:</a:t>
            </a:r>
          </a:p>
          <a:p>
            <a:pPr>
              <a:buNone/>
            </a:pPr>
            <a:endParaRPr lang="en-US" dirty="0" smtClean="0">
              <a:solidFill>
                <a:schemeClr val="bg1"/>
              </a:solidFill>
            </a:endParaRPr>
          </a:p>
          <a:p>
            <a:pPr>
              <a:buNone/>
            </a:pPr>
            <a:r>
              <a:rPr lang="en-US" dirty="0" smtClean="0">
                <a:solidFill>
                  <a:schemeClr val="bg1"/>
                </a:solidFill>
              </a:rPr>
              <a:t>Language: Hebrew (most of the Old Testament, Aramaic (small portions of the Old Testament), and </a:t>
            </a:r>
            <a:r>
              <a:rPr lang="en-US" dirty="0" err="1" smtClean="0">
                <a:solidFill>
                  <a:schemeClr val="bg1"/>
                </a:solidFill>
              </a:rPr>
              <a:t>Koine</a:t>
            </a:r>
            <a:r>
              <a:rPr lang="en-US" dirty="0" smtClean="0">
                <a:solidFill>
                  <a:schemeClr val="bg1"/>
                </a:solidFill>
              </a:rPr>
              <a:t> Greek (New Testament)</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What is wrong with </a:t>
            </a:r>
            <a:r>
              <a:rPr lang="en-US" b="1" dirty="0" err="1" smtClean="0">
                <a:solidFill>
                  <a:schemeClr val="bg1"/>
                </a:solidFill>
              </a:rPr>
              <a:t>Nestorianism</a:t>
            </a:r>
            <a:r>
              <a:rPr lang="en-US" b="1" dirty="0" smtClean="0">
                <a:solidFill>
                  <a:schemeClr val="bg1"/>
                </a:solidFill>
              </a:rPr>
              <a:t>?</a:t>
            </a: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73758043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err="1" smtClean="0">
                <a:solidFill>
                  <a:schemeClr val="bg1"/>
                </a:solidFill>
              </a:rPr>
              <a:t>Eutychianism</a:t>
            </a:r>
            <a:r>
              <a:rPr lang="en-US" b="1" dirty="0" smtClean="0">
                <a:solidFill>
                  <a:schemeClr val="bg1"/>
                </a:solidFill>
              </a:rPr>
              <a:t>: </a:t>
            </a:r>
            <a:r>
              <a:rPr lang="en-US" dirty="0" smtClean="0">
                <a:solidFill>
                  <a:schemeClr val="bg1"/>
                </a:solidFill>
              </a:rPr>
              <a:t>Christ’s human nature was integrated with His divine nature, forming a new nature. Christ was from two natures before the union, but only one after the union.</a:t>
            </a:r>
            <a:endParaRPr lang="en-US" b="1"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88477137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err="1" smtClean="0">
                <a:solidFill>
                  <a:schemeClr val="bg1"/>
                </a:solidFill>
              </a:rPr>
              <a:t>Eutychianism</a:t>
            </a:r>
            <a:r>
              <a:rPr lang="en-US" dirty="0" smtClean="0">
                <a:solidFill>
                  <a:schemeClr val="bg1"/>
                </a:solidFill>
              </a:rPr>
              <a:t>: Illustration</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96870637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What is wrong with </a:t>
            </a:r>
            <a:r>
              <a:rPr lang="en-US" b="1" dirty="0" err="1" smtClean="0">
                <a:solidFill>
                  <a:schemeClr val="bg1"/>
                </a:solidFill>
              </a:rPr>
              <a:t>Eutychianism</a:t>
            </a:r>
            <a:r>
              <a:rPr lang="en-US" b="1" dirty="0" smtClean="0">
                <a:solidFill>
                  <a:schemeClr val="bg1"/>
                </a:solidFill>
              </a:rPr>
              <a:t>?</a:t>
            </a: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5215092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endParaRPr lang="en-US" dirty="0" smtClean="0"/>
          </a:p>
          <a:p>
            <a:pPr>
              <a:buNone/>
            </a:pPr>
            <a:endParaRPr lang="en-US" dirty="0" smtClean="0"/>
          </a:p>
        </p:txBody>
      </p:sp>
      <p:sp>
        <p:nvSpPr>
          <p:cNvPr id="4" name="Rectangle 5"/>
          <p:cNvSpPr>
            <a:spLocks noChangeArrowheads="1"/>
          </p:cNvSpPr>
          <p:nvPr/>
        </p:nvSpPr>
        <p:spPr bwMode="auto">
          <a:xfrm>
            <a:off x="1752600" y="2438400"/>
            <a:ext cx="5639062" cy="1015663"/>
          </a:xfrm>
          <a:prstGeom prst="rect">
            <a:avLst/>
          </a:prstGeom>
          <a:solidFill>
            <a:schemeClr val="bg2"/>
          </a:solidFill>
          <a:ln w="9525" algn="ctr">
            <a:solidFill>
              <a:schemeClr val="bg2">
                <a:lumMod val="50000"/>
              </a:schemeClr>
            </a:solidFill>
            <a:miter lim="800000"/>
            <a:headEnd/>
            <a:tailEnd/>
          </a:ln>
          <a:effectLst>
            <a:outerShdw blurRad="50800" dist="38100" dir="2700000" algn="tl" rotWithShape="0">
              <a:prstClr val="black">
                <a:alpha val="40000"/>
              </a:prstClr>
            </a:outerShdw>
          </a:effectLst>
        </p:spPr>
        <p:txBody>
          <a:bodyPr wrap="square" anchor="ctr">
            <a:spAutoFit/>
          </a:bodyPr>
          <a:lstStyle/>
          <a:p>
            <a:pPr>
              <a:defRPr/>
            </a:pPr>
            <a:r>
              <a:rPr lang="en-US" sz="2400" dirty="0"/>
              <a:t>“What God has </a:t>
            </a:r>
            <a:r>
              <a:rPr lang="en-US" sz="2400" dirty="0" smtClean="0"/>
              <a:t>not </a:t>
            </a:r>
            <a:r>
              <a:rPr lang="en-US" sz="2400" dirty="0"/>
              <a:t>assumed is not saved.”</a:t>
            </a:r>
          </a:p>
          <a:p>
            <a:pPr algn="r">
              <a:defRPr/>
            </a:pPr>
            <a:r>
              <a:rPr lang="en-US" dirty="0"/>
              <a:t>—Gregory of </a:t>
            </a:r>
            <a:r>
              <a:rPr lang="en-US" dirty="0" err="1"/>
              <a:t>Nazianzus</a:t>
            </a:r>
            <a:endParaRPr lang="en-US" dirty="0"/>
          </a:p>
          <a:p>
            <a:pPr algn="r">
              <a:defRPr/>
            </a:pPr>
            <a:r>
              <a:rPr lang="en-US" dirty="0" err="1"/>
              <a:t>Epistulae</a:t>
            </a:r>
            <a:r>
              <a:rPr lang="en-US" dirty="0"/>
              <a:t> 101.7</a:t>
            </a:r>
          </a:p>
        </p:txBody>
      </p:sp>
    </p:spTree>
    <p:extLst>
      <p:ext uri="{BB962C8B-B14F-4D97-AF65-F5344CB8AC3E}">
        <p14:creationId xmlns:p14="http://schemas.microsoft.com/office/powerpoint/2010/main" val="131487336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93837"/>
            <a:ext cx="8229600" cy="4525963"/>
          </a:xfrm>
        </p:spPr>
        <p:txBody>
          <a:bodyPr>
            <a:normAutofit fontScale="85000" lnSpcReduction="10000"/>
          </a:bodyPr>
          <a:lstStyle/>
          <a:p>
            <a:pPr>
              <a:buNone/>
            </a:pPr>
            <a:r>
              <a:rPr lang="en-US" b="1" dirty="0" smtClean="0">
                <a:solidFill>
                  <a:schemeClr val="bg1"/>
                </a:solidFill>
                <a:cs typeface="Times New Roman" pitchFamily="18" charset="0"/>
              </a:rPr>
              <a:t>Definition of Chalcedon, 451</a:t>
            </a:r>
          </a:p>
          <a:p>
            <a:pPr marL="0" indent="0">
              <a:lnSpc>
                <a:spcPct val="90000"/>
              </a:lnSpc>
              <a:buNone/>
            </a:pPr>
            <a:r>
              <a:rPr lang="en-US" dirty="0" smtClean="0">
                <a:solidFill>
                  <a:schemeClr val="bg1"/>
                </a:solidFill>
                <a:cs typeface="Times New Roman" pitchFamily="18" charset="0"/>
              </a:rPr>
              <a:t>“. . . one and the same Christ, Son, Lord, Only-begotten, recognized in two natures,</a:t>
            </a:r>
            <a:r>
              <a:rPr lang="en-US" b="1" i="1" dirty="0" smtClean="0">
                <a:solidFill>
                  <a:schemeClr val="bg1"/>
                </a:solidFill>
                <a:cs typeface="Times New Roman" pitchFamily="18" charset="0"/>
              </a:rPr>
              <a:t> </a:t>
            </a:r>
            <a:r>
              <a:rPr lang="en-US" b="1" dirty="0" smtClean="0">
                <a:solidFill>
                  <a:schemeClr val="bg1"/>
                </a:solidFill>
                <a:cs typeface="Times New Roman" pitchFamily="18" charset="0"/>
              </a:rPr>
              <a:t>without confusion, without change, without division, without separation; the distinction of natures being in no way annulled by the union, but rather the characteristics of each nature being preserved and coming together to form one person and subsistence, not as parted or separated into two persons, but one and the same Son and Only-begotten God the Word, Lord Jesus Christ</a:t>
            </a:r>
            <a:r>
              <a:rPr lang="en-US" dirty="0" smtClean="0">
                <a:solidFill>
                  <a:schemeClr val="bg1"/>
                </a:solidFill>
                <a:cs typeface="Times New Roman" pitchFamily="18" charset="0"/>
              </a:rPr>
              <a:t>; even as the prophets from earliest times spoke of him, and our Lord Jesus Christ himself taught us, and the creed of the fathers has handed down to us.”</a:t>
            </a:r>
            <a:r>
              <a:rPr lang="en-US" dirty="0" smtClean="0">
                <a:solidFill>
                  <a:schemeClr val="bg1"/>
                </a:solidFill>
              </a:rPr>
              <a:t> </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46990111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endParaRPr lang="en-US" dirty="0" smtClean="0">
              <a:solidFill>
                <a:schemeClr val="bg1"/>
              </a:solidFill>
            </a:endParaRPr>
          </a:p>
          <a:p>
            <a:pPr>
              <a:buNone/>
            </a:pPr>
            <a:r>
              <a:rPr lang="en-US" dirty="0" smtClean="0">
                <a:solidFill>
                  <a:schemeClr val="bg1"/>
                </a:solidFill>
              </a:rPr>
              <a:t>Christ is 100% God and 100% man</a:t>
            </a: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82726635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esus_digg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47129601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digg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defRPr/>
            </a:pPr>
            <a:r>
              <a:rPr lang="en-US" b="1" dirty="0" smtClean="0">
                <a:solidFill>
                  <a:schemeClr val="bg1"/>
                </a:solidFill>
              </a:rPr>
              <a:t>Hebrews 2:7-18</a:t>
            </a:r>
          </a:p>
          <a:p>
            <a:pPr marL="0" indent="0">
              <a:buNone/>
              <a:defRPr/>
            </a:pPr>
            <a:r>
              <a:rPr lang="en-US" dirty="0" smtClean="0">
                <a:solidFill>
                  <a:schemeClr val="bg1"/>
                </a:solidFill>
              </a:rPr>
              <a:t>“Therefore, He had to be made like His brethren in all things, so that He might become a merciful and faithful high priest in things pertaining to God, to make propitiation for the sins of the people. For since He Himself was tempted in that which He has suffered, He is able to come to the aid of those who are tempted.”</a:t>
            </a:r>
          </a:p>
          <a:p>
            <a:pPr>
              <a:buNone/>
            </a:pPr>
            <a:endParaRPr lang="en-US" b="1"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94544616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esus_coffee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2082101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normAutofit/>
          </a:bodyPr>
          <a:lstStyle/>
          <a:p>
            <a:pPr>
              <a:buNone/>
            </a:pPr>
            <a:r>
              <a:rPr lang="en-US" b="1" dirty="0" smtClean="0">
                <a:solidFill>
                  <a:schemeClr val="bg1"/>
                </a:solidFill>
              </a:rPr>
              <a:t>Vitals</a:t>
            </a:r>
          </a:p>
          <a:p>
            <a:pPr>
              <a:buNone/>
            </a:pPr>
            <a:endParaRPr lang="en-US" dirty="0" smtClean="0">
              <a:solidFill>
                <a:schemeClr val="bg1"/>
              </a:solidFill>
            </a:endParaRPr>
          </a:p>
          <a:p>
            <a:pPr>
              <a:buNone/>
            </a:pPr>
            <a:r>
              <a:rPr lang="en-US" dirty="0" smtClean="0">
                <a:solidFill>
                  <a:schemeClr val="bg1"/>
                </a:solidFill>
              </a:rPr>
              <a:t>The Bible has not been added to in over 2000 years.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sus_coffee.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76400"/>
            <a:ext cx="8229600" cy="4525963"/>
          </a:xfrm>
        </p:spPr>
        <p:txBody>
          <a:bodyPr>
            <a:normAutofit fontScale="92500"/>
          </a:bodyPr>
          <a:lstStyle/>
          <a:p>
            <a:r>
              <a:rPr lang="en-US" dirty="0" smtClean="0">
                <a:solidFill>
                  <a:schemeClr val="bg1"/>
                </a:solidFill>
              </a:rPr>
              <a:t>What struck you most about the focus this week?</a:t>
            </a:r>
          </a:p>
          <a:p>
            <a:r>
              <a:rPr lang="en-US" dirty="0" smtClean="0">
                <a:solidFill>
                  <a:schemeClr val="bg1"/>
                </a:solidFill>
              </a:rPr>
              <a:t>Do you think Jesus ever got sick?  If so, does that have implications for your relationship with him?</a:t>
            </a:r>
          </a:p>
          <a:p>
            <a:r>
              <a:rPr lang="en-US" dirty="0" smtClean="0">
                <a:solidFill>
                  <a:schemeClr val="bg1"/>
                </a:solidFill>
              </a:rPr>
              <a:t>If Jesus was fully God, why did Jesus say he did not know the time of his coming? (Matt. 24:36)</a:t>
            </a:r>
          </a:p>
          <a:p>
            <a:r>
              <a:rPr lang="en-US" dirty="0" smtClean="0">
                <a:solidFill>
                  <a:schemeClr val="bg1"/>
                </a:solidFill>
              </a:rPr>
              <a:t>Has your view of Jesus grown?  Would you have considered your views </a:t>
            </a:r>
            <a:r>
              <a:rPr lang="en-US" dirty="0" err="1" smtClean="0">
                <a:solidFill>
                  <a:schemeClr val="bg1"/>
                </a:solidFill>
              </a:rPr>
              <a:t>Eutychian</a:t>
            </a:r>
            <a:r>
              <a:rPr lang="en-US" dirty="0" smtClean="0">
                <a:solidFill>
                  <a:schemeClr val="bg1"/>
                </a:solidFill>
              </a:rPr>
              <a:t>, </a:t>
            </a:r>
            <a:r>
              <a:rPr lang="en-US" dirty="0" err="1" smtClean="0">
                <a:solidFill>
                  <a:schemeClr val="bg1"/>
                </a:solidFill>
              </a:rPr>
              <a:t>Apollianarian</a:t>
            </a:r>
            <a:r>
              <a:rPr lang="en-US" dirty="0" smtClean="0">
                <a:solidFill>
                  <a:schemeClr val="bg1"/>
                </a:solidFill>
              </a:rPr>
              <a:t> or Nestorian before this week?</a:t>
            </a:r>
          </a:p>
        </p:txBody>
      </p:sp>
    </p:spTree>
    <p:extLst>
      <p:ext uri="{BB962C8B-B14F-4D97-AF65-F5344CB8AC3E}">
        <p14:creationId xmlns:p14="http://schemas.microsoft.com/office/powerpoint/2010/main" val="634571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plash.jpg"/>
          <p:cNvPicPr>
            <a:picLocks noChangeAspect="1"/>
          </p:cNvPicPr>
          <p:nvPr/>
        </p:nvPicPr>
        <p:blipFill>
          <a:blip r:embed="rId3"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97680885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aith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21906172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normAutofit/>
          </a:bodyPr>
          <a:lstStyle/>
          <a:p>
            <a:pPr>
              <a:buNone/>
            </a:pPr>
            <a:r>
              <a:rPr lang="en-US" dirty="0" smtClean="0">
                <a:solidFill>
                  <a:schemeClr val="bg1"/>
                </a:solidFill>
              </a:rPr>
              <a:t>Faith is the instrumental cause of justification.</a:t>
            </a:r>
          </a:p>
          <a:p>
            <a:pPr>
              <a:buNone/>
            </a:pPr>
            <a:r>
              <a:rPr lang="en-US" dirty="0" smtClean="0">
                <a:solidFill>
                  <a:schemeClr val="bg1"/>
                </a:solidFill>
              </a:rPr>
              <a:t>Catholics, Protestants, and Eastern Orthodox all believe that faith is an essential component for salvation.</a:t>
            </a:r>
          </a:p>
          <a:p>
            <a:pPr>
              <a:buNone/>
            </a:pPr>
            <a:r>
              <a:rPr lang="en-US" dirty="0" smtClean="0">
                <a:solidFill>
                  <a:schemeClr val="bg1"/>
                </a:solidFill>
              </a:rPr>
              <a:t>Protestants believe that faith </a:t>
            </a:r>
            <a:r>
              <a:rPr lang="en-US" i="1" dirty="0" smtClean="0">
                <a:solidFill>
                  <a:schemeClr val="bg1"/>
                </a:solidFill>
              </a:rPr>
              <a:t>alone</a:t>
            </a:r>
            <a:r>
              <a:rPr lang="en-US" dirty="0" smtClean="0">
                <a:solidFill>
                  <a:schemeClr val="bg1"/>
                </a:solidFill>
              </a:rPr>
              <a:t> is all a person has to have to be restored to fellowship with God and inherit eternal life.</a:t>
            </a:r>
          </a:p>
          <a:p>
            <a:pPr>
              <a:buNone/>
            </a:pPr>
            <a:endParaRPr lang="en-US" dirty="0">
              <a:solidFill>
                <a:schemeClr val="bg1"/>
              </a:solidFill>
            </a:endParaRPr>
          </a:p>
        </p:txBody>
      </p:sp>
    </p:spTree>
    <p:extLst>
      <p:ext uri="{BB962C8B-B14F-4D97-AF65-F5344CB8AC3E}">
        <p14:creationId xmlns:p14="http://schemas.microsoft.com/office/powerpoint/2010/main" val="1776419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aith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96815327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normAutofit/>
          </a:bodyPr>
          <a:lstStyle/>
          <a:p>
            <a:pPr>
              <a:buNone/>
            </a:pPr>
            <a:r>
              <a:rPr lang="en-US" dirty="0" smtClean="0">
                <a:solidFill>
                  <a:schemeClr val="bg1"/>
                </a:solidFill>
              </a:rPr>
              <a:t>What is faith?</a:t>
            </a:r>
          </a:p>
          <a:p>
            <a:pPr>
              <a:buNone/>
            </a:pPr>
            <a:endParaRPr lang="en-US" dirty="0">
              <a:solidFill>
                <a:schemeClr val="bg1"/>
              </a:solidFill>
            </a:endParaRPr>
          </a:p>
        </p:txBody>
      </p:sp>
    </p:spTree>
    <p:extLst>
      <p:ext uri="{BB962C8B-B14F-4D97-AF65-F5344CB8AC3E}">
        <p14:creationId xmlns:p14="http://schemas.microsoft.com/office/powerpoint/2010/main" val="106141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The Chair</a:t>
            </a:r>
            <a:endParaRPr lang="en-US" b="1" dirty="0">
              <a:solidFill>
                <a:schemeClr val="bg1"/>
              </a:solidFill>
            </a:endParaRPr>
          </a:p>
        </p:txBody>
      </p:sp>
      <p:pic>
        <p:nvPicPr>
          <p:cNvPr id="6" name="Picture 5" descr="chair.gif"/>
          <p:cNvPicPr>
            <a:picLocks noChangeAspect="1"/>
          </p:cNvPicPr>
          <p:nvPr/>
        </p:nvPicPr>
        <p:blipFill>
          <a:blip r:embed="rId4" cstate="print"/>
          <a:stretch>
            <a:fillRect/>
          </a:stretch>
        </p:blipFill>
        <p:spPr>
          <a:xfrm>
            <a:off x="3810000" y="2362200"/>
            <a:ext cx="1599120" cy="2971800"/>
          </a:xfrm>
          <a:prstGeom prst="rect">
            <a:avLst/>
          </a:prstGeom>
        </p:spPr>
      </p:pic>
    </p:spTree>
    <p:extLst>
      <p:ext uri="{BB962C8B-B14F-4D97-AF65-F5344CB8AC3E}">
        <p14:creationId xmlns:p14="http://schemas.microsoft.com/office/powerpoint/2010/main" val="99463614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faith_growing.jpg"/>
          <p:cNvPicPr>
            <a:picLocks noChangeAspect="1"/>
          </p:cNvPicPr>
          <p:nvPr/>
        </p:nvPicPr>
        <p:blipFill>
          <a:blip r:embed="rId3" cstate="print"/>
          <a:stretch>
            <a:fillRect/>
          </a:stretch>
        </p:blipFill>
        <p:spPr>
          <a:xfrm>
            <a:off x="2028" y="0"/>
            <a:ext cx="9139943" cy="6858000"/>
          </a:xfrm>
          <a:prstGeom prst="rect">
            <a:avLst/>
          </a:prstGeom>
        </p:spPr>
      </p:pic>
      <p:pic>
        <p:nvPicPr>
          <p:cNvPr id="2051" name="Picture 3" descr="C:\Users\Owner\Desktop\blind.png"/>
          <p:cNvPicPr>
            <a:picLocks noChangeAspect="1" noChangeArrowheads="1"/>
          </p:cNvPicPr>
          <p:nvPr/>
        </p:nvPicPr>
        <p:blipFill>
          <a:blip r:embed="rId4" cstate="print"/>
          <a:srcRect/>
          <a:stretch>
            <a:fillRect/>
          </a:stretch>
        </p:blipFill>
        <p:spPr bwMode="auto">
          <a:xfrm>
            <a:off x="2438400" y="2438400"/>
            <a:ext cx="2971800" cy="3947391"/>
          </a:xfrm>
          <a:prstGeom prst="rect">
            <a:avLst/>
          </a:prstGeom>
          <a:noFill/>
        </p:spPr>
      </p:pic>
      <p:sp>
        <p:nvSpPr>
          <p:cNvPr id="7" name="TextBox 6"/>
          <p:cNvSpPr txBox="1"/>
          <p:nvPr/>
        </p:nvSpPr>
        <p:spPr>
          <a:xfrm>
            <a:off x="6705600" y="1607403"/>
            <a:ext cx="1371600" cy="830997"/>
          </a:xfrm>
          <a:prstGeom prst="rect">
            <a:avLst/>
          </a:prstGeom>
          <a:noFill/>
        </p:spPr>
        <p:txBody>
          <a:bodyPr wrap="square" rtlCol="0">
            <a:spAutoFit/>
          </a:bodyPr>
          <a:lstStyle/>
          <a:p>
            <a:r>
              <a:rPr lang="en-US" sz="4800" b="1" dirty="0" smtClean="0">
                <a:solidFill>
                  <a:schemeClr val="bg1"/>
                </a:solidFill>
              </a:rPr>
              <a:t>God</a:t>
            </a:r>
            <a:endParaRPr lang="en-US" b="1" dirty="0">
              <a:solidFill>
                <a:schemeClr val="bg1"/>
              </a:solidFill>
            </a:endParaRPr>
          </a:p>
        </p:txBody>
      </p:sp>
      <p:sp>
        <p:nvSpPr>
          <p:cNvPr id="8" name="TextBox 7"/>
          <p:cNvSpPr txBox="1"/>
          <p:nvPr/>
        </p:nvSpPr>
        <p:spPr>
          <a:xfrm>
            <a:off x="5410200" y="2667000"/>
            <a:ext cx="1752600" cy="646331"/>
          </a:xfrm>
          <a:prstGeom prst="rect">
            <a:avLst/>
          </a:prstGeom>
          <a:noFill/>
        </p:spPr>
        <p:txBody>
          <a:bodyPr wrap="square" rtlCol="0">
            <a:spAutoFit/>
          </a:bodyPr>
          <a:lstStyle/>
          <a:p>
            <a:r>
              <a:rPr lang="en-US" sz="3600" b="1" dirty="0" smtClean="0">
                <a:solidFill>
                  <a:schemeClr val="bg1"/>
                </a:solidFill>
              </a:rPr>
              <a:t>Bible</a:t>
            </a:r>
            <a:endParaRPr lang="en-US" sz="1200" b="1" dirty="0">
              <a:solidFill>
                <a:schemeClr val="bg1"/>
              </a:solidFill>
            </a:endParaRPr>
          </a:p>
        </p:txBody>
      </p:sp>
      <p:sp>
        <p:nvSpPr>
          <p:cNvPr id="10" name="TextBox 9"/>
          <p:cNvSpPr txBox="1"/>
          <p:nvPr/>
        </p:nvSpPr>
        <p:spPr>
          <a:xfrm>
            <a:off x="4953000" y="4800600"/>
            <a:ext cx="1752600" cy="523220"/>
          </a:xfrm>
          <a:prstGeom prst="rect">
            <a:avLst/>
          </a:prstGeom>
          <a:noFill/>
        </p:spPr>
        <p:txBody>
          <a:bodyPr wrap="square" rtlCol="0">
            <a:spAutoFit/>
          </a:bodyPr>
          <a:lstStyle/>
          <a:p>
            <a:r>
              <a:rPr lang="en-US" sz="2800" b="1" dirty="0" smtClean="0">
                <a:solidFill>
                  <a:schemeClr val="bg1"/>
                </a:solidFill>
              </a:rPr>
              <a:t>reality</a:t>
            </a:r>
            <a:endParaRPr lang="en-US" sz="1200" b="1" dirty="0">
              <a:solidFill>
                <a:schemeClr val="bg1"/>
              </a:solidFill>
            </a:endParaRPr>
          </a:p>
        </p:txBody>
      </p:sp>
      <p:pic>
        <p:nvPicPr>
          <p:cNvPr id="17" name="Picture 16" descr="chair.gif"/>
          <p:cNvPicPr>
            <a:picLocks noChangeAspect="1"/>
          </p:cNvPicPr>
          <p:nvPr/>
        </p:nvPicPr>
        <p:blipFill>
          <a:blip r:embed="rId5" cstate="print"/>
          <a:stretch>
            <a:fillRect/>
          </a:stretch>
        </p:blipFill>
        <p:spPr>
          <a:xfrm>
            <a:off x="6418219" y="3352800"/>
            <a:ext cx="1599120" cy="2971800"/>
          </a:xfrm>
          <a:prstGeom prst="rect">
            <a:avLst/>
          </a:prstGeom>
        </p:spPr>
      </p:pic>
      <p:sp>
        <p:nvSpPr>
          <p:cNvPr id="13" name="TextBox 12"/>
          <p:cNvSpPr txBox="1"/>
          <p:nvPr/>
        </p:nvSpPr>
        <p:spPr>
          <a:xfrm>
            <a:off x="4572000" y="3657600"/>
            <a:ext cx="2057400" cy="523220"/>
          </a:xfrm>
          <a:prstGeom prst="rect">
            <a:avLst/>
          </a:prstGeom>
          <a:noFill/>
        </p:spPr>
        <p:txBody>
          <a:bodyPr wrap="square" rtlCol="0">
            <a:spAutoFit/>
          </a:bodyPr>
          <a:lstStyle/>
          <a:p>
            <a:r>
              <a:rPr lang="en-US" sz="2800" b="1" dirty="0" smtClean="0">
                <a:solidFill>
                  <a:schemeClr val="bg1"/>
                </a:solidFill>
              </a:rPr>
              <a:t>resurrection</a:t>
            </a:r>
            <a:endParaRPr lang="en-US" sz="1200" b="1" dirty="0">
              <a:solidFill>
                <a:schemeClr val="bg1"/>
              </a:solidFill>
            </a:endParaRPr>
          </a:p>
        </p:txBody>
      </p:sp>
      <p:sp>
        <p:nvSpPr>
          <p:cNvPr id="14" name="TextBox 13"/>
          <p:cNvSpPr txBox="1"/>
          <p:nvPr/>
        </p:nvSpPr>
        <p:spPr>
          <a:xfrm>
            <a:off x="7086600" y="2438400"/>
            <a:ext cx="1752600" cy="646331"/>
          </a:xfrm>
          <a:prstGeom prst="rect">
            <a:avLst/>
          </a:prstGeom>
          <a:noFill/>
        </p:spPr>
        <p:txBody>
          <a:bodyPr wrap="square" rtlCol="0">
            <a:spAutoFit/>
          </a:bodyPr>
          <a:lstStyle/>
          <a:p>
            <a:r>
              <a:rPr lang="en-US" sz="3600" b="1" dirty="0" smtClean="0">
                <a:solidFill>
                  <a:schemeClr val="bg1"/>
                </a:solidFill>
              </a:rPr>
              <a:t>heaven</a:t>
            </a:r>
            <a:endParaRPr lang="en-US" sz="1200" b="1" dirty="0">
              <a:solidFill>
                <a:schemeClr val="bg1"/>
              </a:solidFill>
            </a:endParaRPr>
          </a:p>
        </p:txBody>
      </p:sp>
      <p:sp>
        <p:nvSpPr>
          <p:cNvPr id="15" name="TextBox 14"/>
          <p:cNvSpPr txBox="1"/>
          <p:nvPr/>
        </p:nvSpPr>
        <p:spPr>
          <a:xfrm>
            <a:off x="457200" y="1447800"/>
            <a:ext cx="3810000" cy="954107"/>
          </a:xfrm>
          <a:prstGeom prst="rect">
            <a:avLst/>
          </a:prstGeom>
          <a:noFill/>
        </p:spPr>
        <p:txBody>
          <a:bodyPr wrap="square" rtlCol="0">
            <a:spAutoFit/>
          </a:bodyPr>
          <a:lstStyle/>
          <a:p>
            <a:r>
              <a:rPr lang="en-US" sz="2800" b="1" cap="small" dirty="0" smtClean="0">
                <a:solidFill>
                  <a:schemeClr val="bg1"/>
                </a:solidFill>
              </a:rPr>
              <a:t>Option #1:</a:t>
            </a:r>
            <a:r>
              <a:rPr lang="en-US" sz="2800" cap="small" dirty="0" smtClean="0">
                <a:solidFill>
                  <a:schemeClr val="bg1"/>
                </a:solidFill>
              </a:rPr>
              <a:t> blind step into the dark unknown</a:t>
            </a:r>
            <a:endParaRPr lang="en-US" sz="2800" cap="small" dirty="0">
              <a:solidFill>
                <a:schemeClr val="bg1"/>
              </a:solidFill>
            </a:endParaRPr>
          </a:p>
        </p:txBody>
      </p:sp>
      <p:sp>
        <p:nvSpPr>
          <p:cNvPr id="11" name="TextBox 10"/>
          <p:cNvSpPr txBox="1"/>
          <p:nvPr/>
        </p:nvSpPr>
        <p:spPr>
          <a:xfrm>
            <a:off x="7391400" y="3352800"/>
            <a:ext cx="1752600" cy="523220"/>
          </a:xfrm>
          <a:prstGeom prst="rect">
            <a:avLst/>
          </a:prstGeom>
          <a:noFill/>
        </p:spPr>
        <p:txBody>
          <a:bodyPr wrap="square" rtlCol="0">
            <a:spAutoFit/>
          </a:bodyPr>
          <a:lstStyle/>
          <a:p>
            <a:r>
              <a:rPr lang="en-US" sz="2800" b="1" dirty="0" smtClean="0">
                <a:solidFill>
                  <a:schemeClr val="bg1"/>
                </a:solidFill>
              </a:rPr>
              <a:t>purpose</a:t>
            </a:r>
            <a:endParaRPr lang="en-US" sz="1200" b="1" dirty="0">
              <a:solidFill>
                <a:schemeClr val="bg1"/>
              </a:solidFill>
            </a:endParaRPr>
          </a:p>
        </p:txBody>
      </p:sp>
      <p:sp>
        <p:nvSpPr>
          <p:cNvPr id="9" name="TextBox 8"/>
          <p:cNvSpPr txBox="1"/>
          <p:nvPr/>
        </p:nvSpPr>
        <p:spPr>
          <a:xfrm>
            <a:off x="6553200" y="4114800"/>
            <a:ext cx="1752600" cy="646331"/>
          </a:xfrm>
          <a:prstGeom prst="rect">
            <a:avLst/>
          </a:prstGeom>
          <a:noFill/>
        </p:spPr>
        <p:txBody>
          <a:bodyPr wrap="square" rtlCol="0">
            <a:spAutoFit/>
          </a:bodyPr>
          <a:lstStyle/>
          <a:p>
            <a:r>
              <a:rPr lang="en-US" sz="3600" b="1" dirty="0" smtClean="0">
                <a:solidFill>
                  <a:schemeClr val="bg1"/>
                </a:solidFill>
              </a:rPr>
              <a:t>truth</a:t>
            </a:r>
            <a:endParaRPr lang="en-US" sz="1200" b="1" dirty="0">
              <a:solidFill>
                <a:schemeClr val="bg1"/>
              </a:solidFill>
            </a:endParaRPr>
          </a:p>
        </p:txBody>
      </p:sp>
      <p:sp>
        <p:nvSpPr>
          <p:cNvPr id="12" name="TextBox 11"/>
          <p:cNvSpPr txBox="1"/>
          <p:nvPr/>
        </p:nvSpPr>
        <p:spPr>
          <a:xfrm>
            <a:off x="6781800" y="5410200"/>
            <a:ext cx="1752600" cy="707886"/>
          </a:xfrm>
          <a:prstGeom prst="rect">
            <a:avLst/>
          </a:prstGeom>
          <a:noFill/>
        </p:spPr>
        <p:txBody>
          <a:bodyPr wrap="square" rtlCol="0">
            <a:spAutoFit/>
          </a:bodyPr>
          <a:lstStyle/>
          <a:p>
            <a:r>
              <a:rPr lang="en-US" sz="4000" b="1" dirty="0" smtClean="0">
                <a:solidFill>
                  <a:schemeClr val="bg1"/>
                </a:solidFill>
              </a:rPr>
              <a:t>hope</a:t>
            </a:r>
            <a:endParaRPr lang="en-US" b="1" dirty="0">
              <a:solidFill>
                <a:schemeClr val="bg1"/>
              </a:solidFill>
            </a:endParaRPr>
          </a:p>
        </p:txBody>
      </p:sp>
    </p:spTree>
    <p:extLst>
      <p:ext uri="{BB962C8B-B14F-4D97-AF65-F5344CB8AC3E}">
        <p14:creationId xmlns:p14="http://schemas.microsoft.com/office/powerpoint/2010/main" val="213544577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8" name="TextBox 7"/>
          <p:cNvSpPr txBox="1"/>
          <p:nvPr/>
        </p:nvSpPr>
        <p:spPr>
          <a:xfrm>
            <a:off x="3048000" y="1676400"/>
            <a:ext cx="3352800" cy="1384995"/>
          </a:xfrm>
          <a:prstGeom prst="rect">
            <a:avLst/>
          </a:prstGeom>
          <a:noFill/>
        </p:spPr>
        <p:txBody>
          <a:bodyPr wrap="square" rtlCol="0">
            <a:spAutoFit/>
          </a:bodyPr>
          <a:lstStyle/>
          <a:p>
            <a:pPr algn="ctr"/>
            <a:r>
              <a:rPr lang="en-US" sz="2800" dirty="0" smtClean="0">
                <a:solidFill>
                  <a:schemeClr val="bg1"/>
                </a:solidFill>
              </a:rPr>
              <a:t>“The chair is right there. Trust me. </a:t>
            </a:r>
          </a:p>
          <a:p>
            <a:pPr algn="ctr"/>
            <a:r>
              <a:rPr lang="en-US" sz="2800" dirty="0" smtClean="0">
                <a:solidFill>
                  <a:schemeClr val="bg1"/>
                </a:solidFill>
              </a:rPr>
              <a:t>Have a seat.”</a:t>
            </a:r>
            <a:endParaRPr lang="en-US" sz="2800" dirty="0">
              <a:solidFill>
                <a:schemeClr val="bg1"/>
              </a:solidFill>
            </a:endParaRPr>
          </a:p>
        </p:txBody>
      </p:sp>
      <p:pic>
        <p:nvPicPr>
          <p:cNvPr id="9" name="Picture 3" descr="C:\Users\Owner\Desktop\blind.png"/>
          <p:cNvPicPr>
            <a:picLocks noChangeAspect="1" noChangeArrowheads="1"/>
          </p:cNvPicPr>
          <p:nvPr/>
        </p:nvPicPr>
        <p:blipFill>
          <a:blip r:embed="rId4" cstate="print"/>
          <a:srcRect/>
          <a:stretch>
            <a:fillRect/>
          </a:stretch>
        </p:blipFill>
        <p:spPr bwMode="auto">
          <a:xfrm>
            <a:off x="1676400" y="3048000"/>
            <a:ext cx="2340760" cy="3109191"/>
          </a:xfrm>
          <a:prstGeom prst="rect">
            <a:avLst/>
          </a:prstGeom>
          <a:noFill/>
        </p:spPr>
      </p:pic>
      <p:pic>
        <p:nvPicPr>
          <p:cNvPr id="10" name="Picture 9" descr="chair.gif"/>
          <p:cNvPicPr>
            <a:picLocks noChangeAspect="1"/>
          </p:cNvPicPr>
          <p:nvPr/>
        </p:nvPicPr>
        <p:blipFill>
          <a:blip r:embed="rId5" cstate="print"/>
          <a:stretch>
            <a:fillRect/>
          </a:stretch>
        </p:blipFill>
        <p:spPr>
          <a:xfrm>
            <a:off x="5335080" y="3276600"/>
            <a:ext cx="1599120" cy="2971800"/>
          </a:xfrm>
          <a:prstGeom prst="rect">
            <a:avLst/>
          </a:prstGeom>
        </p:spPr>
      </p:pic>
    </p:spTree>
    <p:extLst>
      <p:ext uri="{BB962C8B-B14F-4D97-AF65-F5344CB8AC3E}">
        <p14:creationId xmlns:p14="http://schemas.microsoft.com/office/powerpoint/2010/main" val="61306471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faith_growing.jpg"/>
          <p:cNvPicPr>
            <a:picLocks noChangeAspect="1"/>
          </p:cNvPicPr>
          <p:nvPr/>
        </p:nvPicPr>
        <p:blipFill>
          <a:blip r:embed="rId3" cstate="print"/>
          <a:stretch>
            <a:fillRect/>
          </a:stretch>
        </p:blipFill>
        <p:spPr>
          <a:xfrm>
            <a:off x="2028" y="0"/>
            <a:ext cx="9139943" cy="6858000"/>
          </a:xfrm>
          <a:prstGeom prst="rect">
            <a:avLst/>
          </a:prstGeom>
        </p:spPr>
      </p:pic>
      <p:pic>
        <p:nvPicPr>
          <p:cNvPr id="19" name="Picture 18" descr="chairBroken.gif"/>
          <p:cNvPicPr>
            <a:picLocks noChangeAspect="1"/>
          </p:cNvPicPr>
          <p:nvPr/>
        </p:nvPicPr>
        <p:blipFill>
          <a:blip r:embed="rId4" cstate="print"/>
          <a:stretch>
            <a:fillRect/>
          </a:stretch>
        </p:blipFill>
        <p:spPr>
          <a:xfrm>
            <a:off x="4267200" y="1752600"/>
            <a:ext cx="3495419" cy="4935227"/>
          </a:xfrm>
          <a:prstGeom prst="rect">
            <a:avLst/>
          </a:prstGeom>
        </p:spPr>
      </p:pic>
      <p:sp>
        <p:nvSpPr>
          <p:cNvPr id="7" name="TextBox 6"/>
          <p:cNvSpPr txBox="1"/>
          <p:nvPr/>
        </p:nvSpPr>
        <p:spPr>
          <a:xfrm>
            <a:off x="6705600" y="1607403"/>
            <a:ext cx="1371600" cy="830997"/>
          </a:xfrm>
          <a:prstGeom prst="rect">
            <a:avLst/>
          </a:prstGeom>
          <a:noFill/>
        </p:spPr>
        <p:txBody>
          <a:bodyPr wrap="square" rtlCol="0">
            <a:spAutoFit/>
          </a:bodyPr>
          <a:lstStyle/>
          <a:p>
            <a:r>
              <a:rPr lang="en-US" sz="4800" b="1" dirty="0" smtClean="0">
                <a:solidFill>
                  <a:schemeClr val="bg1"/>
                </a:solidFill>
              </a:rPr>
              <a:t>God</a:t>
            </a:r>
            <a:endParaRPr lang="en-US" b="1" dirty="0">
              <a:solidFill>
                <a:schemeClr val="bg1"/>
              </a:solidFill>
            </a:endParaRPr>
          </a:p>
        </p:txBody>
      </p:sp>
      <p:sp>
        <p:nvSpPr>
          <p:cNvPr id="8" name="TextBox 7"/>
          <p:cNvSpPr txBox="1"/>
          <p:nvPr/>
        </p:nvSpPr>
        <p:spPr>
          <a:xfrm>
            <a:off x="5410200" y="2667000"/>
            <a:ext cx="1752600" cy="646331"/>
          </a:xfrm>
          <a:prstGeom prst="rect">
            <a:avLst/>
          </a:prstGeom>
          <a:noFill/>
        </p:spPr>
        <p:txBody>
          <a:bodyPr wrap="square" rtlCol="0">
            <a:spAutoFit/>
          </a:bodyPr>
          <a:lstStyle/>
          <a:p>
            <a:r>
              <a:rPr lang="en-US" sz="3600" b="1" dirty="0" smtClean="0">
                <a:solidFill>
                  <a:schemeClr val="bg1"/>
                </a:solidFill>
              </a:rPr>
              <a:t>Bible</a:t>
            </a:r>
            <a:endParaRPr lang="en-US" sz="1200" b="1" dirty="0">
              <a:solidFill>
                <a:schemeClr val="bg1"/>
              </a:solidFill>
            </a:endParaRPr>
          </a:p>
        </p:txBody>
      </p:sp>
      <p:sp>
        <p:nvSpPr>
          <p:cNvPr id="9" name="TextBox 8"/>
          <p:cNvSpPr txBox="1"/>
          <p:nvPr/>
        </p:nvSpPr>
        <p:spPr>
          <a:xfrm>
            <a:off x="6553200" y="4114800"/>
            <a:ext cx="1752600" cy="646331"/>
          </a:xfrm>
          <a:prstGeom prst="rect">
            <a:avLst/>
          </a:prstGeom>
          <a:noFill/>
        </p:spPr>
        <p:txBody>
          <a:bodyPr wrap="square" rtlCol="0">
            <a:spAutoFit/>
          </a:bodyPr>
          <a:lstStyle/>
          <a:p>
            <a:r>
              <a:rPr lang="en-US" sz="3600" b="1" dirty="0" smtClean="0">
                <a:solidFill>
                  <a:schemeClr val="bg1"/>
                </a:solidFill>
              </a:rPr>
              <a:t>truth</a:t>
            </a:r>
            <a:endParaRPr lang="en-US" sz="1200" b="1" dirty="0">
              <a:solidFill>
                <a:schemeClr val="bg1"/>
              </a:solidFill>
            </a:endParaRPr>
          </a:p>
        </p:txBody>
      </p:sp>
      <p:sp>
        <p:nvSpPr>
          <p:cNvPr id="10" name="TextBox 9"/>
          <p:cNvSpPr txBox="1"/>
          <p:nvPr/>
        </p:nvSpPr>
        <p:spPr>
          <a:xfrm>
            <a:off x="4953000" y="4800600"/>
            <a:ext cx="1752600" cy="523220"/>
          </a:xfrm>
          <a:prstGeom prst="rect">
            <a:avLst/>
          </a:prstGeom>
          <a:noFill/>
        </p:spPr>
        <p:txBody>
          <a:bodyPr wrap="square" rtlCol="0">
            <a:spAutoFit/>
          </a:bodyPr>
          <a:lstStyle/>
          <a:p>
            <a:r>
              <a:rPr lang="en-US" sz="2800" b="1" dirty="0" smtClean="0">
                <a:solidFill>
                  <a:schemeClr val="bg1"/>
                </a:solidFill>
              </a:rPr>
              <a:t>reality</a:t>
            </a:r>
            <a:endParaRPr lang="en-US" sz="1200" b="1" dirty="0">
              <a:solidFill>
                <a:schemeClr val="bg1"/>
              </a:solidFill>
            </a:endParaRPr>
          </a:p>
        </p:txBody>
      </p:sp>
      <p:sp>
        <p:nvSpPr>
          <p:cNvPr id="11" name="TextBox 10"/>
          <p:cNvSpPr txBox="1"/>
          <p:nvPr/>
        </p:nvSpPr>
        <p:spPr>
          <a:xfrm>
            <a:off x="7391400" y="3352800"/>
            <a:ext cx="1752600" cy="523220"/>
          </a:xfrm>
          <a:prstGeom prst="rect">
            <a:avLst/>
          </a:prstGeom>
          <a:noFill/>
        </p:spPr>
        <p:txBody>
          <a:bodyPr wrap="square" rtlCol="0">
            <a:spAutoFit/>
          </a:bodyPr>
          <a:lstStyle/>
          <a:p>
            <a:r>
              <a:rPr lang="en-US" sz="2800" b="1" dirty="0" smtClean="0">
                <a:solidFill>
                  <a:schemeClr val="bg1"/>
                </a:solidFill>
              </a:rPr>
              <a:t>purpose</a:t>
            </a:r>
            <a:endParaRPr lang="en-US" sz="1200" b="1" dirty="0">
              <a:solidFill>
                <a:schemeClr val="bg1"/>
              </a:solidFill>
            </a:endParaRPr>
          </a:p>
        </p:txBody>
      </p:sp>
      <p:sp>
        <p:nvSpPr>
          <p:cNvPr id="12" name="TextBox 11"/>
          <p:cNvSpPr txBox="1"/>
          <p:nvPr/>
        </p:nvSpPr>
        <p:spPr>
          <a:xfrm>
            <a:off x="6781800" y="5410200"/>
            <a:ext cx="1752600" cy="707886"/>
          </a:xfrm>
          <a:prstGeom prst="rect">
            <a:avLst/>
          </a:prstGeom>
          <a:noFill/>
        </p:spPr>
        <p:txBody>
          <a:bodyPr wrap="square" rtlCol="0">
            <a:spAutoFit/>
          </a:bodyPr>
          <a:lstStyle/>
          <a:p>
            <a:r>
              <a:rPr lang="en-US" sz="4000" b="1" dirty="0" smtClean="0">
                <a:solidFill>
                  <a:schemeClr val="bg1"/>
                </a:solidFill>
              </a:rPr>
              <a:t>hope</a:t>
            </a:r>
            <a:endParaRPr lang="en-US" b="1" dirty="0">
              <a:solidFill>
                <a:schemeClr val="bg1"/>
              </a:solidFill>
            </a:endParaRPr>
          </a:p>
        </p:txBody>
      </p:sp>
      <p:sp>
        <p:nvSpPr>
          <p:cNvPr id="13" name="TextBox 12"/>
          <p:cNvSpPr txBox="1"/>
          <p:nvPr/>
        </p:nvSpPr>
        <p:spPr>
          <a:xfrm>
            <a:off x="4572000" y="3657600"/>
            <a:ext cx="2057400" cy="523220"/>
          </a:xfrm>
          <a:prstGeom prst="rect">
            <a:avLst/>
          </a:prstGeom>
          <a:noFill/>
        </p:spPr>
        <p:txBody>
          <a:bodyPr wrap="square" rtlCol="0">
            <a:spAutoFit/>
          </a:bodyPr>
          <a:lstStyle/>
          <a:p>
            <a:r>
              <a:rPr lang="en-US" sz="2800" b="1" dirty="0" smtClean="0">
                <a:solidFill>
                  <a:schemeClr val="bg1"/>
                </a:solidFill>
              </a:rPr>
              <a:t>resurrection</a:t>
            </a:r>
            <a:endParaRPr lang="en-US" sz="1200" b="1" dirty="0">
              <a:solidFill>
                <a:schemeClr val="bg1"/>
              </a:solidFill>
            </a:endParaRPr>
          </a:p>
        </p:txBody>
      </p:sp>
      <p:sp>
        <p:nvSpPr>
          <p:cNvPr id="14" name="TextBox 13"/>
          <p:cNvSpPr txBox="1"/>
          <p:nvPr/>
        </p:nvSpPr>
        <p:spPr>
          <a:xfrm>
            <a:off x="7086600" y="2438400"/>
            <a:ext cx="1752600" cy="646331"/>
          </a:xfrm>
          <a:prstGeom prst="rect">
            <a:avLst/>
          </a:prstGeom>
          <a:noFill/>
        </p:spPr>
        <p:txBody>
          <a:bodyPr wrap="square" rtlCol="0">
            <a:spAutoFit/>
          </a:bodyPr>
          <a:lstStyle/>
          <a:p>
            <a:r>
              <a:rPr lang="en-US" sz="3600" b="1" dirty="0" smtClean="0">
                <a:solidFill>
                  <a:schemeClr val="bg1"/>
                </a:solidFill>
              </a:rPr>
              <a:t>heaven</a:t>
            </a:r>
            <a:endParaRPr lang="en-US" sz="1200" b="1" dirty="0">
              <a:solidFill>
                <a:schemeClr val="bg1"/>
              </a:solidFill>
            </a:endParaRPr>
          </a:p>
        </p:txBody>
      </p:sp>
      <p:sp>
        <p:nvSpPr>
          <p:cNvPr id="15" name="TextBox 14"/>
          <p:cNvSpPr txBox="1"/>
          <p:nvPr/>
        </p:nvSpPr>
        <p:spPr>
          <a:xfrm>
            <a:off x="457200" y="1447800"/>
            <a:ext cx="3810000" cy="954107"/>
          </a:xfrm>
          <a:prstGeom prst="rect">
            <a:avLst/>
          </a:prstGeom>
          <a:noFill/>
        </p:spPr>
        <p:txBody>
          <a:bodyPr wrap="square" rtlCol="0">
            <a:spAutoFit/>
          </a:bodyPr>
          <a:lstStyle/>
          <a:p>
            <a:r>
              <a:rPr lang="en-US" sz="2800" b="1" cap="small" dirty="0" smtClean="0">
                <a:solidFill>
                  <a:schemeClr val="bg1"/>
                </a:solidFill>
              </a:rPr>
              <a:t>Option #2: </a:t>
            </a:r>
            <a:r>
              <a:rPr lang="en-US" sz="2800" cap="small" dirty="0" smtClean="0">
                <a:solidFill>
                  <a:schemeClr val="bg1"/>
                </a:solidFill>
              </a:rPr>
              <a:t>step of faith in spite of the evidence</a:t>
            </a:r>
            <a:endParaRPr lang="en-US" sz="2800" cap="small" dirty="0">
              <a:solidFill>
                <a:schemeClr val="bg1"/>
              </a:solidFill>
            </a:endParaRPr>
          </a:p>
        </p:txBody>
      </p:sp>
      <p:sp>
        <p:nvSpPr>
          <p:cNvPr id="16" name="TextBox 15"/>
          <p:cNvSpPr txBox="1"/>
          <p:nvPr/>
        </p:nvSpPr>
        <p:spPr>
          <a:xfrm>
            <a:off x="609600" y="3315831"/>
            <a:ext cx="2057400" cy="2246769"/>
          </a:xfrm>
          <a:prstGeom prst="rect">
            <a:avLst/>
          </a:prstGeom>
          <a:noFill/>
        </p:spPr>
        <p:txBody>
          <a:bodyPr wrap="square" rtlCol="0">
            <a:spAutoFit/>
          </a:bodyPr>
          <a:lstStyle/>
          <a:p>
            <a:r>
              <a:rPr lang="en-US" sz="2800" i="1" dirty="0" smtClean="0">
                <a:solidFill>
                  <a:schemeClr val="bg1"/>
                </a:solidFill>
              </a:rPr>
              <a:t>Evidence</a:t>
            </a:r>
          </a:p>
          <a:p>
            <a:r>
              <a:rPr lang="en-US" sz="2800" i="1" dirty="0" smtClean="0">
                <a:solidFill>
                  <a:schemeClr val="bg1"/>
                </a:solidFill>
              </a:rPr>
              <a:t>Proof</a:t>
            </a:r>
          </a:p>
          <a:p>
            <a:r>
              <a:rPr lang="en-US" sz="2800" i="1" dirty="0" smtClean="0">
                <a:solidFill>
                  <a:schemeClr val="bg1"/>
                </a:solidFill>
              </a:rPr>
              <a:t>Science</a:t>
            </a:r>
          </a:p>
          <a:p>
            <a:r>
              <a:rPr lang="en-US" sz="2800" i="1" dirty="0" smtClean="0">
                <a:solidFill>
                  <a:schemeClr val="bg1"/>
                </a:solidFill>
              </a:rPr>
              <a:t>Logic</a:t>
            </a:r>
          </a:p>
          <a:p>
            <a:r>
              <a:rPr lang="en-US" sz="2800" i="1" dirty="0" smtClean="0">
                <a:solidFill>
                  <a:schemeClr val="bg1"/>
                </a:solidFill>
              </a:rPr>
              <a:t>Intellect</a:t>
            </a:r>
            <a:endParaRPr lang="en-US" sz="1050" i="1" dirty="0">
              <a:solidFill>
                <a:schemeClr val="bg1"/>
              </a:solidFill>
            </a:endParaRPr>
          </a:p>
        </p:txBody>
      </p:sp>
      <p:pic>
        <p:nvPicPr>
          <p:cNvPr id="17" name="Picture 3" descr="C:\Users\Owner\Desktop\notblind.png"/>
          <p:cNvPicPr>
            <a:picLocks noChangeAspect="1" noChangeArrowheads="1"/>
          </p:cNvPicPr>
          <p:nvPr/>
        </p:nvPicPr>
        <p:blipFill>
          <a:blip r:embed="rId5" cstate="print"/>
          <a:srcRect/>
          <a:stretch>
            <a:fillRect/>
          </a:stretch>
        </p:blipFill>
        <p:spPr bwMode="auto">
          <a:xfrm>
            <a:off x="2209800" y="2362200"/>
            <a:ext cx="3026126" cy="4019550"/>
          </a:xfrm>
          <a:prstGeom prst="rect">
            <a:avLst/>
          </a:prstGeom>
          <a:noFill/>
        </p:spPr>
      </p:pic>
    </p:spTree>
    <p:extLst>
      <p:ext uri="{BB962C8B-B14F-4D97-AF65-F5344CB8AC3E}">
        <p14:creationId xmlns:p14="http://schemas.microsoft.com/office/powerpoint/2010/main" val="2703075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normAutofit/>
          </a:bodyPr>
          <a:lstStyle/>
          <a:p>
            <a:pPr algn="ctr">
              <a:buNone/>
            </a:pPr>
            <a:endParaRPr lang="en-US" dirty="0" smtClean="0">
              <a:solidFill>
                <a:schemeClr val="bg1"/>
              </a:solidFill>
            </a:endParaRPr>
          </a:p>
          <a:p>
            <a:pPr algn="ctr">
              <a:buNone/>
            </a:pPr>
            <a:endParaRPr lang="en-US" dirty="0" smtClean="0">
              <a:solidFill>
                <a:schemeClr val="bg1"/>
              </a:solidFill>
            </a:endParaRPr>
          </a:p>
          <a:p>
            <a:pPr algn="ctr">
              <a:buNone/>
            </a:pPr>
            <a:r>
              <a:rPr lang="en-US" dirty="0" smtClean="0">
                <a:solidFill>
                  <a:schemeClr val="bg1"/>
                </a:solidFill>
              </a:rPr>
              <a:t>“Old” Testament</a:t>
            </a:r>
          </a:p>
          <a:p>
            <a:pPr algn="ctr">
              <a:buNone/>
            </a:pPr>
            <a:r>
              <a:rPr lang="en-US" dirty="0" smtClean="0">
                <a:solidFill>
                  <a:schemeClr val="bg1"/>
                </a:solidFill>
              </a:rPr>
              <a:t>vs.</a:t>
            </a:r>
          </a:p>
          <a:p>
            <a:pPr algn="ctr">
              <a:buNone/>
            </a:pPr>
            <a:r>
              <a:rPr lang="en-US" dirty="0" smtClean="0">
                <a:solidFill>
                  <a:schemeClr val="bg1"/>
                </a:solidFill>
              </a:rPr>
              <a:t>“New” Testament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8" name="TextBox 7"/>
          <p:cNvSpPr txBox="1"/>
          <p:nvPr/>
        </p:nvSpPr>
        <p:spPr>
          <a:xfrm>
            <a:off x="2590800" y="1295400"/>
            <a:ext cx="4191000" cy="1384995"/>
          </a:xfrm>
          <a:prstGeom prst="rect">
            <a:avLst/>
          </a:prstGeom>
          <a:noFill/>
        </p:spPr>
        <p:txBody>
          <a:bodyPr wrap="square" rtlCol="0">
            <a:spAutoFit/>
          </a:bodyPr>
          <a:lstStyle/>
          <a:p>
            <a:pPr algn="ctr"/>
            <a:r>
              <a:rPr lang="en-US" sz="2800" dirty="0" smtClean="0">
                <a:solidFill>
                  <a:schemeClr val="bg1"/>
                </a:solidFill>
              </a:rPr>
              <a:t>“The chair may not look like it can hold you, but it can. Trust me. Have a seat.”</a:t>
            </a:r>
            <a:endParaRPr lang="en-US" sz="2800" dirty="0">
              <a:solidFill>
                <a:schemeClr val="bg1"/>
              </a:solidFill>
            </a:endParaRPr>
          </a:p>
        </p:txBody>
      </p:sp>
      <p:pic>
        <p:nvPicPr>
          <p:cNvPr id="5" name="Picture 3" descr="C:\Users\Owner\Desktop\notblind.png"/>
          <p:cNvPicPr>
            <a:picLocks noChangeAspect="1" noChangeArrowheads="1"/>
          </p:cNvPicPr>
          <p:nvPr/>
        </p:nvPicPr>
        <p:blipFill>
          <a:blip r:embed="rId4" cstate="print"/>
          <a:srcRect/>
          <a:stretch>
            <a:fillRect/>
          </a:stretch>
        </p:blipFill>
        <p:spPr bwMode="auto">
          <a:xfrm>
            <a:off x="2133600" y="3048000"/>
            <a:ext cx="2337718" cy="3105150"/>
          </a:xfrm>
          <a:prstGeom prst="rect">
            <a:avLst/>
          </a:prstGeom>
          <a:noFill/>
        </p:spPr>
      </p:pic>
      <p:pic>
        <p:nvPicPr>
          <p:cNvPr id="7" name="Picture 6" descr="chairBroken.gif"/>
          <p:cNvPicPr>
            <a:picLocks noChangeAspect="1"/>
          </p:cNvPicPr>
          <p:nvPr/>
        </p:nvPicPr>
        <p:blipFill>
          <a:blip r:embed="rId5" cstate="print"/>
          <a:stretch>
            <a:fillRect/>
          </a:stretch>
        </p:blipFill>
        <p:spPr>
          <a:xfrm>
            <a:off x="4267201" y="2286000"/>
            <a:ext cx="2895600" cy="4088335"/>
          </a:xfrm>
          <a:prstGeom prst="rect">
            <a:avLst/>
          </a:prstGeom>
        </p:spPr>
      </p:pic>
    </p:spTree>
    <p:extLst>
      <p:ext uri="{BB962C8B-B14F-4D97-AF65-F5344CB8AC3E}">
        <p14:creationId xmlns:p14="http://schemas.microsoft.com/office/powerpoint/2010/main" val="530347644"/>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faith_growing.jpg"/>
          <p:cNvPicPr>
            <a:picLocks noChangeAspect="1"/>
          </p:cNvPicPr>
          <p:nvPr/>
        </p:nvPicPr>
        <p:blipFill>
          <a:blip r:embed="rId3" cstate="print"/>
          <a:stretch>
            <a:fillRect/>
          </a:stretch>
        </p:blipFill>
        <p:spPr>
          <a:xfrm>
            <a:off x="2028" y="0"/>
            <a:ext cx="9139943" cy="6858000"/>
          </a:xfrm>
          <a:prstGeom prst="rect">
            <a:avLst/>
          </a:prstGeom>
        </p:spPr>
      </p:pic>
      <p:pic>
        <p:nvPicPr>
          <p:cNvPr id="18" name="Picture 17" descr="chair.gif"/>
          <p:cNvPicPr>
            <a:picLocks noChangeAspect="1"/>
          </p:cNvPicPr>
          <p:nvPr/>
        </p:nvPicPr>
        <p:blipFill>
          <a:blip r:embed="rId4" cstate="print"/>
          <a:stretch>
            <a:fillRect/>
          </a:stretch>
        </p:blipFill>
        <p:spPr>
          <a:xfrm>
            <a:off x="5943600" y="3429000"/>
            <a:ext cx="1599120" cy="2971800"/>
          </a:xfrm>
          <a:prstGeom prst="rect">
            <a:avLst/>
          </a:prstGeom>
        </p:spPr>
      </p:pic>
      <p:sp>
        <p:nvSpPr>
          <p:cNvPr id="7" name="TextBox 6"/>
          <p:cNvSpPr txBox="1"/>
          <p:nvPr/>
        </p:nvSpPr>
        <p:spPr>
          <a:xfrm>
            <a:off x="6705600" y="1607403"/>
            <a:ext cx="1371600" cy="830997"/>
          </a:xfrm>
          <a:prstGeom prst="rect">
            <a:avLst/>
          </a:prstGeom>
          <a:noFill/>
        </p:spPr>
        <p:txBody>
          <a:bodyPr wrap="square" rtlCol="0">
            <a:spAutoFit/>
          </a:bodyPr>
          <a:lstStyle/>
          <a:p>
            <a:r>
              <a:rPr lang="en-US" sz="4800" b="1" dirty="0" smtClean="0">
                <a:solidFill>
                  <a:schemeClr val="bg1"/>
                </a:solidFill>
              </a:rPr>
              <a:t>God</a:t>
            </a:r>
            <a:endParaRPr lang="en-US" b="1" dirty="0">
              <a:solidFill>
                <a:schemeClr val="bg1"/>
              </a:solidFill>
            </a:endParaRPr>
          </a:p>
        </p:txBody>
      </p:sp>
      <p:sp>
        <p:nvSpPr>
          <p:cNvPr id="8" name="TextBox 7"/>
          <p:cNvSpPr txBox="1"/>
          <p:nvPr/>
        </p:nvSpPr>
        <p:spPr>
          <a:xfrm>
            <a:off x="5410200" y="2667000"/>
            <a:ext cx="1752600" cy="646331"/>
          </a:xfrm>
          <a:prstGeom prst="rect">
            <a:avLst/>
          </a:prstGeom>
          <a:noFill/>
        </p:spPr>
        <p:txBody>
          <a:bodyPr wrap="square" rtlCol="0">
            <a:spAutoFit/>
          </a:bodyPr>
          <a:lstStyle/>
          <a:p>
            <a:r>
              <a:rPr lang="en-US" sz="3600" b="1" dirty="0" smtClean="0">
                <a:solidFill>
                  <a:schemeClr val="bg1"/>
                </a:solidFill>
              </a:rPr>
              <a:t>Bible</a:t>
            </a:r>
            <a:endParaRPr lang="en-US" sz="1200" b="1" dirty="0">
              <a:solidFill>
                <a:schemeClr val="bg1"/>
              </a:solidFill>
            </a:endParaRPr>
          </a:p>
        </p:txBody>
      </p:sp>
      <p:sp>
        <p:nvSpPr>
          <p:cNvPr id="9" name="TextBox 8"/>
          <p:cNvSpPr txBox="1"/>
          <p:nvPr/>
        </p:nvSpPr>
        <p:spPr>
          <a:xfrm>
            <a:off x="6553200" y="4114800"/>
            <a:ext cx="1752600" cy="646331"/>
          </a:xfrm>
          <a:prstGeom prst="rect">
            <a:avLst/>
          </a:prstGeom>
          <a:noFill/>
        </p:spPr>
        <p:txBody>
          <a:bodyPr wrap="square" rtlCol="0">
            <a:spAutoFit/>
          </a:bodyPr>
          <a:lstStyle/>
          <a:p>
            <a:r>
              <a:rPr lang="en-US" sz="3600" b="1" dirty="0" smtClean="0">
                <a:solidFill>
                  <a:schemeClr val="bg1"/>
                </a:solidFill>
              </a:rPr>
              <a:t>truth</a:t>
            </a:r>
            <a:endParaRPr lang="en-US" sz="1200" b="1" dirty="0">
              <a:solidFill>
                <a:schemeClr val="bg1"/>
              </a:solidFill>
            </a:endParaRPr>
          </a:p>
        </p:txBody>
      </p:sp>
      <p:sp>
        <p:nvSpPr>
          <p:cNvPr id="10" name="TextBox 9"/>
          <p:cNvSpPr txBox="1"/>
          <p:nvPr/>
        </p:nvSpPr>
        <p:spPr>
          <a:xfrm>
            <a:off x="4953000" y="4800600"/>
            <a:ext cx="1752600" cy="523220"/>
          </a:xfrm>
          <a:prstGeom prst="rect">
            <a:avLst/>
          </a:prstGeom>
          <a:noFill/>
        </p:spPr>
        <p:txBody>
          <a:bodyPr wrap="square" rtlCol="0">
            <a:spAutoFit/>
          </a:bodyPr>
          <a:lstStyle/>
          <a:p>
            <a:r>
              <a:rPr lang="en-US" sz="2800" b="1" dirty="0" smtClean="0">
                <a:solidFill>
                  <a:schemeClr val="bg1"/>
                </a:solidFill>
              </a:rPr>
              <a:t>reality</a:t>
            </a:r>
            <a:endParaRPr lang="en-US" sz="1200" b="1" dirty="0">
              <a:solidFill>
                <a:schemeClr val="bg1"/>
              </a:solidFill>
            </a:endParaRPr>
          </a:p>
        </p:txBody>
      </p:sp>
      <p:sp>
        <p:nvSpPr>
          <p:cNvPr id="11" name="TextBox 10"/>
          <p:cNvSpPr txBox="1"/>
          <p:nvPr/>
        </p:nvSpPr>
        <p:spPr>
          <a:xfrm>
            <a:off x="7391400" y="3352800"/>
            <a:ext cx="1752600" cy="523220"/>
          </a:xfrm>
          <a:prstGeom prst="rect">
            <a:avLst/>
          </a:prstGeom>
          <a:noFill/>
        </p:spPr>
        <p:txBody>
          <a:bodyPr wrap="square" rtlCol="0">
            <a:spAutoFit/>
          </a:bodyPr>
          <a:lstStyle/>
          <a:p>
            <a:r>
              <a:rPr lang="en-US" sz="2800" b="1" dirty="0" smtClean="0">
                <a:solidFill>
                  <a:schemeClr val="bg1"/>
                </a:solidFill>
              </a:rPr>
              <a:t>purpose</a:t>
            </a:r>
            <a:endParaRPr lang="en-US" sz="1200" b="1" dirty="0">
              <a:solidFill>
                <a:schemeClr val="bg1"/>
              </a:solidFill>
            </a:endParaRPr>
          </a:p>
        </p:txBody>
      </p:sp>
      <p:sp>
        <p:nvSpPr>
          <p:cNvPr id="12" name="TextBox 11"/>
          <p:cNvSpPr txBox="1"/>
          <p:nvPr/>
        </p:nvSpPr>
        <p:spPr>
          <a:xfrm>
            <a:off x="6781800" y="5410200"/>
            <a:ext cx="1752600" cy="707886"/>
          </a:xfrm>
          <a:prstGeom prst="rect">
            <a:avLst/>
          </a:prstGeom>
          <a:noFill/>
        </p:spPr>
        <p:txBody>
          <a:bodyPr wrap="square" rtlCol="0">
            <a:spAutoFit/>
          </a:bodyPr>
          <a:lstStyle/>
          <a:p>
            <a:r>
              <a:rPr lang="en-US" sz="4000" b="1" dirty="0" smtClean="0">
                <a:solidFill>
                  <a:schemeClr val="bg1"/>
                </a:solidFill>
              </a:rPr>
              <a:t>hope</a:t>
            </a:r>
            <a:endParaRPr lang="en-US" b="1" dirty="0">
              <a:solidFill>
                <a:schemeClr val="bg1"/>
              </a:solidFill>
            </a:endParaRPr>
          </a:p>
        </p:txBody>
      </p:sp>
      <p:sp>
        <p:nvSpPr>
          <p:cNvPr id="13" name="TextBox 12"/>
          <p:cNvSpPr txBox="1"/>
          <p:nvPr/>
        </p:nvSpPr>
        <p:spPr>
          <a:xfrm>
            <a:off x="4572000" y="3657600"/>
            <a:ext cx="2057400" cy="523220"/>
          </a:xfrm>
          <a:prstGeom prst="rect">
            <a:avLst/>
          </a:prstGeom>
          <a:noFill/>
        </p:spPr>
        <p:txBody>
          <a:bodyPr wrap="square" rtlCol="0">
            <a:spAutoFit/>
          </a:bodyPr>
          <a:lstStyle/>
          <a:p>
            <a:r>
              <a:rPr lang="en-US" sz="2800" b="1" dirty="0" smtClean="0">
                <a:solidFill>
                  <a:schemeClr val="bg1"/>
                </a:solidFill>
              </a:rPr>
              <a:t>resurrection</a:t>
            </a:r>
            <a:endParaRPr lang="en-US" sz="1200" b="1" dirty="0">
              <a:solidFill>
                <a:schemeClr val="bg1"/>
              </a:solidFill>
            </a:endParaRPr>
          </a:p>
        </p:txBody>
      </p:sp>
      <p:sp>
        <p:nvSpPr>
          <p:cNvPr id="14" name="TextBox 13"/>
          <p:cNvSpPr txBox="1"/>
          <p:nvPr/>
        </p:nvSpPr>
        <p:spPr>
          <a:xfrm>
            <a:off x="7086600" y="2438400"/>
            <a:ext cx="1752600" cy="646331"/>
          </a:xfrm>
          <a:prstGeom prst="rect">
            <a:avLst/>
          </a:prstGeom>
          <a:noFill/>
        </p:spPr>
        <p:txBody>
          <a:bodyPr wrap="square" rtlCol="0">
            <a:spAutoFit/>
          </a:bodyPr>
          <a:lstStyle/>
          <a:p>
            <a:r>
              <a:rPr lang="en-US" sz="3600" b="1" dirty="0" smtClean="0">
                <a:solidFill>
                  <a:schemeClr val="bg1"/>
                </a:solidFill>
              </a:rPr>
              <a:t>heaven</a:t>
            </a:r>
            <a:endParaRPr lang="en-US" sz="1200" b="1" dirty="0">
              <a:solidFill>
                <a:schemeClr val="bg1"/>
              </a:solidFill>
            </a:endParaRPr>
          </a:p>
        </p:txBody>
      </p:sp>
      <p:sp>
        <p:nvSpPr>
          <p:cNvPr id="15" name="TextBox 14"/>
          <p:cNvSpPr txBox="1"/>
          <p:nvPr/>
        </p:nvSpPr>
        <p:spPr>
          <a:xfrm>
            <a:off x="457200" y="1447800"/>
            <a:ext cx="3810000" cy="954107"/>
          </a:xfrm>
          <a:prstGeom prst="rect">
            <a:avLst/>
          </a:prstGeom>
          <a:noFill/>
        </p:spPr>
        <p:txBody>
          <a:bodyPr wrap="square" rtlCol="0">
            <a:spAutoFit/>
          </a:bodyPr>
          <a:lstStyle/>
          <a:p>
            <a:r>
              <a:rPr lang="en-US" sz="2800" b="1" cap="small" dirty="0" smtClean="0">
                <a:solidFill>
                  <a:schemeClr val="bg1"/>
                </a:solidFill>
              </a:rPr>
              <a:t>Option #3: </a:t>
            </a:r>
            <a:r>
              <a:rPr lang="en-US" sz="2800" cap="small" dirty="0" smtClean="0">
                <a:solidFill>
                  <a:schemeClr val="bg1"/>
                </a:solidFill>
              </a:rPr>
              <a:t>step of faith according to the evidence</a:t>
            </a:r>
            <a:endParaRPr lang="en-US" sz="2800" cap="small" dirty="0">
              <a:solidFill>
                <a:schemeClr val="bg1"/>
              </a:solidFill>
            </a:endParaRPr>
          </a:p>
        </p:txBody>
      </p:sp>
      <p:sp>
        <p:nvSpPr>
          <p:cNvPr id="16" name="TextBox 15"/>
          <p:cNvSpPr txBox="1"/>
          <p:nvPr/>
        </p:nvSpPr>
        <p:spPr>
          <a:xfrm>
            <a:off x="2819400" y="2895600"/>
            <a:ext cx="2057400" cy="2246769"/>
          </a:xfrm>
          <a:prstGeom prst="rect">
            <a:avLst/>
          </a:prstGeom>
          <a:noFill/>
        </p:spPr>
        <p:txBody>
          <a:bodyPr wrap="square" rtlCol="0">
            <a:spAutoFit/>
          </a:bodyPr>
          <a:lstStyle/>
          <a:p>
            <a:r>
              <a:rPr lang="en-US" sz="2800" i="1" dirty="0" smtClean="0">
                <a:solidFill>
                  <a:schemeClr val="bg1"/>
                </a:solidFill>
              </a:rPr>
              <a:t>Evidence</a:t>
            </a:r>
          </a:p>
          <a:p>
            <a:r>
              <a:rPr lang="en-US" sz="2800" i="1" dirty="0" smtClean="0">
                <a:solidFill>
                  <a:schemeClr val="bg1"/>
                </a:solidFill>
              </a:rPr>
              <a:t>Proof</a:t>
            </a:r>
          </a:p>
          <a:p>
            <a:r>
              <a:rPr lang="en-US" sz="2800" i="1" dirty="0" smtClean="0">
                <a:solidFill>
                  <a:schemeClr val="bg1"/>
                </a:solidFill>
              </a:rPr>
              <a:t>Science</a:t>
            </a:r>
          </a:p>
          <a:p>
            <a:r>
              <a:rPr lang="en-US" sz="2800" i="1" dirty="0" smtClean="0">
                <a:solidFill>
                  <a:schemeClr val="bg1"/>
                </a:solidFill>
              </a:rPr>
              <a:t>Logic</a:t>
            </a:r>
          </a:p>
          <a:p>
            <a:r>
              <a:rPr lang="en-US" sz="2800" i="1" dirty="0" smtClean="0">
                <a:solidFill>
                  <a:schemeClr val="bg1"/>
                </a:solidFill>
              </a:rPr>
              <a:t>Intellect</a:t>
            </a:r>
            <a:endParaRPr lang="en-US" sz="1050" i="1" dirty="0">
              <a:solidFill>
                <a:schemeClr val="bg1"/>
              </a:solidFill>
            </a:endParaRPr>
          </a:p>
        </p:txBody>
      </p:sp>
      <p:pic>
        <p:nvPicPr>
          <p:cNvPr id="3075" name="Picture 3" descr="C:\Users\Owner\Desktop\notblind.png"/>
          <p:cNvPicPr>
            <a:picLocks noChangeAspect="1" noChangeArrowheads="1"/>
          </p:cNvPicPr>
          <p:nvPr/>
        </p:nvPicPr>
        <p:blipFill>
          <a:blip r:embed="rId5" cstate="print"/>
          <a:srcRect/>
          <a:stretch>
            <a:fillRect/>
          </a:stretch>
        </p:blipFill>
        <p:spPr bwMode="auto">
          <a:xfrm>
            <a:off x="762000" y="2514600"/>
            <a:ext cx="3026126" cy="4019550"/>
          </a:xfrm>
          <a:prstGeom prst="rect">
            <a:avLst/>
          </a:prstGeom>
          <a:noFill/>
        </p:spPr>
      </p:pic>
    </p:spTree>
    <p:extLst>
      <p:ext uri="{BB962C8B-B14F-4D97-AF65-F5344CB8AC3E}">
        <p14:creationId xmlns:p14="http://schemas.microsoft.com/office/powerpoint/2010/main" val="83106224"/>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8" name="TextBox 7"/>
          <p:cNvSpPr txBox="1"/>
          <p:nvPr/>
        </p:nvSpPr>
        <p:spPr>
          <a:xfrm>
            <a:off x="2895600" y="1295400"/>
            <a:ext cx="3733800" cy="1815882"/>
          </a:xfrm>
          <a:prstGeom prst="rect">
            <a:avLst/>
          </a:prstGeom>
          <a:noFill/>
        </p:spPr>
        <p:txBody>
          <a:bodyPr wrap="square" rtlCol="0">
            <a:spAutoFit/>
          </a:bodyPr>
          <a:lstStyle/>
          <a:p>
            <a:pPr algn="ctr"/>
            <a:r>
              <a:rPr lang="en-US" sz="2800" dirty="0" smtClean="0">
                <a:solidFill>
                  <a:schemeClr val="bg1"/>
                </a:solidFill>
              </a:rPr>
              <a:t>“Examine the chair and see that it is trustworthy.  Then have a seat.”</a:t>
            </a:r>
            <a:endParaRPr lang="en-US" sz="2800" dirty="0">
              <a:solidFill>
                <a:schemeClr val="bg1"/>
              </a:solidFill>
            </a:endParaRPr>
          </a:p>
        </p:txBody>
      </p:sp>
      <p:pic>
        <p:nvPicPr>
          <p:cNvPr id="5" name="Picture 3" descr="C:\Users\Owner\Desktop\notblind.png"/>
          <p:cNvPicPr>
            <a:picLocks noChangeAspect="1" noChangeArrowheads="1"/>
          </p:cNvPicPr>
          <p:nvPr/>
        </p:nvPicPr>
        <p:blipFill>
          <a:blip r:embed="rId4" cstate="print"/>
          <a:srcRect/>
          <a:stretch>
            <a:fillRect/>
          </a:stretch>
        </p:blipFill>
        <p:spPr bwMode="auto">
          <a:xfrm>
            <a:off x="1905000" y="2971800"/>
            <a:ext cx="2438400" cy="3238884"/>
          </a:xfrm>
          <a:prstGeom prst="rect">
            <a:avLst/>
          </a:prstGeom>
          <a:noFill/>
        </p:spPr>
      </p:pic>
      <p:pic>
        <p:nvPicPr>
          <p:cNvPr id="7" name="Picture 6" descr="chair.gif"/>
          <p:cNvPicPr>
            <a:picLocks noChangeAspect="1"/>
          </p:cNvPicPr>
          <p:nvPr/>
        </p:nvPicPr>
        <p:blipFill>
          <a:blip r:embed="rId5" cstate="print"/>
          <a:stretch>
            <a:fillRect/>
          </a:stretch>
        </p:blipFill>
        <p:spPr>
          <a:xfrm>
            <a:off x="6096000" y="3276600"/>
            <a:ext cx="1599120" cy="2971800"/>
          </a:xfrm>
          <a:prstGeom prst="rect">
            <a:avLst/>
          </a:prstGeom>
        </p:spPr>
      </p:pic>
    </p:spTree>
    <p:extLst>
      <p:ext uri="{BB962C8B-B14F-4D97-AF65-F5344CB8AC3E}">
        <p14:creationId xmlns:p14="http://schemas.microsoft.com/office/powerpoint/2010/main" val="1902435400"/>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faith_growing.jpg"/>
          <p:cNvPicPr>
            <a:picLocks noChangeAspect="1"/>
          </p:cNvPicPr>
          <p:nvPr/>
        </p:nvPicPr>
        <p:blipFill>
          <a:blip r:embed="rId3" cstate="print"/>
          <a:stretch>
            <a:fillRect/>
          </a:stretch>
        </p:blipFill>
        <p:spPr>
          <a:xfrm>
            <a:off x="2028" y="0"/>
            <a:ext cx="9139943" cy="6858000"/>
          </a:xfrm>
          <a:prstGeom prst="rect">
            <a:avLst/>
          </a:prstGeom>
        </p:spPr>
      </p:pic>
      <p:pic>
        <p:nvPicPr>
          <p:cNvPr id="20" name="Picture 19" descr="chair.gif"/>
          <p:cNvPicPr>
            <a:picLocks noChangeAspect="1"/>
          </p:cNvPicPr>
          <p:nvPr/>
        </p:nvPicPr>
        <p:blipFill>
          <a:blip r:embed="rId4" cstate="print"/>
          <a:stretch>
            <a:fillRect/>
          </a:stretch>
        </p:blipFill>
        <p:spPr>
          <a:xfrm>
            <a:off x="6019800" y="3429000"/>
            <a:ext cx="1599120" cy="2971800"/>
          </a:xfrm>
          <a:prstGeom prst="rect">
            <a:avLst/>
          </a:prstGeom>
        </p:spPr>
      </p:pic>
      <p:sp>
        <p:nvSpPr>
          <p:cNvPr id="7" name="TextBox 6"/>
          <p:cNvSpPr txBox="1"/>
          <p:nvPr/>
        </p:nvSpPr>
        <p:spPr>
          <a:xfrm>
            <a:off x="6705600" y="1607403"/>
            <a:ext cx="1371600" cy="830997"/>
          </a:xfrm>
          <a:prstGeom prst="rect">
            <a:avLst/>
          </a:prstGeom>
          <a:noFill/>
        </p:spPr>
        <p:txBody>
          <a:bodyPr wrap="square" rtlCol="0">
            <a:spAutoFit/>
          </a:bodyPr>
          <a:lstStyle/>
          <a:p>
            <a:r>
              <a:rPr lang="en-US" sz="4800" b="1" dirty="0" smtClean="0">
                <a:solidFill>
                  <a:schemeClr val="bg1"/>
                </a:solidFill>
              </a:rPr>
              <a:t>God</a:t>
            </a:r>
            <a:endParaRPr lang="en-US" b="1" dirty="0">
              <a:solidFill>
                <a:schemeClr val="bg1"/>
              </a:solidFill>
            </a:endParaRPr>
          </a:p>
        </p:txBody>
      </p:sp>
      <p:sp>
        <p:nvSpPr>
          <p:cNvPr id="8" name="TextBox 7"/>
          <p:cNvSpPr txBox="1"/>
          <p:nvPr/>
        </p:nvSpPr>
        <p:spPr>
          <a:xfrm>
            <a:off x="5410200" y="2667000"/>
            <a:ext cx="1752600" cy="646331"/>
          </a:xfrm>
          <a:prstGeom prst="rect">
            <a:avLst/>
          </a:prstGeom>
          <a:noFill/>
        </p:spPr>
        <p:txBody>
          <a:bodyPr wrap="square" rtlCol="0">
            <a:spAutoFit/>
          </a:bodyPr>
          <a:lstStyle/>
          <a:p>
            <a:r>
              <a:rPr lang="en-US" sz="3600" b="1" dirty="0" smtClean="0">
                <a:solidFill>
                  <a:schemeClr val="bg1"/>
                </a:solidFill>
              </a:rPr>
              <a:t>Bible</a:t>
            </a:r>
            <a:endParaRPr lang="en-US" sz="1200" b="1" dirty="0">
              <a:solidFill>
                <a:schemeClr val="bg1"/>
              </a:solidFill>
            </a:endParaRPr>
          </a:p>
        </p:txBody>
      </p:sp>
      <p:sp>
        <p:nvSpPr>
          <p:cNvPr id="9" name="TextBox 8"/>
          <p:cNvSpPr txBox="1"/>
          <p:nvPr/>
        </p:nvSpPr>
        <p:spPr>
          <a:xfrm>
            <a:off x="6553200" y="4114800"/>
            <a:ext cx="1752600" cy="646331"/>
          </a:xfrm>
          <a:prstGeom prst="rect">
            <a:avLst/>
          </a:prstGeom>
          <a:noFill/>
        </p:spPr>
        <p:txBody>
          <a:bodyPr wrap="square" rtlCol="0">
            <a:spAutoFit/>
          </a:bodyPr>
          <a:lstStyle/>
          <a:p>
            <a:r>
              <a:rPr lang="en-US" sz="3600" b="1" dirty="0" smtClean="0">
                <a:solidFill>
                  <a:schemeClr val="bg1"/>
                </a:solidFill>
              </a:rPr>
              <a:t>truth</a:t>
            </a:r>
            <a:endParaRPr lang="en-US" sz="1200" b="1" dirty="0">
              <a:solidFill>
                <a:schemeClr val="bg1"/>
              </a:solidFill>
            </a:endParaRPr>
          </a:p>
        </p:txBody>
      </p:sp>
      <p:sp>
        <p:nvSpPr>
          <p:cNvPr id="10" name="TextBox 9"/>
          <p:cNvSpPr txBox="1"/>
          <p:nvPr/>
        </p:nvSpPr>
        <p:spPr>
          <a:xfrm>
            <a:off x="4953000" y="4800600"/>
            <a:ext cx="1752600" cy="523220"/>
          </a:xfrm>
          <a:prstGeom prst="rect">
            <a:avLst/>
          </a:prstGeom>
          <a:noFill/>
        </p:spPr>
        <p:txBody>
          <a:bodyPr wrap="square" rtlCol="0">
            <a:spAutoFit/>
          </a:bodyPr>
          <a:lstStyle/>
          <a:p>
            <a:r>
              <a:rPr lang="en-US" sz="2800" b="1" dirty="0" smtClean="0">
                <a:solidFill>
                  <a:schemeClr val="bg1"/>
                </a:solidFill>
              </a:rPr>
              <a:t>reality</a:t>
            </a:r>
            <a:endParaRPr lang="en-US" sz="1200" b="1" dirty="0">
              <a:solidFill>
                <a:schemeClr val="bg1"/>
              </a:solidFill>
            </a:endParaRPr>
          </a:p>
        </p:txBody>
      </p:sp>
      <p:sp>
        <p:nvSpPr>
          <p:cNvPr id="11" name="TextBox 10"/>
          <p:cNvSpPr txBox="1"/>
          <p:nvPr/>
        </p:nvSpPr>
        <p:spPr>
          <a:xfrm>
            <a:off x="7391400" y="3352800"/>
            <a:ext cx="1752600" cy="523220"/>
          </a:xfrm>
          <a:prstGeom prst="rect">
            <a:avLst/>
          </a:prstGeom>
          <a:noFill/>
        </p:spPr>
        <p:txBody>
          <a:bodyPr wrap="square" rtlCol="0">
            <a:spAutoFit/>
          </a:bodyPr>
          <a:lstStyle/>
          <a:p>
            <a:r>
              <a:rPr lang="en-US" sz="2800" b="1" dirty="0" smtClean="0">
                <a:solidFill>
                  <a:schemeClr val="bg1"/>
                </a:solidFill>
              </a:rPr>
              <a:t>purpose</a:t>
            </a:r>
            <a:endParaRPr lang="en-US" sz="1200" b="1" dirty="0">
              <a:solidFill>
                <a:schemeClr val="bg1"/>
              </a:solidFill>
            </a:endParaRPr>
          </a:p>
        </p:txBody>
      </p:sp>
      <p:sp>
        <p:nvSpPr>
          <p:cNvPr id="12" name="TextBox 11"/>
          <p:cNvSpPr txBox="1"/>
          <p:nvPr/>
        </p:nvSpPr>
        <p:spPr>
          <a:xfrm>
            <a:off x="6781800" y="5410200"/>
            <a:ext cx="1752600" cy="707886"/>
          </a:xfrm>
          <a:prstGeom prst="rect">
            <a:avLst/>
          </a:prstGeom>
          <a:noFill/>
        </p:spPr>
        <p:txBody>
          <a:bodyPr wrap="square" rtlCol="0">
            <a:spAutoFit/>
          </a:bodyPr>
          <a:lstStyle/>
          <a:p>
            <a:r>
              <a:rPr lang="en-US" sz="4000" b="1" dirty="0" smtClean="0">
                <a:solidFill>
                  <a:schemeClr val="bg1"/>
                </a:solidFill>
              </a:rPr>
              <a:t>hope</a:t>
            </a:r>
            <a:endParaRPr lang="en-US" b="1" dirty="0">
              <a:solidFill>
                <a:schemeClr val="bg1"/>
              </a:solidFill>
            </a:endParaRPr>
          </a:p>
        </p:txBody>
      </p:sp>
      <p:sp>
        <p:nvSpPr>
          <p:cNvPr id="13" name="TextBox 12"/>
          <p:cNvSpPr txBox="1"/>
          <p:nvPr/>
        </p:nvSpPr>
        <p:spPr>
          <a:xfrm>
            <a:off x="4572000" y="3657600"/>
            <a:ext cx="2057400" cy="523220"/>
          </a:xfrm>
          <a:prstGeom prst="rect">
            <a:avLst/>
          </a:prstGeom>
          <a:noFill/>
        </p:spPr>
        <p:txBody>
          <a:bodyPr wrap="square" rtlCol="0">
            <a:spAutoFit/>
          </a:bodyPr>
          <a:lstStyle/>
          <a:p>
            <a:r>
              <a:rPr lang="en-US" sz="2800" b="1" dirty="0" smtClean="0">
                <a:solidFill>
                  <a:schemeClr val="bg1"/>
                </a:solidFill>
              </a:rPr>
              <a:t>resurrection</a:t>
            </a:r>
            <a:endParaRPr lang="en-US" sz="1200" b="1" dirty="0">
              <a:solidFill>
                <a:schemeClr val="bg1"/>
              </a:solidFill>
            </a:endParaRPr>
          </a:p>
        </p:txBody>
      </p:sp>
      <p:sp>
        <p:nvSpPr>
          <p:cNvPr id="14" name="TextBox 13"/>
          <p:cNvSpPr txBox="1"/>
          <p:nvPr/>
        </p:nvSpPr>
        <p:spPr>
          <a:xfrm>
            <a:off x="7086600" y="2438400"/>
            <a:ext cx="1752600" cy="646331"/>
          </a:xfrm>
          <a:prstGeom prst="rect">
            <a:avLst/>
          </a:prstGeom>
          <a:noFill/>
        </p:spPr>
        <p:txBody>
          <a:bodyPr wrap="square" rtlCol="0">
            <a:spAutoFit/>
          </a:bodyPr>
          <a:lstStyle/>
          <a:p>
            <a:r>
              <a:rPr lang="en-US" sz="3600" b="1" dirty="0" smtClean="0">
                <a:solidFill>
                  <a:schemeClr val="bg1"/>
                </a:solidFill>
              </a:rPr>
              <a:t>heaven</a:t>
            </a:r>
            <a:endParaRPr lang="en-US" sz="1200" b="1" dirty="0">
              <a:solidFill>
                <a:schemeClr val="bg1"/>
              </a:solidFill>
            </a:endParaRPr>
          </a:p>
        </p:txBody>
      </p:sp>
      <p:sp>
        <p:nvSpPr>
          <p:cNvPr id="15" name="TextBox 14"/>
          <p:cNvSpPr txBox="1"/>
          <p:nvPr/>
        </p:nvSpPr>
        <p:spPr>
          <a:xfrm>
            <a:off x="457200" y="1447800"/>
            <a:ext cx="3810000" cy="954107"/>
          </a:xfrm>
          <a:prstGeom prst="rect">
            <a:avLst/>
          </a:prstGeom>
          <a:noFill/>
        </p:spPr>
        <p:txBody>
          <a:bodyPr wrap="square" rtlCol="0">
            <a:spAutoFit/>
          </a:bodyPr>
          <a:lstStyle/>
          <a:p>
            <a:r>
              <a:rPr lang="en-US" sz="2800" b="1" cap="small" dirty="0" smtClean="0">
                <a:solidFill>
                  <a:schemeClr val="bg1"/>
                </a:solidFill>
              </a:rPr>
              <a:t>Option #4: </a:t>
            </a:r>
          </a:p>
          <a:p>
            <a:r>
              <a:rPr lang="en-US" sz="2800" cap="small" dirty="0" smtClean="0">
                <a:solidFill>
                  <a:schemeClr val="bg1"/>
                </a:solidFill>
              </a:rPr>
              <a:t>Christian Faith</a:t>
            </a:r>
            <a:endParaRPr lang="en-US" sz="2800" cap="small" dirty="0">
              <a:solidFill>
                <a:schemeClr val="bg1"/>
              </a:solidFill>
            </a:endParaRPr>
          </a:p>
        </p:txBody>
      </p:sp>
      <p:sp>
        <p:nvSpPr>
          <p:cNvPr id="16" name="TextBox 15"/>
          <p:cNvSpPr txBox="1"/>
          <p:nvPr/>
        </p:nvSpPr>
        <p:spPr>
          <a:xfrm>
            <a:off x="2819400" y="2895600"/>
            <a:ext cx="2057400" cy="2246769"/>
          </a:xfrm>
          <a:prstGeom prst="rect">
            <a:avLst/>
          </a:prstGeom>
          <a:noFill/>
        </p:spPr>
        <p:txBody>
          <a:bodyPr wrap="square" rtlCol="0">
            <a:spAutoFit/>
          </a:bodyPr>
          <a:lstStyle/>
          <a:p>
            <a:r>
              <a:rPr lang="en-US" sz="2800" i="1" dirty="0" smtClean="0">
                <a:solidFill>
                  <a:schemeClr val="bg1"/>
                </a:solidFill>
              </a:rPr>
              <a:t>Evidence</a:t>
            </a:r>
          </a:p>
          <a:p>
            <a:r>
              <a:rPr lang="en-US" sz="2800" i="1" dirty="0" smtClean="0">
                <a:solidFill>
                  <a:schemeClr val="bg1"/>
                </a:solidFill>
              </a:rPr>
              <a:t>Proof</a:t>
            </a:r>
          </a:p>
          <a:p>
            <a:r>
              <a:rPr lang="en-US" sz="2800" i="1" dirty="0" smtClean="0">
                <a:solidFill>
                  <a:schemeClr val="bg1"/>
                </a:solidFill>
              </a:rPr>
              <a:t>Science</a:t>
            </a:r>
          </a:p>
          <a:p>
            <a:r>
              <a:rPr lang="en-US" sz="2800" i="1" dirty="0" smtClean="0">
                <a:solidFill>
                  <a:schemeClr val="bg1"/>
                </a:solidFill>
              </a:rPr>
              <a:t>Logic</a:t>
            </a:r>
          </a:p>
          <a:p>
            <a:r>
              <a:rPr lang="en-US" sz="2800" i="1" dirty="0" smtClean="0">
                <a:solidFill>
                  <a:schemeClr val="bg1"/>
                </a:solidFill>
              </a:rPr>
              <a:t>Intellect</a:t>
            </a:r>
            <a:endParaRPr lang="en-US" sz="1050" i="1" dirty="0">
              <a:solidFill>
                <a:schemeClr val="bg1"/>
              </a:solidFill>
            </a:endParaRPr>
          </a:p>
        </p:txBody>
      </p:sp>
      <p:sp>
        <p:nvSpPr>
          <p:cNvPr id="17" name="Right Arrow 16"/>
          <p:cNvSpPr/>
          <p:nvPr/>
        </p:nvSpPr>
        <p:spPr>
          <a:xfrm>
            <a:off x="2590800" y="1905000"/>
            <a:ext cx="3352800" cy="4267200"/>
          </a:xfrm>
          <a:prstGeom prst="rightArrow">
            <a:avLst>
              <a:gd name="adj1" fmla="val 50000"/>
              <a:gd name="adj2" fmla="val 50000"/>
            </a:avLst>
          </a:prstGeom>
          <a:solidFill>
            <a:srgbClr val="EEECE1">
              <a:alpha val="16863"/>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590800" y="2524780"/>
            <a:ext cx="1828800" cy="523220"/>
          </a:xfrm>
          <a:prstGeom prst="rect">
            <a:avLst/>
          </a:prstGeom>
          <a:noFill/>
        </p:spPr>
        <p:txBody>
          <a:bodyPr wrap="square" rtlCol="0">
            <a:spAutoFit/>
          </a:bodyPr>
          <a:lstStyle/>
          <a:p>
            <a:r>
              <a:rPr lang="en-US" sz="2800" b="1" dirty="0" smtClean="0">
                <a:solidFill>
                  <a:schemeClr val="accent2"/>
                </a:solidFill>
              </a:rPr>
              <a:t>Holy Spirit</a:t>
            </a:r>
            <a:endParaRPr lang="en-US" sz="2800" b="1" dirty="0">
              <a:solidFill>
                <a:schemeClr val="accent2"/>
              </a:solidFill>
            </a:endParaRPr>
          </a:p>
        </p:txBody>
      </p:sp>
      <p:pic>
        <p:nvPicPr>
          <p:cNvPr id="3075" name="Picture 3" descr="C:\Users\Owner\Desktop\notblind.png"/>
          <p:cNvPicPr>
            <a:picLocks noChangeAspect="1" noChangeArrowheads="1"/>
          </p:cNvPicPr>
          <p:nvPr/>
        </p:nvPicPr>
        <p:blipFill>
          <a:blip r:embed="rId5" cstate="print"/>
          <a:srcRect/>
          <a:stretch>
            <a:fillRect/>
          </a:stretch>
        </p:blipFill>
        <p:spPr bwMode="auto">
          <a:xfrm>
            <a:off x="762000" y="2514600"/>
            <a:ext cx="3026126" cy="4019550"/>
          </a:xfrm>
          <a:prstGeom prst="rect">
            <a:avLst/>
          </a:prstGeom>
          <a:noFill/>
        </p:spPr>
      </p:pic>
    </p:spTree>
    <p:extLst>
      <p:ext uri="{BB962C8B-B14F-4D97-AF65-F5344CB8AC3E}">
        <p14:creationId xmlns:p14="http://schemas.microsoft.com/office/powerpoint/2010/main" val="129119543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8" name="TextBox 7"/>
          <p:cNvSpPr txBox="1"/>
          <p:nvPr/>
        </p:nvSpPr>
        <p:spPr>
          <a:xfrm>
            <a:off x="2895600" y="1295400"/>
            <a:ext cx="3733800" cy="1815882"/>
          </a:xfrm>
          <a:prstGeom prst="rect">
            <a:avLst/>
          </a:prstGeom>
          <a:noFill/>
        </p:spPr>
        <p:txBody>
          <a:bodyPr wrap="square" rtlCol="0">
            <a:spAutoFit/>
          </a:bodyPr>
          <a:lstStyle/>
          <a:p>
            <a:pPr algn="ctr"/>
            <a:r>
              <a:rPr lang="en-US" sz="2800" dirty="0" smtClean="0">
                <a:solidFill>
                  <a:schemeClr val="bg1"/>
                </a:solidFill>
              </a:rPr>
              <a:t>“Examine the chair and see that it is trustworthy.  Then have a seat.”</a:t>
            </a:r>
            <a:endParaRPr lang="en-US" sz="2800" dirty="0">
              <a:solidFill>
                <a:schemeClr val="bg1"/>
              </a:solidFill>
            </a:endParaRPr>
          </a:p>
        </p:txBody>
      </p:sp>
      <p:pic>
        <p:nvPicPr>
          <p:cNvPr id="9" name="Picture 8" descr="chairSitting.gif"/>
          <p:cNvPicPr>
            <a:picLocks noChangeAspect="1"/>
          </p:cNvPicPr>
          <p:nvPr/>
        </p:nvPicPr>
        <p:blipFill>
          <a:blip r:embed="rId4" cstate="print"/>
          <a:stretch>
            <a:fillRect/>
          </a:stretch>
        </p:blipFill>
        <p:spPr>
          <a:xfrm>
            <a:off x="2819400" y="2590800"/>
            <a:ext cx="2728531" cy="4114800"/>
          </a:xfrm>
          <a:prstGeom prst="rect">
            <a:avLst/>
          </a:prstGeom>
        </p:spPr>
      </p:pic>
    </p:spTree>
    <p:extLst>
      <p:ext uri="{BB962C8B-B14F-4D97-AF65-F5344CB8AC3E}">
        <p14:creationId xmlns:p14="http://schemas.microsoft.com/office/powerpoint/2010/main" val="39908839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52600"/>
            <a:ext cx="8229600" cy="4525963"/>
          </a:xfrm>
        </p:spPr>
        <p:txBody>
          <a:bodyPr>
            <a:normAutofit/>
          </a:bodyPr>
          <a:lstStyle/>
          <a:p>
            <a:pPr>
              <a:buNone/>
            </a:pPr>
            <a:r>
              <a:rPr lang="en-US" b="1" dirty="0" smtClean="0">
                <a:solidFill>
                  <a:schemeClr val="bg1"/>
                </a:solidFill>
              </a:rPr>
              <a:t>Three aspects to saving faith:</a:t>
            </a:r>
          </a:p>
          <a:p>
            <a:pPr marL="514350" indent="-514350">
              <a:buAutoNum type="arabicPeriod"/>
            </a:pPr>
            <a:r>
              <a:rPr lang="en-US" dirty="0" smtClean="0">
                <a:solidFill>
                  <a:schemeClr val="bg1"/>
                </a:solidFill>
              </a:rPr>
              <a:t>Content (</a:t>
            </a:r>
            <a:r>
              <a:rPr lang="en-US" i="1" dirty="0" err="1" smtClean="0">
                <a:solidFill>
                  <a:schemeClr val="bg1"/>
                </a:solidFill>
              </a:rPr>
              <a:t>notitia</a:t>
            </a:r>
            <a:r>
              <a:rPr lang="en-US" dirty="0" smtClean="0">
                <a:solidFill>
                  <a:schemeClr val="bg1"/>
                </a:solidFill>
              </a:rPr>
              <a:t>)</a:t>
            </a:r>
          </a:p>
          <a:p>
            <a:pPr marL="514350" indent="-514350">
              <a:buAutoNum type="arabicPeriod"/>
            </a:pPr>
            <a:r>
              <a:rPr lang="en-US" dirty="0" smtClean="0">
                <a:solidFill>
                  <a:schemeClr val="bg1"/>
                </a:solidFill>
              </a:rPr>
              <a:t>Conviction (</a:t>
            </a:r>
            <a:r>
              <a:rPr lang="en-US" i="1" dirty="0" err="1" smtClean="0">
                <a:solidFill>
                  <a:schemeClr val="bg1"/>
                </a:solidFill>
              </a:rPr>
              <a:t>assensus</a:t>
            </a:r>
            <a:r>
              <a:rPr lang="en-US" dirty="0" smtClean="0">
                <a:solidFill>
                  <a:schemeClr val="bg1"/>
                </a:solidFill>
              </a:rPr>
              <a:t>)</a:t>
            </a:r>
          </a:p>
          <a:p>
            <a:pPr marL="514350" indent="-514350">
              <a:buAutoNum type="arabicPeriod"/>
            </a:pPr>
            <a:r>
              <a:rPr lang="en-US" dirty="0" smtClean="0">
                <a:solidFill>
                  <a:schemeClr val="bg1"/>
                </a:solidFill>
              </a:rPr>
              <a:t>Trust (</a:t>
            </a:r>
            <a:r>
              <a:rPr lang="en-US" i="1" dirty="0" err="1" smtClean="0">
                <a:solidFill>
                  <a:schemeClr val="bg1"/>
                </a:solidFill>
              </a:rPr>
              <a:t>fiducia</a:t>
            </a:r>
            <a:r>
              <a:rPr lang="en-US" dirty="0" smtClean="0">
                <a:solidFill>
                  <a:schemeClr val="bg1"/>
                </a:solidFill>
              </a:rPr>
              <a:t>)</a:t>
            </a:r>
          </a:p>
          <a:p>
            <a:pPr marL="514350" indent="-514350">
              <a:buAutoNum type="arabicPeriod"/>
            </a:pPr>
            <a:endParaRPr lang="en-US" dirty="0" smtClean="0">
              <a:solidFill>
                <a:schemeClr val="bg1"/>
              </a:solidFill>
            </a:endParaRPr>
          </a:p>
        </p:txBody>
      </p:sp>
    </p:spTree>
    <p:extLst>
      <p:ext uri="{BB962C8B-B14F-4D97-AF65-F5344CB8AC3E}">
        <p14:creationId xmlns:p14="http://schemas.microsoft.com/office/powerpoint/2010/main" val="48480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52600"/>
            <a:ext cx="8229600" cy="4525963"/>
          </a:xfrm>
        </p:spPr>
        <p:txBody>
          <a:bodyPr>
            <a:normAutofit/>
          </a:bodyPr>
          <a:lstStyle/>
          <a:p>
            <a:pPr>
              <a:buNone/>
            </a:pPr>
            <a:r>
              <a:rPr lang="en-US" dirty="0" smtClean="0">
                <a:solidFill>
                  <a:schemeClr val="bg1"/>
                </a:solidFill>
              </a:rPr>
              <a:t>What does faith without content look like?</a:t>
            </a:r>
          </a:p>
        </p:txBody>
      </p:sp>
    </p:spTree>
    <p:extLst>
      <p:ext uri="{BB962C8B-B14F-4D97-AF65-F5344CB8AC3E}">
        <p14:creationId xmlns:p14="http://schemas.microsoft.com/office/powerpoint/2010/main" val="38926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52600"/>
            <a:ext cx="8229600" cy="4525963"/>
          </a:xfrm>
        </p:spPr>
        <p:txBody>
          <a:bodyPr>
            <a:normAutofit/>
          </a:bodyPr>
          <a:lstStyle/>
          <a:p>
            <a:pPr>
              <a:buNone/>
            </a:pPr>
            <a:r>
              <a:rPr lang="en-US" dirty="0" smtClean="0">
                <a:solidFill>
                  <a:schemeClr val="bg1"/>
                </a:solidFill>
              </a:rPr>
              <a:t>What does faith without conviction look like?</a:t>
            </a:r>
          </a:p>
        </p:txBody>
      </p:sp>
    </p:spTree>
    <p:extLst>
      <p:ext uri="{BB962C8B-B14F-4D97-AF65-F5344CB8AC3E}">
        <p14:creationId xmlns:p14="http://schemas.microsoft.com/office/powerpoint/2010/main" val="78672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52600"/>
            <a:ext cx="8229600" cy="4525963"/>
          </a:xfrm>
        </p:spPr>
        <p:txBody>
          <a:bodyPr>
            <a:normAutofit/>
          </a:bodyPr>
          <a:lstStyle/>
          <a:p>
            <a:pPr>
              <a:buNone/>
            </a:pPr>
            <a:r>
              <a:rPr lang="en-US" dirty="0" smtClean="0">
                <a:solidFill>
                  <a:schemeClr val="bg1"/>
                </a:solidFill>
              </a:rPr>
              <a:t>Apologetics: Gk. </a:t>
            </a:r>
            <a:r>
              <a:rPr lang="en-US" i="1" dirty="0" smtClean="0">
                <a:solidFill>
                  <a:schemeClr val="bg1"/>
                </a:solidFill>
              </a:rPr>
              <a:t>apologia</a:t>
            </a:r>
            <a:r>
              <a:rPr lang="en-US" dirty="0" smtClean="0">
                <a:solidFill>
                  <a:schemeClr val="bg1"/>
                </a:solidFill>
              </a:rPr>
              <a:t>. </a:t>
            </a:r>
          </a:p>
          <a:p>
            <a:pPr>
              <a:buNone/>
            </a:pPr>
            <a:r>
              <a:rPr lang="en-US" dirty="0" smtClean="0">
                <a:solidFill>
                  <a:schemeClr val="bg1"/>
                </a:solidFill>
              </a:rPr>
              <a:t>	The task of Christians to intellectually defend their faith increasing their conviction that it is true.</a:t>
            </a:r>
          </a:p>
        </p:txBody>
      </p:sp>
    </p:spTree>
    <p:extLst>
      <p:ext uri="{BB962C8B-B14F-4D97-AF65-F5344CB8AC3E}">
        <p14:creationId xmlns:p14="http://schemas.microsoft.com/office/powerpoint/2010/main" val="120612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52600"/>
            <a:ext cx="8229600" cy="4525963"/>
          </a:xfrm>
        </p:spPr>
        <p:txBody>
          <a:bodyPr>
            <a:normAutofit/>
          </a:bodyPr>
          <a:lstStyle/>
          <a:p>
            <a:pPr>
              <a:buNone/>
            </a:pPr>
            <a:r>
              <a:rPr lang="en-US" dirty="0" smtClean="0">
                <a:solidFill>
                  <a:schemeClr val="bg1"/>
                </a:solidFill>
              </a:rPr>
              <a:t>What does faith without trust look like?</a:t>
            </a:r>
          </a:p>
        </p:txBody>
      </p:sp>
    </p:spTree>
    <p:extLst>
      <p:ext uri="{BB962C8B-B14F-4D97-AF65-F5344CB8AC3E}">
        <p14:creationId xmlns:p14="http://schemas.microsoft.com/office/powerpoint/2010/main" val="1976018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ble_growingSplash.jpg"/>
          <p:cNvPicPr>
            <a:picLocks noChangeAspect="1"/>
          </p:cNvPicPr>
          <p:nvPr/>
        </p:nvPicPr>
        <p:blipFill>
          <a:blip r:embed="rId2" cstate="print"/>
          <a:stretch>
            <a:fillRect/>
          </a:stretch>
        </p:blipFill>
        <p:spPr>
          <a:xfrm>
            <a:off x="2028" y="0"/>
            <a:ext cx="9139943" cy="6858000"/>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52600"/>
            <a:ext cx="8229600" cy="4525963"/>
          </a:xfrm>
        </p:spPr>
        <p:txBody>
          <a:bodyPr>
            <a:normAutofit/>
          </a:bodyPr>
          <a:lstStyle/>
          <a:p>
            <a:pPr algn="ctr">
              <a:buNone/>
            </a:pPr>
            <a:r>
              <a:rPr lang="en-US" sz="5400" i="1" dirty="0" smtClean="0">
                <a:solidFill>
                  <a:schemeClr val="bg1"/>
                </a:solidFill>
              </a:rPr>
              <a:t>sola fide</a:t>
            </a:r>
          </a:p>
        </p:txBody>
      </p:sp>
    </p:spTree>
    <p:extLst>
      <p:ext uri="{BB962C8B-B14F-4D97-AF65-F5344CB8AC3E}">
        <p14:creationId xmlns:p14="http://schemas.microsoft.com/office/powerpoint/2010/main" val="40299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457200" y="1752600"/>
            <a:ext cx="8229600" cy="4525963"/>
          </a:xfrm>
        </p:spPr>
        <p:txBody>
          <a:bodyPr>
            <a:normAutofit/>
          </a:bodyPr>
          <a:lstStyle/>
          <a:p>
            <a:pPr>
              <a:buNone/>
            </a:pPr>
            <a:r>
              <a:rPr lang="en-US" i="1" dirty="0" smtClean="0">
                <a:solidFill>
                  <a:schemeClr val="bg1"/>
                </a:solidFill>
              </a:rPr>
              <a:t>sola fide</a:t>
            </a:r>
            <a:r>
              <a:rPr lang="en-US" dirty="0" smtClean="0">
                <a:solidFill>
                  <a:schemeClr val="bg1"/>
                </a:solidFill>
              </a:rPr>
              <a:t>: Lat. “faith alone”</a:t>
            </a:r>
          </a:p>
          <a:p>
            <a:pPr>
              <a:buNone/>
            </a:pPr>
            <a:r>
              <a:rPr lang="en-US" dirty="0" smtClean="0">
                <a:solidFill>
                  <a:schemeClr val="bg1"/>
                </a:solidFill>
              </a:rPr>
              <a:t>	The Reformed Protestant principle that justification (being made right with God) is by faith alone in Christ alone. Works do not contribute in any way to our justification.</a:t>
            </a:r>
          </a:p>
        </p:txBody>
      </p:sp>
    </p:spTree>
    <p:extLst>
      <p:ext uri="{BB962C8B-B14F-4D97-AF65-F5344CB8AC3E}">
        <p14:creationId xmlns:p14="http://schemas.microsoft.com/office/powerpoint/2010/main" val="2069913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457200" y="1752600"/>
            <a:ext cx="8229600" cy="4525963"/>
          </a:xfrm>
        </p:spPr>
        <p:txBody>
          <a:bodyPr>
            <a:normAutofit/>
          </a:bodyPr>
          <a:lstStyle/>
          <a:p>
            <a:pPr>
              <a:buNone/>
            </a:pPr>
            <a:r>
              <a:rPr lang="en-US" dirty="0" smtClean="0">
                <a:solidFill>
                  <a:schemeClr val="bg1"/>
                </a:solidFill>
              </a:rPr>
              <a:t>Biblical Mathematics:</a:t>
            </a:r>
          </a:p>
          <a:p>
            <a:pPr>
              <a:buNone/>
            </a:pPr>
            <a:endParaRPr lang="en-US" dirty="0" smtClean="0">
              <a:solidFill>
                <a:schemeClr val="bg1"/>
              </a:solidFill>
            </a:endParaRPr>
          </a:p>
          <a:p>
            <a:pPr algn="ctr">
              <a:buNone/>
            </a:pPr>
            <a:r>
              <a:rPr lang="en-US" sz="4000" dirty="0" smtClean="0">
                <a:solidFill>
                  <a:schemeClr val="bg1"/>
                </a:solidFill>
              </a:rPr>
              <a:t>works ≠ salvation</a:t>
            </a:r>
          </a:p>
          <a:p>
            <a:pPr algn="ctr">
              <a:buNone/>
            </a:pPr>
            <a:r>
              <a:rPr lang="en-US" sz="4000" dirty="0" smtClean="0">
                <a:solidFill>
                  <a:schemeClr val="bg1"/>
                </a:solidFill>
              </a:rPr>
              <a:t>works + faith ≠ salvation</a:t>
            </a:r>
          </a:p>
          <a:p>
            <a:pPr algn="ctr">
              <a:buNone/>
            </a:pPr>
            <a:r>
              <a:rPr lang="en-US" sz="4000" dirty="0" smtClean="0">
                <a:solidFill>
                  <a:schemeClr val="bg1"/>
                </a:solidFill>
              </a:rPr>
              <a:t>faith = salvation + works </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869425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growing.jpg"/>
          <p:cNvPicPr>
            <a:picLocks noChangeAspect="1"/>
          </p:cNvPicPr>
          <p:nvPr/>
        </p:nvPicPr>
        <p:blipFill>
          <a:blip r:embed="rId3"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457200" y="1752600"/>
            <a:ext cx="8229600" cy="4525963"/>
          </a:xfrm>
        </p:spPr>
        <p:txBody>
          <a:bodyPr>
            <a:normAutofit/>
          </a:bodyPr>
          <a:lstStyle/>
          <a:p>
            <a:pPr algn="ctr">
              <a:buNone/>
            </a:pPr>
            <a:endParaRPr lang="en-US" dirty="0" smtClean="0">
              <a:solidFill>
                <a:schemeClr val="bg1"/>
              </a:solidFill>
            </a:endParaRPr>
          </a:p>
          <a:p>
            <a:pPr algn="ctr">
              <a:buNone/>
            </a:pPr>
            <a:endParaRPr lang="en-US" dirty="0" smtClean="0">
              <a:solidFill>
                <a:schemeClr val="bg1"/>
              </a:solidFill>
            </a:endParaRPr>
          </a:p>
          <a:p>
            <a:pPr algn="ctr">
              <a:buNone/>
            </a:pPr>
            <a:r>
              <a:rPr lang="en-US" dirty="0" smtClean="0">
                <a:solidFill>
                  <a:schemeClr val="bg1"/>
                </a:solidFill>
              </a:rPr>
              <a:t>“Its faith alone that saves, but the faith that saves will not be alone.”</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60766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aith_diggingSplash.jpg"/>
          <p:cNvPicPr>
            <a:picLocks noChangeAspect="1"/>
          </p:cNvPicPr>
          <p:nvPr/>
        </p:nvPicPr>
        <p:blipFill>
          <a:blip r:embed="rId3"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4750752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493837"/>
            <a:ext cx="8229600" cy="4525963"/>
          </a:xfrm>
        </p:spPr>
        <p:txBody>
          <a:bodyPr/>
          <a:lstStyle/>
          <a:p>
            <a:pPr marL="0" indent="0">
              <a:buNone/>
              <a:defRPr/>
            </a:pPr>
            <a:r>
              <a:rPr lang="en-US" b="1" dirty="0" smtClean="0">
                <a:solidFill>
                  <a:schemeClr val="bg1"/>
                </a:solidFill>
              </a:rPr>
              <a:t>Heb. 11:1</a:t>
            </a:r>
          </a:p>
          <a:p>
            <a:pPr marL="466725" indent="-466725">
              <a:buNone/>
              <a:defRPr/>
            </a:pPr>
            <a:r>
              <a:rPr lang="en-US" dirty="0" smtClean="0">
                <a:solidFill>
                  <a:schemeClr val="bg1"/>
                </a:solidFill>
              </a:rPr>
              <a:t>	Now faith is the assurance of things hoped for, the conviction of things not seen.</a:t>
            </a:r>
          </a:p>
        </p:txBody>
      </p:sp>
    </p:spTree>
    <p:extLst>
      <p:ext uri="{BB962C8B-B14F-4D97-AF65-F5344CB8AC3E}">
        <p14:creationId xmlns:p14="http://schemas.microsoft.com/office/powerpoint/2010/main" val="1629201727"/>
      </p:ext>
    </p:extLst>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371600"/>
            <a:ext cx="8229600" cy="4525963"/>
          </a:xfrm>
        </p:spPr>
        <p:txBody>
          <a:bodyPr/>
          <a:lstStyle/>
          <a:p>
            <a:pPr>
              <a:buNone/>
            </a:pPr>
            <a:r>
              <a:rPr lang="en-US" b="1" dirty="0" smtClean="0">
                <a:solidFill>
                  <a:schemeClr val="bg1"/>
                </a:solidFill>
              </a:rPr>
              <a:t>Eph. 2:8-9</a:t>
            </a:r>
            <a:endParaRPr lang="en-US" b="1" baseline="30000" dirty="0" smtClean="0">
              <a:solidFill>
                <a:schemeClr val="bg1"/>
              </a:solidFill>
            </a:endParaRPr>
          </a:p>
          <a:p>
            <a:pPr>
              <a:buNone/>
            </a:pPr>
            <a:r>
              <a:rPr lang="en-US" dirty="0" smtClean="0">
                <a:solidFill>
                  <a:schemeClr val="bg1"/>
                </a:solidFill>
              </a:rPr>
              <a:t>	For by grace you have been saved through faith. And this is not your own doing; it is the gift of God, not a result of works, so that no one may boast.</a:t>
            </a:r>
          </a:p>
        </p:txBody>
      </p:sp>
    </p:spTree>
    <p:extLst>
      <p:ext uri="{BB962C8B-B14F-4D97-AF65-F5344CB8AC3E}">
        <p14:creationId xmlns:p14="http://schemas.microsoft.com/office/powerpoint/2010/main" val="1306972646"/>
      </p:ext>
    </p:extLst>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371600"/>
            <a:ext cx="8229600" cy="4525963"/>
          </a:xfrm>
        </p:spPr>
        <p:txBody>
          <a:bodyPr/>
          <a:lstStyle/>
          <a:p>
            <a:pPr>
              <a:buNone/>
            </a:pPr>
            <a:r>
              <a:rPr lang="en-US" b="1" dirty="0" smtClean="0">
                <a:solidFill>
                  <a:schemeClr val="bg1"/>
                </a:solidFill>
              </a:rPr>
              <a:t>Rom. 3:21-22</a:t>
            </a:r>
          </a:p>
          <a:p>
            <a:pPr>
              <a:buNone/>
            </a:pPr>
            <a:r>
              <a:rPr lang="en-US" dirty="0" smtClean="0">
                <a:solidFill>
                  <a:schemeClr val="bg1"/>
                </a:solidFill>
              </a:rPr>
              <a:t>	But now the righteousness of God has been manifested apart from the law, although the Law and the Prophets bear witness to it--the righteousness of God through faith in Jesus Christ for all who believe. For there is no distinction.</a:t>
            </a:r>
          </a:p>
        </p:txBody>
      </p:sp>
    </p:spTree>
    <p:extLst>
      <p:ext uri="{BB962C8B-B14F-4D97-AF65-F5344CB8AC3E}">
        <p14:creationId xmlns:p14="http://schemas.microsoft.com/office/powerpoint/2010/main" val="39645577"/>
      </p:ext>
    </p:extLst>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ith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371600"/>
            <a:ext cx="8229600" cy="4525963"/>
          </a:xfrm>
        </p:spPr>
        <p:txBody>
          <a:bodyPr/>
          <a:lstStyle/>
          <a:p>
            <a:pPr>
              <a:buNone/>
            </a:pPr>
            <a:r>
              <a:rPr lang="en-US" b="1" dirty="0" smtClean="0">
                <a:solidFill>
                  <a:schemeClr val="bg1"/>
                </a:solidFill>
              </a:rPr>
              <a:t>1Cor. 2:14-15</a:t>
            </a:r>
            <a:endParaRPr lang="en-US" b="1" baseline="30000" dirty="0" smtClean="0">
              <a:solidFill>
                <a:schemeClr val="bg1"/>
              </a:solidFill>
            </a:endParaRPr>
          </a:p>
          <a:p>
            <a:pPr>
              <a:buNone/>
            </a:pPr>
            <a:r>
              <a:rPr lang="en-US" baseline="30000" dirty="0" smtClean="0">
                <a:solidFill>
                  <a:schemeClr val="bg1"/>
                </a:solidFill>
              </a:rPr>
              <a:t>	</a:t>
            </a:r>
            <a:r>
              <a:rPr lang="en-US" dirty="0" smtClean="0">
                <a:solidFill>
                  <a:schemeClr val="bg1"/>
                </a:solidFill>
              </a:rPr>
              <a:t>The unbeliever does not receive the things of the Spirit of God, for they are foolishness to him. And he cannot understand them, because they are spiritually discerned. The one who is spiritual discerns all things, yet he himself is understood by no one.</a:t>
            </a:r>
          </a:p>
        </p:txBody>
      </p:sp>
    </p:spTree>
    <p:extLst>
      <p:ext uri="{BB962C8B-B14F-4D97-AF65-F5344CB8AC3E}">
        <p14:creationId xmlns:p14="http://schemas.microsoft.com/office/powerpoint/2010/main" val="1091436196"/>
      </p:ext>
    </p:extLst>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aith_coffee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260342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76400"/>
            <a:ext cx="8229600" cy="4525963"/>
          </a:xfrm>
        </p:spPr>
        <p:txBody>
          <a:bodyPr/>
          <a:lstStyle/>
          <a:p>
            <a:pPr marL="0" indent="0">
              <a:buNone/>
              <a:defRPr/>
            </a:pPr>
            <a:r>
              <a:rPr lang="en-US" dirty="0" smtClean="0">
                <a:solidFill>
                  <a:schemeClr val="bg1"/>
                </a:solidFill>
              </a:rPr>
              <a:t>The Bible is the “Word of God”</a:t>
            </a:r>
          </a:p>
          <a:p>
            <a:pPr marL="590550" indent="-533400">
              <a:buNone/>
            </a:pP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aith_coffee.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93837"/>
            <a:ext cx="8229600" cy="4525963"/>
          </a:xfrm>
        </p:spPr>
        <p:txBody>
          <a:bodyPr>
            <a:noAutofit/>
          </a:bodyPr>
          <a:lstStyle/>
          <a:p>
            <a:r>
              <a:rPr lang="en-US" sz="3000" dirty="0" smtClean="0">
                <a:solidFill>
                  <a:schemeClr val="bg1"/>
                </a:solidFill>
              </a:rPr>
              <a:t>Why do you think it is so hard for us to rely </a:t>
            </a:r>
            <a:r>
              <a:rPr lang="en-US" sz="3000" i="1" dirty="0" smtClean="0">
                <a:solidFill>
                  <a:schemeClr val="bg1"/>
                </a:solidFill>
              </a:rPr>
              <a:t>completely</a:t>
            </a:r>
            <a:r>
              <a:rPr lang="en-US" sz="3000" dirty="0" smtClean="0">
                <a:solidFill>
                  <a:schemeClr val="bg1"/>
                </a:solidFill>
              </a:rPr>
              <a:t> on Christ? Why do we so often attempt to add to the work of Christ through our own efforts?</a:t>
            </a:r>
          </a:p>
          <a:p>
            <a:r>
              <a:rPr lang="en-US" sz="3000" dirty="0" smtClean="0">
                <a:solidFill>
                  <a:schemeClr val="bg1"/>
                </a:solidFill>
              </a:rPr>
              <a:t>In our society today, which element of faith do you believe is lacking the most: content, conviction, trust?</a:t>
            </a:r>
          </a:p>
          <a:p>
            <a:r>
              <a:rPr lang="en-US" sz="3000" dirty="0" smtClean="0">
                <a:solidFill>
                  <a:schemeClr val="bg1"/>
                </a:solidFill>
              </a:rPr>
              <a:t>In </a:t>
            </a:r>
            <a:r>
              <a:rPr lang="en-US" sz="3000" i="1" dirty="0" smtClean="0">
                <a:solidFill>
                  <a:schemeClr val="bg1"/>
                </a:solidFill>
              </a:rPr>
              <a:t>your</a:t>
            </a:r>
            <a:r>
              <a:rPr lang="en-US" sz="3000" dirty="0" smtClean="0">
                <a:solidFill>
                  <a:schemeClr val="bg1"/>
                </a:solidFill>
              </a:rPr>
              <a:t> life, what do you find lacking the most: content, conviction, trust? What can you do to change that?</a:t>
            </a:r>
          </a:p>
          <a:p>
            <a:endParaRPr lang="en-US" sz="3000" dirty="0">
              <a:solidFill>
                <a:schemeClr val="bg1"/>
              </a:solidFill>
            </a:endParaRPr>
          </a:p>
        </p:txBody>
      </p:sp>
    </p:spTree>
    <p:extLst>
      <p:ext uri="{BB962C8B-B14F-4D97-AF65-F5344CB8AC3E}">
        <p14:creationId xmlns:p14="http://schemas.microsoft.com/office/powerpoint/2010/main" val="114654460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017853544"/>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20978200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514350" indent="-514350"/>
            <a:r>
              <a:rPr lang="en-US" dirty="0" smtClean="0">
                <a:solidFill>
                  <a:schemeClr val="bg1"/>
                </a:solidFill>
              </a:rPr>
              <a:t>Ninety-percent of Americans say they pray everyday.</a:t>
            </a:r>
          </a:p>
          <a:p>
            <a:pPr marL="514350" indent="-514350"/>
            <a:r>
              <a:rPr lang="en-US" dirty="0" smtClean="0">
                <a:solidFill>
                  <a:schemeClr val="bg1"/>
                </a:solidFill>
              </a:rPr>
              <a:t>Many people pray as a daily routine.</a:t>
            </a:r>
          </a:p>
          <a:p>
            <a:pPr marL="514350" indent="-514350"/>
            <a:r>
              <a:rPr lang="en-US" dirty="0" smtClean="0">
                <a:solidFill>
                  <a:schemeClr val="bg1"/>
                </a:solidFill>
              </a:rPr>
              <a:t>Some people have routine prayers that they say before dinner or before bed. </a:t>
            </a:r>
          </a:p>
          <a:p>
            <a:pPr marL="514350" indent="-514350"/>
            <a:r>
              <a:rPr lang="en-US" dirty="0" smtClean="0">
                <a:solidFill>
                  <a:schemeClr val="bg1"/>
                </a:solidFill>
              </a:rPr>
              <a:t>Prayer itself is a universal human phenomenon which is a vital part and sign of our need to worship.</a:t>
            </a:r>
          </a:p>
        </p:txBody>
      </p:sp>
    </p:spTree>
    <p:extLst>
      <p:ext uri="{BB962C8B-B14F-4D97-AF65-F5344CB8AC3E}">
        <p14:creationId xmlns:p14="http://schemas.microsoft.com/office/powerpoint/2010/main" val="1785510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762000"/>
            <a:ext cx="8229600" cy="4525963"/>
          </a:xfrm>
        </p:spPr>
        <p:txBody>
          <a:bodyPr>
            <a:normAutofit/>
          </a:bodyPr>
          <a:lstStyle/>
          <a:p>
            <a:pPr marL="514350" indent="-514350">
              <a:buNone/>
            </a:pPr>
            <a:endParaRPr lang="en-US" dirty="0" smtClean="0">
              <a:solidFill>
                <a:schemeClr val="bg1"/>
              </a:solidFill>
            </a:endParaRPr>
          </a:p>
          <a:p>
            <a:pPr marL="514350" indent="-514350">
              <a:buNone/>
            </a:pPr>
            <a:endParaRPr lang="en-US" dirty="0" smtClean="0">
              <a:solidFill>
                <a:schemeClr val="bg1"/>
              </a:solidFill>
            </a:endParaRPr>
          </a:p>
          <a:p>
            <a:pPr marL="514350" indent="-514350">
              <a:buNone/>
            </a:pPr>
            <a:r>
              <a:rPr lang="en-US" dirty="0" smtClean="0">
                <a:solidFill>
                  <a:schemeClr val="bg1"/>
                </a:solidFill>
              </a:rPr>
              <a:t>What is Prayer?</a:t>
            </a:r>
          </a:p>
          <a:p>
            <a:pPr>
              <a:buNone/>
            </a:pPr>
            <a:endParaRPr lang="en-US" dirty="0" smtClean="0">
              <a:solidFill>
                <a:schemeClr val="bg1"/>
              </a:solidFill>
            </a:endParaRPr>
          </a:p>
        </p:txBody>
      </p:sp>
    </p:spTree>
    <p:extLst>
      <p:ext uri="{BB962C8B-B14F-4D97-AF65-F5344CB8AC3E}">
        <p14:creationId xmlns:p14="http://schemas.microsoft.com/office/powerpoint/2010/main" val="50326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prayer_grounding.jpg"/>
          <p:cNvPicPr>
            <a:picLocks noChangeAspect="1"/>
          </p:cNvPicPr>
          <p:nvPr/>
        </p:nvPicPr>
        <p:blipFill>
          <a:blip r:embed="rId3" cstate="print"/>
          <a:stretch>
            <a:fillRect/>
          </a:stretch>
        </p:blipFill>
        <p:spPr>
          <a:xfrm>
            <a:off x="2028" y="0"/>
            <a:ext cx="9139943" cy="6858000"/>
          </a:xfrm>
          <a:prstGeom prst="rect">
            <a:avLst/>
          </a:prstGeom>
        </p:spPr>
      </p:pic>
      <p:pic>
        <p:nvPicPr>
          <p:cNvPr id="76806" name="Picture 6" descr="http://www.my20cents.com/wp-content/uploads/2009/03/person_outline_2.png"/>
          <p:cNvPicPr>
            <a:picLocks noChangeAspect="1" noChangeArrowheads="1"/>
          </p:cNvPicPr>
          <p:nvPr/>
        </p:nvPicPr>
        <p:blipFill>
          <a:blip r:embed="rId4" cstate="print"/>
          <a:srcRect/>
          <a:stretch>
            <a:fillRect/>
          </a:stretch>
        </p:blipFill>
        <p:spPr bwMode="auto">
          <a:xfrm>
            <a:off x="1447800" y="3505200"/>
            <a:ext cx="2286000" cy="2956561"/>
          </a:xfrm>
          <a:prstGeom prst="rect">
            <a:avLst/>
          </a:prstGeom>
          <a:noFill/>
        </p:spPr>
      </p:pic>
      <p:sp>
        <p:nvSpPr>
          <p:cNvPr id="6" name="Oval 5"/>
          <p:cNvSpPr/>
          <p:nvPr/>
        </p:nvSpPr>
        <p:spPr>
          <a:xfrm>
            <a:off x="1600200" y="1295400"/>
            <a:ext cx="2057400" cy="1676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676400" y="990600"/>
            <a:ext cx="1828800" cy="182880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057400" y="1828800"/>
            <a:ext cx="1219200" cy="646331"/>
          </a:xfrm>
          <a:prstGeom prst="rect">
            <a:avLst/>
          </a:prstGeom>
          <a:noFill/>
        </p:spPr>
        <p:txBody>
          <a:bodyPr wrap="square" rtlCol="0">
            <a:spAutoFit/>
          </a:bodyPr>
          <a:lstStyle/>
          <a:p>
            <a:r>
              <a:rPr lang="en-US" sz="3600" dirty="0" smtClean="0">
                <a:solidFill>
                  <a:schemeClr val="bg1"/>
                </a:solidFill>
              </a:rPr>
              <a:t>God</a:t>
            </a:r>
            <a:endParaRPr lang="en-US" sz="3600" dirty="0">
              <a:solidFill>
                <a:schemeClr val="bg1"/>
              </a:solidFill>
            </a:endParaRPr>
          </a:p>
        </p:txBody>
      </p:sp>
      <p:sp>
        <p:nvSpPr>
          <p:cNvPr id="9" name="TextBox 8"/>
          <p:cNvSpPr txBox="1"/>
          <p:nvPr/>
        </p:nvSpPr>
        <p:spPr>
          <a:xfrm>
            <a:off x="1905000" y="5943600"/>
            <a:ext cx="1676400" cy="646331"/>
          </a:xfrm>
          <a:prstGeom prst="rect">
            <a:avLst/>
          </a:prstGeom>
          <a:noFill/>
        </p:spPr>
        <p:txBody>
          <a:bodyPr wrap="square" rtlCol="0">
            <a:spAutoFit/>
          </a:bodyPr>
          <a:lstStyle/>
          <a:p>
            <a:r>
              <a:rPr lang="en-US" sz="3600" dirty="0" smtClean="0">
                <a:solidFill>
                  <a:schemeClr val="bg1"/>
                </a:solidFill>
              </a:rPr>
              <a:t>Prayer</a:t>
            </a:r>
            <a:endParaRPr lang="en-US" sz="3600" dirty="0">
              <a:solidFill>
                <a:schemeClr val="bg1"/>
              </a:solidFill>
            </a:endParaRPr>
          </a:p>
        </p:txBody>
      </p:sp>
      <p:sp>
        <p:nvSpPr>
          <p:cNvPr id="10" name="Right Arrow 9"/>
          <p:cNvSpPr/>
          <p:nvPr/>
        </p:nvSpPr>
        <p:spPr>
          <a:xfrm rot="16200000">
            <a:off x="2362200" y="3048000"/>
            <a:ext cx="457200" cy="30480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804" name="Picture 4" descr="http://www.timpbaptistchurch.org/images/Bible.gif"/>
          <p:cNvPicPr>
            <a:picLocks noChangeAspect="1" noChangeArrowheads="1"/>
          </p:cNvPicPr>
          <p:nvPr/>
        </p:nvPicPr>
        <p:blipFill>
          <a:blip r:embed="rId5" cstate="print"/>
          <a:srcRect/>
          <a:stretch>
            <a:fillRect/>
          </a:stretch>
        </p:blipFill>
        <p:spPr bwMode="auto">
          <a:xfrm>
            <a:off x="5486400" y="1066800"/>
            <a:ext cx="2743200" cy="2286000"/>
          </a:xfrm>
          <a:prstGeom prst="rect">
            <a:avLst/>
          </a:prstGeom>
          <a:noFill/>
        </p:spPr>
      </p:pic>
      <p:pic>
        <p:nvPicPr>
          <p:cNvPr id="13" name="Picture 6" descr="http://www.my20cents.com/wp-content/uploads/2009/03/person_outline_2.png"/>
          <p:cNvPicPr>
            <a:picLocks noChangeAspect="1" noChangeArrowheads="1"/>
          </p:cNvPicPr>
          <p:nvPr/>
        </p:nvPicPr>
        <p:blipFill>
          <a:blip r:embed="rId4" cstate="print"/>
          <a:srcRect/>
          <a:stretch>
            <a:fillRect/>
          </a:stretch>
        </p:blipFill>
        <p:spPr bwMode="auto">
          <a:xfrm>
            <a:off x="5867400" y="3429000"/>
            <a:ext cx="2286000" cy="2956561"/>
          </a:xfrm>
          <a:prstGeom prst="rect">
            <a:avLst/>
          </a:prstGeom>
          <a:noFill/>
        </p:spPr>
      </p:pic>
      <p:sp>
        <p:nvSpPr>
          <p:cNvPr id="14" name="Right Arrow 13"/>
          <p:cNvSpPr/>
          <p:nvPr/>
        </p:nvSpPr>
        <p:spPr>
          <a:xfrm rot="5400000">
            <a:off x="6781800" y="2971800"/>
            <a:ext cx="457200" cy="30480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867400" y="5943600"/>
            <a:ext cx="2362200" cy="646331"/>
          </a:xfrm>
          <a:prstGeom prst="rect">
            <a:avLst/>
          </a:prstGeom>
          <a:noFill/>
        </p:spPr>
        <p:txBody>
          <a:bodyPr wrap="square" rtlCol="0">
            <a:spAutoFit/>
          </a:bodyPr>
          <a:lstStyle/>
          <a:p>
            <a:r>
              <a:rPr lang="en-US" sz="3600" dirty="0" smtClean="0">
                <a:solidFill>
                  <a:schemeClr val="bg1"/>
                </a:solidFill>
              </a:rPr>
              <a:t>Bible Study</a:t>
            </a:r>
            <a:endParaRPr lang="en-US" sz="3600" dirty="0">
              <a:solidFill>
                <a:schemeClr val="bg1"/>
              </a:solidFill>
            </a:endParaRPr>
          </a:p>
        </p:txBody>
      </p:sp>
    </p:spTree>
    <p:extLst>
      <p:ext uri="{BB962C8B-B14F-4D97-AF65-F5344CB8AC3E}">
        <p14:creationId xmlns:p14="http://schemas.microsoft.com/office/powerpoint/2010/main" val="1708115167"/>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lstStyle/>
          <a:p>
            <a:pPr>
              <a:buNone/>
            </a:pPr>
            <a:r>
              <a:rPr lang="en-US" dirty="0" smtClean="0">
                <a:solidFill>
                  <a:schemeClr val="bg1"/>
                </a:solidFill>
              </a:rPr>
              <a:t>God wants to talk with us; we were created for a relationship with him.</a:t>
            </a:r>
          </a:p>
          <a:p>
            <a:pPr>
              <a:buNone/>
            </a:pPr>
            <a:endParaRPr lang="en-US" dirty="0" smtClean="0">
              <a:solidFill>
                <a:schemeClr val="bg1"/>
              </a:solidFill>
            </a:endParaRPr>
          </a:p>
          <a:p>
            <a:pPr>
              <a:buNone/>
            </a:pPr>
            <a:endParaRPr lang="en-US" dirty="0"/>
          </a:p>
        </p:txBody>
      </p:sp>
    </p:spTree>
    <p:extLst>
      <p:ext uri="{BB962C8B-B14F-4D97-AF65-F5344CB8AC3E}">
        <p14:creationId xmlns:p14="http://schemas.microsoft.com/office/powerpoint/2010/main" val="206367815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85000" lnSpcReduction="20000"/>
          </a:bodyPr>
          <a:lstStyle/>
          <a:p>
            <a:pPr marL="0" indent="0">
              <a:buNone/>
            </a:pPr>
            <a:r>
              <a:rPr lang="en-US" dirty="0" smtClean="0">
                <a:solidFill>
                  <a:schemeClr val="bg1"/>
                </a:solidFill>
              </a:rPr>
              <a:t>"Nothing feels more right, more like what we are created to be and to do. Yet at the same time we are confronted with great mysteries. Who hasn't struggled with the puzzle of unanswered prayer? Who hasn't wondered how a finite person can commune with the infinite Creator of the universe? Who hasn't questioned whether prayer isn't merely psychological manipulation after all? We do our best, of course, to answer these knotty questions but when all is said and done, there is a sense in which these mysteries remain unanswered and unanswerable . . . At such times we must learn to become comfortable with the mystery." </a:t>
            </a:r>
          </a:p>
          <a:p>
            <a:pPr marL="0" indent="0" algn="r">
              <a:buNone/>
            </a:pPr>
            <a:r>
              <a:rPr lang="en-US" b="1" dirty="0" smtClean="0">
                <a:solidFill>
                  <a:schemeClr val="bg1"/>
                </a:solidFill>
              </a:rPr>
              <a:t>-Richard Foster</a:t>
            </a: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1471014724"/>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512722004"/>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Lord’s Prayer (Disciples Prayer):</a:t>
            </a:r>
          </a:p>
          <a:p>
            <a:pPr>
              <a:buNone/>
            </a:pPr>
            <a:r>
              <a:rPr lang="en-US" dirty="0" smtClean="0">
                <a:solidFill>
                  <a:schemeClr val="bg1"/>
                </a:solidFill>
              </a:rPr>
              <a:t>Matt. 6:9-13; Luke 11:2-4</a:t>
            </a:r>
          </a:p>
          <a:p>
            <a:pPr>
              <a:buNone/>
            </a:pPr>
            <a:endParaRPr lang="en-US" dirty="0" smtClean="0">
              <a:solidFill>
                <a:schemeClr val="bg1"/>
              </a:solidFill>
            </a:endParaRPr>
          </a:p>
          <a:p>
            <a:pPr>
              <a:buNone/>
            </a:pPr>
            <a:r>
              <a:rPr lang="en-US" dirty="0" smtClean="0">
                <a:solidFill>
                  <a:schemeClr val="bg1"/>
                </a:solidFill>
              </a:rPr>
              <a:t>	It happened that while Jesus was praying in a certain place, after He had finished, one of His disciples said to Him, ‘Lord, teach us to pray just as John also taught his disciples.’</a:t>
            </a:r>
          </a:p>
        </p:txBody>
      </p:sp>
    </p:spTree>
    <p:extLst>
      <p:ext uri="{BB962C8B-B14F-4D97-AF65-F5344CB8AC3E}">
        <p14:creationId xmlns:p14="http://schemas.microsoft.com/office/powerpoint/2010/main" val="259824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76400"/>
            <a:ext cx="8229600" cy="4525963"/>
          </a:xfrm>
        </p:spPr>
        <p:txBody>
          <a:bodyPr/>
          <a:lstStyle/>
          <a:p>
            <a:pPr marL="0" indent="0">
              <a:buNone/>
              <a:defRPr/>
            </a:pPr>
            <a:r>
              <a:rPr lang="en-US" b="1" dirty="0" smtClean="0">
                <a:solidFill>
                  <a:schemeClr val="bg1"/>
                </a:solidFill>
              </a:rPr>
              <a:t>2 Tim. 3:16–17</a:t>
            </a:r>
          </a:p>
          <a:p>
            <a:pPr marL="0" indent="0">
              <a:buNone/>
              <a:defRPr/>
            </a:pPr>
            <a:r>
              <a:rPr lang="en-US" dirty="0" smtClean="0">
                <a:solidFill>
                  <a:schemeClr val="bg1"/>
                </a:solidFill>
              </a:rPr>
              <a:t>“All Scripture is inspired by God and profitable for teaching, for reproof, for correction, for training in righteousness; so that the man of God may be adequate, equipped for every good work.”</a:t>
            </a:r>
          </a:p>
          <a:p>
            <a:pPr marL="590550" indent="-533400">
              <a:buNone/>
            </a:pP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8" name="Text Placeholder 7"/>
          <p:cNvSpPr>
            <a:spLocks noGrp="1"/>
          </p:cNvSpPr>
          <p:nvPr>
            <p:ph type="body" idx="1"/>
          </p:nvPr>
        </p:nvSpPr>
        <p:spPr/>
        <p:txBody>
          <a:bodyPr>
            <a:noAutofit/>
          </a:bodyPr>
          <a:lstStyle/>
          <a:p>
            <a:pPr algn="ctr"/>
            <a:r>
              <a:rPr lang="en-US" sz="2800" dirty="0" smtClean="0">
                <a:solidFill>
                  <a:schemeClr val="bg1"/>
                </a:solidFill>
              </a:rPr>
              <a:t>King James Version</a:t>
            </a:r>
            <a:endParaRPr lang="en-US" sz="2800" dirty="0">
              <a:solidFill>
                <a:schemeClr val="bg1"/>
              </a:solidFill>
            </a:endParaRPr>
          </a:p>
        </p:txBody>
      </p:sp>
      <p:sp>
        <p:nvSpPr>
          <p:cNvPr id="3" name="Content Placeholder 2"/>
          <p:cNvSpPr>
            <a:spLocks noGrp="1"/>
          </p:cNvSpPr>
          <p:nvPr>
            <p:ph sz="half" idx="2"/>
          </p:nvPr>
        </p:nvSpPr>
        <p:spPr/>
        <p:txBody>
          <a:bodyPr>
            <a:normAutofit/>
          </a:bodyPr>
          <a:lstStyle/>
          <a:p>
            <a:pPr marL="0" indent="0">
              <a:buNone/>
            </a:pPr>
            <a:r>
              <a:rPr lang="en-US" dirty="0" smtClean="0">
                <a:solidFill>
                  <a:schemeClr val="bg1"/>
                </a:solidFill>
              </a:rPr>
              <a:t>“Our Father which art in heaven, Hallowed be thy name. Thy kingdom come. Thy will be done in earth, as it is in heaven. Give us this day our daily bread. And forgive us our debts, as we forgive our debtors. And lead us not into temptation, but deliver us from evil. (KJV)</a:t>
            </a:r>
          </a:p>
        </p:txBody>
      </p:sp>
      <p:sp>
        <p:nvSpPr>
          <p:cNvPr id="9" name="Text Placeholder 8"/>
          <p:cNvSpPr>
            <a:spLocks noGrp="1"/>
          </p:cNvSpPr>
          <p:nvPr>
            <p:ph type="body" sz="quarter" idx="3"/>
          </p:nvPr>
        </p:nvSpPr>
        <p:spPr/>
        <p:txBody>
          <a:bodyPr>
            <a:noAutofit/>
          </a:bodyPr>
          <a:lstStyle/>
          <a:p>
            <a:pPr algn="ctr"/>
            <a:r>
              <a:rPr lang="en-US" sz="2800" dirty="0" smtClean="0">
                <a:solidFill>
                  <a:schemeClr val="bg1"/>
                </a:solidFill>
              </a:rPr>
              <a:t>New Living Translation</a:t>
            </a:r>
            <a:endParaRPr lang="en-US" sz="2800" dirty="0">
              <a:solidFill>
                <a:schemeClr val="bg1"/>
              </a:solidFill>
            </a:endParaRPr>
          </a:p>
        </p:txBody>
      </p:sp>
      <p:sp>
        <p:nvSpPr>
          <p:cNvPr id="6" name="Content Placeholder 5"/>
          <p:cNvSpPr>
            <a:spLocks noGrp="1"/>
          </p:cNvSpPr>
          <p:nvPr>
            <p:ph sz="quarter" idx="4"/>
          </p:nvPr>
        </p:nvSpPr>
        <p:spPr/>
        <p:txBody>
          <a:bodyPr>
            <a:normAutofit lnSpcReduction="10000"/>
          </a:bodyPr>
          <a:lstStyle/>
          <a:p>
            <a:pPr marL="0" indent="0">
              <a:buNone/>
            </a:pPr>
            <a:r>
              <a:rPr lang="en-US" dirty="0" smtClean="0">
                <a:solidFill>
                  <a:schemeClr val="bg1"/>
                </a:solidFill>
              </a:rPr>
              <a:t>“Our Father in heaven, may your name be kept holy. May your Kingdom come soon. May your will be done on earth, as it is in heaven. Give us today the food we need, and forgive us our sins, as we have forgiven those who sin against us. And don't let us yield to temptation, but rescue us from the evil one. (NLT)</a:t>
            </a:r>
            <a:endParaRPr lang="en-US" dirty="0">
              <a:solidFill>
                <a:schemeClr val="bg1"/>
              </a:solidFill>
            </a:endParaRPr>
          </a:p>
        </p:txBody>
      </p:sp>
    </p:spTree>
    <p:extLst>
      <p:ext uri="{BB962C8B-B14F-4D97-AF65-F5344CB8AC3E}">
        <p14:creationId xmlns:p14="http://schemas.microsoft.com/office/powerpoint/2010/main" val="1034352414"/>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1. Prayer as worship</a:t>
            </a:r>
          </a:p>
          <a:p>
            <a:pPr>
              <a:buNone/>
            </a:pPr>
            <a:endParaRPr lang="en-US" dirty="0" smtClean="0">
              <a:solidFill>
                <a:schemeClr val="bg1"/>
              </a:solidFill>
            </a:endParaRPr>
          </a:p>
          <a:p>
            <a:pPr>
              <a:buNone/>
            </a:pPr>
            <a:r>
              <a:rPr lang="en-US" dirty="0" smtClean="0">
                <a:solidFill>
                  <a:schemeClr val="bg1"/>
                </a:solidFill>
              </a:rPr>
              <a:t>“Our Father in heaven, may your name be holy.”</a:t>
            </a:r>
          </a:p>
        </p:txBody>
      </p:sp>
    </p:spTree>
    <p:extLst>
      <p:ext uri="{BB962C8B-B14F-4D97-AF65-F5344CB8AC3E}">
        <p14:creationId xmlns:p14="http://schemas.microsoft.com/office/powerpoint/2010/main" val="1499168170"/>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2. Prayer as recognition of God’s will</a:t>
            </a:r>
          </a:p>
          <a:p>
            <a:pPr>
              <a:buNone/>
            </a:pPr>
            <a:endParaRPr lang="en-US" dirty="0" smtClean="0">
              <a:solidFill>
                <a:schemeClr val="bg1"/>
              </a:solidFill>
            </a:endParaRPr>
          </a:p>
          <a:p>
            <a:pPr>
              <a:buNone/>
            </a:pPr>
            <a:r>
              <a:rPr lang="en-US" dirty="0" smtClean="0">
                <a:solidFill>
                  <a:schemeClr val="bg1"/>
                </a:solidFill>
              </a:rPr>
              <a:t>“May your Kingdom come soon. May your will be done on earth, as it is in heaven.”</a:t>
            </a:r>
          </a:p>
        </p:txBody>
      </p:sp>
    </p:spTree>
    <p:extLst>
      <p:ext uri="{BB962C8B-B14F-4D97-AF65-F5344CB8AC3E}">
        <p14:creationId xmlns:p14="http://schemas.microsoft.com/office/powerpoint/2010/main" val="9380293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3. Prayer as an expression of dependence</a:t>
            </a:r>
          </a:p>
          <a:p>
            <a:pPr>
              <a:buNone/>
            </a:pPr>
            <a:endParaRPr lang="en-US" dirty="0" smtClean="0">
              <a:solidFill>
                <a:schemeClr val="bg1"/>
              </a:solidFill>
            </a:endParaRPr>
          </a:p>
          <a:p>
            <a:pPr>
              <a:buNone/>
            </a:pPr>
            <a:r>
              <a:rPr lang="en-US" dirty="0" smtClean="0">
                <a:solidFill>
                  <a:schemeClr val="bg1"/>
                </a:solidFill>
              </a:rPr>
              <a:t>“Give us this day our daily bread.”</a:t>
            </a:r>
          </a:p>
        </p:txBody>
      </p:sp>
    </p:spTree>
    <p:extLst>
      <p:ext uri="{BB962C8B-B14F-4D97-AF65-F5344CB8AC3E}">
        <p14:creationId xmlns:p14="http://schemas.microsoft.com/office/powerpoint/2010/main" val="292998875"/>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4. Prayer as confession</a:t>
            </a:r>
          </a:p>
          <a:p>
            <a:pPr>
              <a:buNone/>
            </a:pPr>
            <a:endParaRPr lang="en-US" dirty="0" smtClean="0">
              <a:solidFill>
                <a:schemeClr val="bg1"/>
              </a:solidFill>
            </a:endParaRPr>
          </a:p>
          <a:p>
            <a:pPr>
              <a:buNone/>
            </a:pPr>
            <a:r>
              <a:rPr lang="en-US" dirty="0" smtClean="0">
                <a:solidFill>
                  <a:schemeClr val="bg1"/>
                </a:solidFill>
              </a:rPr>
              <a:t>“Forgive us our sins as we forgive those who sin against us.”</a:t>
            </a:r>
          </a:p>
        </p:txBody>
      </p:sp>
    </p:spTree>
    <p:extLst>
      <p:ext uri="{BB962C8B-B14F-4D97-AF65-F5344CB8AC3E}">
        <p14:creationId xmlns:p14="http://schemas.microsoft.com/office/powerpoint/2010/main" val="252089554"/>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5. Prayer as call for deliverance in warfare </a:t>
            </a:r>
          </a:p>
          <a:p>
            <a:pPr>
              <a:buNone/>
            </a:pPr>
            <a:endParaRPr lang="en-US" dirty="0" smtClean="0">
              <a:solidFill>
                <a:schemeClr val="bg1"/>
              </a:solidFill>
            </a:endParaRPr>
          </a:p>
          <a:p>
            <a:pPr>
              <a:buNone/>
            </a:pPr>
            <a:r>
              <a:rPr lang="en-US" dirty="0" smtClean="0">
                <a:solidFill>
                  <a:schemeClr val="bg1"/>
                </a:solidFill>
              </a:rPr>
              <a:t>“And don't let us yield to temptation, but rescue us from the evil one.”</a:t>
            </a:r>
          </a:p>
        </p:txBody>
      </p:sp>
    </p:spTree>
    <p:extLst>
      <p:ext uri="{BB962C8B-B14F-4D97-AF65-F5344CB8AC3E}">
        <p14:creationId xmlns:p14="http://schemas.microsoft.com/office/powerpoint/2010/main" val="2031382194"/>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6. Prayer as intercession</a:t>
            </a:r>
          </a:p>
          <a:p>
            <a:pPr>
              <a:buNone/>
            </a:pPr>
            <a:endParaRPr lang="en-US" dirty="0" smtClean="0">
              <a:solidFill>
                <a:schemeClr val="bg1"/>
              </a:solidFill>
            </a:endParaRPr>
          </a:p>
          <a:p>
            <a:pPr>
              <a:buNone/>
            </a:pPr>
            <a:r>
              <a:rPr lang="en-US" dirty="0" smtClean="0">
                <a:solidFill>
                  <a:schemeClr val="bg1"/>
                </a:solidFill>
              </a:rPr>
              <a:t>“Give </a:t>
            </a:r>
            <a:r>
              <a:rPr lang="en-US" b="1" i="1" dirty="0" smtClean="0">
                <a:solidFill>
                  <a:schemeClr val="bg1"/>
                </a:solidFill>
              </a:rPr>
              <a:t>us</a:t>
            </a:r>
            <a:r>
              <a:rPr lang="en-US" dirty="0" smtClean="0">
                <a:solidFill>
                  <a:schemeClr val="bg1"/>
                </a:solidFill>
              </a:rPr>
              <a:t> this day </a:t>
            </a:r>
            <a:r>
              <a:rPr lang="en-US" b="1" i="1" dirty="0" smtClean="0">
                <a:solidFill>
                  <a:schemeClr val="bg1"/>
                </a:solidFill>
              </a:rPr>
              <a:t>our</a:t>
            </a:r>
            <a:r>
              <a:rPr lang="en-US" dirty="0" smtClean="0">
                <a:solidFill>
                  <a:schemeClr val="bg1"/>
                </a:solidFill>
              </a:rPr>
              <a:t> daily bread.” </a:t>
            </a:r>
          </a:p>
          <a:p>
            <a:pPr>
              <a:buNone/>
            </a:pPr>
            <a:r>
              <a:rPr lang="en-US" dirty="0" smtClean="0">
                <a:solidFill>
                  <a:schemeClr val="bg1"/>
                </a:solidFill>
              </a:rPr>
              <a:t>“Forgive </a:t>
            </a:r>
            <a:r>
              <a:rPr lang="en-US" b="1" i="1" dirty="0" smtClean="0">
                <a:solidFill>
                  <a:schemeClr val="bg1"/>
                </a:solidFill>
              </a:rPr>
              <a:t>us</a:t>
            </a:r>
            <a:r>
              <a:rPr lang="en-US" dirty="0" smtClean="0">
                <a:solidFill>
                  <a:schemeClr val="bg1"/>
                </a:solidFill>
              </a:rPr>
              <a:t> our sins as we forgive those who sin against </a:t>
            </a:r>
            <a:r>
              <a:rPr lang="en-US" b="1" i="1" dirty="0" smtClean="0">
                <a:solidFill>
                  <a:schemeClr val="bg1"/>
                </a:solidFill>
              </a:rPr>
              <a:t>us</a:t>
            </a:r>
            <a:r>
              <a:rPr lang="en-US" dirty="0" smtClean="0">
                <a:solidFill>
                  <a:schemeClr val="bg1"/>
                </a:solidFill>
              </a:rPr>
              <a:t>.”</a:t>
            </a:r>
          </a:p>
          <a:p>
            <a:pPr>
              <a:buNone/>
            </a:pPr>
            <a:r>
              <a:rPr lang="en-US" dirty="0" smtClean="0">
                <a:solidFill>
                  <a:schemeClr val="bg1"/>
                </a:solidFill>
              </a:rPr>
              <a:t>“And don't let </a:t>
            </a:r>
            <a:r>
              <a:rPr lang="en-US" b="1" i="1" dirty="0" smtClean="0">
                <a:solidFill>
                  <a:schemeClr val="bg1"/>
                </a:solidFill>
              </a:rPr>
              <a:t>us</a:t>
            </a:r>
            <a:r>
              <a:rPr lang="en-US" dirty="0" smtClean="0">
                <a:solidFill>
                  <a:schemeClr val="bg1"/>
                </a:solidFill>
              </a:rPr>
              <a:t> yield to temptation, but rescue </a:t>
            </a:r>
            <a:r>
              <a:rPr lang="en-US" b="1" i="1" dirty="0" smtClean="0">
                <a:solidFill>
                  <a:schemeClr val="bg1"/>
                </a:solidFill>
              </a:rPr>
              <a:t>us</a:t>
            </a:r>
            <a:r>
              <a:rPr lang="en-US" dirty="0" smtClean="0">
                <a:solidFill>
                  <a:schemeClr val="bg1"/>
                </a:solidFill>
              </a:rPr>
              <a:t> from the evil one.”</a:t>
            </a:r>
          </a:p>
          <a:p>
            <a:pPr>
              <a:buNone/>
            </a:pPr>
            <a:endParaRPr lang="en-US" dirty="0" smtClean="0">
              <a:solidFill>
                <a:schemeClr val="bg1"/>
              </a:solidFill>
            </a:endParaRPr>
          </a:p>
        </p:txBody>
      </p:sp>
    </p:spTree>
    <p:extLst>
      <p:ext uri="{BB962C8B-B14F-4D97-AF65-F5344CB8AC3E}">
        <p14:creationId xmlns:p14="http://schemas.microsoft.com/office/powerpoint/2010/main" val="745514552"/>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6" name="Text Placeholder 5"/>
          <p:cNvSpPr>
            <a:spLocks noGrp="1"/>
          </p:cNvSpPr>
          <p:nvPr>
            <p:ph type="body" idx="1"/>
          </p:nvPr>
        </p:nvSpPr>
        <p:spPr>
          <a:xfrm>
            <a:off x="457200" y="1535113"/>
            <a:ext cx="6705600" cy="639762"/>
          </a:xfrm>
        </p:spPr>
        <p:txBody>
          <a:bodyPr>
            <a:normAutofit/>
          </a:bodyPr>
          <a:lstStyle/>
          <a:p>
            <a:r>
              <a:rPr lang="en-US" sz="3200" dirty="0" smtClean="0">
                <a:solidFill>
                  <a:schemeClr val="bg1"/>
                </a:solidFill>
              </a:rPr>
              <a:t>Prayer as an argument made to God</a:t>
            </a:r>
          </a:p>
        </p:txBody>
      </p:sp>
      <p:sp>
        <p:nvSpPr>
          <p:cNvPr id="3" name="Content Placeholder 2"/>
          <p:cNvSpPr>
            <a:spLocks noGrp="1"/>
          </p:cNvSpPr>
          <p:nvPr>
            <p:ph sz="half" idx="2"/>
          </p:nvPr>
        </p:nvSpPr>
        <p:spPr/>
        <p:txBody>
          <a:bodyPr>
            <a:normAutofit/>
          </a:bodyPr>
          <a:lstStyle/>
          <a:p>
            <a:pPr>
              <a:buNone/>
            </a:pPr>
            <a:endParaRPr lang="en-US" dirty="0" smtClean="0">
              <a:solidFill>
                <a:schemeClr val="bg1"/>
              </a:solidFill>
            </a:endParaRPr>
          </a:p>
          <a:p>
            <a:r>
              <a:rPr lang="en-US" dirty="0" smtClean="0">
                <a:solidFill>
                  <a:schemeClr val="bg1"/>
                </a:solidFill>
              </a:rPr>
              <a:t>Jacob wrestled an Angel (Gen. 22:34)</a:t>
            </a:r>
          </a:p>
          <a:p>
            <a:r>
              <a:rPr lang="en-US" dirty="0" smtClean="0">
                <a:solidFill>
                  <a:schemeClr val="bg1"/>
                </a:solidFill>
              </a:rPr>
              <a:t>Moses turned the hand of God (Ex. 32:11-14)</a:t>
            </a:r>
          </a:p>
          <a:p>
            <a:r>
              <a:rPr lang="en-US" dirty="0" smtClean="0">
                <a:solidFill>
                  <a:schemeClr val="bg1"/>
                </a:solidFill>
              </a:rPr>
              <a:t>Abraham and Sodom (Gen. 18:23-32)</a:t>
            </a:r>
          </a:p>
          <a:p>
            <a:pPr>
              <a:buNone/>
            </a:pPr>
            <a:endParaRPr lang="en-US" dirty="0" smtClean="0">
              <a:solidFill>
                <a:schemeClr val="bg1"/>
              </a:solidFill>
            </a:endParaRPr>
          </a:p>
        </p:txBody>
      </p:sp>
      <p:pic>
        <p:nvPicPr>
          <p:cNvPr id="3074" name="Picture 2" descr="http://3.bp.blogspot.com/_18xktH6Eobk/SYkSoES7WAI/AAAAAAAAGQ0/c6HhCgKrf4E/s400/jacob_angel_.jpg"/>
          <p:cNvPicPr>
            <a:picLocks noChangeAspect="1" noChangeArrowheads="1"/>
          </p:cNvPicPr>
          <p:nvPr/>
        </p:nvPicPr>
        <p:blipFill>
          <a:blip r:embed="rId4" cstate="print"/>
          <a:srcRect/>
          <a:stretch>
            <a:fillRect/>
          </a:stretch>
        </p:blipFill>
        <p:spPr bwMode="auto">
          <a:xfrm>
            <a:off x="4876800" y="2209800"/>
            <a:ext cx="3171825" cy="3810000"/>
          </a:xfrm>
          <a:prstGeom prst="rect">
            <a:avLst/>
          </a:prstGeom>
          <a:noFill/>
        </p:spPr>
      </p:pic>
    </p:spTree>
    <p:extLst>
      <p:ext uri="{BB962C8B-B14F-4D97-AF65-F5344CB8AC3E}">
        <p14:creationId xmlns:p14="http://schemas.microsoft.com/office/powerpoint/2010/main" val="1443478866"/>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dirty="0" smtClean="0">
                <a:solidFill>
                  <a:schemeClr val="bg1"/>
                </a:solidFill>
              </a:rPr>
              <a:t>Why does God seem to want us to make an argument in prayer?</a:t>
            </a:r>
          </a:p>
          <a:p>
            <a:pPr>
              <a:buNone/>
            </a:pPr>
            <a:endParaRPr lang="en-US" dirty="0" smtClean="0">
              <a:solidFill>
                <a:schemeClr val="bg1"/>
              </a:solidFill>
            </a:endParaRPr>
          </a:p>
        </p:txBody>
      </p:sp>
    </p:spTree>
    <p:extLst>
      <p:ext uri="{BB962C8B-B14F-4D97-AF65-F5344CB8AC3E}">
        <p14:creationId xmlns:p14="http://schemas.microsoft.com/office/powerpoint/2010/main" val="569181635"/>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lstStyle/>
          <a:p>
            <a:pPr>
              <a:buNone/>
            </a:pPr>
            <a:r>
              <a:rPr lang="en-US" dirty="0" smtClean="0">
                <a:solidFill>
                  <a:schemeClr val="bg1"/>
                </a:solidFill>
              </a:rPr>
              <a:t>Prayer Logistics #1: When is the best time to pray?</a:t>
            </a:r>
          </a:p>
          <a:p>
            <a:pPr>
              <a:buNone/>
            </a:pPr>
            <a:endParaRPr lang="en-US" dirty="0"/>
          </a:p>
        </p:txBody>
      </p:sp>
    </p:spTree>
    <p:extLst>
      <p:ext uri="{BB962C8B-B14F-4D97-AF65-F5344CB8AC3E}">
        <p14:creationId xmlns:p14="http://schemas.microsoft.com/office/powerpoint/2010/main" val="686359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76400"/>
            <a:ext cx="8229600" cy="4525963"/>
          </a:xfrm>
        </p:spPr>
        <p:txBody>
          <a:bodyPr/>
          <a:lstStyle/>
          <a:p>
            <a:pPr marL="0" indent="0">
              <a:buNone/>
              <a:defRPr/>
            </a:pPr>
            <a:r>
              <a:rPr lang="en-US" b="1" dirty="0" smtClean="0">
                <a:solidFill>
                  <a:schemeClr val="bg1"/>
                </a:solidFill>
              </a:rPr>
              <a:t>Five things this tells us about the Bible:</a:t>
            </a:r>
          </a:p>
          <a:p>
            <a:pPr marL="514350" indent="-514350">
              <a:buAutoNum type="arabicPeriod"/>
              <a:defRPr/>
            </a:pPr>
            <a:r>
              <a:rPr lang="en-US" dirty="0" smtClean="0">
                <a:solidFill>
                  <a:schemeClr val="bg1"/>
                </a:solidFill>
              </a:rPr>
              <a:t>It is from God</a:t>
            </a:r>
          </a:p>
          <a:p>
            <a:pPr marL="514350" indent="-514350">
              <a:buAutoNum type="arabicPeriod"/>
              <a:defRPr/>
            </a:pPr>
            <a:r>
              <a:rPr lang="en-US" dirty="0" smtClean="0">
                <a:solidFill>
                  <a:schemeClr val="bg1"/>
                </a:solidFill>
              </a:rPr>
              <a:t>It is to be taught</a:t>
            </a:r>
          </a:p>
          <a:p>
            <a:pPr marL="514350" indent="-514350">
              <a:buAutoNum type="arabicPeriod"/>
              <a:defRPr/>
            </a:pPr>
            <a:r>
              <a:rPr lang="en-US" dirty="0" smtClean="0">
                <a:solidFill>
                  <a:schemeClr val="bg1"/>
                </a:solidFill>
              </a:rPr>
              <a:t>It reproves and corrects our thinking</a:t>
            </a:r>
          </a:p>
          <a:p>
            <a:pPr marL="514350" indent="-514350">
              <a:buAutoNum type="arabicPeriod"/>
              <a:defRPr/>
            </a:pPr>
            <a:r>
              <a:rPr lang="en-US" dirty="0" smtClean="0">
                <a:solidFill>
                  <a:schemeClr val="bg1"/>
                </a:solidFill>
              </a:rPr>
              <a:t>It equips us</a:t>
            </a:r>
          </a:p>
          <a:p>
            <a:pPr marL="514350" indent="-514350">
              <a:buAutoNum type="arabicPeriod"/>
              <a:defRPr/>
            </a:pPr>
            <a:r>
              <a:rPr lang="en-US" dirty="0" smtClean="0">
                <a:solidFill>
                  <a:schemeClr val="bg1"/>
                </a:solidFill>
              </a:rPr>
              <a:t>It does not lack</a:t>
            </a:r>
          </a:p>
          <a:p>
            <a:pPr marL="590550" indent="-533400">
              <a:buNone/>
            </a:pP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normAutofit/>
          </a:bodyPr>
          <a:lstStyle/>
          <a:p>
            <a:pPr>
              <a:buNone/>
            </a:pPr>
            <a:r>
              <a:rPr lang="en-US" dirty="0" smtClean="0">
                <a:solidFill>
                  <a:schemeClr val="bg1"/>
                </a:solidFill>
              </a:rPr>
              <a:t>Prayer Logistics #2: Where is the best place to pray?</a:t>
            </a:r>
          </a:p>
        </p:txBody>
      </p:sp>
    </p:spTree>
    <p:extLst>
      <p:ext uri="{BB962C8B-B14F-4D97-AF65-F5344CB8AC3E}">
        <p14:creationId xmlns:p14="http://schemas.microsoft.com/office/powerpoint/2010/main" val="2107013373"/>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normAutofit/>
          </a:bodyPr>
          <a:lstStyle/>
          <a:p>
            <a:pPr>
              <a:buNone/>
            </a:pPr>
            <a:r>
              <a:rPr lang="en-US" b="1" dirty="0" err="1" smtClean="0">
                <a:solidFill>
                  <a:schemeClr val="bg1"/>
                </a:solidFill>
              </a:rPr>
              <a:t>Psa</a:t>
            </a:r>
            <a:r>
              <a:rPr lang="en-US" b="1" dirty="0" smtClean="0">
                <a:solidFill>
                  <a:schemeClr val="bg1"/>
                </a:solidFill>
              </a:rPr>
              <a:t> 139:7-10</a:t>
            </a:r>
            <a:endParaRPr lang="en-US" b="1" baseline="30000" dirty="0" smtClean="0">
              <a:solidFill>
                <a:schemeClr val="bg1"/>
              </a:solidFill>
            </a:endParaRPr>
          </a:p>
          <a:p>
            <a:pPr>
              <a:buNone/>
            </a:pPr>
            <a:r>
              <a:rPr lang="en-US" baseline="30000" dirty="0" smtClean="0">
                <a:solidFill>
                  <a:schemeClr val="bg1"/>
                </a:solidFill>
              </a:rPr>
              <a:t>	</a:t>
            </a:r>
            <a:r>
              <a:rPr lang="en-US" dirty="0" smtClean="0">
                <a:solidFill>
                  <a:schemeClr val="bg1"/>
                </a:solidFill>
              </a:rPr>
              <a:t>Where can I go from Your Spirit? Or where can I flee from Your presence? If I ascend to heaven, You are there; If I make my bed in </a:t>
            </a:r>
            <a:r>
              <a:rPr lang="en-US" dirty="0" err="1" smtClean="0">
                <a:solidFill>
                  <a:schemeClr val="bg1"/>
                </a:solidFill>
              </a:rPr>
              <a:t>Sheol</a:t>
            </a:r>
            <a:r>
              <a:rPr lang="en-US" dirty="0" smtClean="0">
                <a:solidFill>
                  <a:schemeClr val="bg1"/>
                </a:solidFill>
              </a:rPr>
              <a:t>, behold, You are there. If I take the wings of the dawn, if I dwell in the remotest part of the sea, even there Your hand will lead me, And Your right hand will lay hold of me.</a:t>
            </a:r>
          </a:p>
        </p:txBody>
      </p:sp>
    </p:spTree>
    <p:extLst>
      <p:ext uri="{BB962C8B-B14F-4D97-AF65-F5344CB8AC3E}">
        <p14:creationId xmlns:p14="http://schemas.microsoft.com/office/powerpoint/2010/main" val="1444165811"/>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normAutofit fontScale="85000" lnSpcReduction="20000"/>
          </a:bodyPr>
          <a:lstStyle/>
          <a:p>
            <a:pPr>
              <a:buNone/>
            </a:pPr>
            <a:r>
              <a:rPr lang="en-US" b="1" dirty="0" smtClean="0">
                <a:solidFill>
                  <a:schemeClr val="bg1"/>
                </a:solidFill>
              </a:rPr>
              <a:t>John. 4:20-24</a:t>
            </a:r>
          </a:p>
          <a:p>
            <a:pPr>
              <a:buNone/>
            </a:pPr>
            <a:r>
              <a:rPr lang="en-US" dirty="0" smtClean="0">
                <a:solidFill>
                  <a:schemeClr val="bg1"/>
                </a:solidFill>
              </a:rPr>
              <a:t> </a:t>
            </a:r>
            <a:r>
              <a:rPr lang="en-US" baseline="30000" dirty="0" smtClean="0"/>
              <a:t>	</a:t>
            </a:r>
            <a:r>
              <a:rPr lang="en-US" dirty="0" smtClean="0">
                <a:solidFill>
                  <a:schemeClr val="bg1"/>
                </a:solidFill>
              </a:rPr>
              <a:t>[Woman at the well speaking] “Our fathers worshiped in this mountain, and you </a:t>
            </a:r>
            <a:r>
              <a:rPr lang="en-US" i="1" dirty="0" smtClean="0">
                <a:solidFill>
                  <a:schemeClr val="bg1"/>
                </a:solidFill>
              </a:rPr>
              <a:t>people say that in Jerusalem is the place where men ought to worship.“ </a:t>
            </a:r>
            <a:r>
              <a:rPr lang="en-US" dirty="0" smtClean="0">
                <a:solidFill>
                  <a:schemeClr val="bg1"/>
                </a:solidFill>
              </a:rPr>
              <a:t>Jesus said to her, "Woman, believe Me, an hour is coming when neither in this mountain nor in Jerusalem will you worship the Father. You worship what you do not know; we worship what we know, for salvation is from the Jews. But an hour is coming, and now is, when the true worshipers will worship the Father in spirit and truth; for such people the Father seeks to be His worshipers. God is spirit, and those who worship Him must worship in spirit and truth."</a:t>
            </a:r>
          </a:p>
          <a:p>
            <a:pPr>
              <a:buNone/>
            </a:pPr>
            <a:endParaRPr lang="en-US" dirty="0" smtClean="0">
              <a:solidFill>
                <a:schemeClr val="bg1"/>
              </a:solidFill>
            </a:endParaRPr>
          </a:p>
          <a:p>
            <a:pPr>
              <a:buNone/>
            </a:pPr>
            <a:endParaRPr lang="en-US" dirty="0"/>
          </a:p>
        </p:txBody>
      </p:sp>
    </p:spTree>
    <p:extLst>
      <p:ext uri="{BB962C8B-B14F-4D97-AF65-F5344CB8AC3E}">
        <p14:creationId xmlns:p14="http://schemas.microsoft.com/office/powerpoint/2010/main" val="1234607083"/>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normAutofit/>
          </a:bodyPr>
          <a:lstStyle/>
          <a:p>
            <a:pPr>
              <a:buNone/>
            </a:pPr>
            <a:r>
              <a:rPr lang="en-US" dirty="0" smtClean="0">
                <a:solidFill>
                  <a:schemeClr val="bg1"/>
                </a:solidFill>
              </a:rPr>
              <a:t>Prayer Logistics #3: Who do we pray to?</a:t>
            </a:r>
          </a:p>
          <a:p>
            <a:pPr>
              <a:buNone/>
            </a:pPr>
            <a:endParaRPr lang="en-US" dirty="0" smtClean="0">
              <a:solidFill>
                <a:schemeClr val="bg1"/>
              </a:solidFill>
            </a:endParaRPr>
          </a:p>
        </p:txBody>
      </p:sp>
    </p:spTree>
    <p:extLst>
      <p:ext uri="{BB962C8B-B14F-4D97-AF65-F5344CB8AC3E}">
        <p14:creationId xmlns:p14="http://schemas.microsoft.com/office/powerpoint/2010/main" val="198364451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6" name="Rectangle 5"/>
          <p:cNvSpPr/>
          <p:nvPr/>
        </p:nvSpPr>
        <p:spPr>
          <a:xfrm>
            <a:off x="1752600" y="1676400"/>
            <a:ext cx="5867400" cy="44005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4" cstate="print"/>
          <a:srcRect/>
          <a:stretch>
            <a:fillRect/>
          </a:stretch>
        </p:blipFill>
        <p:spPr bwMode="auto">
          <a:xfrm>
            <a:off x="2279854" y="2095500"/>
            <a:ext cx="1072946" cy="3695700"/>
          </a:xfrm>
          <a:prstGeom prst="rect">
            <a:avLst/>
          </a:prstGeom>
          <a:noFill/>
          <a:ln w="9525">
            <a:noFill/>
            <a:miter lim="800000"/>
            <a:headEnd/>
            <a:tailEnd/>
          </a:ln>
        </p:spPr>
      </p:pic>
      <p:sp>
        <p:nvSpPr>
          <p:cNvPr id="7" name="TextBox 6"/>
          <p:cNvSpPr txBox="1"/>
          <p:nvPr/>
        </p:nvSpPr>
        <p:spPr>
          <a:xfrm>
            <a:off x="3810000" y="2362200"/>
            <a:ext cx="3352800" cy="461665"/>
          </a:xfrm>
          <a:prstGeom prst="rect">
            <a:avLst/>
          </a:prstGeom>
          <a:noFill/>
        </p:spPr>
        <p:txBody>
          <a:bodyPr wrap="square" rtlCol="0">
            <a:spAutoFit/>
          </a:bodyPr>
          <a:lstStyle/>
          <a:p>
            <a:r>
              <a:rPr lang="en-US" sz="2400" b="1" dirty="0" smtClean="0">
                <a:solidFill>
                  <a:schemeClr val="accent3">
                    <a:lumMod val="50000"/>
                  </a:schemeClr>
                </a:solidFill>
              </a:rPr>
              <a:t>To the Father</a:t>
            </a:r>
            <a:endParaRPr lang="en-US" sz="2400" b="1" dirty="0">
              <a:solidFill>
                <a:schemeClr val="accent3">
                  <a:lumMod val="50000"/>
                </a:schemeClr>
              </a:solidFill>
            </a:endParaRPr>
          </a:p>
        </p:txBody>
      </p:sp>
      <p:sp>
        <p:nvSpPr>
          <p:cNvPr id="8" name="TextBox 7"/>
          <p:cNvSpPr txBox="1"/>
          <p:nvPr/>
        </p:nvSpPr>
        <p:spPr>
          <a:xfrm>
            <a:off x="3810000" y="3653135"/>
            <a:ext cx="3352800" cy="461665"/>
          </a:xfrm>
          <a:prstGeom prst="rect">
            <a:avLst/>
          </a:prstGeom>
          <a:noFill/>
        </p:spPr>
        <p:txBody>
          <a:bodyPr wrap="square" rtlCol="0">
            <a:spAutoFit/>
          </a:bodyPr>
          <a:lstStyle/>
          <a:p>
            <a:r>
              <a:rPr lang="en-US" sz="2400" b="1" dirty="0" smtClean="0">
                <a:solidFill>
                  <a:schemeClr val="accent3">
                    <a:lumMod val="50000"/>
                  </a:schemeClr>
                </a:solidFill>
              </a:rPr>
              <a:t>Through the Son</a:t>
            </a:r>
            <a:endParaRPr lang="en-US" sz="2400" b="1" dirty="0">
              <a:solidFill>
                <a:schemeClr val="accent3">
                  <a:lumMod val="50000"/>
                </a:schemeClr>
              </a:solidFill>
            </a:endParaRPr>
          </a:p>
        </p:txBody>
      </p:sp>
      <p:sp>
        <p:nvSpPr>
          <p:cNvPr id="9" name="TextBox 8"/>
          <p:cNvSpPr txBox="1"/>
          <p:nvPr/>
        </p:nvSpPr>
        <p:spPr>
          <a:xfrm>
            <a:off x="3810000" y="4953000"/>
            <a:ext cx="3352800" cy="461665"/>
          </a:xfrm>
          <a:prstGeom prst="rect">
            <a:avLst/>
          </a:prstGeom>
          <a:noFill/>
        </p:spPr>
        <p:txBody>
          <a:bodyPr wrap="square" rtlCol="0">
            <a:spAutoFit/>
          </a:bodyPr>
          <a:lstStyle/>
          <a:p>
            <a:r>
              <a:rPr lang="en-US" sz="2400" b="1" dirty="0" smtClean="0">
                <a:solidFill>
                  <a:schemeClr val="accent3">
                    <a:lumMod val="50000"/>
                  </a:schemeClr>
                </a:solidFill>
              </a:rPr>
              <a:t>By the Spirit</a:t>
            </a:r>
            <a:endParaRPr lang="en-US" sz="2400" b="1" dirty="0">
              <a:solidFill>
                <a:schemeClr val="accent3">
                  <a:lumMod val="50000"/>
                </a:schemeClr>
              </a:solidFill>
            </a:endParaRPr>
          </a:p>
        </p:txBody>
      </p:sp>
    </p:spTree>
    <p:extLst>
      <p:ext uri="{BB962C8B-B14F-4D97-AF65-F5344CB8AC3E}">
        <p14:creationId xmlns:p14="http://schemas.microsoft.com/office/powerpoint/2010/main" val="1055649067"/>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lstStyle/>
          <a:p>
            <a:pPr>
              <a:buNone/>
            </a:pPr>
            <a:r>
              <a:rPr lang="en-US" b="1" dirty="0" smtClean="0">
                <a:solidFill>
                  <a:schemeClr val="bg1"/>
                </a:solidFill>
              </a:rPr>
              <a:t>Prayer Methods:</a:t>
            </a:r>
          </a:p>
          <a:p>
            <a:pPr marL="514350" indent="-514350">
              <a:buFont typeface="+mj-lt"/>
              <a:buAutoNum type="arabicPeriod"/>
            </a:pPr>
            <a:r>
              <a:rPr lang="en-US" dirty="0" smtClean="0">
                <a:solidFill>
                  <a:schemeClr val="bg1"/>
                </a:solidFill>
              </a:rPr>
              <a:t>Devotional</a:t>
            </a:r>
          </a:p>
          <a:p>
            <a:pPr marL="514350" indent="-514350">
              <a:buFont typeface="+mj-lt"/>
              <a:buAutoNum type="arabicPeriod"/>
            </a:pPr>
            <a:r>
              <a:rPr lang="en-US" dirty="0" smtClean="0">
                <a:solidFill>
                  <a:schemeClr val="bg1"/>
                </a:solidFill>
              </a:rPr>
              <a:t>Situational </a:t>
            </a:r>
          </a:p>
          <a:p>
            <a:pPr marL="514350" indent="-514350">
              <a:buFont typeface="+mj-lt"/>
              <a:buAutoNum type="arabicPeriod"/>
            </a:pPr>
            <a:r>
              <a:rPr lang="en-US" dirty="0" smtClean="0">
                <a:solidFill>
                  <a:schemeClr val="bg1"/>
                </a:solidFill>
              </a:rPr>
              <a:t>Conversational</a:t>
            </a:r>
          </a:p>
        </p:txBody>
      </p:sp>
    </p:spTree>
    <p:extLst>
      <p:ext uri="{BB962C8B-B14F-4D97-AF65-F5344CB8AC3E}">
        <p14:creationId xmlns:p14="http://schemas.microsoft.com/office/powerpoint/2010/main" val="705613962"/>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prayer_growing.jpg"/>
          <p:cNvPicPr>
            <a:picLocks noChangeAspect="1"/>
          </p:cNvPicPr>
          <p:nvPr/>
        </p:nvPicPr>
        <p:blipFill>
          <a:blip r:embed="rId2" cstate="print"/>
          <a:stretch>
            <a:fillRect/>
          </a:stretch>
        </p:blipFill>
        <p:spPr>
          <a:xfrm>
            <a:off x="2028" y="0"/>
            <a:ext cx="9139943" cy="6858000"/>
          </a:xfrm>
          <a:prstGeom prst="rect">
            <a:avLst/>
          </a:prstGeom>
        </p:spPr>
      </p:pic>
      <p:pic>
        <p:nvPicPr>
          <p:cNvPr id="1030" name="Picture 6" descr="http://images.clipartof.com/thumbnails/225892-Royalty-Free-RF-Clipart-Illustration-Of-A-Black-And-White-Relaxed-Woman-Meditating-On-The-Floor.jpg"/>
          <p:cNvPicPr>
            <a:picLocks noChangeAspect="1" noChangeArrowheads="1"/>
          </p:cNvPicPr>
          <p:nvPr/>
        </p:nvPicPr>
        <p:blipFill>
          <a:blip r:embed="rId3" cstate="print"/>
          <a:srcRect/>
          <a:stretch>
            <a:fillRect/>
          </a:stretch>
        </p:blipFill>
        <p:spPr bwMode="auto">
          <a:xfrm>
            <a:off x="1219200" y="4343400"/>
            <a:ext cx="1514475" cy="1788750"/>
          </a:xfrm>
          <a:prstGeom prst="rect">
            <a:avLst/>
          </a:prstGeom>
          <a:noFill/>
        </p:spPr>
      </p:pic>
      <p:sp>
        <p:nvSpPr>
          <p:cNvPr id="8" name="TextBox 7"/>
          <p:cNvSpPr txBox="1"/>
          <p:nvPr/>
        </p:nvSpPr>
        <p:spPr>
          <a:xfrm>
            <a:off x="685800" y="2286000"/>
            <a:ext cx="2590800" cy="584775"/>
          </a:xfrm>
          <a:prstGeom prst="rect">
            <a:avLst/>
          </a:prstGeom>
          <a:noFill/>
        </p:spPr>
        <p:txBody>
          <a:bodyPr wrap="square" rtlCol="0">
            <a:spAutoFit/>
          </a:bodyPr>
          <a:lstStyle/>
          <a:p>
            <a:pPr algn="ctr"/>
            <a:r>
              <a:rPr lang="en-US" sz="3200" dirty="0" smtClean="0">
                <a:solidFill>
                  <a:schemeClr val="bg1"/>
                </a:solidFill>
              </a:rPr>
              <a:t>Nowhere</a:t>
            </a:r>
            <a:endParaRPr lang="en-US" sz="2800" dirty="0">
              <a:solidFill>
                <a:schemeClr val="bg1"/>
              </a:solidFill>
            </a:endParaRPr>
          </a:p>
        </p:txBody>
      </p:sp>
      <p:sp>
        <p:nvSpPr>
          <p:cNvPr id="9" name="TextBox 8"/>
          <p:cNvSpPr txBox="1"/>
          <p:nvPr/>
        </p:nvSpPr>
        <p:spPr>
          <a:xfrm>
            <a:off x="6096000" y="2209800"/>
            <a:ext cx="2590800" cy="584775"/>
          </a:xfrm>
          <a:prstGeom prst="rect">
            <a:avLst/>
          </a:prstGeom>
          <a:noFill/>
        </p:spPr>
        <p:txBody>
          <a:bodyPr wrap="square" rtlCol="0">
            <a:spAutoFit/>
          </a:bodyPr>
          <a:lstStyle/>
          <a:p>
            <a:pPr algn="ctr"/>
            <a:r>
              <a:rPr lang="en-US" sz="3200" dirty="0" smtClean="0">
                <a:solidFill>
                  <a:schemeClr val="bg1"/>
                </a:solidFill>
              </a:rPr>
              <a:t>God</a:t>
            </a:r>
            <a:endParaRPr lang="en-US" sz="3200" dirty="0">
              <a:solidFill>
                <a:schemeClr val="bg1"/>
              </a:solidFill>
            </a:endParaRPr>
          </a:p>
        </p:txBody>
      </p:sp>
      <p:sp>
        <p:nvSpPr>
          <p:cNvPr id="10" name="Right Arrow 9"/>
          <p:cNvSpPr/>
          <p:nvPr/>
        </p:nvSpPr>
        <p:spPr>
          <a:xfrm rot="16200000">
            <a:off x="1333500" y="3086100"/>
            <a:ext cx="1371600" cy="8382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16200000">
            <a:off x="6743700" y="3009900"/>
            <a:ext cx="1371600" cy="8382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16200000">
            <a:off x="1424717" y="3539952"/>
            <a:ext cx="1200834" cy="369332"/>
          </a:xfrm>
          <a:prstGeom prst="rect">
            <a:avLst/>
          </a:prstGeom>
          <a:noFill/>
        </p:spPr>
        <p:txBody>
          <a:bodyPr wrap="square" rtlCol="0">
            <a:spAutoFit/>
          </a:bodyPr>
          <a:lstStyle/>
          <a:p>
            <a:pPr algn="ctr"/>
            <a:r>
              <a:rPr lang="en-US" dirty="0" smtClean="0"/>
              <a:t>anxiety</a:t>
            </a:r>
            <a:endParaRPr lang="en-US" dirty="0"/>
          </a:p>
        </p:txBody>
      </p:sp>
      <p:sp>
        <p:nvSpPr>
          <p:cNvPr id="13" name="TextBox 12"/>
          <p:cNvSpPr txBox="1"/>
          <p:nvPr/>
        </p:nvSpPr>
        <p:spPr>
          <a:xfrm rot="16200000">
            <a:off x="6834917" y="3463752"/>
            <a:ext cx="1200834" cy="369332"/>
          </a:xfrm>
          <a:prstGeom prst="rect">
            <a:avLst/>
          </a:prstGeom>
          <a:noFill/>
        </p:spPr>
        <p:txBody>
          <a:bodyPr wrap="square" rtlCol="0">
            <a:spAutoFit/>
          </a:bodyPr>
          <a:lstStyle/>
          <a:p>
            <a:pPr algn="ctr"/>
            <a:r>
              <a:rPr lang="en-US" dirty="0" smtClean="0"/>
              <a:t>anxiety</a:t>
            </a:r>
            <a:endParaRPr lang="en-US" dirty="0"/>
          </a:p>
        </p:txBody>
      </p:sp>
      <p:sp>
        <p:nvSpPr>
          <p:cNvPr id="14" name="TextBox 13"/>
          <p:cNvSpPr txBox="1"/>
          <p:nvPr/>
        </p:nvSpPr>
        <p:spPr>
          <a:xfrm>
            <a:off x="762000" y="6120825"/>
            <a:ext cx="2590800" cy="584775"/>
          </a:xfrm>
          <a:prstGeom prst="rect">
            <a:avLst/>
          </a:prstGeom>
          <a:noFill/>
        </p:spPr>
        <p:txBody>
          <a:bodyPr wrap="square" rtlCol="0">
            <a:spAutoFit/>
          </a:bodyPr>
          <a:lstStyle/>
          <a:p>
            <a:pPr algn="ctr"/>
            <a:r>
              <a:rPr lang="en-US" sz="3200" dirty="0" smtClean="0">
                <a:solidFill>
                  <a:schemeClr val="bg1"/>
                </a:solidFill>
              </a:rPr>
              <a:t>Meditation</a:t>
            </a:r>
            <a:endParaRPr lang="en-US" sz="2800" dirty="0">
              <a:solidFill>
                <a:schemeClr val="bg1"/>
              </a:solidFill>
            </a:endParaRPr>
          </a:p>
        </p:txBody>
      </p:sp>
      <p:sp>
        <p:nvSpPr>
          <p:cNvPr id="15" name="TextBox 14"/>
          <p:cNvSpPr txBox="1"/>
          <p:nvPr/>
        </p:nvSpPr>
        <p:spPr>
          <a:xfrm>
            <a:off x="6096000" y="6044625"/>
            <a:ext cx="2590800" cy="584775"/>
          </a:xfrm>
          <a:prstGeom prst="rect">
            <a:avLst/>
          </a:prstGeom>
          <a:noFill/>
        </p:spPr>
        <p:txBody>
          <a:bodyPr wrap="square" rtlCol="0">
            <a:spAutoFit/>
          </a:bodyPr>
          <a:lstStyle/>
          <a:p>
            <a:pPr algn="ctr"/>
            <a:r>
              <a:rPr lang="en-US" sz="3200" dirty="0" smtClean="0">
                <a:solidFill>
                  <a:schemeClr val="bg1"/>
                </a:solidFill>
              </a:rPr>
              <a:t>Prayer</a:t>
            </a:r>
            <a:endParaRPr lang="en-US" sz="2800" dirty="0">
              <a:solidFill>
                <a:schemeClr val="bg1"/>
              </a:solidFill>
            </a:endParaRPr>
          </a:p>
        </p:txBody>
      </p:sp>
      <p:pic>
        <p:nvPicPr>
          <p:cNvPr id="1032" name="Picture 8" descr="http://www.clker.com/cliparts/8/e/5/0/119498468245756232stylized_yoga_person_ger_02.svg.hi.png"/>
          <p:cNvPicPr>
            <a:picLocks noChangeAspect="1" noChangeArrowheads="1"/>
          </p:cNvPicPr>
          <p:nvPr/>
        </p:nvPicPr>
        <p:blipFill>
          <a:blip r:embed="rId4" cstate="print"/>
          <a:srcRect/>
          <a:stretch>
            <a:fillRect/>
          </a:stretch>
        </p:blipFill>
        <p:spPr bwMode="auto">
          <a:xfrm>
            <a:off x="6629400" y="4191000"/>
            <a:ext cx="1676400" cy="2058463"/>
          </a:xfrm>
          <a:prstGeom prst="rect">
            <a:avLst/>
          </a:prstGeom>
          <a:noFill/>
        </p:spPr>
      </p:pic>
      <p:sp>
        <p:nvSpPr>
          <p:cNvPr id="17" name="TextBox 16"/>
          <p:cNvSpPr txBox="1"/>
          <p:nvPr/>
        </p:nvSpPr>
        <p:spPr>
          <a:xfrm>
            <a:off x="1295400" y="1173540"/>
            <a:ext cx="6934200" cy="1569660"/>
          </a:xfrm>
          <a:prstGeom prst="rect">
            <a:avLst/>
          </a:prstGeom>
          <a:noFill/>
        </p:spPr>
        <p:txBody>
          <a:bodyPr wrap="square" rtlCol="0">
            <a:spAutoFit/>
          </a:bodyPr>
          <a:lstStyle/>
          <a:p>
            <a:pPr algn="ctr"/>
            <a:r>
              <a:rPr lang="en-US" sz="3200" b="1" dirty="0" smtClean="0">
                <a:solidFill>
                  <a:schemeClr val="bg1"/>
                </a:solidFill>
              </a:rPr>
              <a:t>Transcendental Meditation </a:t>
            </a:r>
          </a:p>
          <a:p>
            <a:pPr algn="ctr"/>
            <a:r>
              <a:rPr lang="en-US" sz="3200" b="1" dirty="0" smtClean="0">
                <a:solidFill>
                  <a:schemeClr val="bg1"/>
                </a:solidFill>
              </a:rPr>
              <a:t>vs. </a:t>
            </a:r>
          </a:p>
          <a:p>
            <a:pPr algn="ctr"/>
            <a:r>
              <a:rPr lang="en-US" sz="3200" b="1" dirty="0" smtClean="0">
                <a:solidFill>
                  <a:schemeClr val="bg1"/>
                </a:solidFill>
              </a:rPr>
              <a:t>Prayer</a:t>
            </a:r>
            <a:endParaRPr lang="en-US" sz="3200" b="1" dirty="0">
              <a:solidFill>
                <a:schemeClr val="bg1"/>
              </a:solidFill>
            </a:endParaRPr>
          </a:p>
        </p:txBody>
      </p:sp>
    </p:spTree>
    <p:extLst>
      <p:ext uri="{BB962C8B-B14F-4D97-AF65-F5344CB8AC3E}">
        <p14:creationId xmlns:p14="http://schemas.microsoft.com/office/powerpoint/2010/main" val="849160600"/>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Phil. 4:6-7 </a:t>
            </a:r>
          </a:p>
          <a:p>
            <a:pPr>
              <a:buNone/>
            </a:pPr>
            <a:r>
              <a:rPr lang="en-US" dirty="0" smtClean="0">
                <a:solidFill>
                  <a:schemeClr val="bg1"/>
                </a:solidFill>
              </a:rPr>
              <a:t>	Do not be anxious about anything, but in everything by prayer and supplication with thanksgiving let your requests be made known to God.  And the peace of God, which surpasses all understanding, will guard your hearts and minds in Christ Jesus.</a:t>
            </a:r>
          </a:p>
          <a:p>
            <a:pPr>
              <a:buNone/>
            </a:pPr>
            <a:endParaRPr lang="en-US" dirty="0" smtClean="0">
              <a:solidFill>
                <a:schemeClr val="bg1"/>
              </a:solidFill>
            </a:endParaRPr>
          </a:p>
        </p:txBody>
      </p:sp>
    </p:spTree>
    <p:extLst>
      <p:ext uri="{BB962C8B-B14F-4D97-AF65-F5344CB8AC3E}">
        <p14:creationId xmlns:p14="http://schemas.microsoft.com/office/powerpoint/2010/main" val="1813369885"/>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What Prayer is Not:</a:t>
            </a:r>
          </a:p>
          <a:p>
            <a:r>
              <a:rPr lang="en-US" dirty="0" smtClean="0">
                <a:solidFill>
                  <a:schemeClr val="bg1"/>
                </a:solidFill>
              </a:rPr>
              <a:t>Rabbits foot/Jeanie in a bottle</a:t>
            </a:r>
          </a:p>
          <a:p>
            <a:r>
              <a:rPr lang="en-US" dirty="0" smtClean="0">
                <a:solidFill>
                  <a:schemeClr val="bg1"/>
                </a:solidFill>
              </a:rPr>
              <a:t>Request to granddad </a:t>
            </a:r>
          </a:p>
          <a:p>
            <a:r>
              <a:rPr lang="en-US" dirty="0" smtClean="0">
                <a:solidFill>
                  <a:schemeClr val="bg1"/>
                </a:solidFill>
              </a:rPr>
              <a:t>A pithy rote call to God</a:t>
            </a:r>
          </a:p>
          <a:p>
            <a:pPr>
              <a:buNone/>
            </a:pPr>
            <a:endParaRPr lang="en-US" dirty="0">
              <a:solidFill>
                <a:schemeClr val="bg1"/>
              </a:solidFill>
            </a:endParaRPr>
          </a:p>
        </p:txBody>
      </p:sp>
    </p:spTree>
    <p:extLst>
      <p:ext uri="{BB962C8B-B14F-4D97-AF65-F5344CB8AC3E}">
        <p14:creationId xmlns:p14="http://schemas.microsoft.com/office/powerpoint/2010/main" val="219738971"/>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ayer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Matt. 6:7</a:t>
            </a:r>
          </a:p>
          <a:p>
            <a:pPr>
              <a:buNone/>
            </a:pPr>
            <a:r>
              <a:rPr lang="en-US" dirty="0" smtClean="0">
                <a:solidFill>
                  <a:schemeClr val="bg1"/>
                </a:solidFill>
              </a:rPr>
              <a:t>	And when you are praying, do not use meaningless repetition as the Gentiles do, for they suppose that they will be heard for their many words.</a:t>
            </a:r>
          </a:p>
          <a:p>
            <a:pPr>
              <a:buNone/>
            </a:pPr>
            <a:endParaRPr lang="en-US" dirty="0">
              <a:solidFill>
                <a:schemeClr val="bg1"/>
              </a:solidFill>
            </a:endParaRPr>
          </a:p>
        </p:txBody>
      </p:sp>
    </p:spTree>
    <p:extLst>
      <p:ext uri="{BB962C8B-B14F-4D97-AF65-F5344CB8AC3E}">
        <p14:creationId xmlns:p14="http://schemas.microsoft.com/office/powerpoint/2010/main" val="16284964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101379" name="Rectangle 3"/>
          <p:cNvSpPr>
            <a:spLocks noGrp="1" noChangeArrowheads="1"/>
          </p:cNvSpPr>
          <p:nvPr>
            <p:ph type="body" idx="1"/>
          </p:nvPr>
        </p:nvSpPr>
        <p:spPr/>
        <p:txBody>
          <a:bodyPr/>
          <a:lstStyle/>
          <a:p>
            <a:pPr eaLnBrk="1" hangingPunct="1">
              <a:buFontTx/>
              <a:buNone/>
            </a:pPr>
            <a:r>
              <a:rPr lang="en-US" dirty="0" err="1" smtClean="0">
                <a:solidFill>
                  <a:schemeClr val="bg1"/>
                </a:solidFill>
                <a:latin typeface="Bwgrkl" pitchFamily="2" charset="0"/>
              </a:rPr>
              <a:t>qeo,pneustoj</a:t>
            </a:r>
            <a:r>
              <a:rPr lang="en-US" dirty="0" smtClean="0">
                <a:solidFill>
                  <a:schemeClr val="bg1"/>
                </a:solidFill>
              </a:rPr>
              <a:t>  =  </a:t>
            </a:r>
          </a:p>
          <a:p>
            <a:pPr eaLnBrk="1" hangingPunct="1">
              <a:buFontTx/>
              <a:buNone/>
            </a:pPr>
            <a:r>
              <a:rPr lang="en-US" dirty="0" err="1" smtClean="0">
                <a:solidFill>
                  <a:schemeClr val="bg1"/>
                </a:solidFill>
                <a:latin typeface="Bwgrkl" pitchFamily="2" charset="0"/>
              </a:rPr>
              <a:t>qeo,j</a:t>
            </a:r>
            <a:r>
              <a:rPr lang="en-US" dirty="0" smtClean="0">
                <a:solidFill>
                  <a:schemeClr val="bg1"/>
                </a:solidFill>
                <a:latin typeface="Bwgrkl" pitchFamily="2" charset="0"/>
              </a:rPr>
              <a:t> </a:t>
            </a:r>
            <a:r>
              <a:rPr lang="en-US" dirty="0" smtClean="0">
                <a:solidFill>
                  <a:schemeClr val="bg1"/>
                </a:solidFill>
              </a:rPr>
              <a:t>(</a:t>
            </a:r>
            <a:r>
              <a:rPr lang="en-US" i="1" dirty="0" err="1" smtClean="0">
                <a:solidFill>
                  <a:schemeClr val="bg1"/>
                </a:solidFill>
              </a:rPr>
              <a:t>theos</a:t>
            </a:r>
            <a:r>
              <a:rPr lang="en-US" dirty="0" smtClean="0">
                <a:solidFill>
                  <a:schemeClr val="bg1"/>
                </a:solidFill>
              </a:rPr>
              <a:t>)</a:t>
            </a:r>
            <a:r>
              <a:rPr lang="en-US" dirty="0" smtClean="0">
                <a:solidFill>
                  <a:schemeClr val="bg1"/>
                </a:solidFill>
                <a:latin typeface="Bwgrkl" pitchFamily="2" charset="0"/>
              </a:rPr>
              <a:t> </a:t>
            </a:r>
            <a:r>
              <a:rPr lang="en-US" dirty="0" err="1" smtClean="0">
                <a:solidFill>
                  <a:schemeClr val="bg1"/>
                </a:solidFill>
                <a:latin typeface="Bwgrkl" pitchFamily="2" charset="0"/>
              </a:rPr>
              <a:t>pneustoj</a:t>
            </a:r>
            <a:r>
              <a:rPr lang="en-US" dirty="0" smtClean="0">
                <a:solidFill>
                  <a:schemeClr val="bg1"/>
                </a:solidFill>
              </a:rPr>
              <a:t> (</a:t>
            </a:r>
            <a:r>
              <a:rPr lang="en-US" i="1" dirty="0" err="1" smtClean="0">
                <a:solidFill>
                  <a:schemeClr val="bg1"/>
                </a:solidFill>
              </a:rPr>
              <a:t>pneustos</a:t>
            </a:r>
            <a:r>
              <a:rPr lang="en-US" dirty="0" smtClean="0">
                <a:solidFill>
                  <a:schemeClr val="bg1"/>
                </a:solidFill>
              </a:rPr>
              <a:t>)</a:t>
            </a:r>
          </a:p>
          <a:p>
            <a:pPr eaLnBrk="1" hangingPunct="1">
              <a:buFontTx/>
              <a:buNone/>
            </a:pPr>
            <a:endParaRPr lang="en-US" dirty="0" smtClean="0">
              <a:solidFill>
                <a:schemeClr val="bg1"/>
              </a:solidFill>
            </a:endParaRPr>
          </a:p>
          <a:p>
            <a:pPr eaLnBrk="1" hangingPunct="1">
              <a:buFontTx/>
              <a:buNone/>
            </a:pPr>
            <a:r>
              <a:rPr lang="en-US" dirty="0" smtClean="0">
                <a:solidFill>
                  <a:schemeClr val="bg1"/>
                </a:solidFill>
              </a:rPr>
              <a:t>Lit. “God breathed”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Effect transition="in" filter="blinds(horizontal)">
                                      <p:cBhvr>
                                        <p:cTn id="7" dur="500"/>
                                        <p:tgtEl>
                                          <p:spTgt spid="1013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1379">
                                            <p:txEl>
                                              <p:pRg st="1" end="1"/>
                                            </p:txEl>
                                          </p:spTgt>
                                        </p:tgtEl>
                                        <p:attrNameLst>
                                          <p:attrName>style.visibility</p:attrName>
                                        </p:attrNameLst>
                                      </p:cBhvr>
                                      <p:to>
                                        <p:strVal val="visible"/>
                                      </p:to>
                                    </p:set>
                                    <p:animEffect transition="in" filter="blinds(horizontal)">
                                      <p:cBhvr>
                                        <p:cTn id="12" dur="500"/>
                                        <p:tgtEl>
                                          <p:spTgt spid="1013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1379">
                                            <p:txEl>
                                              <p:pRg st="3" end="3"/>
                                            </p:txEl>
                                          </p:spTgt>
                                        </p:tgtEl>
                                        <p:attrNameLst>
                                          <p:attrName>style.visibility</p:attrName>
                                        </p:attrNameLst>
                                      </p:cBhvr>
                                      <p:to>
                                        <p:strVal val="visible"/>
                                      </p:to>
                                    </p:set>
                                    <p:animEffect transition="in" filter="blinds(horizontal)">
                                      <p:cBhvr>
                                        <p:cTn id="17" dur="500"/>
                                        <p:tgtEl>
                                          <p:spTgt spid="1013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autoUpdateAnimBg="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normAutofit/>
          </a:bodyPr>
          <a:lstStyle/>
          <a:p>
            <a:pPr algn="ctr">
              <a:buNone/>
            </a:pPr>
            <a:endParaRPr lang="en-US" dirty="0" smtClean="0">
              <a:solidFill>
                <a:schemeClr val="bg1"/>
              </a:solidFill>
            </a:endParaRPr>
          </a:p>
          <a:p>
            <a:pPr algn="ctr">
              <a:buNone/>
            </a:pPr>
            <a:endParaRPr lang="en-US" dirty="0" smtClean="0">
              <a:solidFill>
                <a:schemeClr val="bg1"/>
              </a:solidFill>
            </a:endParaRPr>
          </a:p>
          <a:p>
            <a:pPr algn="ctr">
              <a:buNone/>
            </a:pPr>
            <a:r>
              <a:rPr lang="en-US" sz="4000" dirty="0" smtClean="0">
                <a:solidFill>
                  <a:schemeClr val="bg1"/>
                </a:solidFill>
              </a:rPr>
              <a:t>“In Jesus Name”</a:t>
            </a:r>
          </a:p>
          <a:p>
            <a:pPr algn="ctr">
              <a:buNone/>
            </a:pPr>
            <a:r>
              <a:rPr lang="en-US" sz="2800" dirty="0" smtClean="0">
                <a:solidFill>
                  <a:schemeClr val="bg1"/>
                </a:solidFill>
              </a:rPr>
              <a:t>a magic formula?</a:t>
            </a:r>
          </a:p>
          <a:p>
            <a:pPr>
              <a:buNone/>
            </a:pPr>
            <a:endParaRPr lang="en-US" dirty="0" smtClean="0">
              <a:solidFill>
                <a:schemeClr val="bg1"/>
              </a:solidFill>
            </a:endParaRPr>
          </a:p>
        </p:txBody>
      </p:sp>
    </p:spTree>
    <p:extLst>
      <p:ext uri="{BB962C8B-B14F-4D97-AF65-F5344CB8AC3E}">
        <p14:creationId xmlns:p14="http://schemas.microsoft.com/office/powerpoint/2010/main" val="459981013"/>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normAutofit/>
          </a:bodyPr>
          <a:lstStyle/>
          <a:p>
            <a:pPr>
              <a:buNone/>
            </a:pPr>
            <a:r>
              <a:rPr lang="en-US" dirty="0" smtClean="0">
                <a:solidFill>
                  <a:schemeClr val="bg1"/>
                </a:solidFill>
              </a:rPr>
              <a:t>John 14:14</a:t>
            </a:r>
          </a:p>
          <a:p>
            <a:pPr>
              <a:buNone/>
            </a:pPr>
            <a:r>
              <a:rPr lang="en-US" dirty="0" smtClean="0">
                <a:solidFill>
                  <a:schemeClr val="bg1"/>
                </a:solidFill>
              </a:rPr>
              <a:t>	If you ask Me anything in My name, I will do </a:t>
            </a:r>
            <a:r>
              <a:rPr lang="en-US" i="1" dirty="0" smtClean="0">
                <a:solidFill>
                  <a:schemeClr val="bg1"/>
                </a:solidFill>
              </a:rPr>
              <a:t>it.</a:t>
            </a:r>
            <a:endParaRPr lang="en-US" b="1" dirty="0" smtClean="0">
              <a:solidFill>
                <a:schemeClr val="bg1"/>
              </a:solidFill>
            </a:endParaRPr>
          </a:p>
        </p:txBody>
      </p:sp>
    </p:spTree>
    <p:extLst>
      <p:ext uri="{BB962C8B-B14F-4D97-AF65-F5344CB8AC3E}">
        <p14:creationId xmlns:p14="http://schemas.microsoft.com/office/powerpoint/2010/main" val="81331642"/>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normAutofit/>
          </a:bodyPr>
          <a:lstStyle/>
          <a:p>
            <a:pPr>
              <a:buNone/>
            </a:pPr>
            <a:r>
              <a:rPr lang="en-US" dirty="0" smtClean="0">
                <a:solidFill>
                  <a:schemeClr val="bg1"/>
                </a:solidFill>
              </a:rPr>
              <a:t>What does “in Jesus’ name” mean?</a:t>
            </a:r>
          </a:p>
        </p:txBody>
      </p:sp>
    </p:spTree>
    <p:extLst>
      <p:ext uri="{BB962C8B-B14F-4D97-AF65-F5344CB8AC3E}">
        <p14:creationId xmlns:p14="http://schemas.microsoft.com/office/powerpoint/2010/main" val="632931810"/>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normAutofit/>
          </a:bodyPr>
          <a:lstStyle/>
          <a:p>
            <a:pPr>
              <a:buNone/>
            </a:pPr>
            <a:r>
              <a:rPr lang="en-US" b="1" dirty="0" smtClean="0">
                <a:solidFill>
                  <a:schemeClr val="bg1"/>
                </a:solidFill>
              </a:rPr>
              <a:t>John 5:43</a:t>
            </a:r>
          </a:p>
          <a:p>
            <a:pPr>
              <a:buNone/>
            </a:pPr>
            <a:r>
              <a:rPr lang="en-US" dirty="0" smtClean="0">
                <a:solidFill>
                  <a:schemeClr val="bg1"/>
                </a:solidFill>
              </a:rPr>
              <a:t>	I have come in My Father's name, and you do not receive Me; if another comes in his own name, you will receive him. </a:t>
            </a:r>
          </a:p>
        </p:txBody>
      </p:sp>
    </p:spTree>
    <p:extLst>
      <p:ext uri="{BB962C8B-B14F-4D97-AF65-F5344CB8AC3E}">
        <p14:creationId xmlns:p14="http://schemas.microsoft.com/office/powerpoint/2010/main" val="714791540"/>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normAutofit/>
          </a:bodyPr>
          <a:lstStyle/>
          <a:p>
            <a:pPr>
              <a:buNone/>
            </a:pPr>
            <a:r>
              <a:rPr lang="en-US" dirty="0" smtClean="0">
                <a:solidFill>
                  <a:schemeClr val="bg1"/>
                </a:solidFill>
              </a:rPr>
              <a:t>	To pray “in Jesus name” means that we are praying according to the will of Christ, as his representative.</a:t>
            </a:r>
          </a:p>
        </p:txBody>
      </p:sp>
    </p:spTree>
    <p:extLst>
      <p:ext uri="{BB962C8B-B14F-4D97-AF65-F5344CB8AC3E}">
        <p14:creationId xmlns:p14="http://schemas.microsoft.com/office/powerpoint/2010/main" val="332962054"/>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255046922"/>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rayer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Heb. 4:16</a:t>
            </a:r>
          </a:p>
          <a:p>
            <a:pPr>
              <a:buNone/>
            </a:pPr>
            <a:r>
              <a:rPr lang="en-US" dirty="0" smtClean="0">
                <a:solidFill>
                  <a:schemeClr val="bg1"/>
                </a:solidFill>
              </a:rPr>
              <a:t>	Let us then with confidence draw near to the throne of grace, that we may receive mercy and find grace to help in time of need. </a:t>
            </a:r>
          </a:p>
          <a:p>
            <a:pPr>
              <a:buNone/>
            </a:pPr>
            <a:endParaRPr lang="en-US" dirty="0" smtClean="0">
              <a:solidFill>
                <a:schemeClr val="bg1"/>
              </a:solidFill>
            </a:endParaRPr>
          </a:p>
        </p:txBody>
      </p:sp>
    </p:spTree>
    <p:extLst>
      <p:ext uri="{BB962C8B-B14F-4D97-AF65-F5344CB8AC3E}">
        <p14:creationId xmlns:p14="http://schemas.microsoft.com/office/powerpoint/2010/main" val="196258642"/>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Mark 9:29 </a:t>
            </a:r>
          </a:p>
          <a:p>
            <a:pPr>
              <a:buNone/>
            </a:pPr>
            <a:r>
              <a:rPr lang="en-US" dirty="0" smtClean="0">
                <a:solidFill>
                  <a:schemeClr val="bg1"/>
                </a:solidFill>
              </a:rPr>
              <a:t>	And he said to them, “This kind cannot be driven out by anything but prayer.” </a:t>
            </a:r>
          </a:p>
          <a:p>
            <a:pPr>
              <a:buNone/>
            </a:pPr>
            <a:endParaRPr lang="en-US" dirty="0" smtClean="0">
              <a:solidFill>
                <a:schemeClr val="bg1"/>
              </a:solidFill>
            </a:endParaRPr>
          </a:p>
        </p:txBody>
      </p:sp>
    </p:spTree>
    <p:extLst>
      <p:ext uri="{BB962C8B-B14F-4D97-AF65-F5344CB8AC3E}">
        <p14:creationId xmlns:p14="http://schemas.microsoft.com/office/powerpoint/2010/main" val="2131597949"/>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Rom. 8:26 </a:t>
            </a:r>
          </a:p>
          <a:p>
            <a:pPr>
              <a:buNone/>
            </a:pPr>
            <a:r>
              <a:rPr lang="en-US" dirty="0" smtClean="0">
                <a:solidFill>
                  <a:schemeClr val="bg1"/>
                </a:solidFill>
              </a:rPr>
              <a:t>	Likewise the Spirit helps us in our weakness. For we do not know what to pray for as we ought, but the Spirit himself intercedes for us with </a:t>
            </a:r>
            <a:r>
              <a:rPr lang="en-US" dirty="0" err="1" smtClean="0">
                <a:solidFill>
                  <a:schemeClr val="bg1"/>
                </a:solidFill>
              </a:rPr>
              <a:t>groanings</a:t>
            </a:r>
            <a:r>
              <a:rPr lang="en-US" dirty="0" smtClean="0">
                <a:solidFill>
                  <a:schemeClr val="bg1"/>
                </a:solidFill>
              </a:rPr>
              <a:t> too deep for words. </a:t>
            </a:r>
          </a:p>
          <a:p>
            <a:pPr>
              <a:buNone/>
            </a:pPr>
            <a:endParaRPr lang="en-US" dirty="0" smtClean="0">
              <a:solidFill>
                <a:schemeClr val="bg1"/>
              </a:solidFill>
            </a:endParaRPr>
          </a:p>
        </p:txBody>
      </p:sp>
    </p:spTree>
    <p:extLst>
      <p:ext uri="{BB962C8B-B14F-4D97-AF65-F5344CB8AC3E}">
        <p14:creationId xmlns:p14="http://schemas.microsoft.com/office/powerpoint/2010/main" val="1444529589"/>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John 15:7</a:t>
            </a:r>
          </a:p>
          <a:p>
            <a:pPr>
              <a:buNone/>
            </a:pPr>
            <a:r>
              <a:rPr lang="en-US" dirty="0" smtClean="0">
                <a:solidFill>
                  <a:schemeClr val="bg1"/>
                </a:solidFill>
              </a:rPr>
              <a:t>	If you abide in me, and my words abide in you, ask whatever you wish, and it will be done for you. </a:t>
            </a:r>
          </a:p>
          <a:p>
            <a:pPr>
              <a:buNone/>
            </a:pPr>
            <a:endParaRPr lang="en-US" dirty="0" smtClean="0">
              <a:solidFill>
                <a:schemeClr val="bg1"/>
              </a:solidFill>
            </a:endParaRPr>
          </a:p>
        </p:txBody>
      </p:sp>
    </p:spTree>
    <p:extLst>
      <p:ext uri="{BB962C8B-B14F-4D97-AF65-F5344CB8AC3E}">
        <p14:creationId xmlns:p14="http://schemas.microsoft.com/office/powerpoint/2010/main" val="906172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hatToExpect.jpg"/>
          <p:cNvPicPr>
            <a:picLocks noChangeAspect="1"/>
          </p:cNvPicPr>
          <p:nvPr/>
        </p:nvPicPr>
        <p:blipFill>
          <a:blip r:embed="rId2" cstate="print"/>
          <a:stretch>
            <a:fillRect/>
          </a:stretch>
        </p:blipFill>
        <p:spPr>
          <a:xfrm>
            <a:off x="2028" y="0"/>
            <a:ext cx="9141972" cy="6859521"/>
          </a:xfrm>
          <a:prstGeom prst="rect">
            <a:avLst/>
          </a:prstGeom>
        </p:spPr>
      </p:pic>
      <p:sp>
        <p:nvSpPr>
          <p:cNvPr id="3" name="Content Placeholder 2"/>
          <p:cNvSpPr>
            <a:spLocks noGrp="1"/>
          </p:cNvSpPr>
          <p:nvPr>
            <p:ph idx="1"/>
          </p:nvPr>
        </p:nvSpPr>
        <p:spPr>
          <a:xfrm>
            <a:off x="609600" y="1646237"/>
            <a:ext cx="3657600" cy="4754563"/>
          </a:xfrm>
        </p:spPr>
        <p:txBody>
          <a:bodyPr>
            <a:normAutofit/>
          </a:bodyPr>
          <a:lstStyle/>
          <a:p>
            <a:pPr marL="742950" indent="-742950">
              <a:buFont typeface="+mj-lt"/>
              <a:buAutoNum type="arabicPeriod"/>
            </a:pPr>
            <a:r>
              <a:rPr lang="en-US" sz="4200" dirty="0" smtClean="0">
                <a:solidFill>
                  <a:schemeClr val="bg1"/>
                </a:solidFill>
              </a:rPr>
              <a:t>Bible</a:t>
            </a:r>
          </a:p>
          <a:p>
            <a:pPr marL="742950" indent="-742950">
              <a:buFont typeface="+mj-lt"/>
              <a:buAutoNum type="arabicPeriod"/>
            </a:pPr>
            <a:r>
              <a:rPr lang="en-US" sz="4200" dirty="0" smtClean="0">
                <a:solidFill>
                  <a:schemeClr val="bg1"/>
                </a:solidFill>
              </a:rPr>
              <a:t>Mankind	</a:t>
            </a:r>
          </a:p>
          <a:p>
            <a:pPr marL="742950" indent="-742950">
              <a:buFont typeface="+mj-lt"/>
              <a:buAutoNum type="arabicPeriod"/>
            </a:pPr>
            <a:r>
              <a:rPr lang="en-US" sz="4200" dirty="0" smtClean="0">
                <a:solidFill>
                  <a:schemeClr val="bg1"/>
                </a:solidFill>
              </a:rPr>
              <a:t>Trinity	</a:t>
            </a:r>
          </a:p>
          <a:p>
            <a:pPr marL="742950" indent="-742950">
              <a:buFont typeface="+mj-lt"/>
              <a:buAutoNum type="arabicPeriod"/>
            </a:pPr>
            <a:r>
              <a:rPr lang="en-US" sz="4200" dirty="0" smtClean="0">
                <a:solidFill>
                  <a:schemeClr val="bg1"/>
                </a:solidFill>
              </a:rPr>
              <a:t>Jesus</a:t>
            </a:r>
          </a:p>
          <a:p>
            <a:pPr marL="742950" indent="-742950">
              <a:buFont typeface="+mj-lt"/>
              <a:buAutoNum type="arabicPeriod"/>
            </a:pPr>
            <a:r>
              <a:rPr lang="en-US" sz="4200" dirty="0" smtClean="0">
                <a:solidFill>
                  <a:schemeClr val="bg1"/>
                </a:solidFill>
              </a:rPr>
              <a:t>Faith</a:t>
            </a:r>
            <a:endParaRPr lang="en-US" sz="4200" dirty="0">
              <a:solidFill>
                <a:schemeClr val="bg1"/>
              </a:solidFill>
            </a:endParaRPr>
          </a:p>
        </p:txBody>
      </p:sp>
      <p:sp>
        <p:nvSpPr>
          <p:cNvPr id="7" name="Content Placeholder 2"/>
          <p:cNvSpPr txBox="1">
            <a:spLocks/>
          </p:cNvSpPr>
          <p:nvPr/>
        </p:nvSpPr>
        <p:spPr>
          <a:xfrm>
            <a:off x="4724400" y="1646237"/>
            <a:ext cx="4191000" cy="4754563"/>
          </a:xfrm>
          <a:prstGeom prst="rect">
            <a:avLst/>
          </a:prstGeom>
        </p:spPr>
        <p:txBody>
          <a:bodyPr vert="horz" lIns="91440" tIns="45720" rIns="91440" bIns="45720" rtlCol="0">
            <a:noAutofit/>
          </a:bodyPr>
          <a:lstStyle/>
          <a:p>
            <a:pPr marL="742950" marR="0" lvl="0" indent="-742950" algn="l" defTabSz="914400" rtl="0" eaLnBrk="1" fontAlgn="auto" latinLnBrk="0" hangingPunct="1">
              <a:lnSpc>
                <a:spcPct val="100000"/>
              </a:lnSpc>
              <a:spcBef>
                <a:spcPct val="20000"/>
              </a:spcBef>
              <a:spcAft>
                <a:spcPts val="0"/>
              </a:spcAft>
              <a:buClrTx/>
              <a:buSzTx/>
              <a:buFont typeface="+mj-lt"/>
              <a:buAutoNum type="arabicPeriod" startAt="6"/>
              <a:tabLst/>
              <a:defRPr/>
            </a:pPr>
            <a:r>
              <a:rPr kumimoji="0" lang="en-US" sz="4000" b="0" i="0" u="none" strike="noStrike" kern="1200" cap="none" spc="0" normalizeH="0" baseline="0" noProof="0" dirty="0" smtClean="0">
                <a:ln>
                  <a:noFill/>
                </a:ln>
                <a:solidFill>
                  <a:schemeClr val="bg1"/>
                </a:solidFill>
                <a:effectLst/>
                <a:uLnTx/>
                <a:uFillTx/>
                <a:latin typeface="+mn-lt"/>
                <a:ea typeface="+mn-ea"/>
                <a:cs typeface="+mn-cs"/>
              </a:rPr>
              <a:t>Living w/ God</a:t>
            </a:r>
          </a:p>
          <a:p>
            <a:pPr marL="742950" marR="0" lvl="0" indent="-742950" algn="l" defTabSz="914400" rtl="0" eaLnBrk="1" fontAlgn="auto" latinLnBrk="0" hangingPunct="1">
              <a:lnSpc>
                <a:spcPct val="100000"/>
              </a:lnSpc>
              <a:spcBef>
                <a:spcPct val="20000"/>
              </a:spcBef>
              <a:spcAft>
                <a:spcPts val="0"/>
              </a:spcAft>
              <a:buClrTx/>
              <a:buSzTx/>
              <a:buFont typeface="+mj-lt"/>
              <a:buAutoNum type="arabicPeriod" startAt="6"/>
              <a:tabLst/>
              <a:defRPr/>
            </a:pPr>
            <a:r>
              <a:rPr lang="en-US" sz="4000" dirty="0" smtClean="0">
                <a:solidFill>
                  <a:schemeClr val="bg1"/>
                </a:solidFill>
              </a:rPr>
              <a:t>Living w/ the Bible</a:t>
            </a:r>
          </a:p>
          <a:p>
            <a:pPr marL="742950" marR="0" lvl="0" indent="-742950" algn="l" defTabSz="914400" rtl="0" eaLnBrk="1" fontAlgn="auto" latinLnBrk="0" hangingPunct="1">
              <a:lnSpc>
                <a:spcPct val="100000"/>
              </a:lnSpc>
              <a:spcBef>
                <a:spcPct val="20000"/>
              </a:spcBef>
              <a:spcAft>
                <a:spcPts val="0"/>
              </a:spcAft>
              <a:buClrTx/>
              <a:buSzTx/>
              <a:buFont typeface="+mj-lt"/>
              <a:buAutoNum type="arabicPeriod" startAt="6"/>
              <a:tabLst/>
              <a:defRPr/>
            </a:pPr>
            <a:r>
              <a:rPr lang="en-US" sz="4000" dirty="0" smtClean="0">
                <a:solidFill>
                  <a:schemeClr val="bg1"/>
                </a:solidFill>
              </a:rPr>
              <a:t>Living w/ God’s People</a:t>
            </a:r>
          </a:p>
          <a:p>
            <a:pPr marL="742950" marR="0" lvl="0" indent="-742950" algn="l" defTabSz="914400" rtl="0" eaLnBrk="1" fontAlgn="auto" latinLnBrk="0" hangingPunct="1">
              <a:lnSpc>
                <a:spcPct val="100000"/>
              </a:lnSpc>
              <a:spcBef>
                <a:spcPct val="20000"/>
              </a:spcBef>
              <a:spcAft>
                <a:spcPts val="0"/>
              </a:spcAft>
              <a:buClrTx/>
              <a:buSzTx/>
              <a:buFont typeface="+mj-lt"/>
              <a:buAutoNum type="arabicPeriod" startAt="6"/>
              <a:tabLst/>
              <a:defRPr/>
            </a:pPr>
            <a:r>
              <a:rPr lang="en-US" sz="4000" dirty="0" smtClean="0">
                <a:solidFill>
                  <a:schemeClr val="bg1"/>
                </a:solidFill>
              </a:rPr>
              <a:t>Living w/ Pain</a:t>
            </a:r>
          </a:p>
          <a:p>
            <a:pPr marL="742950" marR="0" lvl="0" indent="-742950" algn="l" defTabSz="914400" rtl="0" eaLnBrk="1" fontAlgn="auto" latinLnBrk="0" hangingPunct="1">
              <a:lnSpc>
                <a:spcPct val="100000"/>
              </a:lnSpc>
              <a:spcBef>
                <a:spcPct val="20000"/>
              </a:spcBef>
              <a:spcAft>
                <a:spcPts val="0"/>
              </a:spcAft>
              <a:buClrTx/>
              <a:buSzTx/>
              <a:buFont typeface="+mj-lt"/>
              <a:buAutoNum type="arabicPeriod" startAt="6"/>
              <a:tabLst/>
              <a:defRPr/>
            </a:pPr>
            <a:r>
              <a:rPr lang="en-US" sz="4000" dirty="0" smtClean="0">
                <a:solidFill>
                  <a:schemeClr val="bg1"/>
                </a:solidFill>
              </a:rPr>
              <a:t>Living as Lights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76400"/>
            <a:ext cx="8229600" cy="4525963"/>
          </a:xfrm>
        </p:spPr>
        <p:txBody>
          <a:bodyPr/>
          <a:lstStyle/>
          <a:p>
            <a:pPr marL="0" indent="0">
              <a:buNone/>
              <a:defRPr/>
            </a:pPr>
            <a:r>
              <a:rPr lang="en-US" dirty="0" smtClean="0">
                <a:solidFill>
                  <a:schemeClr val="bg1"/>
                </a:solidFill>
              </a:rPr>
              <a:t>The Bible is the word of man</a:t>
            </a:r>
          </a:p>
          <a:p>
            <a:pPr marL="590550" indent="-533400">
              <a:buNone/>
            </a:pP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Luke 6:12</a:t>
            </a:r>
          </a:p>
          <a:p>
            <a:pPr>
              <a:buNone/>
            </a:pPr>
            <a:r>
              <a:rPr lang="en-US" dirty="0" smtClean="0">
                <a:solidFill>
                  <a:schemeClr val="bg1"/>
                </a:solidFill>
              </a:rPr>
              <a:t>	In these days he went out to the mountain to pray, and all night he continued in prayer to God.</a:t>
            </a:r>
          </a:p>
          <a:p>
            <a:pPr>
              <a:buNone/>
            </a:pPr>
            <a:endParaRPr lang="en-US" dirty="0" smtClean="0">
              <a:solidFill>
                <a:schemeClr val="bg1"/>
              </a:solidFill>
            </a:endParaRPr>
          </a:p>
        </p:txBody>
      </p:sp>
    </p:spTree>
    <p:extLst>
      <p:ext uri="{BB962C8B-B14F-4D97-AF65-F5344CB8AC3E}">
        <p14:creationId xmlns:p14="http://schemas.microsoft.com/office/powerpoint/2010/main" val="95384792"/>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Luke 18:1</a:t>
            </a:r>
          </a:p>
          <a:p>
            <a:pPr>
              <a:buNone/>
            </a:pPr>
            <a:r>
              <a:rPr lang="en-US" dirty="0" smtClean="0">
                <a:solidFill>
                  <a:schemeClr val="bg1"/>
                </a:solidFill>
              </a:rPr>
              <a:t>	And he told them a parable to the effect that they ought always to pray and not lose heart. </a:t>
            </a:r>
          </a:p>
          <a:p>
            <a:pPr>
              <a:buNone/>
            </a:pPr>
            <a:endParaRPr lang="en-US" dirty="0" smtClean="0">
              <a:solidFill>
                <a:schemeClr val="bg1"/>
              </a:solidFill>
            </a:endParaRPr>
          </a:p>
        </p:txBody>
      </p:sp>
    </p:spTree>
    <p:extLst>
      <p:ext uri="{BB962C8B-B14F-4D97-AF65-F5344CB8AC3E}">
        <p14:creationId xmlns:p14="http://schemas.microsoft.com/office/powerpoint/2010/main" val="1109398482"/>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Phil. 4:6-7</a:t>
            </a:r>
          </a:p>
          <a:p>
            <a:pPr>
              <a:buNone/>
            </a:pPr>
            <a:r>
              <a:rPr lang="en-US" dirty="0" smtClean="0">
                <a:solidFill>
                  <a:schemeClr val="bg1"/>
                </a:solidFill>
              </a:rPr>
              <a:t>	Do not be anxious about anything, but in everything by prayer and supplication with thanksgiving let your requests be made known to God.  And the peace of God, which surpasses all understanding, will guard your hearts and minds in Christ Jesus.</a:t>
            </a:r>
          </a:p>
          <a:p>
            <a:pPr>
              <a:buNone/>
            </a:pPr>
            <a:endParaRPr lang="en-US" dirty="0" smtClean="0">
              <a:solidFill>
                <a:schemeClr val="bg1"/>
              </a:solidFill>
            </a:endParaRPr>
          </a:p>
        </p:txBody>
      </p:sp>
    </p:spTree>
    <p:extLst>
      <p:ext uri="{BB962C8B-B14F-4D97-AF65-F5344CB8AC3E}">
        <p14:creationId xmlns:p14="http://schemas.microsoft.com/office/powerpoint/2010/main" val="1207263720"/>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1 </a:t>
            </a:r>
            <a:r>
              <a:rPr lang="en-US" b="1" dirty="0" err="1" smtClean="0">
                <a:solidFill>
                  <a:schemeClr val="bg1"/>
                </a:solidFill>
              </a:rPr>
              <a:t>Thess</a:t>
            </a:r>
            <a:r>
              <a:rPr lang="en-US" b="1" dirty="0" smtClean="0">
                <a:solidFill>
                  <a:schemeClr val="bg1"/>
                </a:solidFill>
              </a:rPr>
              <a:t> 5:17</a:t>
            </a:r>
          </a:p>
          <a:p>
            <a:pPr>
              <a:buNone/>
            </a:pPr>
            <a:r>
              <a:rPr lang="en-US" dirty="0" smtClean="0">
                <a:solidFill>
                  <a:schemeClr val="bg1"/>
                </a:solidFill>
              </a:rPr>
              <a:t>	Pray without ceasing.</a:t>
            </a:r>
          </a:p>
          <a:p>
            <a:pPr>
              <a:buNone/>
            </a:pPr>
            <a:endParaRPr lang="en-US" dirty="0" smtClean="0">
              <a:solidFill>
                <a:schemeClr val="bg1"/>
              </a:solidFill>
            </a:endParaRPr>
          </a:p>
        </p:txBody>
      </p:sp>
    </p:spTree>
    <p:extLst>
      <p:ext uri="{BB962C8B-B14F-4D97-AF65-F5344CB8AC3E}">
        <p14:creationId xmlns:p14="http://schemas.microsoft.com/office/powerpoint/2010/main" val="932632327"/>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ayer_coffee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26838043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ayer_coffee.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609600" y="1646237"/>
            <a:ext cx="8229600" cy="4525963"/>
          </a:xfrm>
        </p:spPr>
        <p:txBody>
          <a:bodyPr>
            <a:normAutofit lnSpcReduction="10000"/>
          </a:bodyPr>
          <a:lstStyle/>
          <a:p>
            <a:pPr>
              <a:buNone/>
            </a:pPr>
            <a:r>
              <a:rPr lang="en-US" dirty="0" smtClean="0">
                <a:solidFill>
                  <a:schemeClr val="bg1"/>
                </a:solidFill>
              </a:rPr>
              <a:t>What are some frustrations you have with your prayer life?</a:t>
            </a:r>
          </a:p>
          <a:p>
            <a:pPr>
              <a:buNone/>
            </a:pPr>
            <a:r>
              <a:rPr lang="en-US" dirty="0" smtClean="0">
                <a:solidFill>
                  <a:schemeClr val="bg1"/>
                </a:solidFill>
              </a:rPr>
              <a:t>Share a time when God definitely answered a prayer.</a:t>
            </a:r>
          </a:p>
          <a:p>
            <a:pPr>
              <a:buNone/>
            </a:pPr>
            <a:r>
              <a:rPr lang="en-US" dirty="0" smtClean="0">
                <a:solidFill>
                  <a:schemeClr val="bg1"/>
                </a:solidFill>
              </a:rPr>
              <a:t> What is an argument that you might be able to put to God about some current issue in your life? Express it like Moses did.</a:t>
            </a:r>
          </a:p>
          <a:p>
            <a:pPr>
              <a:buNone/>
            </a:pPr>
            <a:r>
              <a:rPr lang="en-US" dirty="0" smtClean="0">
                <a:solidFill>
                  <a:schemeClr val="bg1"/>
                </a:solidFill>
              </a:rPr>
              <a:t>Name a deficiency in your prayer life. Have your group offer suggestions to help you.</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95432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902176426"/>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644643962"/>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92500" lnSpcReduction="20000"/>
          </a:bodyPr>
          <a:lstStyle/>
          <a:p>
            <a:pPr marL="514350" indent="-514350">
              <a:buNone/>
            </a:pPr>
            <a:r>
              <a:rPr lang="en-US" b="1" dirty="0" smtClean="0">
                <a:solidFill>
                  <a:schemeClr val="bg1"/>
                </a:solidFill>
              </a:rPr>
              <a:t>Basic Bible Statistics</a:t>
            </a:r>
          </a:p>
          <a:p>
            <a:pPr marL="514350" indent="-514350"/>
            <a:r>
              <a:rPr lang="en-US" dirty="0" smtClean="0">
                <a:solidFill>
                  <a:schemeClr val="bg1"/>
                </a:solidFill>
              </a:rPr>
              <a:t>The Bible is without qualification the best selling book of all time.</a:t>
            </a:r>
          </a:p>
          <a:p>
            <a:pPr marL="514350" indent="-514350"/>
            <a:r>
              <a:rPr lang="en-US" dirty="0" smtClean="0">
                <a:solidFill>
                  <a:schemeClr val="bg1"/>
                </a:solidFill>
              </a:rPr>
              <a:t>92% percent of Americans own at least one Bible.</a:t>
            </a:r>
          </a:p>
          <a:p>
            <a:pPr marL="514350" indent="-514350"/>
            <a:r>
              <a:rPr lang="en-US" dirty="0" smtClean="0">
                <a:solidFill>
                  <a:schemeClr val="bg1"/>
                </a:solidFill>
              </a:rPr>
              <a:t>37% say they </a:t>
            </a:r>
            <a:r>
              <a:rPr lang="en-US" i="1" dirty="0" smtClean="0">
                <a:solidFill>
                  <a:schemeClr val="bg1"/>
                </a:solidFill>
              </a:rPr>
              <a:t>read</a:t>
            </a:r>
            <a:r>
              <a:rPr lang="en-US" dirty="0" smtClean="0">
                <a:solidFill>
                  <a:schemeClr val="bg1"/>
                </a:solidFill>
              </a:rPr>
              <a:t> the Bible at least once a week.</a:t>
            </a:r>
          </a:p>
          <a:p>
            <a:pPr marL="514350" indent="-514350"/>
            <a:r>
              <a:rPr lang="en-US" dirty="0" smtClean="0">
                <a:solidFill>
                  <a:schemeClr val="bg1"/>
                </a:solidFill>
              </a:rPr>
              <a:t>14% say that they </a:t>
            </a:r>
            <a:r>
              <a:rPr lang="en-US" i="1" dirty="0" smtClean="0">
                <a:solidFill>
                  <a:schemeClr val="bg1"/>
                </a:solidFill>
              </a:rPr>
              <a:t>study</a:t>
            </a:r>
            <a:r>
              <a:rPr lang="en-US" dirty="0" smtClean="0">
                <a:solidFill>
                  <a:schemeClr val="bg1"/>
                </a:solidFill>
              </a:rPr>
              <a:t> the Bible each week.</a:t>
            </a:r>
          </a:p>
          <a:p>
            <a:pPr marL="514350" indent="-514350"/>
            <a:r>
              <a:rPr lang="en-US" dirty="0" smtClean="0">
                <a:solidFill>
                  <a:schemeClr val="bg1"/>
                </a:solidFill>
              </a:rPr>
              <a:t>14% percent say that they are involved in a Bible study group.</a:t>
            </a:r>
          </a:p>
          <a:p>
            <a:pPr marL="514350" indent="-514350"/>
            <a:endParaRPr lang="en-US" dirty="0" smtClean="0">
              <a:solidFill>
                <a:schemeClr val="bg1"/>
              </a:solidFill>
            </a:endParaRPr>
          </a:p>
          <a:p>
            <a:pPr marL="514350" indent="-514350"/>
            <a:endParaRPr lang="en-US" dirty="0" smtClean="0">
              <a:solidFill>
                <a:schemeClr val="bg1"/>
              </a:solidFill>
            </a:endParaRPr>
          </a:p>
          <a:p>
            <a:pPr marL="514350" indent="-514350"/>
            <a:endParaRPr lang="en-US" dirty="0" smtClean="0">
              <a:solidFill>
                <a:schemeClr val="bg1"/>
              </a:solidFill>
            </a:endParaRPr>
          </a:p>
        </p:txBody>
      </p:sp>
    </p:spTree>
    <p:extLst>
      <p:ext uri="{BB962C8B-B14F-4D97-AF65-F5344CB8AC3E}">
        <p14:creationId xmlns:p14="http://schemas.microsoft.com/office/powerpoint/2010/main" val="126904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62500" lnSpcReduction="20000"/>
          </a:bodyPr>
          <a:lstStyle/>
          <a:p>
            <a:pPr marL="514350" indent="-514350">
              <a:buNone/>
            </a:pPr>
            <a:r>
              <a:rPr lang="en-US" sz="4500" b="1" dirty="0" smtClean="0">
                <a:solidFill>
                  <a:schemeClr val="bg1"/>
                </a:solidFill>
              </a:rPr>
              <a:t>Bible Knowledge Statistics</a:t>
            </a:r>
          </a:p>
          <a:p>
            <a:r>
              <a:rPr lang="en-US" sz="4500" dirty="0" smtClean="0">
                <a:solidFill>
                  <a:schemeClr val="bg1"/>
                </a:solidFill>
              </a:rPr>
              <a:t>50% of adults interviewed nationwide could name any of the four Gospels of the New  Testament.</a:t>
            </a:r>
          </a:p>
          <a:p>
            <a:r>
              <a:rPr lang="en-US" sz="4500" dirty="0" smtClean="0">
                <a:solidFill>
                  <a:schemeClr val="bg1"/>
                </a:solidFill>
              </a:rPr>
              <a:t>Just 37% of those interviewed could name all four Gospels.</a:t>
            </a:r>
          </a:p>
          <a:p>
            <a:r>
              <a:rPr lang="en-US" sz="4500" dirty="0" smtClean="0">
                <a:solidFill>
                  <a:schemeClr val="bg1"/>
                </a:solidFill>
              </a:rPr>
              <a:t>Only 42% of adults were able to name five of the Ten Commandments correctly.</a:t>
            </a:r>
          </a:p>
          <a:p>
            <a:r>
              <a:rPr lang="en-US" sz="4500" dirty="0" smtClean="0">
                <a:solidFill>
                  <a:schemeClr val="bg1"/>
                </a:solidFill>
              </a:rPr>
              <a:t>Just 70% were able to name the town where Jesus was born.</a:t>
            </a:r>
          </a:p>
          <a:p>
            <a:r>
              <a:rPr lang="en-US" sz="4500" dirty="0" smtClean="0">
                <a:solidFill>
                  <a:schemeClr val="bg1"/>
                </a:solidFill>
              </a:rPr>
              <a:t>Just 42% could identify him as the person who delivered the Sermon on the Mount.</a:t>
            </a:r>
          </a:p>
          <a:p>
            <a:pPr>
              <a:buNone/>
            </a:pPr>
            <a:endParaRPr lang="en-US" dirty="0" smtClean="0">
              <a:solidFill>
                <a:schemeClr val="bg1"/>
              </a:solidFill>
            </a:endParaRPr>
          </a:p>
        </p:txBody>
      </p:sp>
    </p:spTree>
    <p:extLst>
      <p:ext uri="{BB962C8B-B14F-4D97-AF65-F5344CB8AC3E}">
        <p14:creationId xmlns:p14="http://schemas.microsoft.com/office/powerpoint/2010/main" val="17246999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102403" name="Rectangle 3"/>
          <p:cNvSpPr>
            <a:spLocks noGrp="1" noChangeArrowheads="1"/>
          </p:cNvSpPr>
          <p:nvPr>
            <p:ph type="body" idx="1"/>
          </p:nvPr>
        </p:nvSpPr>
        <p:spPr/>
        <p:txBody>
          <a:bodyPr/>
          <a:lstStyle/>
          <a:p>
            <a:pPr marL="0" indent="0" eaLnBrk="1" hangingPunct="1">
              <a:buFontTx/>
              <a:buNone/>
              <a:defRPr/>
            </a:pPr>
            <a:r>
              <a:rPr lang="en-US" b="1" dirty="0" smtClean="0">
                <a:solidFill>
                  <a:schemeClr val="bg1"/>
                </a:solidFill>
              </a:rPr>
              <a:t>2 Pet. 1:20–21</a:t>
            </a:r>
          </a:p>
          <a:p>
            <a:pPr marL="0" indent="0" eaLnBrk="1" hangingPunct="1">
              <a:buFontTx/>
              <a:buNone/>
              <a:defRPr/>
            </a:pPr>
            <a:r>
              <a:rPr lang="en-US" dirty="0" smtClean="0">
                <a:solidFill>
                  <a:schemeClr val="bg1"/>
                </a:solidFill>
              </a:rPr>
              <a:t>“But know this first of all, that no prophecy of Scripture is a matter of one's own interpretation, for no prophecy was ever made by an act of human will, but men moved by the Holy Spirit spoke from God.”</a:t>
            </a: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85000" lnSpcReduction="20000"/>
          </a:bodyPr>
          <a:lstStyle/>
          <a:p>
            <a:pPr marL="0" indent="0">
              <a:buNone/>
            </a:pPr>
            <a:r>
              <a:rPr lang="en-US" b="1" dirty="0" smtClean="0">
                <a:solidFill>
                  <a:schemeClr val="bg1"/>
                </a:solidFill>
              </a:rPr>
              <a:t>Bible Knowledge Statistics</a:t>
            </a:r>
          </a:p>
          <a:p>
            <a:r>
              <a:rPr lang="en-US" dirty="0" smtClean="0">
                <a:solidFill>
                  <a:schemeClr val="bg1"/>
                </a:solidFill>
              </a:rPr>
              <a:t>38% of Americans believe that both the Old and New Testaments were written several decades after Jesus' death and resurrection (While this is true of the New Testament, the entire Old Testament was written hundreds of years before the birth of Jesus Christ). </a:t>
            </a:r>
          </a:p>
          <a:p>
            <a:r>
              <a:rPr lang="en-US" dirty="0" smtClean="0">
                <a:solidFill>
                  <a:schemeClr val="bg1"/>
                </a:solidFill>
              </a:rPr>
              <a:t>12% of adults believe that Noah's wife was Joan of Arc.</a:t>
            </a:r>
          </a:p>
          <a:p>
            <a:r>
              <a:rPr lang="en-US" dirty="0" smtClean="0">
                <a:solidFill>
                  <a:schemeClr val="bg1"/>
                </a:solidFill>
              </a:rPr>
              <a:t>49% believe that the Bible teaches that money is the root of all evil. (The </a:t>
            </a:r>
            <a:r>
              <a:rPr lang="en-US" i="1" dirty="0" smtClean="0">
                <a:solidFill>
                  <a:schemeClr val="bg1"/>
                </a:solidFill>
              </a:rPr>
              <a:t>love</a:t>
            </a:r>
            <a:r>
              <a:rPr lang="en-US" dirty="0" smtClean="0">
                <a:solidFill>
                  <a:schemeClr val="bg1"/>
                </a:solidFill>
              </a:rPr>
              <a:t> of money is said to be </a:t>
            </a:r>
            <a:r>
              <a:rPr lang="en-US" i="1" dirty="0" smtClean="0">
                <a:solidFill>
                  <a:schemeClr val="bg1"/>
                </a:solidFill>
              </a:rPr>
              <a:t>a</a:t>
            </a:r>
            <a:r>
              <a:rPr lang="en-US" dirty="0" smtClean="0">
                <a:solidFill>
                  <a:schemeClr val="bg1"/>
                </a:solidFill>
              </a:rPr>
              <a:t> root of </a:t>
            </a:r>
            <a:r>
              <a:rPr lang="en-US" i="1" dirty="0" smtClean="0">
                <a:solidFill>
                  <a:schemeClr val="bg1"/>
                </a:solidFill>
              </a:rPr>
              <a:t>all types </a:t>
            </a:r>
            <a:r>
              <a:rPr lang="en-US" dirty="0" smtClean="0">
                <a:solidFill>
                  <a:schemeClr val="bg1"/>
                </a:solidFill>
              </a:rPr>
              <a:t>of evil).</a:t>
            </a:r>
          </a:p>
          <a:p>
            <a:r>
              <a:rPr lang="en-US" dirty="0" smtClean="0">
                <a:solidFill>
                  <a:schemeClr val="bg1"/>
                </a:solidFill>
              </a:rPr>
              <a:t>75% believe that the Bible teaches that God helps those who help themselves.</a:t>
            </a:r>
            <a:endParaRPr lang="en-US" sz="4500"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346484920"/>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3783660"/>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762000" y="1752600"/>
            <a:ext cx="8229600" cy="4525963"/>
          </a:xfrm>
        </p:spPr>
        <p:txBody>
          <a:bodyPr>
            <a:normAutofit fontScale="62500" lnSpcReduction="20000"/>
          </a:bodyPr>
          <a:lstStyle/>
          <a:p>
            <a:pPr>
              <a:buNone/>
            </a:pPr>
            <a:r>
              <a:rPr lang="en-CA" sz="4400" b="1" dirty="0" smtClean="0">
                <a:solidFill>
                  <a:schemeClr val="bg1"/>
                </a:solidFill>
              </a:rPr>
              <a:t>Some Common Bible Study Methods:</a:t>
            </a:r>
          </a:p>
          <a:p>
            <a:r>
              <a:rPr lang="en-CA" sz="4400" dirty="0" smtClean="0">
                <a:solidFill>
                  <a:schemeClr val="bg1"/>
                </a:solidFill>
              </a:rPr>
              <a:t>Lucky lotto: (eyes closed) – “I will read </a:t>
            </a:r>
            <a:r>
              <a:rPr lang="en-CA" sz="4400" i="1" dirty="0" smtClean="0">
                <a:solidFill>
                  <a:schemeClr val="bg1"/>
                </a:solidFill>
              </a:rPr>
              <a:t>this</a:t>
            </a:r>
            <a:r>
              <a:rPr lang="en-CA" sz="4400" dirty="0" smtClean="0">
                <a:solidFill>
                  <a:schemeClr val="bg1"/>
                </a:solidFill>
              </a:rPr>
              <a:t> verse”</a:t>
            </a:r>
          </a:p>
          <a:p>
            <a:r>
              <a:rPr lang="en-CA" sz="4400" dirty="0" smtClean="0">
                <a:solidFill>
                  <a:schemeClr val="bg1"/>
                </a:solidFill>
              </a:rPr>
              <a:t>Brussels Sprout: “Do I have to?”</a:t>
            </a:r>
          </a:p>
          <a:p>
            <a:r>
              <a:rPr lang="en-CA" sz="4400" dirty="0" smtClean="0">
                <a:solidFill>
                  <a:schemeClr val="bg1"/>
                </a:solidFill>
              </a:rPr>
              <a:t>Channel Changer: “Let’s read something else”</a:t>
            </a:r>
          </a:p>
          <a:p>
            <a:r>
              <a:rPr lang="en-CA" sz="4400" dirty="0" smtClean="0">
                <a:solidFill>
                  <a:schemeClr val="bg1"/>
                </a:solidFill>
              </a:rPr>
              <a:t>Concord: “Watch how fast I can finish”</a:t>
            </a:r>
          </a:p>
          <a:p>
            <a:r>
              <a:rPr lang="en-CA" sz="4400" dirty="0" smtClean="0">
                <a:solidFill>
                  <a:schemeClr val="bg1"/>
                </a:solidFill>
              </a:rPr>
              <a:t>Baseball card: “I’m very picky”</a:t>
            </a:r>
          </a:p>
          <a:p>
            <a:r>
              <a:rPr lang="en-CA" sz="4400" dirty="0" smtClean="0">
                <a:solidFill>
                  <a:schemeClr val="bg1"/>
                </a:solidFill>
              </a:rPr>
              <a:t>Clint Eastwood: “I don’t need anyone’s help”</a:t>
            </a:r>
          </a:p>
          <a:p>
            <a:r>
              <a:rPr lang="en-CA" sz="4400" dirty="0" smtClean="0">
                <a:solidFill>
                  <a:schemeClr val="bg1"/>
                </a:solidFill>
              </a:rPr>
              <a:t>Magical: “</a:t>
            </a:r>
            <a:r>
              <a:rPr lang="en-US" sz="4400" dirty="0" smtClean="0">
                <a:solidFill>
                  <a:schemeClr val="bg1"/>
                </a:solidFill>
              </a:rPr>
              <a:t>Abracadabra . . . It applies to my life”</a:t>
            </a:r>
            <a:endParaRPr lang="en-CA" sz="4400" dirty="0" smtClean="0">
              <a:solidFill>
                <a:schemeClr val="bg1"/>
              </a:solidFill>
            </a:endParaRPr>
          </a:p>
          <a:p>
            <a:r>
              <a:rPr lang="en-CA" sz="4400" dirty="0" smtClean="0">
                <a:solidFill>
                  <a:schemeClr val="bg1"/>
                </a:solidFill>
              </a:rPr>
              <a:t>Indiana Jones: “Let’s find the </a:t>
            </a:r>
            <a:r>
              <a:rPr lang="en-CA" sz="4400" i="1" dirty="0" smtClean="0">
                <a:solidFill>
                  <a:schemeClr val="bg1"/>
                </a:solidFill>
              </a:rPr>
              <a:t>hidden</a:t>
            </a:r>
            <a:r>
              <a:rPr lang="en-CA" sz="4400" dirty="0" smtClean="0">
                <a:solidFill>
                  <a:schemeClr val="bg1"/>
                </a:solidFill>
              </a:rPr>
              <a:t> meaning”</a:t>
            </a:r>
          </a:p>
        </p:txBody>
      </p:sp>
    </p:spTree>
    <p:extLst>
      <p:ext uri="{BB962C8B-B14F-4D97-AF65-F5344CB8AC3E}">
        <p14:creationId xmlns:p14="http://schemas.microsoft.com/office/powerpoint/2010/main" val="131494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5" name="Content Placeholder 2"/>
          <p:cNvSpPr>
            <a:spLocks noGrp="1"/>
          </p:cNvSpPr>
          <p:nvPr>
            <p:ph idx="1"/>
          </p:nvPr>
        </p:nvSpPr>
        <p:spPr>
          <a:xfrm>
            <a:off x="457200" y="1493837"/>
            <a:ext cx="8229600" cy="4525963"/>
          </a:xfrm>
        </p:spPr>
        <p:txBody>
          <a:bodyPr>
            <a:normAutofit fontScale="92500" lnSpcReduction="20000"/>
          </a:bodyPr>
          <a:lstStyle/>
          <a:p>
            <a:pPr marL="2743200" indent="-2743200" algn="ctr">
              <a:lnSpc>
                <a:spcPct val="90000"/>
              </a:lnSpc>
              <a:buNone/>
              <a:defRPr/>
            </a:pPr>
            <a:r>
              <a:rPr lang="en-US" b="1" dirty="0" smtClean="0">
                <a:solidFill>
                  <a:schemeClr val="bg1"/>
                </a:solidFill>
              </a:rPr>
              <a:t>Key Terms</a:t>
            </a:r>
          </a:p>
          <a:p>
            <a:pPr marL="2743200" indent="-2743200">
              <a:lnSpc>
                <a:spcPct val="90000"/>
              </a:lnSpc>
              <a:buNone/>
              <a:defRPr/>
            </a:pPr>
            <a:r>
              <a:rPr lang="en-US" b="1" dirty="0" smtClean="0">
                <a:solidFill>
                  <a:schemeClr val="bg1"/>
                </a:solidFill>
              </a:rPr>
              <a:t>Interpretation</a:t>
            </a:r>
            <a:r>
              <a:rPr lang="en-US" b="1" dirty="0">
                <a:solidFill>
                  <a:schemeClr val="bg1"/>
                </a:solidFill>
              </a:rPr>
              <a:t>:</a:t>
            </a:r>
            <a:r>
              <a:rPr lang="en-US" dirty="0">
                <a:solidFill>
                  <a:schemeClr val="bg1"/>
                </a:solidFill>
              </a:rPr>
              <a:t> 	The process by which the Scriptures are understood by the reader.</a:t>
            </a:r>
          </a:p>
          <a:p>
            <a:pPr marL="2743200" indent="-2743200">
              <a:lnSpc>
                <a:spcPct val="90000"/>
              </a:lnSpc>
              <a:buNone/>
              <a:defRPr/>
            </a:pPr>
            <a:r>
              <a:rPr lang="en-US" b="1" dirty="0">
                <a:solidFill>
                  <a:schemeClr val="bg1"/>
                </a:solidFill>
              </a:rPr>
              <a:t>Hermeneutics:</a:t>
            </a:r>
            <a:r>
              <a:rPr lang="en-US" dirty="0">
                <a:solidFill>
                  <a:schemeClr val="bg1"/>
                </a:solidFill>
              </a:rPr>
              <a:t> 	The theory, method, or rules of biblical interpretation.</a:t>
            </a:r>
          </a:p>
          <a:p>
            <a:pPr marL="2743200" indent="-2743200">
              <a:lnSpc>
                <a:spcPct val="90000"/>
              </a:lnSpc>
              <a:buNone/>
              <a:defRPr/>
            </a:pPr>
            <a:r>
              <a:rPr lang="en-US" b="1" dirty="0">
                <a:solidFill>
                  <a:schemeClr val="bg1"/>
                </a:solidFill>
              </a:rPr>
              <a:t>Exegesis</a:t>
            </a:r>
            <a:r>
              <a:rPr lang="en-US" dirty="0">
                <a:solidFill>
                  <a:schemeClr val="bg1"/>
                </a:solidFill>
              </a:rPr>
              <a:t>: 	</a:t>
            </a:r>
            <a:r>
              <a:rPr lang="en-US" dirty="0" smtClean="0">
                <a:solidFill>
                  <a:schemeClr val="bg1"/>
                </a:solidFill>
              </a:rPr>
              <a:t>Gk. </a:t>
            </a:r>
            <a:r>
              <a:rPr lang="en-US" i="1" dirty="0" smtClean="0">
                <a:solidFill>
                  <a:schemeClr val="bg1"/>
                </a:solidFill>
              </a:rPr>
              <a:t>ex</a:t>
            </a:r>
            <a:r>
              <a:rPr lang="en-US" dirty="0" smtClean="0">
                <a:solidFill>
                  <a:schemeClr val="bg1"/>
                </a:solidFill>
              </a:rPr>
              <a:t>, “out” </a:t>
            </a:r>
            <a:r>
              <a:rPr lang="en-US" dirty="0">
                <a:solidFill>
                  <a:schemeClr val="bg1"/>
                </a:solidFill>
              </a:rPr>
              <a:t>+ </a:t>
            </a:r>
            <a:r>
              <a:rPr lang="en-US" i="1" dirty="0" err="1" smtClean="0">
                <a:solidFill>
                  <a:schemeClr val="bg1"/>
                </a:solidFill>
              </a:rPr>
              <a:t>hēgeisthai</a:t>
            </a:r>
            <a:r>
              <a:rPr lang="en-US" dirty="0" smtClean="0">
                <a:solidFill>
                  <a:schemeClr val="bg1"/>
                </a:solidFill>
              </a:rPr>
              <a:t>, “to lead.” The </a:t>
            </a:r>
            <a:r>
              <a:rPr lang="en-US" dirty="0">
                <a:solidFill>
                  <a:schemeClr val="bg1"/>
                </a:solidFill>
              </a:rPr>
              <a:t>process of discovering the original meaning of the biblical </a:t>
            </a:r>
            <a:r>
              <a:rPr lang="en-US" dirty="0" smtClean="0">
                <a:solidFill>
                  <a:schemeClr val="bg1"/>
                </a:solidFill>
              </a:rPr>
              <a:t>text by </a:t>
            </a:r>
            <a:r>
              <a:rPr lang="en-US" dirty="0">
                <a:solidFill>
                  <a:schemeClr val="bg1"/>
                </a:solidFill>
              </a:rPr>
              <a:t>studying the text according to the authorial intent in its </a:t>
            </a:r>
            <a:r>
              <a:rPr lang="en-US" dirty="0" smtClean="0">
                <a:solidFill>
                  <a:schemeClr val="bg1"/>
                </a:solidFill>
              </a:rPr>
              <a:t>historical </a:t>
            </a:r>
            <a:r>
              <a:rPr lang="en-US" dirty="0">
                <a:solidFill>
                  <a:schemeClr val="bg1"/>
                </a:solidFill>
              </a:rPr>
              <a:t>contexts. </a:t>
            </a:r>
          </a:p>
          <a:p>
            <a:endParaRPr lang="en-US" dirty="0"/>
          </a:p>
        </p:txBody>
      </p:sp>
    </p:spTree>
    <p:extLst>
      <p:ext uri="{BB962C8B-B14F-4D97-AF65-F5344CB8AC3E}">
        <p14:creationId xmlns:p14="http://schemas.microsoft.com/office/powerpoint/2010/main" val="57442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iblestudy_growing.jpg"/>
          <p:cNvPicPr>
            <a:picLocks noChangeAspect="1"/>
          </p:cNvPicPr>
          <p:nvPr/>
        </p:nvPicPr>
        <p:blipFill>
          <a:blip r:embed="rId3" cstate="print"/>
          <a:stretch>
            <a:fillRect/>
          </a:stretch>
        </p:blipFill>
        <p:spPr>
          <a:xfrm>
            <a:off x="2028" y="0"/>
            <a:ext cx="9139943" cy="6858000"/>
          </a:xfrm>
          <a:prstGeom prst="rect">
            <a:avLst/>
          </a:prstGeom>
        </p:spPr>
      </p:pic>
      <p:sp>
        <p:nvSpPr>
          <p:cNvPr id="13" name="Line 3"/>
          <p:cNvSpPr>
            <a:spLocks noChangeShapeType="1"/>
          </p:cNvSpPr>
          <p:nvPr/>
        </p:nvSpPr>
        <p:spPr bwMode="auto">
          <a:xfrm>
            <a:off x="0" y="3352800"/>
            <a:ext cx="9144000" cy="0"/>
          </a:xfrm>
          <a:prstGeom prst="line">
            <a:avLst/>
          </a:prstGeom>
          <a:noFill/>
          <a:ln w="57150">
            <a:solidFill>
              <a:schemeClr val="tx1"/>
            </a:solidFill>
            <a:prstDash val="dash"/>
            <a:round/>
            <a:headEnd/>
            <a:tailEnd/>
          </a:ln>
        </p:spPr>
        <p:txBody>
          <a:bodyPr anchor="ctr">
            <a:spAutoFit/>
          </a:bodyPr>
          <a:lstStyle/>
          <a:p>
            <a:endParaRPr lang="en-US"/>
          </a:p>
        </p:txBody>
      </p:sp>
      <p:sp>
        <p:nvSpPr>
          <p:cNvPr id="14" name="Text Box 26"/>
          <p:cNvSpPr txBox="1">
            <a:spLocks noChangeArrowheads="1"/>
          </p:cNvSpPr>
          <p:nvPr/>
        </p:nvSpPr>
        <p:spPr bwMode="auto">
          <a:xfrm>
            <a:off x="3276600" y="2971800"/>
            <a:ext cx="3124200" cy="396875"/>
          </a:xfrm>
          <a:prstGeom prst="rect">
            <a:avLst/>
          </a:prstGeom>
          <a:noFill/>
          <a:ln w="9525">
            <a:noFill/>
            <a:miter lim="800000"/>
            <a:headEnd/>
            <a:tailEnd/>
          </a:ln>
          <a:effectLst/>
        </p:spPr>
        <p:txBody>
          <a:bodyPr>
            <a:spAutoFit/>
          </a:bodyPr>
          <a:lstStyle/>
          <a:p>
            <a:pPr>
              <a:defRPr/>
            </a:pPr>
            <a:r>
              <a:rPr lang="en-US" sz="2000" dirty="0">
                <a:solidFill>
                  <a:schemeClr val="bg1"/>
                </a:solidFill>
                <a:effectLst>
                  <a:outerShdw blurRad="38100" dist="38100" dir="2700000" algn="tl">
                    <a:srgbClr val="C0C0C0"/>
                  </a:outerShdw>
                </a:effectLst>
                <a:latin typeface="Perpetua Titling MT" pitchFamily="18" charset="0"/>
              </a:rPr>
              <a:t>Timeless Audience</a:t>
            </a:r>
          </a:p>
        </p:txBody>
      </p:sp>
      <p:sp>
        <p:nvSpPr>
          <p:cNvPr id="15" name="Text Box 27"/>
          <p:cNvSpPr txBox="1">
            <a:spLocks noChangeArrowheads="1"/>
          </p:cNvSpPr>
          <p:nvPr/>
        </p:nvSpPr>
        <p:spPr bwMode="auto">
          <a:xfrm>
            <a:off x="2971800" y="3352800"/>
            <a:ext cx="3581400" cy="396875"/>
          </a:xfrm>
          <a:prstGeom prst="rect">
            <a:avLst/>
          </a:prstGeom>
          <a:noFill/>
          <a:ln w="9525">
            <a:noFill/>
            <a:miter lim="800000"/>
            <a:headEnd/>
            <a:tailEnd/>
          </a:ln>
          <a:effectLst/>
        </p:spPr>
        <p:txBody>
          <a:bodyPr>
            <a:spAutoFit/>
          </a:bodyPr>
          <a:lstStyle/>
          <a:p>
            <a:pPr>
              <a:defRPr/>
            </a:pPr>
            <a:r>
              <a:rPr lang="en-US" sz="2000">
                <a:solidFill>
                  <a:schemeClr val="bg1"/>
                </a:solidFill>
                <a:effectLst>
                  <a:outerShdw blurRad="38100" dist="38100" dir="2700000" algn="tl">
                    <a:srgbClr val="C0C0C0"/>
                  </a:outerShdw>
                </a:effectLst>
                <a:latin typeface="Perpetua Titling MT" pitchFamily="18" charset="0"/>
              </a:rPr>
              <a:t>Time bound Audience</a:t>
            </a:r>
          </a:p>
        </p:txBody>
      </p:sp>
      <p:sp>
        <p:nvSpPr>
          <p:cNvPr id="16" name="Line 28"/>
          <p:cNvSpPr>
            <a:spLocks noChangeShapeType="1"/>
          </p:cNvSpPr>
          <p:nvPr/>
        </p:nvSpPr>
        <p:spPr bwMode="auto">
          <a:xfrm>
            <a:off x="4572000" y="3810000"/>
            <a:ext cx="0" cy="2971800"/>
          </a:xfrm>
          <a:prstGeom prst="line">
            <a:avLst/>
          </a:prstGeom>
          <a:noFill/>
          <a:ln w="57150">
            <a:solidFill>
              <a:schemeClr val="tx1"/>
            </a:solidFill>
            <a:prstDash val="dash"/>
            <a:round/>
            <a:headEnd/>
            <a:tailEnd/>
          </a:ln>
        </p:spPr>
        <p:txBody>
          <a:bodyPr anchor="ctr">
            <a:spAutoFit/>
          </a:bodyPr>
          <a:lstStyle/>
          <a:p>
            <a:endParaRPr lang="en-US"/>
          </a:p>
        </p:txBody>
      </p:sp>
      <p:sp>
        <p:nvSpPr>
          <p:cNvPr id="17" name="Text Box 29"/>
          <p:cNvSpPr txBox="1">
            <a:spLocks noChangeArrowheads="1"/>
          </p:cNvSpPr>
          <p:nvPr/>
        </p:nvSpPr>
        <p:spPr bwMode="auto">
          <a:xfrm rot="16200000">
            <a:off x="3238500" y="4762500"/>
            <a:ext cx="31242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Contemporary Audience</a:t>
            </a:r>
          </a:p>
        </p:txBody>
      </p:sp>
      <p:sp>
        <p:nvSpPr>
          <p:cNvPr id="18" name="Text Box 30"/>
          <p:cNvSpPr txBox="1">
            <a:spLocks noChangeArrowheads="1"/>
          </p:cNvSpPr>
          <p:nvPr/>
        </p:nvSpPr>
        <p:spPr bwMode="auto">
          <a:xfrm rot="5400000">
            <a:off x="3200400" y="5105400"/>
            <a:ext cx="22860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Ancient Audience</a:t>
            </a:r>
          </a:p>
        </p:txBody>
      </p:sp>
    </p:spTree>
    <p:extLst>
      <p:ext uri="{BB962C8B-B14F-4D97-AF65-F5344CB8AC3E}">
        <p14:creationId xmlns:p14="http://schemas.microsoft.com/office/powerpoint/2010/main" val="1360165589"/>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6" name="Line 3"/>
          <p:cNvSpPr>
            <a:spLocks noChangeShapeType="1"/>
          </p:cNvSpPr>
          <p:nvPr/>
        </p:nvSpPr>
        <p:spPr bwMode="auto">
          <a:xfrm>
            <a:off x="0" y="3352800"/>
            <a:ext cx="9144000" cy="0"/>
          </a:xfrm>
          <a:prstGeom prst="line">
            <a:avLst/>
          </a:prstGeom>
          <a:noFill/>
          <a:ln w="57150">
            <a:solidFill>
              <a:schemeClr val="tx1"/>
            </a:solidFill>
            <a:prstDash val="dash"/>
            <a:round/>
            <a:headEnd/>
            <a:tailEnd/>
          </a:ln>
        </p:spPr>
        <p:txBody>
          <a:bodyPr anchor="ctr">
            <a:spAutoFit/>
          </a:bodyPr>
          <a:lstStyle/>
          <a:p>
            <a:endParaRPr lang="en-US">
              <a:solidFill>
                <a:schemeClr val="bg1"/>
              </a:solidFill>
            </a:endParaRPr>
          </a:p>
        </p:txBody>
      </p:sp>
      <p:sp>
        <p:nvSpPr>
          <p:cNvPr id="7" name="Oval 7"/>
          <p:cNvSpPr>
            <a:spLocks noChangeArrowheads="1"/>
          </p:cNvSpPr>
          <p:nvPr/>
        </p:nvSpPr>
        <p:spPr bwMode="auto">
          <a:xfrm>
            <a:off x="1752600" y="1295400"/>
            <a:ext cx="5257800" cy="1066800"/>
          </a:xfrm>
          <a:prstGeom prst="ellipse">
            <a:avLst/>
          </a:prstGeom>
          <a:noFill/>
          <a:ln w="9525">
            <a:noFill/>
            <a:round/>
            <a:headEnd/>
            <a:tailEnd/>
          </a:ln>
        </p:spPr>
        <p:txBody>
          <a:bodyPr wrap="none" anchor="ctr"/>
          <a:lstStyle/>
          <a:p>
            <a:pPr algn="ctr"/>
            <a:r>
              <a:rPr lang="en-US" sz="2800" b="1" dirty="0" smtClean="0">
                <a:solidFill>
                  <a:schemeClr val="bg1"/>
                </a:solidFill>
                <a:latin typeface="Times New Roman" pitchFamily="18" charset="0"/>
              </a:rPr>
              <a:t>2. “What does it mean for all people of all times?”</a:t>
            </a:r>
            <a:endParaRPr lang="en-US" sz="2800" b="1" dirty="0">
              <a:solidFill>
                <a:schemeClr val="bg1"/>
              </a:solidFill>
              <a:latin typeface="Times New Roman" pitchFamily="18" charset="0"/>
            </a:endParaRPr>
          </a:p>
        </p:txBody>
      </p:sp>
      <p:sp>
        <p:nvSpPr>
          <p:cNvPr id="8" name="Text Box 26"/>
          <p:cNvSpPr txBox="1">
            <a:spLocks noChangeArrowheads="1"/>
          </p:cNvSpPr>
          <p:nvPr/>
        </p:nvSpPr>
        <p:spPr bwMode="auto">
          <a:xfrm>
            <a:off x="3276600" y="2971800"/>
            <a:ext cx="3124200" cy="396875"/>
          </a:xfrm>
          <a:prstGeom prst="rect">
            <a:avLst/>
          </a:prstGeom>
          <a:noFill/>
          <a:ln w="9525">
            <a:noFill/>
            <a:miter lim="800000"/>
            <a:headEnd/>
            <a:tailEnd/>
          </a:ln>
          <a:effectLst/>
        </p:spPr>
        <p:txBody>
          <a:bodyPr>
            <a:spAutoFit/>
          </a:bodyPr>
          <a:lstStyle/>
          <a:p>
            <a:pPr>
              <a:defRPr/>
            </a:pPr>
            <a:r>
              <a:rPr lang="en-US" sz="2000" dirty="0">
                <a:solidFill>
                  <a:schemeClr val="bg1"/>
                </a:solidFill>
                <a:effectLst>
                  <a:outerShdw blurRad="38100" dist="38100" dir="2700000" algn="tl">
                    <a:srgbClr val="C0C0C0"/>
                  </a:outerShdw>
                </a:effectLst>
                <a:latin typeface="Perpetua Titling MT" pitchFamily="18" charset="0"/>
              </a:rPr>
              <a:t>Timeless Audience</a:t>
            </a:r>
          </a:p>
        </p:txBody>
      </p:sp>
      <p:sp>
        <p:nvSpPr>
          <p:cNvPr id="9" name="Text Box 27"/>
          <p:cNvSpPr txBox="1">
            <a:spLocks noChangeArrowheads="1"/>
          </p:cNvSpPr>
          <p:nvPr/>
        </p:nvSpPr>
        <p:spPr bwMode="auto">
          <a:xfrm>
            <a:off x="2971800" y="3352800"/>
            <a:ext cx="3581400" cy="396875"/>
          </a:xfrm>
          <a:prstGeom prst="rect">
            <a:avLst/>
          </a:prstGeom>
          <a:noFill/>
          <a:ln w="9525">
            <a:noFill/>
            <a:miter lim="800000"/>
            <a:headEnd/>
            <a:tailEnd/>
          </a:ln>
          <a:effectLst/>
        </p:spPr>
        <p:txBody>
          <a:bodyPr>
            <a:spAutoFit/>
          </a:bodyPr>
          <a:lstStyle/>
          <a:p>
            <a:pPr>
              <a:defRPr/>
            </a:pPr>
            <a:r>
              <a:rPr lang="en-US" sz="2000">
                <a:solidFill>
                  <a:schemeClr val="bg1"/>
                </a:solidFill>
                <a:effectLst>
                  <a:outerShdw blurRad="38100" dist="38100" dir="2700000" algn="tl">
                    <a:srgbClr val="C0C0C0"/>
                  </a:outerShdw>
                </a:effectLst>
                <a:latin typeface="Perpetua Titling MT" pitchFamily="18" charset="0"/>
              </a:rPr>
              <a:t>Time bound Audience</a:t>
            </a:r>
          </a:p>
        </p:txBody>
      </p:sp>
      <p:sp>
        <p:nvSpPr>
          <p:cNvPr id="10" name="Line 28"/>
          <p:cNvSpPr>
            <a:spLocks noChangeShapeType="1"/>
          </p:cNvSpPr>
          <p:nvPr/>
        </p:nvSpPr>
        <p:spPr bwMode="auto">
          <a:xfrm>
            <a:off x="4572000" y="3810000"/>
            <a:ext cx="0" cy="2971800"/>
          </a:xfrm>
          <a:prstGeom prst="line">
            <a:avLst/>
          </a:prstGeom>
          <a:noFill/>
          <a:ln w="57150">
            <a:solidFill>
              <a:schemeClr val="tx1"/>
            </a:solidFill>
            <a:prstDash val="dash"/>
            <a:round/>
            <a:headEnd/>
            <a:tailEnd/>
          </a:ln>
        </p:spPr>
        <p:txBody>
          <a:bodyPr anchor="ctr">
            <a:spAutoFit/>
          </a:bodyPr>
          <a:lstStyle/>
          <a:p>
            <a:endParaRPr lang="en-US">
              <a:solidFill>
                <a:schemeClr val="bg1"/>
              </a:solidFill>
            </a:endParaRPr>
          </a:p>
        </p:txBody>
      </p:sp>
      <p:sp>
        <p:nvSpPr>
          <p:cNvPr id="11" name="Text Box 29"/>
          <p:cNvSpPr txBox="1">
            <a:spLocks noChangeArrowheads="1"/>
          </p:cNvSpPr>
          <p:nvPr/>
        </p:nvSpPr>
        <p:spPr bwMode="auto">
          <a:xfrm rot="16200000">
            <a:off x="3238500" y="4762500"/>
            <a:ext cx="31242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Contemporary Audience</a:t>
            </a:r>
          </a:p>
        </p:txBody>
      </p:sp>
      <p:sp>
        <p:nvSpPr>
          <p:cNvPr id="12" name="Text Box 30"/>
          <p:cNvSpPr txBox="1">
            <a:spLocks noChangeArrowheads="1"/>
          </p:cNvSpPr>
          <p:nvPr/>
        </p:nvSpPr>
        <p:spPr bwMode="auto">
          <a:xfrm rot="5400000">
            <a:off x="3200400" y="5105400"/>
            <a:ext cx="22860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Ancient Audience</a:t>
            </a:r>
          </a:p>
        </p:txBody>
      </p:sp>
      <p:sp>
        <p:nvSpPr>
          <p:cNvPr id="13" name="Oval 7"/>
          <p:cNvSpPr>
            <a:spLocks noChangeArrowheads="1"/>
          </p:cNvSpPr>
          <p:nvPr/>
        </p:nvSpPr>
        <p:spPr bwMode="auto">
          <a:xfrm>
            <a:off x="-533400" y="4343400"/>
            <a:ext cx="5257800" cy="1066800"/>
          </a:xfrm>
          <a:prstGeom prst="ellipse">
            <a:avLst/>
          </a:prstGeom>
          <a:noFill/>
          <a:ln w="9525">
            <a:noFill/>
            <a:round/>
            <a:headEnd/>
            <a:tailEnd/>
          </a:ln>
        </p:spPr>
        <p:txBody>
          <a:bodyPr wrap="none" anchor="ctr"/>
          <a:lstStyle/>
          <a:p>
            <a:pPr algn="ctr"/>
            <a:r>
              <a:rPr lang="en-US" sz="2400" b="1" dirty="0" smtClean="0">
                <a:solidFill>
                  <a:schemeClr val="bg1"/>
                </a:solidFill>
                <a:latin typeface="Times New Roman" pitchFamily="18" charset="0"/>
              </a:rPr>
              <a:t>1. “What did it mean then?”</a:t>
            </a:r>
            <a:endParaRPr lang="en-US" sz="2400" b="1" dirty="0">
              <a:solidFill>
                <a:schemeClr val="bg1"/>
              </a:solidFill>
              <a:latin typeface="Times New Roman" pitchFamily="18" charset="0"/>
            </a:endParaRPr>
          </a:p>
        </p:txBody>
      </p:sp>
      <p:sp>
        <p:nvSpPr>
          <p:cNvPr id="14" name="Oval 7"/>
          <p:cNvSpPr>
            <a:spLocks noChangeArrowheads="1"/>
          </p:cNvSpPr>
          <p:nvPr/>
        </p:nvSpPr>
        <p:spPr bwMode="auto">
          <a:xfrm>
            <a:off x="4343400" y="4343400"/>
            <a:ext cx="5257800" cy="1066800"/>
          </a:xfrm>
          <a:prstGeom prst="ellipse">
            <a:avLst/>
          </a:prstGeom>
          <a:noFill/>
          <a:ln w="9525">
            <a:noFill/>
            <a:round/>
            <a:headEnd/>
            <a:tailEnd/>
          </a:ln>
        </p:spPr>
        <p:txBody>
          <a:bodyPr wrap="none" anchor="ctr"/>
          <a:lstStyle/>
          <a:p>
            <a:pPr algn="ctr"/>
            <a:r>
              <a:rPr lang="en-US" sz="2400" b="1" dirty="0">
                <a:solidFill>
                  <a:schemeClr val="bg1"/>
                </a:solidFill>
                <a:latin typeface="Times New Roman" pitchFamily="18" charset="0"/>
              </a:rPr>
              <a:t>3</a:t>
            </a:r>
            <a:r>
              <a:rPr lang="en-US" sz="2400" b="1" dirty="0" smtClean="0">
                <a:solidFill>
                  <a:schemeClr val="bg1"/>
                </a:solidFill>
                <a:latin typeface="Times New Roman" pitchFamily="18" charset="0"/>
              </a:rPr>
              <a:t>. “How does it apply today?”</a:t>
            </a:r>
            <a:endParaRPr lang="en-US" sz="2400" b="1" dirty="0">
              <a:solidFill>
                <a:schemeClr val="bg1"/>
              </a:solidFill>
              <a:latin typeface="Times New Roman" pitchFamily="18" charset="0"/>
            </a:endParaRPr>
          </a:p>
        </p:txBody>
      </p:sp>
    </p:spTree>
    <p:extLst>
      <p:ext uri="{BB962C8B-B14F-4D97-AF65-F5344CB8AC3E}">
        <p14:creationId xmlns:p14="http://schemas.microsoft.com/office/powerpoint/2010/main" val="18362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6" name="Line 3"/>
          <p:cNvSpPr>
            <a:spLocks noChangeShapeType="1"/>
          </p:cNvSpPr>
          <p:nvPr/>
        </p:nvSpPr>
        <p:spPr bwMode="auto">
          <a:xfrm>
            <a:off x="0" y="3414712"/>
            <a:ext cx="9144000" cy="0"/>
          </a:xfrm>
          <a:prstGeom prst="line">
            <a:avLst/>
          </a:prstGeom>
          <a:noFill/>
          <a:ln w="57150">
            <a:solidFill>
              <a:schemeClr val="tx1"/>
            </a:solidFill>
            <a:prstDash val="dash"/>
            <a:round/>
            <a:headEnd/>
            <a:tailEnd/>
          </a:ln>
        </p:spPr>
        <p:txBody>
          <a:bodyPr anchor="ctr">
            <a:spAutoFit/>
          </a:bodyPr>
          <a:lstStyle/>
          <a:p>
            <a:endParaRPr lang="en-US"/>
          </a:p>
        </p:txBody>
      </p:sp>
      <p:sp>
        <p:nvSpPr>
          <p:cNvPr id="7" name="Text Box 4"/>
          <p:cNvSpPr txBox="1">
            <a:spLocks noChangeArrowheads="1"/>
          </p:cNvSpPr>
          <p:nvPr/>
        </p:nvSpPr>
        <p:spPr bwMode="auto">
          <a:xfrm>
            <a:off x="628650" y="4747736"/>
            <a:ext cx="2446504" cy="738664"/>
          </a:xfrm>
          <a:prstGeom prst="rect">
            <a:avLst/>
          </a:prstGeom>
          <a:noFill/>
          <a:ln w="9525">
            <a:noFill/>
            <a:miter lim="800000"/>
            <a:headEnd/>
            <a:tailEnd/>
          </a:ln>
        </p:spPr>
        <p:txBody>
          <a:bodyPr wrap="none">
            <a:spAutoFit/>
          </a:bodyPr>
          <a:lstStyle/>
          <a:p>
            <a:pPr marL="457200" indent="-457200">
              <a:buFontTx/>
              <a:buChar char="•"/>
            </a:pPr>
            <a:r>
              <a:rPr lang="en-US" sz="1400" dirty="0">
                <a:solidFill>
                  <a:schemeClr val="bg1"/>
                </a:solidFill>
                <a:latin typeface="Times New Roman" pitchFamily="18" charset="0"/>
              </a:rPr>
              <a:t>Historical interpretation</a:t>
            </a:r>
          </a:p>
          <a:p>
            <a:pPr marL="457200" indent="-457200">
              <a:buFontTx/>
              <a:buChar char="•"/>
            </a:pPr>
            <a:r>
              <a:rPr lang="en-US" sz="1400" dirty="0" smtClean="0">
                <a:solidFill>
                  <a:schemeClr val="bg1"/>
                </a:solidFill>
                <a:latin typeface="Times New Roman" pitchFamily="18" charset="0"/>
              </a:rPr>
              <a:t>Literary Interpretation</a:t>
            </a:r>
          </a:p>
          <a:p>
            <a:pPr marL="457200" indent="-457200">
              <a:buFontTx/>
              <a:buChar char="•"/>
            </a:pPr>
            <a:r>
              <a:rPr lang="en-US" sz="1400" dirty="0" smtClean="0">
                <a:solidFill>
                  <a:schemeClr val="bg1"/>
                </a:solidFill>
                <a:latin typeface="Times New Roman" pitchFamily="18" charset="0"/>
              </a:rPr>
              <a:t>Contextual interpretation</a:t>
            </a:r>
          </a:p>
        </p:txBody>
      </p:sp>
      <p:pic>
        <p:nvPicPr>
          <p:cNvPr id="8" name="Picture 5"/>
          <p:cNvPicPr>
            <a:picLocks noChangeAspect="1" noChangeArrowheads="1"/>
          </p:cNvPicPr>
          <p:nvPr/>
        </p:nvPicPr>
        <p:blipFill>
          <a:blip r:embed="rId3" cstate="print"/>
          <a:srcRect/>
          <a:stretch>
            <a:fillRect/>
          </a:stretch>
        </p:blipFill>
        <p:spPr bwMode="auto">
          <a:xfrm>
            <a:off x="1066800" y="5597525"/>
            <a:ext cx="1447800" cy="1017587"/>
          </a:xfrm>
          <a:prstGeom prst="rect">
            <a:avLst/>
          </a:prstGeom>
          <a:noFill/>
          <a:ln w="9525">
            <a:noFill/>
            <a:miter lim="800000"/>
            <a:headEnd/>
            <a:tailEnd/>
          </a:ln>
        </p:spPr>
      </p:pic>
      <p:grpSp>
        <p:nvGrpSpPr>
          <p:cNvPr id="20" name="Group 20"/>
          <p:cNvGrpSpPr>
            <a:grpSpLocks/>
          </p:cNvGrpSpPr>
          <p:nvPr/>
        </p:nvGrpSpPr>
        <p:grpSpPr bwMode="auto">
          <a:xfrm rot="16200000">
            <a:off x="838199" y="2590800"/>
            <a:ext cx="2209801" cy="990600"/>
            <a:chOff x="1968" y="336"/>
            <a:chExt cx="1920" cy="624"/>
          </a:xfrm>
        </p:grpSpPr>
        <p:sp>
          <p:nvSpPr>
            <p:cNvPr id="21" name="AutoShape 21"/>
            <p:cNvSpPr>
              <a:spLocks noChangeArrowheads="1"/>
            </p:cNvSpPr>
            <p:nvPr/>
          </p:nvSpPr>
          <p:spPr bwMode="auto">
            <a:xfrm>
              <a:off x="1968" y="336"/>
              <a:ext cx="1920" cy="6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solidFill>
                <a:schemeClr val="tx1"/>
              </a:solidFill>
              <a:miter lim="800000"/>
              <a:headEnd/>
              <a:tailEnd/>
            </a:ln>
            <a:effectLst>
              <a:outerShdw dist="107763" dir="13500000" algn="ctr" rotWithShape="0">
                <a:schemeClr val="bg2"/>
              </a:outerShdw>
            </a:effectLst>
          </p:spPr>
          <p:txBody>
            <a:bodyPr anchor="ctr">
              <a:spAutoFit/>
            </a:bodyPr>
            <a:lstStyle/>
            <a:p>
              <a:pPr>
                <a:defRPr/>
              </a:pPr>
              <a:endParaRPr lang="en-US"/>
            </a:p>
          </p:txBody>
        </p:sp>
        <p:sp>
          <p:nvSpPr>
            <p:cNvPr id="22" name="Text Box 22"/>
            <p:cNvSpPr txBox="1">
              <a:spLocks noChangeArrowheads="1"/>
            </p:cNvSpPr>
            <p:nvPr/>
          </p:nvSpPr>
          <p:spPr bwMode="auto">
            <a:xfrm>
              <a:off x="2339" y="450"/>
              <a:ext cx="973" cy="366"/>
            </a:xfrm>
            <a:prstGeom prst="rect">
              <a:avLst/>
            </a:prstGeom>
            <a:noFill/>
            <a:ln w="9525">
              <a:noFill/>
              <a:miter lim="800000"/>
              <a:headEnd/>
              <a:tailEnd/>
            </a:ln>
            <a:effectLst/>
          </p:spPr>
          <p:txBody>
            <a:bodyPr wrap="none">
              <a:spAutoFit/>
            </a:bodyPr>
            <a:lstStyle/>
            <a:p>
              <a:pPr>
                <a:defRPr/>
              </a:pPr>
              <a:r>
                <a:rPr lang="en-US" sz="1600" dirty="0">
                  <a:effectLst>
                    <a:outerShdw blurRad="38100" dist="38100" dir="2700000" algn="tl">
                      <a:srgbClr val="C0C0C0"/>
                    </a:outerShdw>
                  </a:effectLst>
                  <a:latin typeface="Times New Roman" pitchFamily="18" charset="0"/>
                </a:rPr>
                <a:t>Extract timeless </a:t>
              </a:r>
            </a:p>
            <a:p>
              <a:pPr>
                <a:defRPr/>
              </a:pPr>
              <a:r>
                <a:rPr lang="en-US" sz="1600" dirty="0">
                  <a:effectLst>
                    <a:outerShdw blurRad="38100" dist="38100" dir="2700000" algn="tl">
                      <a:srgbClr val="C0C0C0"/>
                    </a:outerShdw>
                  </a:effectLst>
                  <a:latin typeface="Times New Roman" pitchFamily="18" charset="0"/>
                </a:rPr>
                <a:t>principles</a:t>
              </a:r>
            </a:p>
          </p:txBody>
        </p:sp>
      </p:grpSp>
      <p:grpSp>
        <p:nvGrpSpPr>
          <p:cNvPr id="26" name="Group 23"/>
          <p:cNvGrpSpPr>
            <a:grpSpLocks/>
          </p:cNvGrpSpPr>
          <p:nvPr/>
        </p:nvGrpSpPr>
        <p:grpSpPr bwMode="auto">
          <a:xfrm>
            <a:off x="6781800" y="2133600"/>
            <a:ext cx="990600" cy="2438400"/>
            <a:chOff x="4272" y="1392"/>
            <a:chExt cx="624" cy="1536"/>
          </a:xfrm>
        </p:grpSpPr>
        <p:sp>
          <p:nvSpPr>
            <p:cNvPr id="27" name="AutoShape 24"/>
            <p:cNvSpPr>
              <a:spLocks noChangeArrowheads="1"/>
            </p:cNvSpPr>
            <p:nvPr/>
          </p:nvSpPr>
          <p:spPr bwMode="auto">
            <a:xfrm rot="5400000">
              <a:off x="3816" y="1848"/>
              <a:ext cx="1536" cy="6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solidFill>
                <a:schemeClr val="tx1"/>
              </a:solidFill>
              <a:miter lim="800000"/>
              <a:headEnd/>
              <a:tailEnd/>
            </a:ln>
            <a:effectLst>
              <a:outerShdw dist="107763" dir="13500000" algn="ctr" rotWithShape="0">
                <a:schemeClr val="bg2"/>
              </a:outerShdw>
            </a:effectLst>
          </p:spPr>
          <p:txBody>
            <a:bodyPr anchor="ctr">
              <a:spAutoFit/>
            </a:bodyPr>
            <a:lstStyle/>
            <a:p>
              <a:pPr>
                <a:defRPr/>
              </a:pPr>
              <a:endParaRPr lang="en-US"/>
            </a:p>
          </p:txBody>
        </p:sp>
        <p:sp>
          <p:nvSpPr>
            <p:cNvPr id="28" name="Text Box 25"/>
            <p:cNvSpPr txBox="1">
              <a:spLocks noChangeArrowheads="1"/>
            </p:cNvSpPr>
            <p:nvPr/>
          </p:nvSpPr>
          <p:spPr bwMode="auto">
            <a:xfrm rot="5400000">
              <a:off x="3993" y="2043"/>
              <a:ext cx="1212" cy="366"/>
            </a:xfrm>
            <a:prstGeom prst="rect">
              <a:avLst/>
            </a:prstGeom>
            <a:noFill/>
            <a:ln w="9525">
              <a:noFill/>
              <a:miter lim="800000"/>
              <a:headEnd/>
              <a:tailEnd/>
            </a:ln>
            <a:effectLst/>
          </p:spPr>
          <p:txBody>
            <a:bodyPr>
              <a:spAutoFit/>
            </a:bodyPr>
            <a:lstStyle/>
            <a:p>
              <a:pPr>
                <a:defRPr/>
              </a:pPr>
              <a:r>
                <a:rPr lang="en-US" sz="1600" dirty="0">
                  <a:effectLst>
                    <a:outerShdw blurRad="38100" dist="38100" dir="2700000" algn="tl">
                      <a:srgbClr val="C0C0C0"/>
                    </a:outerShdw>
                  </a:effectLst>
                  <a:latin typeface="Times New Roman" pitchFamily="18" charset="0"/>
                </a:rPr>
                <a:t>Contextualize</a:t>
              </a:r>
            </a:p>
            <a:p>
              <a:pPr>
                <a:defRPr/>
              </a:pPr>
              <a:r>
                <a:rPr lang="en-US" sz="1600" dirty="0">
                  <a:effectLst>
                    <a:outerShdw blurRad="38100" dist="38100" dir="2700000" algn="tl">
                      <a:srgbClr val="C0C0C0"/>
                    </a:outerShdw>
                  </a:effectLst>
                  <a:latin typeface="Times New Roman" pitchFamily="18" charset="0"/>
                </a:rPr>
                <a:t>Principles for today</a:t>
              </a:r>
            </a:p>
          </p:txBody>
        </p:sp>
      </p:grpSp>
      <p:sp>
        <p:nvSpPr>
          <p:cNvPr id="29" name="Text Box 26"/>
          <p:cNvSpPr txBox="1">
            <a:spLocks noChangeArrowheads="1"/>
          </p:cNvSpPr>
          <p:nvPr/>
        </p:nvSpPr>
        <p:spPr bwMode="auto">
          <a:xfrm>
            <a:off x="3276600" y="3033712"/>
            <a:ext cx="3124200" cy="396875"/>
          </a:xfrm>
          <a:prstGeom prst="rect">
            <a:avLst/>
          </a:prstGeom>
          <a:noFill/>
          <a:ln w="9525">
            <a:noFill/>
            <a:miter lim="800000"/>
            <a:headEnd/>
            <a:tailEnd/>
          </a:ln>
          <a:effectLst/>
        </p:spPr>
        <p:txBody>
          <a:bodyPr>
            <a:spAutoFit/>
          </a:bodyPr>
          <a:lstStyle/>
          <a:p>
            <a:pPr>
              <a:defRPr/>
            </a:pPr>
            <a:r>
              <a:rPr lang="en-US" sz="2000" dirty="0">
                <a:solidFill>
                  <a:schemeClr val="bg1"/>
                </a:solidFill>
                <a:effectLst>
                  <a:outerShdw blurRad="38100" dist="38100" dir="2700000" algn="tl">
                    <a:srgbClr val="C0C0C0"/>
                  </a:outerShdw>
                </a:effectLst>
                <a:latin typeface="Perpetua Titling MT" pitchFamily="18" charset="0"/>
              </a:rPr>
              <a:t>Timeless Audience</a:t>
            </a:r>
          </a:p>
        </p:txBody>
      </p:sp>
      <p:sp>
        <p:nvSpPr>
          <p:cNvPr id="30" name="Text Box 27"/>
          <p:cNvSpPr txBox="1">
            <a:spLocks noChangeArrowheads="1"/>
          </p:cNvSpPr>
          <p:nvPr/>
        </p:nvSpPr>
        <p:spPr bwMode="auto">
          <a:xfrm>
            <a:off x="2971800" y="3414712"/>
            <a:ext cx="3581400" cy="396875"/>
          </a:xfrm>
          <a:prstGeom prst="rect">
            <a:avLst/>
          </a:prstGeom>
          <a:noFill/>
          <a:ln w="9525">
            <a:noFill/>
            <a:miter lim="800000"/>
            <a:headEnd/>
            <a:tailEnd/>
          </a:ln>
          <a:effectLst/>
        </p:spPr>
        <p:txBody>
          <a:bodyPr>
            <a:spAutoFit/>
          </a:bodyPr>
          <a:lstStyle/>
          <a:p>
            <a:pPr>
              <a:defRPr/>
            </a:pPr>
            <a:r>
              <a:rPr lang="en-US" sz="2000">
                <a:solidFill>
                  <a:schemeClr val="bg1"/>
                </a:solidFill>
                <a:effectLst>
                  <a:outerShdw blurRad="38100" dist="38100" dir="2700000" algn="tl">
                    <a:srgbClr val="C0C0C0"/>
                  </a:outerShdw>
                </a:effectLst>
                <a:latin typeface="Perpetua Titling MT" pitchFamily="18" charset="0"/>
              </a:rPr>
              <a:t>Time bound Audience</a:t>
            </a:r>
          </a:p>
        </p:txBody>
      </p:sp>
      <p:sp>
        <p:nvSpPr>
          <p:cNvPr id="31" name="Line 28"/>
          <p:cNvSpPr>
            <a:spLocks noChangeShapeType="1"/>
          </p:cNvSpPr>
          <p:nvPr/>
        </p:nvSpPr>
        <p:spPr bwMode="auto">
          <a:xfrm>
            <a:off x="4572000" y="3871912"/>
            <a:ext cx="0" cy="2971800"/>
          </a:xfrm>
          <a:prstGeom prst="line">
            <a:avLst/>
          </a:prstGeom>
          <a:noFill/>
          <a:ln w="57150">
            <a:solidFill>
              <a:schemeClr val="tx1"/>
            </a:solidFill>
            <a:prstDash val="dash"/>
            <a:round/>
            <a:headEnd/>
            <a:tailEnd/>
          </a:ln>
        </p:spPr>
        <p:txBody>
          <a:bodyPr anchor="ctr">
            <a:spAutoFit/>
          </a:bodyPr>
          <a:lstStyle/>
          <a:p>
            <a:endParaRPr lang="en-US"/>
          </a:p>
        </p:txBody>
      </p:sp>
      <p:sp>
        <p:nvSpPr>
          <p:cNvPr id="32" name="Text Box 29"/>
          <p:cNvSpPr txBox="1">
            <a:spLocks noChangeArrowheads="1"/>
          </p:cNvSpPr>
          <p:nvPr/>
        </p:nvSpPr>
        <p:spPr bwMode="auto">
          <a:xfrm rot="16200000">
            <a:off x="3238500" y="4824412"/>
            <a:ext cx="31242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Contemporary Audience</a:t>
            </a:r>
          </a:p>
        </p:txBody>
      </p:sp>
      <p:sp>
        <p:nvSpPr>
          <p:cNvPr id="33" name="Text Box 30"/>
          <p:cNvSpPr txBox="1">
            <a:spLocks noChangeArrowheads="1"/>
          </p:cNvSpPr>
          <p:nvPr/>
        </p:nvSpPr>
        <p:spPr bwMode="auto">
          <a:xfrm rot="5400000">
            <a:off x="3200400" y="5167312"/>
            <a:ext cx="22860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Ancient Audience</a:t>
            </a:r>
          </a:p>
        </p:txBody>
      </p:sp>
      <p:sp>
        <p:nvSpPr>
          <p:cNvPr id="42" name="Oval 7"/>
          <p:cNvSpPr>
            <a:spLocks noChangeArrowheads="1"/>
          </p:cNvSpPr>
          <p:nvPr/>
        </p:nvSpPr>
        <p:spPr bwMode="auto">
          <a:xfrm>
            <a:off x="-533400" y="3886200"/>
            <a:ext cx="5257800" cy="1066800"/>
          </a:xfrm>
          <a:prstGeom prst="ellipse">
            <a:avLst/>
          </a:prstGeom>
          <a:noFill/>
          <a:ln w="9525">
            <a:noFill/>
            <a:round/>
            <a:headEnd/>
            <a:tailEnd/>
          </a:ln>
        </p:spPr>
        <p:txBody>
          <a:bodyPr wrap="none" anchor="ctr"/>
          <a:lstStyle/>
          <a:p>
            <a:pPr algn="ctr"/>
            <a:r>
              <a:rPr lang="en-US" sz="2400" b="1" dirty="0" smtClean="0">
                <a:solidFill>
                  <a:schemeClr val="bg1"/>
                </a:solidFill>
                <a:latin typeface="Times New Roman" pitchFamily="18" charset="0"/>
              </a:rPr>
              <a:t>1. “What did it mean then?”</a:t>
            </a:r>
            <a:endParaRPr lang="en-US" sz="2400" b="1" dirty="0">
              <a:solidFill>
                <a:schemeClr val="bg1"/>
              </a:solidFill>
              <a:latin typeface="Times New Roman" pitchFamily="18" charset="0"/>
            </a:endParaRPr>
          </a:p>
        </p:txBody>
      </p:sp>
      <p:sp>
        <p:nvSpPr>
          <p:cNvPr id="43" name="Oval 7"/>
          <p:cNvSpPr>
            <a:spLocks noChangeArrowheads="1"/>
          </p:cNvSpPr>
          <p:nvPr/>
        </p:nvSpPr>
        <p:spPr bwMode="auto">
          <a:xfrm>
            <a:off x="1828800" y="990600"/>
            <a:ext cx="5257800" cy="1066800"/>
          </a:xfrm>
          <a:prstGeom prst="ellipse">
            <a:avLst/>
          </a:prstGeom>
          <a:noFill/>
          <a:ln w="9525">
            <a:noFill/>
            <a:round/>
            <a:headEnd/>
            <a:tailEnd/>
          </a:ln>
        </p:spPr>
        <p:txBody>
          <a:bodyPr wrap="none" anchor="ctr"/>
          <a:lstStyle/>
          <a:p>
            <a:pPr algn="ctr"/>
            <a:r>
              <a:rPr lang="en-US" sz="2800" b="1" dirty="0" smtClean="0">
                <a:solidFill>
                  <a:schemeClr val="bg1"/>
                </a:solidFill>
                <a:latin typeface="Times New Roman" pitchFamily="18" charset="0"/>
              </a:rPr>
              <a:t>2. “What does it mean for all people of all time?”</a:t>
            </a:r>
            <a:endParaRPr lang="en-US" sz="2800" b="1" dirty="0">
              <a:solidFill>
                <a:schemeClr val="bg1"/>
              </a:solidFill>
              <a:latin typeface="Times New Roman" pitchFamily="18" charset="0"/>
            </a:endParaRPr>
          </a:p>
        </p:txBody>
      </p:sp>
      <p:sp>
        <p:nvSpPr>
          <p:cNvPr id="44" name="Oval 7"/>
          <p:cNvSpPr>
            <a:spLocks noChangeArrowheads="1"/>
          </p:cNvSpPr>
          <p:nvPr/>
        </p:nvSpPr>
        <p:spPr bwMode="auto">
          <a:xfrm>
            <a:off x="4343400" y="4419600"/>
            <a:ext cx="5257800" cy="1066800"/>
          </a:xfrm>
          <a:prstGeom prst="ellipse">
            <a:avLst/>
          </a:prstGeom>
          <a:noFill/>
          <a:ln w="9525">
            <a:noFill/>
            <a:round/>
            <a:headEnd/>
            <a:tailEnd/>
          </a:ln>
        </p:spPr>
        <p:txBody>
          <a:bodyPr wrap="none" anchor="ctr"/>
          <a:lstStyle/>
          <a:p>
            <a:pPr algn="ctr"/>
            <a:r>
              <a:rPr lang="en-US" sz="2400" b="1" dirty="0">
                <a:solidFill>
                  <a:schemeClr val="bg1"/>
                </a:solidFill>
                <a:latin typeface="Times New Roman" pitchFamily="18" charset="0"/>
              </a:rPr>
              <a:t>3</a:t>
            </a:r>
            <a:r>
              <a:rPr lang="en-US" sz="2400" b="1" dirty="0" smtClean="0">
                <a:solidFill>
                  <a:schemeClr val="bg1"/>
                </a:solidFill>
                <a:latin typeface="Times New Roman" pitchFamily="18" charset="0"/>
              </a:rPr>
              <a:t>. “How does it apply today?”</a:t>
            </a:r>
            <a:endParaRPr lang="en-US" sz="2400" b="1" dirty="0">
              <a:solidFill>
                <a:schemeClr val="bg1"/>
              </a:solidFill>
              <a:latin typeface="Times New Roman" pitchFamily="18" charset="0"/>
            </a:endParaRPr>
          </a:p>
        </p:txBody>
      </p:sp>
    </p:spTree>
    <p:extLst>
      <p:ext uri="{BB962C8B-B14F-4D97-AF65-F5344CB8AC3E}">
        <p14:creationId xmlns:p14="http://schemas.microsoft.com/office/powerpoint/2010/main" val="246836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2" grpId="0"/>
      <p:bldP spid="43" grpId="0"/>
      <p:bldP spid="44"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iblestudy_growing.jpg"/>
          <p:cNvPicPr>
            <a:picLocks noChangeAspect="1"/>
          </p:cNvPicPr>
          <p:nvPr/>
        </p:nvPicPr>
        <p:blipFill>
          <a:blip r:embed="rId2" cstate="print"/>
          <a:stretch>
            <a:fillRect/>
          </a:stretch>
        </p:blipFill>
        <p:spPr>
          <a:xfrm>
            <a:off x="2028" y="0"/>
            <a:ext cx="9139943" cy="6858000"/>
          </a:xfrm>
          <a:prstGeom prst="rect">
            <a:avLst/>
          </a:prstGeom>
        </p:spPr>
      </p:pic>
      <p:pic>
        <p:nvPicPr>
          <p:cNvPr id="6" name="Picture 3"/>
          <p:cNvPicPr>
            <a:picLocks noChangeAspect="1" noChangeArrowheads="1"/>
          </p:cNvPicPr>
          <p:nvPr/>
        </p:nvPicPr>
        <p:blipFill>
          <a:blip r:embed="rId3" cstate="print"/>
          <a:srcRect/>
          <a:stretch>
            <a:fillRect/>
          </a:stretch>
        </p:blipFill>
        <p:spPr bwMode="auto">
          <a:xfrm>
            <a:off x="1371600" y="1752600"/>
            <a:ext cx="6052170" cy="4208585"/>
          </a:xfrm>
          <a:prstGeom prst="rect">
            <a:avLst/>
          </a:prstGeom>
          <a:noFill/>
          <a:ln w="9525">
            <a:solidFill>
              <a:schemeClr val="tx1"/>
            </a:solidFill>
            <a:miter lim="800000"/>
            <a:headEnd/>
            <a:tailEnd/>
          </a:ln>
        </p:spPr>
      </p:pic>
      <p:sp>
        <p:nvSpPr>
          <p:cNvPr id="7" name="TextBox 6"/>
          <p:cNvSpPr txBox="1"/>
          <p:nvPr/>
        </p:nvSpPr>
        <p:spPr>
          <a:xfrm>
            <a:off x="3352800" y="3839254"/>
            <a:ext cx="1956641" cy="369332"/>
          </a:xfrm>
          <a:prstGeom prst="rect">
            <a:avLst/>
          </a:prstGeom>
          <a:noFill/>
        </p:spPr>
        <p:txBody>
          <a:bodyPr wrap="square" rtlCol="0">
            <a:spAutoFit/>
          </a:bodyPr>
          <a:lstStyle/>
          <a:p>
            <a:pPr algn="ctr"/>
            <a:r>
              <a:rPr lang="en-US" dirty="0" smtClean="0"/>
              <a:t>History/Culture</a:t>
            </a:r>
          </a:p>
        </p:txBody>
      </p:sp>
      <p:sp>
        <p:nvSpPr>
          <p:cNvPr id="8" name="Rectangle 7"/>
          <p:cNvSpPr/>
          <p:nvPr/>
        </p:nvSpPr>
        <p:spPr>
          <a:xfrm>
            <a:off x="3424266" y="4372654"/>
            <a:ext cx="1660180" cy="369332"/>
          </a:xfrm>
          <a:prstGeom prst="rect">
            <a:avLst/>
          </a:prstGeom>
        </p:spPr>
        <p:txBody>
          <a:bodyPr wrap="square">
            <a:spAutoFit/>
          </a:bodyPr>
          <a:lstStyle/>
          <a:p>
            <a:pPr algn="ctr"/>
            <a:r>
              <a:rPr lang="en-US" dirty="0" smtClean="0"/>
              <a:t>Literature</a:t>
            </a:r>
          </a:p>
        </p:txBody>
      </p:sp>
      <p:sp>
        <p:nvSpPr>
          <p:cNvPr id="9" name="Rectangle 8"/>
          <p:cNvSpPr/>
          <p:nvPr/>
        </p:nvSpPr>
        <p:spPr>
          <a:xfrm>
            <a:off x="3776604" y="4906054"/>
            <a:ext cx="1023996" cy="369332"/>
          </a:xfrm>
          <a:prstGeom prst="rect">
            <a:avLst/>
          </a:prstGeom>
        </p:spPr>
        <p:txBody>
          <a:bodyPr wrap="square">
            <a:spAutoFit/>
          </a:bodyPr>
          <a:lstStyle/>
          <a:p>
            <a:pPr algn="ctr"/>
            <a:r>
              <a:rPr lang="en-US" dirty="0" smtClean="0"/>
              <a:t>Context</a:t>
            </a:r>
          </a:p>
        </p:txBody>
      </p:sp>
    </p:spTree>
    <p:extLst>
      <p:ext uri="{BB962C8B-B14F-4D97-AF65-F5344CB8AC3E}">
        <p14:creationId xmlns:p14="http://schemas.microsoft.com/office/powerpoint/2010/main" val="178796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609600" y="1524000"/>
            <a:ext cx="8229600" cy="4525963"/>
          </a:xfrm>
        </p:spPr>
        <p:txBody>
          <a:bodyPr>
            <a:normAutofit fontScale="92500" lnSpcReduction="10000"/>
          </a:bodyPr>
          <a:lstStyle/>
          <a:p>
            <a:pPr>
              <a:buNone/>
            </a:pPr>
            <a:r>
              <a:rPr lang="en-US" b="1" dirty="0" smtClean="0">
                <a:solidFill>
                  <a:schemeClr val="bg1"/>
                </a:solidFill>
              </a:rPr>
              <a:t>History/Culture</a:t>
            </a:r>
          </a:p>
          <a:p>
            <a:r>
              <a:rPr lang="en-US" dirty="0" smtClean="0">
                <a:solidFill>
                  <a:schemeClr val="bg1"/>
                </a:solidFill>
              </a:rPr>
              <a:t>Author: Who wrote the book?</a:t>
            </a:r>
          </a:p>
          <a:p>
            <a:r>
              <a:rPr lang="en-US" dirty="0" smtClean="0">
                <a:solidFill>
                  <a:schemeClr val="bg1"/>
                </a:solidFill>
              </a:rPr>
              <a:t>Audience: Who was it written to?</a:t>
            </a:r>
          </a:p>
          <a:p>
            <a:r>
              <a:rPr lang="en-US" dirty="0" smtClean="0">
                <a:solidFill>
                  <a:schemeClr val="bg1"/>
                </a:solidFill>
              </a:rPr>
              <a:t>Occasion: Why was it written?</a:t>
            </a:r>
          </a:p>
          <a:p>
            <a:r>
              <a:rPr lang="en-US" dirty="0" smtClean="0">
                <a:solidFill>
                  <a:schemeClr val="bg1"/>
                </a:solidFill>
              </a:rPr>
              <a:t>Time: When was it written?</a:t>
            </a:r>
          </a:p>
          <a:p>
            <a:r>
              <a:rPr lang="en-US" dirty="0" smtClean="0">
                <a:solidFill>
                  <a:schemeClr val="bg1"/>
                </a:solidFill>
              </a:rPr>
              <a:t>Place or origin: Where was it written from?</a:t>
            </a:r>
          </a:p>
          <a:p>
            <a:r>
              <a:rPr lang="en-US" dirty="0" smtClean="0">
                <a:solidFill>
                  <a:schemeClr val="bg1"/>
                </a:solidFill>
              </a:rPr>
              <a:t>Destination: Where was it written to? </a:t>
            </a:r>
          </a:p>
          <a:p>
            <a:r>
              <a:rPr lang="en-US" dirty="0" smtClean="0">
                <a:solidFill>
                  <a:schemeClr val="bg1"/>
                </a:solidFill>
              </a:rPr>
              <a:t>Attitude: What was the attitude of the author when he wrote?</a:t>
            </a:r>
          </a:p>
          <a:p>
            <a:pPr>
              <a:buNone/>
            </a:pPr>
            <a:endParaRPr lang="en-CA" b="1" dirty="0" smtClean="0">
              <a:solidFill>
                <a:schemeClr val="bg1"/>
              </a:solidFill>
            </a:endParaRPr>
          </a:p>
        </p:txBody>
      </p:sp>
    </p:spTree>
    <p:extLst>
      <p:ext uri="{BB962C8B-B14F-4D97-AF65-F5344CB8AC3E}">
        <p14:creationId xmlns:p14="http://schemas.microsoft.com/office/powerpoint/2010/main" val="589754809"/>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762000" y="1752600"/>
            <a:ext cx="8229600" cy="4525963"/>
          </a:xfrm>
        </p:spPr>
        <p:txBody>
          <a:bodyPr>
            <a:normAutofit/>
          </a:bodyPr>
          <a:lstStyle/>
          <a:p>
            <a:pPr>
              <a:buNone/>
            </a:pPr>
            <a:r>
              <a:rPr lang="en-CA" dirty="0" smtClean="0">
                <a:solidFill>
                  <a:schemeClr val="bg1"/>
                </a:solidFill>
              </a:rPr>
              <a:t>Literature</a:t>
            </a:r>
          </a:p>
        </p:txBody>
      </p:sp>
      <p:pic>
        <p:nvPicPr>
          <p:cNvPr id="5" name="Picture 2" descr="C:\Users\Owner\Desktop\genre.jpg"/>
          <p:cNvPicPr>
            <a:picLocks noChangeAspect="1" noChangeArrowheads="1"/>
          </p:cNvPicPr>
          <p:nvPr/>
        </p:nvPicPr>
        <p:blipFill>
          <a:blip r:embed="rId3" cstate="print"/>
          <a:srcRect/>
          <a:stretch>
            <a:fillRect/>
          </a:stretch>
        </p:blipFill>
        <p:spPr bwMode="auto">
          <a:xfrm>
            <a:off x="3657600" y="990600"/>
            <a:ext cx="4876799" cy="5588811"/>
          </a:xfrm>
          <a:prstGeom prst="rect">
            <a:avLst/>
          </a:prstGeom>
          <a:noFill/>
        </p:spPr>
      </p:pic>
    </p:spTree>
    <p:extLst>
      <p:ext uri="{BB962C8B-B14F-4D97-AF65-F5344CB8AC3E}">
        <p14:creationId xmlns:p14="http://schemas.microsoft.com/office/powerpoint/2010/main" val="13720439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104451" name="Rectangle 3"/>
          <p:cNvSpPr>
            <a:spLocks noGrp="1" noChangeArrowheads="1"/>
          </p:cNvSpPr>
          <p:nvPr>
            <p:ph type="body" idx="1"/>
          </p:nvPr>
        </p:nvSpPr>
        <p:spPr/>
        <p:txBody>
          <a:bodyPr/>
          <a:lstStyle/>
          <a:p>
            <a:pPr eaLnBrk="1" hangingPunct="1">
              <a:buFontTx/>
              <a:buNone/>
            </a:pPr>
            <a:r>
              <a:rPr lang="en-US" dirty="0" err="1" smtClean="0">
                <a:solidFill>
                  <a:schemeClr val="bg1"/>
                </a:solidFill>
                <a:latin typeface="Bwgrkl" pitchFamily="2" charset="0"/>
              </a:rPr>
              <a:t>fero,menoi</a:t>
            </a:r>
            <a:r>
              <a:rPr lang="en-US" dirty="0" smtClean="0">
                <a:solidFill>
                  <a:schemeClr val="bg1"/>
                </a:solidFill>
              </a:rPr>
              <a:t> (</a:t>
            </a:r>
            <a:r>
              <a:rPr lang="en-US" i="1" dirty="0" err="1" smtClean="0">
                <a:solidFill>
                  <a:schemeClr val="bg1"/>
                </a:solidFill>
              </a:rPr>
              <a:t>pheromenoi</a:t>
            </a:r>
            <a:r>
              <a:rPr lang="en-US" dirty="0" smtClean="0">
                <a:solidFill>
                  <a:schemeClr val="bg1"/>
                </a:solidFill>
              </a:rPr>
              <a:t>) </a:t>
            </a:r>
          </a:p>
          <a:p>
            <a:pPr eaLnBrk="1" hangingPunct="1"/>
            <a:r>
              <a:rPr lang="en-US" dirty="0" smtClean="0">
                <a:solidFill>
                  <a:schemeClr val="bg1"/>
                </a:solidFill>
              </a:rPr>
              <a:t>Lit: “to carry,” “to bear,” “to guide,” or “to drive along.”</a:t>
            </a:r>
          </a:p>
          <a:p>
            <a:pPr eaLnBrk="1" hangingPunct="1"/>
            <a:r>
              <a:rPr lang="en-US" dirty="0" smtClean="0">
                <a:solidFill>
                  <a:schemeClr val="bg1"/>
                </a:solidFill>
              </a:rPr>
              <a:t>Used of a ship being carried by the wind (Acts 27:17).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 calcmode="lin" valueType="num">
                                      <p:cBhvr additive="base">
                                        <p:cTn id="7" dur="500" fill="hold"/>
                                        <p:tgtEl>
                                          <p:spTgt spid="10445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44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4451">
                                            <p:txEl>
                                              <p:pRg st="1" end="1"/>
                                            </p:txEl>
                                          </p:spTgt>
                                        </p:tgtEl>
                                        <p:attrNameLst>
                                          <p:attrName>style.visibility</p:attrName>
                                        </p:attrNameLst>
                                      </p:cBhvr>
                                      <p:to>
                                        <p:strVal val="visible"/>
                                      </p:to>
                                    </p:set>
                                    <p:anim calcmode="lin" valueType="num">
                                      <p:cBhvr additive="base">
                                        <p:cTn id="13" dur="500" fill="hold"/>
                                        <p:tgtEl>
                                          <p:spTgt spid="10445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044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4451">
                                            <p:txEl>
                                              <p:pRg st="2" end="2"/>
                                            </p:txEl>
                                          </p:spTgt>
                                        </p:tgtEl>
                                        <p:attrNameLst>
                                          <p:attrName>style.visibility</p:attrName>
                                        </p:attrNameLst>
                                      </p:cBhvr>
                                      <p:to>
                                        <p:strVal val="visible"/>
                                      </p:to>
                                    </p:set>
                                    <p:anim calcmode="lin" valueType="num">
                                      <p:cBhvr additive="base">
                                        <p:cTn id="19" dur="500" fill="hold"/>
                                        <p:tgtEl>
                                          <p:spTgt spid="104451">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0445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autoUpdateAnimBg="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762000" y="1752600"/>
            <a:ext cx="8229600" cy="4525963"/>
          </a:xfrm>
        </p:spPr>
        <p:txBody>
          <a:bodyPr>
            <a:normAutofit/>
          </a:bodyPr>
          <a:lstStyle/>
          <a:p>
            <a:pPr>
              <a:buNone/>
            </a:pPr>
            <a:r>
              <a:rPr lang="en-CA" dirty="0" smtClean="0">
                <a:solidFill>
                  <a:schemeClr val="bg1"/>
                </a:solidFill>
              </a:rPr>
              <a:t>Literature</a:t>
            </a:r>
          </a:p>
        </p:txBody>
      </p:sp>
      <p:graphicFrame>
        <p:nvGraphicFramePr>
          <p:cNvPr id="6" name="Chart 5"/>
          <p:cNvGraphicFramePr/>
          <p:nvPr/>
        </p:nvGraphicFramePr>
        <p:xfrm>
          <a:off x="838200" y="762000"/>
          <a:ext cx="9144000" cy="6096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3400620"/>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533400" y="1752600"/>
            <a:ext cx="8229600" cy="4525963"/>
          </a:xfrm>
        </p:spPr>
        <p:txBody>
          <a:bodyPr>
            <a:normAutofit/>
          </a:bodyPr>
          <a:lstStyle/>
          <a:p>
            <a:pPr>
              <a:buNone/>
            </a:pPr>
            <a:r>
              <a:rPr lang="en-US" b="1" dirty="0" smtClean="0">
                <a:solidFill>
                  <a:schemeClr val="bg1"/>
                </a:solidFill>
              </a:rPr>
              <a:t>Context</a:t>
            </a:r>
            <a:endParaRPr lang="en-CA" sz="4400" b="1" dirty="0" smtClean="0">
              <a:solidFill>
                <a:schemeClr val="bg1"/>
              </a:solidFill>
            </a:endParaRPr>
          </a:p>
        </p:txBody>
      </p:sp>
      <p:pic>
        <p:nvPicPr>
          <p:cNvPr id="6" name="Picture 5" descr="circles.jpg"/>
          <p:cNvPicPr>
            <a:picLocks noChangeAspect="1"/>
          </p:cNvPicPr>
          <p:nvPr/>
        </p:nvPicPr>
        <p:blipFill>
          <a:blip r:embed="rId3" cstate="print"/>
          <a:stretch>
            <a:fillRect/>
          </a:stretch>
        </p:blipFill>
        <p:spPr>
          <a:xfrm>
            <a:off x="2743200" y="1905000"/>
            <a:ext cx="5162550" cy="3762375"/>
          </a:xfrm>
          <a:prstGeom prst="rect">
            <a:avLst/>
          </a:prstGeom>
        </p:spPr>
      </p:pic>
    </p:spTree>
    <p:extLst>
      <p:ext uri="{BB962C8B-B14F-4D97-AF65-F5344CB8AC3E}">
        <p14:creationId xmlns:p14="http://schemas.microsoft.com/office/powerpoint/2010/main" val="1010423873"/>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5" name="Content Placeholder 2"/>
          <p:cNvSpPr>
            <a:spLocks noGrp="1"/>
          </p:cNvSpPr>
          <p:nvPr>
            <p:ph idx="1"/>
          </p:nvPr>
        </p:nvSpPr>
        <p:spPr>
          <a:xfrm>
            <a:off x="457200" y="1524000"/>
            <a:ext cx="8229600" cy="4525963"/>
          </a:xfrm>
        </p:spPr>
        <p:txBody>
          <a:bodyPr/>
          <a:lstStyle/>
          <a:p>
            <a:pPr>
              <a:buNone/>
            </a:pPr>
            <a:r>
              <a:rPr lang="en-US" b="1" dirty="0" smtClean="0">
                <a:solidFill>
                  <a:schemeClr val="bg1"/>
                </a:solidFill>
              </a:rPr>
              <a:t>Practical </a:t>
            </a:r>
            <a:r>
              <a:rPr lang="en-US" b="1" dirty="0" err="1" smtClean="0">
                <a:solidFill>
                  <a:schemeClr val="bg1"/>
                </a:solidFill>
              </a:rPr>
              <a:t>Eisegesis</a:t>
            </a:r>
            <a:r>
              <a:rPr lang="en-US" b="1" dirty="0" smtClean="0">
                <a:solidFill>
                  <a:schemeClr val="bg1"/>
                </a:solidFill>
              </a:rPr>
              <a:t>: </a:t>
            </a:r>
          </a:p>
          <a:p>
            <a:pPr>
              <a:buNone/>
            </a:pPr>
            <a:r>
              <a:rPr lang="en-US" dirty="0" smtClean="0">
                <a:solidFill>
                  <a:schemeClr val="bg1"/>
                </a:solidFill>
              </a:rPr>
              <a:t>Gk. </a:t>
            </a:r>
            <a:r>
              <a:rPr lang="en-US" i="1" dirty="0" err="1" smtClean="0">
                <a:solidFill>
                  <a:schemeClr val="bg1"/>
                </a:solidFill>
              </a:rPr>
              <a:t>eis</a:t>
            </a:r>
            <a:r>
              <a:rPr lang="en-US" dirty="0" smtClean="0">
                <a:solidFill>
                  <a:schemeClr val="bg1"/>
                </a:solidFill>
              </a:rPr>
              <a:t>, “in” + </a:t>
            </a:r>
            <a:r>
              <a:rPr lang="en-US" i="1" dirty="0" err="1" smtClean="0">
                <a:solidFill>
                  <a:schemeClr val="bg1"/>
                </a:solidFill>
              </a:rPr>
              <a:t>hēgeisthai</a:t>
            </a:r>
            <a:r>
              <a:rPr lang="en-US" dirty="0" smtClean="0">
                <a:solidFill>
                  <a:schemeClr val="bg1"/>
                </a:solidFill>
              </a:rPr>
              <a:t>, “to lead.”</a:t>
            </a:r>
          </a:p>
          <a:p>
            <a:pPr>
              <a:buNone/>
            </a:pPr>
            <a:r>
              <a:rPr lang="en-US" dirty="0" smtClean="0">
                <a:solidFill>
                  <a:schemeClr val="bg1"/>
                </a:solidFill>
              </a:rPr>
              <a:t> The process of conforming your beliefs and the Scripture to your daily life and needs.</a:t>
            </a:r>
            <a:endParaRPr lang="en-US" dirty="0">
              <a:solidFill>
                <a:schemeClr val="bg1"/>
              </a:solidFill>
            </a:endParaRPr>
          </a:p>
        </p:txBody>
      </p:sp>
    </p:spTree>
    <p:extLst>
      <p:ext uri="{BB962C8B-B14F-4D97-AF65-F5344CB8AC3E}">
        <p14:creationId xmlns:p14="http://schemas.microsoft.com/office/powerpoint/2010/main" val="2040836682"/>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6" name="Line 3"/>
          <p:cNvSpPr>
            <a:spLocks noChangeShapeType="1"/>
          </p:cNvSpPr>
          <p:nvPr/>
        </p:nvSpPr>
        <p:spPr bwMode="auto">
          <a:xfrm>
            <a:off x="0" y="3352800"/>
            <a:ext cx="9144000" cy="0"/>
          </a:xfrm>
          <a:prstGeom prst="line">
            <a:avLst/>
          </a:prstGeom>
          <a:noFill/>
          <a:ln w="57150">
            <a:solidFill>
              <a:schemeClr val="tx1"/>
            </a:solidFill>
            <a:prstDash val="dash"/>
            <a:round/>
            <a:headEnd/>
            <a:tailEnd/>
          </a:ln>
        </p:spPr>
        <p:txBody>
          <a:bodyPr anchor="ctr">
            <a:spAutoFit/>
          </a:bodyPr>
          <a:lstStyle/>
          <a:p>
            <a:endParaRPr lang="en-US"/>
          </a:p>
        </p:txBody>
      </p:sp>
      <p:sp>
        <p:nvSpPr>
          <p:cNvPr id="7" name="Text Box 26"/>
          <p:cNvSpPr txBox="1">
            <a:spLocks noChangeArrowheads="1"/>
          </p:cNvSpPr>
          <p:nvPr/>
        </p:nvSpPr>
        <p:spPr bwMode="auto">
          <a:xfrm>
            <a:off x="3276600" y="2971800"/>
            <a:ext cx="3124200" cy="396875"/>
          </a:xfrm>
          <a:prstGeom prst="rect">
            <a:avLst/>
          </a:prstGeom>
          <a:noFill/>
          <a:ln w="9525">
            <a:noFill/>
            <a:miter lim="800000"/>
            <a:headEnd/>
            <a:tailEnd/>
          </a:ln>
          <a:effectLst/>
        </p:spPr>
        <p:txBody>
          <a:bodyPr>
            <a:spAutoFit/>
          </a:bodyPr>
          <a:lstStyle/>
          <a:p>
            <a:pPr>
              <a:defRPr/>
            </a:pPr>
            <a:r>
              <a:rPr lang="en-US" sz="2000" dirty="0">
                <a:solidFill>
                  <a:schemeClr val="bg1"/>
                </a:solidFill>
                <a:effectLst>
                  <a:outerShdw blurRad="38100" dist="38100" dir="2700000" algn="tl">
                    <a:srgbClr val="C0C0C0"/>
                  </a:outerShdw>
                </a:effectLst>
                <a:latin typeface="Perpetua Titling MT" pitchFamily="18" charset="0"/>
              </a:rPr>
              <a:t>Timeless Audience</a:t>
            </a:r>
          </a:p>
        </p:txBody>
      </p:sp>
      <p:sp>
        <p:nvSpPr>
          <p:cNvPr id="8" name="Text Box 27"/>
          <p:cNvSpPr txBox="1">
            <a:spLocks noChangeArrowheads="1"/>
          </p:cNvSpPr>
          <p:nvPr/>
        </p:nvSpPr>
        <p:spPr bwMode="auto">
          <a:xfrm>
            <a:off x="2971800" y="3352800"/>
            <a:ext cx="3581400" cy="396875"/>
          </a:xfrm>
          <a:prstGeom prst="rect">
            <a:avLst/>
          </a:prstGeom>
          <a:noFill/>
          <a:ln w="9525">
            <a:noFill/>
            <a:miter lim="800000"/>
            <a:headEnd/>
            <a:tailEnd/>
          </a:ln>
          <a:effectLst/>
        </p:spPr>
        <p:txBody>
          <a:bodyPr>
            <a:spAutoFit/>
          </a:bodyPr>
          <a:lstStyle/>
          <a:p>
            <a:pPr>
              <a:defRPr/>
            </a:pPr>
            <a:r>
              <a:rPr lang="en-US" sz="2000">
                <a:solidFill>
                  <a:schemeClr val="bg1"/>
                </a:solidFill>
                <a:effectLst>
                  <a:outerShdw blurRad="38100" dist="38100" dir="2700000" algn="tl">
                    <a:srgbClr val="C0C0C0"/>
                  </a:outerShdw>
                </a:effectLst>
                <a:latin typeface="Perpetua Titling MT" pitchFamily="18" charset="0"/>
              </a:rPr>
              <a:t>Time bound Audience</a:t>
            </a:r>
          </a:p>
        </p:txBody>
      </p:sp>
      <p:sp>
        <p:nvSpPr>
          <p:cNvPr id="9" name="Line 28"/>
          <p:cNvSpPr>
            <a:spLocks noChangeShapeType="1"/>
          </p:cNvSpPr>
          <p:nvPr/>
        </p:nvSpPr>
        <p:spPr bwMode="auto">
          <a:xfrm>
            <a:off x="4572000" y="3810000"/>
            <a:ext cx="0" cy="2971800"/>
          </a:xfrm>
          <a:prstGeom prst="line">
            <a:avLst/>
          </a:prstGeom>
          <a:noFill/>
          <a:ln w="57150">
            <a:solidFill>
              <a:schemeClr val="tx1"/>
            </a:solidFill>
            <a:prstDash val="dash"/>
            <a:round/>
            <a:headEnd/>
            <a:tailEnd/>
          </a:ln>
        </p:spPr>
        <p:txBody>
          <a:bodyPr anchor="ctr">
            <a:spAutoFit/>
          </a:bodyPr>
          <a:lstStyle/>
          <a:p>
            <a:endParaRPr lang="en-US"/>
          </a:p>
        </p:txBody>
      </p:sp>
      <p:sp>
        <p:nvSpPr>
          <p:cNvPr id="10" name="Text Box 29"/>
          <p:cNvSpPr txBox="1">
            <a:spLocks noChangeArrowheads="1"/>
          </p:cNvSpPr>
          <p:nvPr/>
        </p:nvSpPr>
        <p:spPr bwMode="auto">
          <a:xfrm rot="16200000">
            <a:off x="3238500" y="4762500"/>
            <a:ext cx="31242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Contemporary Audience</a:t>
            </a:r>
          </a:p>
        </p:txBody>
      </p:sp>
      <p:sp>
        <p:nvSpPr>
          <p:cNvPr id="11" name="Text Box 30"/>
          <p:cNvSpPr txBox="1">
            <a:spLocks noChangeArrowheads="1"/>
          </p:cNvSpPr>
          <p:nvPr/>
        </p:nvSpPr>
        <p:spPr bwMode="auto">
          <a:xfrm rot="5400000">
            <a:off x="3200400" y="5105400"/>
            <a:ext cx="22860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Ancient Audience</a:t>
            </a:r>
          </a:p>
        </p:txBody>
      </p:sp>
      <p:grpSp>
        <p:nvGrpSpPr>
          <p:cNvPr id="3" name="Group 9"/>
          <p:cNvGrpSpPr>
            <a:grpSpLocks/>
          </p:cNvGrpSpPr>
          <p:nvPr/>
        </p:nvGrpSpPr>
        <p:grpSpPr bwMode="auto">
          <a:xfrm rot="10800000">
            <a:off x="1295400" y="2514600"/>
            <a:ext cx="990600" cy="1752600"/>
            <a:chOff x="816" y="1248"/>
            <a:chExt cx="624" cy="1152"/>
          </a:xfrm>
        </p:grpSpPr>
        <p:sp>
          <p:nvSpPr>
            <p:cNvPr id="17" name="AutoShape 10"/>
            <p:cNvSpPr>
              <a:spLocks noChangeArrowheads="1"/>
            </p:cNvSpPr>
            <p:nvPr/>
          </p:nvSpPr>
          <p:spPr bwMode="auto">
            <a:xfrm rot="16200000">
              <a:off x="552" y="1512"/>
              <a:ext cx="1152" cy="6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solidFill>
                <a:schemeClr val="tx1"/>
              </a:solidFill>
              <a:miter lim="800000"/>
              <a:headEnd/>
              <a:tailEnd/>
            </a:ln>
            <a:effectLst>
              <a:outerShdw dist="107763" dir="13500000" algn="ctr" rotWithShape="0">
                <a:schemeClr val="bg2"/>
              </a:outerShdw>
            </a:effectLst>
          </p:spPr>
          <p:txBody>
            <a:bodyPr anchor="ctr">
              <a:spAutoFit/>
            </a:bodyPr>
            <a:lstStyle/>
            <a:p>
              <a:pPr>
                <a:defRPr/>
              </a:pPr>
              <a:endParaRPr lang="en-US"/>
            </a:p>
          </p:txBody>
        </p:sp>
        <p:sp>
          <p:nvSpPr>
            <p:cNvPr id="18" name="Text Box 11"/>
            <p:cNvSpPr txBox="1">
              <a:spLocks noChangeArrowheads="1"/>
            </p:cNvSpPr>
            <p:nvPr/>
          </p:nvSpPr>
          <p:spPr bwMode="auto">
            <a:xfrm rot="16200000">
              <a:off x="1066" y="1739"/>
              <a:ext cx="116" cy="194"/>
            </a:xfrm>
            <a:prstGeom prst="rect">
              <a:avLst/>
            </a:prstGeom>
            <a:noFill/>
            <a:ln w="9525">
              <a:noFill/>
              <a:miter lim="800000"/>
              <a:headEnd/>
              <a:tailEnd/>
            </a:ln>
            <a:effectLst/>
          </p:spPr>
          <p:txBody>
            <a:bodyPr wrap="none">
              <a:spAutoFit/>
            </a:bodyPr>
            <a:lstStyle/>
            <a:p>
              <a:pPr>
                <a:defRPr/>
              </a:pPr>
              <a:endParaRPr lang="en-US" sz="1400" dirty="0">
                <a:effectLst>
                  <a:outerShdw blurRad="38100" dist="38100" dir="2700000" algn="tl">
                    <a:srgbClr val="C0C0C0"/>
                  </a:outerShdw>
                </a:effectLst>
                <a:latin typeface="Times New Roman" pitchFamily="18" charset="0"/>
              </a:endParaRPr>
            </a:p>
          </p:txBody>
        </p:sp>
      </p:grpSp>
      <p:grpSp>
        <p:nvGrpSpPr>
          <p:cNvPr id="5" name="Group 23"/>
          <p:cNvGrpSpPr>
            <a:grpSpLocks/>
          </p:cNvGrpSpPr>
          <p:nvPr/>
        </p:nvGrpSpPr>
        <p:grpSpPr bwMode="auto">
          <a:xfrm rot="10800000">
            <a:off x="6781800" y="2590800"/>
            <a:ext cx="990600" cy="1752600"/>
            <a:chOff x="4272" y="1392"/>
            <a:chExt cx="624" cy="1536"/>
          </a:xfrm>
        </p:grpSpPr>
        <p:sp>
          <p:nvSpPr>
            <p:cNvPr id="15" name="AutoShape 24"/>
            <p:cNvSpPr>
              <a:spLocks noChangeArrowheads="1"/>
            </p:cNvSpPr>
            <p:nvPr/>
          </p:nvSpPr>
          <p:spPr bwMode="auto">
            <a:xfrm rot="5400000">
              <a:off x="3816" y="1848"/>
              <a:ext cx="1536" cy="6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solidFill>
                <a:schemeClr val="tx1"/>
              </a:solidFill>
              <a:miter lim="800000"/>
              <a:headEnd/>
              <a:tailEnd/>
            </a:ln>
            <a:effectLst>
              <a:outerShdw dist="107763" dir="13500000" algn="ctr" rotWithShape="0">
                <a:schemeClr val="bg2"/>
              </a:outerShdw>
            </a:effectLst>
          </p:spPr>
          <p:txBody>
            <a:bodyPr anchor="ctr">
              <a:spAutoFit/>
            </a:bodyPr>
            <a:lstStyle/>
            <a:p>
              <a:pPr>
                <a:defRPr/>
              </a:pPr>
              <a:endParaRPr lang="en-US"/>
            </a:p>
          </p:txBody>
        </p:sp>
        <p:sp>
          <p:nvSpPr>
            <p:cNvPr id="16" name="Text Box 25"/>
            <p:cNvSpPr txBox="1">
              <a:spLocks noChangeArrowheads="1"/>
            </p:cNvSpPr>
            <p:nvPr/>
          </p:nvSpPr>
          <p:spPr bwMode="auto">
            <a:xfrm rot="5400000">
              <a:off x="3993" y="2119"/>
              <a:ext cx="1212" cy="213"/>
            </a:xfrm>
            <a:prstGeom prst="rect">
              <a:avLst/>
            </a:prstGeom>
            <a:noFill/>
            <a:ln w="9525">
              <a:noFill/>
              <a:miter lim="800000"/>
              <a:headEnd/>
              <a:tailEnd/>
            </a:ln>
            <a:effectLst/>
          </p:spPr>
          <p:txBody>
            <a:bodyPr>
              <a:spAutoFit/>
            </a:bodyPr>
            <a:lstStyle/>
            <a:p>
              <a:pPr>
                <a:defRPr/>
              </a:pPr>
              <a:endParaRPr lang="en-US" sz="1600" dirty="0">
                <a:effectLst>
                  <a:outerShdw blurRad="38100" dist="38100" dir="2700000" algn="tl">
                    <a:srgbClr val="C0C0C0"/>
                  </a:outerShdw>
                </a:effectLst>
                <a:latin typeface="Times New Roman" pitchFamily="18" charset="0"/>
              </a:endParaRPr>
            </a:p>
          </p:txBody>
        </p:sp>
      </p:grpSp>
    </p:spTree>
    <p:extLst>
      <p:ext uri="{BB962C8B-B14F-4D97-AF65-F5344CB8AC3E}">
        <p14:creationId xmlns:p14="http://schemas.microsoft.com/office/powerpoint/2010/main" val="733304490"/>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5" name="Content Placeholder 2"/>
          <p:cNvSpPr>
            <a:spLocks noGrp="1"/>
          </p:cNvSpPr>
          <p:nvPr>
            <p:ph idx="1"/>
          </p:nvPr>
        </p:nvSpPr>
        <p:spPr>
          <a:xfrm>
            <a:off x="457200" y="1524000"/>
            <a:ext cx="8229600" cy="4525963"/>
          </a:xfrm>
        </p:spPr>
        <p:txBody>
          <a:bodyPr/>
          <a:lstStyle/>
          <a:p>
            <a:pPr>
              <a:buNone/>
            </a:pPr>
            <a:r>
              <a:rPr lang="en-US" b="1" dirty="0" smtClean="0">
                <a:solidFill>
                  <a:schemeClr val="bg1"/>
                </a:solidFill>
              </a:rPr>
              <a:t>Theological </a:t>
            </a:r>
            <a:r>
              <a:rPr lang="en-US" b="1" dirty="0" err="1" smtClean="0">
                <a:solidFill>
                  <a:schemeClr val="bg1"/>
                </a:solidFill>
              </a:rPr>
              <a:t>Eisegesis</a:t>
            </a:r>
            <a:r>
              <a:rPr lang="en-US" b="1" dirty="0" smtClean="0">
                <a:solidFill>
                  <a:schemeClr val="bg1"/>
                </a:solidFill>
              </a:rPr>
              <a:t>: </a:t>
            </a:r>
          </a:p>
          <a:p>
            <a:pPr>
              <a:buNone/>
            </a:pPr>
            <a:r>
              <a:rPr lang="en-US" dirty="0" smtClean="0">
                <a:solidFill>
                  <a:schemeClr val="bg1"/>
                </a:solidFill>
              </a:rPr>
              <a:t>Gk. </a:t>
            </a:r>
            <a:r>
              <a:rPr lang="en-US" i="1" dirty="0" err="1" smtClean="0">
                <a:solidFill>
                  <a:schemeClr val="bg1"/>
                </a:solidFill>
              </a:rPr>
              <a:t>eis</a:t>
            </a:r>
            <a:r>
              <a:rPr lang="en-US" dirty="0" smtClean="0">
                <a:solidFill>
                  <a:schemeClr val="bg1"/>
                </a:solidFill>
              </a:rPr>
              <a:t>, “in” + </a:t>
            </a:r>
            <a:r>
              <a:rPr lang="en-US" i="1" dirty="0" err="1" smtClean="0">
                <a:solidFill>
                  <a:schemeClr val="bg1"/>
                </a:solidFill>
              </a:rPr>
              <a:t>hēgeisthai</a:t>
            </a:r>
            <a:r>
              <a:rPr lang="en-US" dirty="0" smtClean="0">
                <a:solidFill>
                  <a:schemeClr val="bg1"/>
                </a:solidFill>
              </a:rPr>
              <a:t>, “to lead.”</a:t>
            </a:r>
          </a:p>
          <a:p>
            <a:pPr>
              <a:buNone/>
            </a:pPr>
            <a:r>
              <a:rPr lang="en-US" dirty="0" smtClean="0">
                <a:solidFill>
                  <a:schemeClr val="bg1"/>
                </a:solidFill>
              </a:rPr>
              <a:t> The process of conforming the Scripture to your presupposed system of belief.</a:t>
            </a:r>
            <a:endParaRPr lang="en-US" dirty="0">
              <a:solidFill>
                <a:schemeClr val="bg1"/>
              </a:solidFill>
            </a:endParaRPr>
          </a:p>
        </p:txBody>
      </p:sp>
    </p:spTree>
    <p:extLst>
      <p:ext uri="{BB962C8B-B14F-4D97-AF65-F5344CB8AC3E}">
        <p14:creationId xmlns:p14="http://schemas.microsoft.com/office/powerpoint/2010/main" val="239913297"/>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6" name="Line 3"/>
          <p:cNvSpPr>
            <a:spLocks noChangeShapeType="1"/>
          </p:cNvSpPr>
          <p:nvPr/>
        </p:nvSpPr>
        <p:spPr bwMode="auto">
          <a:xfrm>
            <a:off x="0" y="3352800"/>
            <a:ext cx="9144000" cy="0"/>
          </a:xfrm>
          <a:prstGeom prst="line">
            <a:avLst/>
          </a:prstGeom>
          <a:noFill/>
          <a:ln w="57150">
            <a:solidFill>
              <a:schemeClr val="tx1"/>
            </a:solidFill>
            <a:prstDash val="dash"/>
            <a:round/>
            <a:headEnd/>
            <a:tailEnd/>
          </a:ln>
        </p:spPr>
        <p:txBody>
          <a:bodyPr anchor="ctr">
            <a:spAutoFit/>
          </a:bodyPr>
          <a:lstStyle/>
          <a:p>
            <a:endParaRPr lang="en-US"/>
          </a:p>
        </p:txBody>
      </p:sp>
      <p:sp>
        <p:nvSpPr>
          <p:cNvPr id="7" name="Text Box 26"/>
          <p:cNvSpPr txBox="1">
            <a:spLocks noChangeArrowheads="1"/>
          </p:cNvSpPr>
          <p:nvPr/>
        </p:nvSpPr>
        <p:spPr bwMode="auto">
          <a:xfrm>
            <a:off x="3276600" y="2971800"/>
            <a:ext cx="3124200" cy="396875"/>
          </a:xfrm>
          <a:prstGeom prst="rect">
            <a:avLst/>
          </a:prstGeom>
          <a:noFill/>
          <a:ln w="9525">
            <a:noFill/>
            <a:miter lim="800000"/>
            <a:headEnd/>
            <a:tailEnd/>
          </a:ln>
          <a:effectLst/>
        </p:spPr>
        <p:txBody>
          <a:bodyPr>
            <a:spAutoFit/>
          </a:bodyPr>
          <a:lstStyle/>
          <a:p>
            <a:pPr>
              <a:defRPr/>
            </a:pPr>
            <a:r>
              <a:rPr lang="en-US" sz="2000" dirty="0">
                <a:solidFill>
                  <a:schemeClr val="bg1"/>
                </a:solidFill>
                <a:effectLst>
                  <a:outerShdw blurRad="38100" dist="38100" dir="2700000" algn="tl">
                    <a:srgbClr val="C0C0C0"/>
                  </a:outerShdw>
                </a:effectLst>
                <a:latin typeface="Perpetua Titling MT" pitchFamily="18" charset="0"/>
              </a:rPr>
              <a:t>Timeless Audience</a:t>
            </a:r>
          </a:p>
        </p:txBody>
      </p:sp>
      <p:sp>
        <p:nvSpPr>
          <p:cNvPr id="8" name="Text Box 27"/>
          <p:cNvSpPr txBox="1">
            <a:spLocks noChangeArrowheads="1"/>
          </p:cNvSpPr>
          <p:nvPr/>
        </p:nvSpPr>
        <p:spPr bwMode="auto">
          <a:xfrm>
            <a:off x="2971800" y="3352800"/>
            <a:ext cx="3581400" cy="396875"/>
          </a:xfrm>
          <a:prstGeom prst="rect">
            <a:avLst/>
          </a:prstGeom>
          <a:noFill/>
          <a:ln w="9525">
            <a:noFill/>
            <a:miter lim="800000"/>
            <a:headEnd/>
            <a:tailEnd/>
          </a:ln>
          <a:effectLst/>
        </p:spPr>
        <p:txBody>
          <a:bodyPr>
            <a:spAutoFit/>
          </a:bodyPr>
          <a:lstStyle/>
          <a:p>
            <a:pPr>
              <a:defRPr/>
            </a:pPr>
            <a:r>
              <a:rPr lang="en-US" sz="2000">
                <a:solidFill>
                  <a:schemeClr val="bg1"/>
                </a:solidFill>
                <a:effectLst>
                  <a:outerShdw blurRad="38100" dist="38100" dir="2700000" algn="tl">
                    <a:srgbClr val="C0C0C0"/>
                  </a:outerShdw>
                </a:effectLst>
                <a:latin typeface="Perpetua Titling MT" pitchFamily="18" charset="0"/>
              </a:rPr>
              <a:t>Time bound Audience</a:t>
            </a:r>
          </a:p>
        </p:txBody>
      </p:sp>
      <p:sp>
        <p:nvSpPr>
          <p:cNvPr id="9" name="Line 28"/>
          <p:cNvSpPr>
            <a:spLocks noChangeShapeType="1"/>
          </p:cNvSpPr>
          <p:nvPr/>
        </p:nvSpPr>
        <p:spPr bwMode="auto">
          <a:xfrm>
            <a:off x="4572000" y="3810000"/>
            <a:ext cx="0" cy="2971800"/>
          </a:xfrm>
          <a:prstGeom prst="line">
            <a:avLst/>
          </a:prstGeom>
          <a:noFill/>
          <a:ln w="57150">
            <a:solidFill>
              <a:schemeClr val="tx1"/>
            </a:solidFill>
            <a:prstDash val="dash"/>
            <a:round/>
            <a:headEnd/>
            <a:tailEnd/>
          </a:ln>
        </p:spPr>
        <p:txBody>
          <a:bodyPr anchor="ctr">
            <a:spAutoFit/>
          </a:bodyPr>
          <a:lstStyle/>
          <a:p>
            <a:endParaRPr lang="en-US"/>
          </a:p>
        </p:txBody>
      </p:sp>
      <p:sp>
        <p:nvSpPr>
          <p:cNvPr id="10" name="Text Box 29"/>
          <p:cNvSpPr txBox="1">
            <a:spLocks noChangeArrowheads="1"/>
          </p:cNvSpPr>
          <p:nvPr/>
        </p:nvSpPr>
        <p:spPr bwMode="auto">
          <a:xfrm rot="16200000">
            <a:off x="3238500" y="4762500"/>
            <a:ext cx="31242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Contemporary Audience</a:t>
            </a:r>
          </a:p>
        </p:txBody>
      </p:sp>
      <p:sp>
        <p:nvSpPr>
          <p:cNvPr id="11" name="Text Box 30"/>
          <p:cNvSpPr txBox="1">
            <a:spLocks noChangeArrowheads="1"/>
          </p:cNvSpPr>
          <p:nvPr/>
        </p:nvSpPr>
        <p:spPr bwMode="auto">
          <a:xfrm rot="5400000">
            <a:off x="3200400" y="5105400"/>
            <a:ext cx="22860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Ancient Audience</a:t>
            </a:r>
          </a:p>
        </p:txBody>
      </p:sp>
      <p:grpSp>
        <p:nvGrpSpPr>
          <p:cNvPr id="12" name="Group 11"/>
          <p:cNvGrpSpPr/>
          <p:nvPr/>
        </p:nvGrpSpPr>
        <p:grpSpPr>
          <a:xfrm>
            <a:off x="1295400" y="2514600"/>
            <a:ext cx="6477000" cy="1828800"/>
            <a:chOff x="1295400" y="1371600"/>
            <a:chExt cx="6477000" cy="1828800"/>
          </a:xfrm>
        </p:grpSpPr>
        <p:grpSp>
          <p:nvGrpSpPr>
            <p:cNvPr id="13" name="Group 9"/>
            <p:cNvGrpSpPr>
              <a:grpSpLocks/>
            </p:cNvGrpSpPr>
            <p:nvPr/>
          </p:nvGrpSpPr>
          <p:grpSpPr bwMode="auto">
            <a:xfrm rot="10800000">
              <a:off x="1295400" y="1371600"/>
              <a:ext cx="990600" cy="1752600"/>
              <a:chOff x="816" y="1248"/>
              <a:chExt cx="624" cy="1152"/>
            </a:xfrm>
          </p:grpSpPr>
          <p:sp>
            <p:nvSpPr>
              <p:cNvPr id="17" name="AutoShape 10"/>
              <p:cNvSpPr>
                <a:spLocks noChangeArrowheads="1"/>
              </p:cNvSpPr>
              <p:nvPr/>
            </p:nvSpPr>
            <p:spPr bwMode="auto">
              <a:xfrm rot="16200000">
                <a:off x="552" y="1512"/>
                <a:ext cx="1152" cy="6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solidFill>
                  <a:schemeClr val="tx1"/>
                </a:solidFill>
                <a:miter lim="800000"/>
                <a:headEnd/>
                <a:tailEnd/>
              </a:ln>
              <a:effectLst>
                <a:outerShdw dist="107763" dir="13500000" algn="ctr" rotWithShape="0">
                  <a:schemeClr val="bg2"/>
                </a:outerShdw>
              </a:effectLst>
            </p:spPr>
            <p:txBody>
              <a:bodyPr anchor="ctr">
                <a:spAutoFit/>
              </a:bodyPr>
              <a:lstStyle/>
              <a:p>
                <a:pPr>
                  <a:defRPr/>
                </a:pPr>
                <a:endParaRPr lang="en-US"/>
              </a:p>
            </p:txBody>
          </p:sp>
          <p:sp>
            <p:nvSpPr>
              <p:cNvPr id="18" name="Text Box 11"/>
              <p:cNvSpPr txBox="1">
                <a:spLocks noChangeArrowheads="1"/>
              </p:cNvSpPr>
              <p:nvPr/>
            </p:nvSpPr>
            <p:spPr bwMode="auto">
              <a:xfrm rot="16200000">
                <a:off x="1066" y="1739"/>
                <a:ext cx="116" cy="194"/>
              </a:xfrm>
              <a:prstGeom prst="rect">
                <a:avLst/>
              </a:prstGeom>
              <a:noFill/>
              <a:ln w="9525">
                <a:noFill/>
                <a:miter lim="800000"/>
                <a:headEnd/>
                <a:tailEnd/>
              </a:ln>
              <a:effectLst/>
            </p:spPr>
            <p:txBody>
              <a:bodyPr wrap="none">
                <a:spAutoFit/>
              </a:bodyPr>
              <a:lstStyle/>
              <a:p>
                <a:pPr>
                  <a:defRPr/>
                </a:pPr>
                <a:endParaRPr lang="en-US" sz="1400" dirty="0">
                  <a:effectLst>
                    <a:outerShdw blurRad="38100" dist="38100" dir="2700000" algn="tl">
                      <a:srgbClr val="C0C0C0"/>
                    </a:outerShdw>
                  </a:effectLst>
                  <a:latin typeface="Times New Roman" pitchFamily="18" charset="0"/>
                </a:endParaRPr>
              </a:p>
            </p:txBody>
          </p:sp>
        </p:grpSp>
        <p:grpSp>
          <p:nvGrpSpPr>
            <p:cNvPr id="14" name="Group 23"/>
            <p:cNvGrpSpPr>
              <a:grpSpLocks/>
            </p:cNvGrpSpPr>
            <p:nvPr/>
          </p:nvGrpSpPr>
          <p:grpSpPr bwMode="auto">
            <a:xfrm>
              <a:off x="6781800" y="1447800"/>
              <a:ext cx="990600" cy="1752600"/>
              <a:chOff x="4272" y="1392"/>
              <a:chExt cx="624" cy="1536"/>
            </a:xfrm>
          </p:grpSpPr>
          <p:sp>
            <p:nvSpPr>
              <p:cNvPr id="15" name="AutoShape 24"/>
              <p:cNvSpPr>
                <a:spLocks noChangeArrowheads="1"/>
              </p:cNvSpPr>
              <p:nvPr/>
            </p:nvSpPr>
            <p:spPr bwMode="auto">
              <a:xfrm rot="5400000">
                <a:off x="3816" y="1848"/>
                <a:ext cx="1536" cy="6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solidFill>
                  <a:schemeClr val="tx1"/>
                </a:solidFill>
                <a:miter lim="800000"/>
                <a:headEnd/>
                <a:tailEnd/>
              </a:ln>
              <a:effectLst>
                <a:outerShdw dist="107763" dir="13500000" algn="ctr" rotWithShape="0">
                  <a:schemeClr val="bg2"/>
                </a:outerShdw>
              </a:effectLst>
            </p:spPr>
            <p:txBody>
              <a:bodyPr anchor="ctr">
                <a:spAutoFit/>
              </a:bodyPr>
              <a:lstStyle/>
              <a:p>
                <a:pPr>
                  <a:defRPr/>
                </a:pPr>
                <a:endParaRPr lang="en-US"/>
              </a:p>
            </p:txBody>
          </p:sp>
          <p:sp>
            <p:nvSpPr>
              <p:cNvPr id="16" name="Text Box 25"/>
              <p:cNvSpPr txBox="1">
                <a:spLocks noChangeArrowheads="1"/>
              </p:cNvSpPr>
              <p:nvPr/>
            </p:nvSpPr>
            <p:spPr bwMode="auto">
              <a:xfrm rot="5400000">
                <a:off x="3993" y="2119"/>
                <a:ext cx="1212" cy="213"/>
              </a:xfrm>
              <a:prstGeom prst="rect">
                <a:avLst/>
              </a:prstGeom>
              <a:noFill/>
              <a:ln w="9525">
                <a:noFill/>
                <a:miter lim="800000"/>
                <a:headEnd/>
                <a:tailEnd/>
              </a:ln>
              <a:effectLst/>
            </p:spPr>
            <p:txBody>
              <a:bodyPr>
                <a:spAutoFit/>
              </a:bodyPr>
              <a:lstStyle/>
              <a:p>
                <a:pPr>
                  <a:defRPr/>
                </a:pPr>
                <a:endParaRPr lang="en-US" sz="1600" dirty="0">
                  <a:effectLst>
                    <a:outerShdw blurRad="38100" dist="38100" dir="2700000" algn="tl">
                      <a:srgbClr val="C0C0C0"/>
                    </a:outerShdw>
                  </a:effectLst>
                  <a:latin typeface="Times New Roman" pitchFamily="18" charset="0"/>
                </a:endParaRPr>
              </a:p>
            </p:txBody>
          </p:sp>
        </p:grpSp>
      </p:grpSp>
    </p:spTree>
    <p:extLst>
      <p:ext uri="{BB962C8B-B14F-4D97-AF65-F5344CB8AC3E}">
        <p14:creationId xmlns:p14="http://schemas.microsoft.com/office/powerpoint/2010/main" val="139597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iblestudy_growing.jpg"/>
          <p:cNvPicPr>
            <a:picLocks noChangeAspect="1"/>
          </p:cNvPicPr>
          <p:nvPr/>
        </p:nvPicPr>
        <p:blipFill>
          <a:blip r:embed="rId2" cstate="print"/>
          <a:stretch>
            <a:fillRect/>
          </a:stretch>
        </p:blipFill>
        <p:spPr>
          <a:xfrm>
            <a:off x="2028" y="0"/>
            <a:ext cx="9139943" cy="6858000"/>
          </a:xfrm>
          <a:prstGeom prst="rect">
            <a:avLst/>
          </a:prstGeom>
        </p:spPr>
      </p:pic>
      <p:sp>
        <p:nvSpPr>
          <p:cNvPr id="7" name="Content Placeholder 2"/>
          <p:cNvSpPr>
            <a:spLocks noGrp="1"/>
          </p:cNvSpPr>
          <p:nvPr>
            <p:ph idx="1"/>
          </p:nvPr>
        </p:nvSpPr>
        <p:spPr>
          <a:xfrm>
            <a:off x="457200" y="1600200"/>
            <a:ext cx="8229600" cy="4525963"/>
          </a:xfrm>
        </p:spPr>
        <p:txBody>
          <a:bodyPr/>
          <a:lstStyle/>
          <a:p>
            <a:pPr>
              <a:buNone/>
            </a:pPr>
            <a:r>
              <a:rPr lang="en-US" b="1" dirty="0" smtClean="0">
                <a:solidFill>
                  <a:schemeClr val="bg1"/>
                </a:solidFill>
              </a:rPr>
              <a:t>Archaic Application Fallacy:</a:t>
            </a:r>
          </a:p>
          <a:p>
            <a:pPr>
              <a:buNone/>
            </a:pPr>
            <a:r>
              <a:rPr lang="en-US" dirty="0" smtClean="0">
                <a:solidFill>
                  <a:schemeClr val="bg1"/>
                </a:solidFill>
              </a:rPr>
              <a:t>	The process of directly applying Scripture without extracting the timeless principles.</a:t>
            </a:r>
            <a:r>
              <a:rPr lang="en-US" b="1" dirty="0" smtClean="0">
                <a:solidFill>
                  <a:schemeClr val="bg1"/>
                </a:solidFill>
              </a:rPr>
              <a:t> </a:t>
            </a:r>
          </a:p>
        </p:txBody>
      </p:sp>
    </p:spTree>
    <p:extLst>
      <p:ext uri="{BB962C8B-B14F-4D97-AF65-F5344CB8AC3E}">
        <p14:creationId xmlns:p14="http://schemas.microsoft.com/office/powerpoint/2010/main" val="930965345"/>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biblestudy_growing.jpg"/>
          <p:cNvPicPr>
            <a:picLocks noChangeAspect="1"/>
          </p:cNvPicPr>
          <p:nvPr/>
        </p:nvPicPr>
        <p:blipFill>
          <a:blip r:embed="rId3" cstate="print"/>
          <a:stretch>
            <a:fillRect/>
          </a:stretch>
        </p:blipFill>
        <p:spPr>
          <a:xfrm>
            <a:off x="2028" y="0"/>
            <a:ext cx="9139943" cy="6858000"/>
          </a:xfrm>
          <a:prstGeom prst="rect">
            <a:avLst/>
          </a:prstGeom>
        </p:spPr>
      </p:pic>
      <p:sp>
        <p:nvSpPr>
          <p:cNvPr id="9" name="Line 3"/>
          <p:cNvSpPr>
            <a:spLocks noChangeShapeType="1"/>
          </p:cNvSpPr>
          <p:nvPr/>
        </p:nvSpPr>
        <p:spPr bwMode="auto">
          <a:xfrm>
            <a:off x="0" y="3352800"/>
            <a:ext cx="9144000" cy="0"/>
          </a:xfrm>
          <a:prstGeom prst="line">
            <a:avLst/>
          </a:prstGeom>
          <a:noFill/>
          <a:ln w="57150">
            <a:solidFill>
              <a:schemeClr val="tx1"/>
            </a:solidFill>
            <a:prstDash val="dash"/>
            <a:round/>
            <a:headEnd/>
            <a:tailEnd/>
          </a:ln>
        </p:spPr>
        <p:txBody>
          <a:bodyPr anchor="ctr">
            <a:spAutoFit/>
          </a:bodyPr>
          <a:lstStyle/>
          <a:p>
            <a:endParaRPr lang="en-US"/>
          </a:p>
        </p:txBody>
      </p:sp>
      <p:sp>
        <p:nvSpPr>
          <p:cNvPr id="10" name="Text Box 26"/>
          <p:cNvSpPr txBox="1">
            <a:spLocks noChangeArrowheads="1"/>
          </p:cNvSpPr>
          <p:nvPr/>
        </p:nvSpPr>
        <p:spPr bwMode="auto">
          <a:xfrm>
            <a:off x="3276600" y="2971800"/>
            <a:ext cx="3124200" cy="396875"/>
          </a:xfrm>
          <a:prstGeom prst="rect">
            <a:avLst/>
          </a:prstGeom>
          <a:noFill/>
          <a:ln w="9525">
            <a:noFill/>
            <a:miter lim="800000"/>
            <a:headEnd/>
            <a:tailEnd/>
          </a:ln>
          <a:effectLst/>
        </p:spPr>
        <p:txBody>
          <a:bodyPr>
            <a:spAutoFit/>
          </a:bodyPr>
          <a:lstStyle/>
          <a:p>
            <a:pPr>
              <a:defRPr/>
            </a:pPr>
            <a:r>
              <a:rPr lang="en-US" sz="2000" dirty="0">
                <a:solidFill>
                  <a:schemeClr val="bg1"/>
                </a:solidFill>
                <a:effectLst>
                  <a:outerShdw blurRad="38100" dist="38100" dir="2700000" algn="tl">
                    <a:srgbClr val="C0C0C0"/>
                  </a:outerShdw>
                </a:effectLst>
                <a:latin typeface="Perpetua Titling MT" pitchFamily="18" charset="0"/>
              </a:rPr>
              <a:t>Timeless Audience</a:t>
            </a:r>
          </a:p>
        </p:txBody>
      </p:sp>
      <p:sp>
        <p:nvSpPr>
          <p:cNvPr id="11" name="Text Box 27"/>
          <p:cNvSpPr txBox="1">
            <a:spLocks noChangeArrowheads="1"/>
          </p:cNvSpPr>
          <p:nvPr/>
        </p:nvSpPr>
        <p:spPr bwMode="auto">
          <a:xfrm>
            <a:off x="2971800" y="3352800"/>
            <a:ext cx="3581400" cy="396875"/>
          </a:xfrm>
          <a:prstGeom prst="rect">
            <a:avLst/>
          </a:prstGeom>
          <a:noFill/>
          <a:ln w="9525">
            <a:noFill/>
            <a:miter lim="800000"/>
            <a:headEnd/>
            <a:tailEnd/>
          </a:ln>
          <a:effectLst/>
        </p:spPr>
        <p:txBody>
          <a:bodyPr>
            <a:spAutoFit/>
          </a:bodyPr>
          <a:lstStyle/>
          <a:p>
            <a:pPr>
              <a:defRPr/>
            </a:pPr>
            <a:r>
              <a:rPr lang="en-US" sz="2000">
                <a:solidFill>
                  <a:schemeClr val="bg1"/>
                </a:solidFill>
                <a:effectLst>
                  <a:outerShdw blurRad="38100" dist="38100" dir="2700000" algn="tl">
                    <a:srgbClr val="C0C0C0"/>
                  </a:outerShdw>
                </a:effectLst>
                <a:latin typeface="Perpetua Titling MT" pitchFamily="18" charset="0"/>
              </a:rPr>
              <a:t>Time bound Audience</a:t>
            </a:r>
          </a:p>
        </p:txBody>
      </p:sp>
      <p:sp>
        <p:nvSpPr>
          <p:cNvPr id="12" name="Line 28"/>
          <p:cNvSpPr>
            <a:spLocks noChangeShapeType="1"/>
          </p:cNvSpPr>
          <p:nvPr/>
        </p:nvSpPr>
        <p:spPr bwMode="auto">
          <a:xfrm>
            <a:off x="4572000" y="3810000"/>
            <a:ext cx="0" cy="2971800"/>
          </a:xfrm>
          <a:prstGeom prst="line">
            <a:avLst/>
          </a:prstGeom>
          <a:noFill/>
          <a:ln w="57150">
            <a:solidFill>
              <a:schemeClr val="tx1"/>
            </a:solidFill>
            <a:prstDash val="dash"/>
            <a:round/>
            <a:headEnd/>
            <a:tailEnd/>
          </a:ln>
        </p:spPr>
        <p:txBody>
          <a:bodyPr anchor="ctr">
            <a:spAutoFit/>
          </a:bodyPr>
          <a:lstStyle/>
          <a:p>
            <a:endParaRPr lang="en-US"/>
          </a:p>
        </p:txBody>
      </p:sp>
      <p:sp>
        <p:nvSpPr>
          <p:cNvPr id="13" name="Text Box 29"/>
          <p:cNvSpPr txBox="1">
            <a:spLocks noChangeArrowheads="1"/>
          </p:cNvSpPr>
          <p:nvPr/>
        </p:nvSpPr>
        <p:spPr bwMode="auto">
          <a:xfrm rot="16200000">
            <a:off x="3238500" y="4762500"/>
            <a:ext cx="31242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Contemporary Audience</a:t>
            </a:r>
          </a:p>
        </p:txBody>
      </p:sp>
      <p:sp>
        <p:nvSpPr>
          <p:cNvPr id="14" name="Text Box 30"/>
          <p:cNvSpPr txBox="1">
            <a:spLocks noChangeArrowheads="1"/>
          </p:cNvSpPr>
          <p:nvPr/>
        </p:nvSpPr>
        <p:spPr bwMode="auto">
          <a:xfrm rot="5400000">
            <a:off x="3200400" y="5105400"/>
            <a:ext cx="2286000" cy="304800"/>
          </a:xfrm>
          <a:prstGeom prst="rect">
            <a:avLst/>
          </a:prstGeom>
          <a:noFill/>
          <a:ln w="9525">
            <a:noFill/>
            <a:miter lim="800000"/>
            <a:headEnd/>
            <a:tailEnd/>
          </a:ln>
          <a:effectLst/>
        </p:spPr>
        <p:txBody>
          <a:bodyPr>
            <a:spAutoFit/>
          </a:bodyPr>
          <a:lstStyle/>
          <a:p>
            <a:pPr>
              <a:defRPr/>
            </a:pPr>
            <a:r>
              <a:rPr lang="en-US" sz="1400">
                <a:solidFill>
                  <a:schemeClr val="bg1"/>
                </a:solidFill>
                <a:effectLst>
                  <a:outerShdw blurRad="38100" dist="38100" dir="2700000" algn="tl">
                    <a:srgbClr val="C0C0C0"/>
                  </a:outerShdw>
                </a:effectLst>
                <a:latin typeface="Perpetua Titling MT" pitchFamily="18" charset="0"/>
              </a:rPr>
              <a:t>Ancient Audience</a:t>
            </a:r>
          </a:p>
        </p:txBody>
      </p:sp>
      <p:grpSp>
        <p:nvGrpSpPr>
          <p:cNvPr id="15" name="Group 9"/>
          <p:cNvGrpSpPr>
            <a:grpSpLocks/>
          </p:cNvGrpSpPr>
          <p:nvPr/>
        </p:nvGrpSpPr>
        <p:grpSpPr bwMode="auto">
          <a:xfrm rot="5400000">
            <a:off x="4114800" y="4114800"/>
            <a:ext cx="990600" cy="1752600"/>
            <a:chOff x="816" y="1248"/>
            <a:chExt cx="624" cy="1152"/>
          </a:xfrm>
        </p:grpSpPr>
        <p:sp>
          <p:nvSpPr>
            <p:cNvPr id="16" name="AutoShape 10"/>
            <p:cNvSpPr>
              <a:spLocks noChangeArrowheads="1"/>
            </p:cNvSpPr>
            <p:nvPr/>
          </p:nvSpPr>
          <p:spPr bwMode="auto">
            <a:xfrm rot="16200000">
              <a:off x="552" y="1512"/>
              <a:ext cx="1152" cy="624"/>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solidFill>
                <a:schemeClr val="tx1"/>
              </a:solidFill>
              <a:miter lim="800000"/>
              <a:headEnd/>
              <a:tailEnd/>
            </a:ln>
            <a:effectLst>
              <a:outerShdw dist="107763" dir="13500000" algn="ctr" rotWithShape="0">
                <a:schemeClr val="bg2"/>
              </a:outerShdw>
            </a:effectLst>
          </p:spPr>
          <p:txBody>
            <a:bodyPr anchor="ctr">
              <a:spAutoFit/>
            </a:bodyPr>
            <a:lstStyle/>
            <a:p>
              <a:pPr>
                <a:defRPr/>
              </a:pPr>
              <a:endParaRPr lang="en-US"/>
            </a:p>
          </p:txBody>
        </p:sp>
        <p:sp>
          <p:nvSpPr>
            <p:cNvPr id="17" name="Text Box 11"/>
            <p:cNvSpPr txBox="1">
              <a:spLocks noChangeArrowheads="1"/>
            </p:cNvSpPr>
            <p:nvPr/>
          </p:nvSpPr>
          <p:spPr bwMode="auto">
            <a:xfrm rot="16200000">
              <a:off x="1066" y="1739"/>
              <a:ext cx="116" cy="194"/>
            </a:xfrm>
            <a:prstGeom prst="rect">
              <a:avLst/>
            </a:prstGeom>
            <a:noFill/>
            <a:ln w="9525">
              <a:noFill/>
              <a:miter lim="800000"/>
              <a:headEnd/>
              <a:tailEnd/>
            </a:ln>
            <a:effectLst/>
          </p:spPr>
          <p:txBody>
            <a:bodyPr wrap="none">
              <a:spAutoFit/>
            </a:bodyPr>
            <a:lstStyle/>
            <a:p>
              <a:pPr>
                <a:defRPr/>
              </a:pPr>
              <a:endParaRPr lang="en-US" sz="1400" dirty="0">
                <a:effectLst>
                  <a:outerShdw blurRad="38100" dist="38100" dir="2700000" algn="tl">
                    <a:srgbClr val="C0C0C0"/>
                  </a:outerShdw>
                </a:effectLst>
                <a:latin typeface="Times New Roman" pitchFamily="18" charset="0"/>
              </a:endParaRPr>
            </a:p>
          </p:txBody>
        </p:sp>
      </p:grpSp>
    </p:spTree>
    <p:extLst>
      <p:ext uri="{BB962C8B-B14F-4D97-AF65-F5344CB8AC3E}">
        <p14:creationId xmlns:p14="http://schemas.microsoft.com/office/powerpoint/2010/main" val="16870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digg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990280442"/>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digging.jpg"/>
          <p:cNvPicPr>
            <a:picLocks noChangeAspect="1"/>
          </p:cNvPicPr>
          <p:nvPr/>
        </p:nvPicPr>
        <p:blipFill>
          <a:blip r:embed="rId2" cstate="print"/>
          <a:stretch>
            <a:fillRect/>
          </a:stretch>
        </p:blipFill>
        <p:spPr>
          <a:xfrm>
            <a:off x="2028" y="0"/>
            <a:ext cx="9139943" cy="6858000"/>
          </a:xfrm>
          <a:prstGeom prst="rect">
            <a:avLst/>
          </a:prstGeom>
        </p:spPr>
      </p:pic>
      <p:sp>
        <p:nvSpPr>
          <p:cNvPr id="8" name="Content Placeholder 2"/>
          <p:cNvSpPr txBox="1">
            <a:spLocks/>
          </p:cNvSpPr>
          <p:nvPr/>
        </p:nvSpPr>
        <p:spPr>
          <a:xfrm>
            <a:off x="533400" y="1676400"/>
            <a:ext cx="8229600" cy="4525963"/>
          </a:xfrm>
          <a:prstGeom prst="rect">
            <a:avLst/>
          </a:prstGeom>
        </p:spPr>
        <p:txBody>
          <a:bodyPr vert="horz" lIns="91440" tIns="45720" rIns="91440" bIns="45720" rtlCol="0">
            <a:normAutofit fontScale="92500" lnSpcReduction="20000"/>
          </a:bodyPr>
          <a:lstStyle/>
          <a:p>
            <a:r>
              <a:rPr lang="en-US" sz="3200" b="1" dirty="0" smtClean="0">
                <a:solidFill>
                  <a:schemeClr val="bg1"/>
                </a:solidFill>
              </a:rPr>
              <a:t>2 Tim. 3:14-17</a:t>
            </a:r>
            <a:endParaRPr lang="en-US" sz="3200" b="1" baseline="30000" dirty="0" smtClean="0">
              <a:solidFill>
                <a:schemeClr val="bg1"/>
              </a:solidFill>
            </a:endParaRPr>
          </a:p>
          <a:p>
            <a:pPr lvl="1"/>
            <a:r>
              <a:rPr lang="en-US" sz="3200" dirty="0" smtClean="0">
                <a:solidFill>
                  <a:schemeClr val="bg1"/>
                </a:solidFill>
              </a:rPr>
              <a:t>You, however, continue in the things you have learned and become convinced of, knowing from whom you have learned </a:t>
            </a:r>
            <a:r>
              <a:rPr lang="en-US" sz="3200" i="1" dirty="0" smtClean="0">
                <a:solidFill>
                  <a:schemeClr val="bg1"/>
                </a:solidFill>
              </a:rPr>
              <a:t>them,</a:t>
            </a:r>
            <a:r>
              <a:rPr lang="en-US" sz="3200" dirty="0" smtClean="0">
                <a:solidFill>
                  <a:schemeClr val="bg1"/>
                </a:solidFill>
              </a:rPr>
              <a:t> </a:t>
            </a:r>
            <a:r>
              <a:rPr lang="en-US" sz="3200" baseline="30000" dirty="0" smtClean="0">
                <a:solidFill>
                  <a:schemeClr val="bg1"/>
                </a:solidFill>
              </a:rPr>
              <a:t>15</a:t>
            </a:r>
            <a:r>
              <a:rPr lang="en-US" sz="3200" dirty="0" smtClean="0">
                <a:solidFill>
                  <a:schemeClr val="bg1"/>
                </a:solidFill>
              </a:rPr>
              <a:t> and that from childhood you have known the sacred writings which are able to give you the wisdom that leads to salvation through faith which is in Christ Jesus. </a:t>
            </a:r>
            <a:r>
              <a:rPr lang="en-US" sz="3200" baseline="30000" dirty="0" smtClean="0">
                <a:solidFill>
                  <a:schemeClr val="bg1"/>
                </a:solidFill>
              </a:rPr>
              <a:t>16</a:t>
            </a:r>
            <a:r>
              <a:rPr lang="en-US" sz="3200" dirty="0" smtClean="0">
                <a:solidFill>
                  <a:schemeClr val="bg1"/>
                </a:solidFill>
              </a:rPr>
              <a:t> All Scripture is inspired by God and profitable for teaching, for reproof, for correction, for training in righteousness; </a:t>
            </a:r>
            <a:r>
              <a:rPr lang="en-US" sz="3200" baseline="30000" dirty="0" smtClean="0">
                <a:solidFill>
                  <a:schemeClr val="bg1"/>
                </a:solidFill>
              </a:rPr>
              <a:t>17</a:t>
            </a:r>
            <a:r>
              <a:rPr lang="en-US" sz="3200" dirty="0" smtClean="0">
                <a:solidFill>
                  <a:schemeClr val="bg1"/>
                </a:solidFill>
              </a:rPr>
              <a:t> so that the man of God may be adequate, equipped for every good work.</a:t>
            </a:r>
          </a:p>
        </p:txBody>
      </p:sp>
    </p:spTree>
    <p:extLst>
      <p:ext uri="{BB962C8B-B14F-4D97-AF65-F5344CB8AC3E}">
        <p14:creationId xmlns:p14="http://schemas.microsoft.com/office/powerpoint/2010/main" val="645124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6" name="Oval 5"/>
          <p:cNvSpPr>
            <a:spLocks noChangeArrowheads="1"/>
          </p:cNvSpPr>
          <p:nvPr/>
        </p:nvSpPr>
        <p:spPr bwMode="auto">
          <a:xfrm>
            <a:off x="3971059" y="1426610"/>
            <a:ext cx="1058141" cy="519351"/>
          </a:xfrm>
          <a:prstGeom prst="ellipse">
            <a:avLst/>
          </a:prstGeom>
          <a:solidFill>
            <a:schemeClr val="bg1"/>
          </a:solidFill>
          <a:ln w="9525">
            <a:solidFill>
              <a:schemeClr val="tx1"/>
            </a:solidFill>
            <a:round/>
            <a:headEnd/>
            <a:tailEnd/>
          </a:ln>
        </p:spPr>
        <p:txBody>
          <a:bodyPr wrap="square" anchor="ctr">
            <a:spAutoFit/>
          </a:bodyPr>
          <a:lstStyle/>
          <a:p>
            <a:endParaRPr lang="en-US"/>
          </a:p>
        </p:txBody>
      </p:sp>
      <p:sp>
        <p:nvSpPr>
          <p:cNvPr id="7" name="AutoShape 6"/>
          <p:cNvSpPr>
            <a:spLocks noChangeArrowheads="1"/>
          </p:cNvSpPr>
          <p:nvPr/>
        </p:nvSpPr>
        <p:spPr bwMode="auto">
          <a:xfrm>
            <a:off x="3971059" y="1214321"/>
            <a:ext cx="1058141" cy="733663"/>
          </a:xfrm>
          <a:prstGeom prst="triangle">
            <a:avLst>
              <a:gd name="adj" fmla="val 50000"/>
            </a:avLst>
          </a:prstGeom>
          <a:solidFill>
            <a:schemeClr val="bg1"/>
          </a:solidFill>
          <a:ln w="9525">
            <a:solidFill>
              <a:schemeClr val="tx1"/>
            </a:solidFill>
            <a:miter lim="800000"/>
            <a:headEnd/>
            <a:tailEnd/>
          </a:ln>
        </p:spPr>
        <p:txBody>
          <a:bodyPr wrap="square" anchor="ctr">
            <a:spAutoFit/>
          </a:bodyPr>
          <a:lstStyle/>
          <a:p>
            <a:endParaRPr lang="en-US"/>
          </a:p>
        </p:txBody>
      </p:sp>
      <p:grpSp>
        <p:nvGrpSpPr>
          <p:cNvPr id="8" name="Group 7"/>
          <p:cNvGrpSpPr>
            <a:grpSpLocks/>
          </p:cNvGrpSpPr>
          <p:nvPr/>
        </p:nvGrpSpPr>
        <p:grpSpPr bwMode="auto">
          <a:xfrm>
            <a:off x="3796830" y="1924049"/>
            <a:ext cx="927568" cy="2784021"/>
            <a:chOff x="2429" y="720"/>
            <a:chExt cx="547" cy="1584"/>
          </a:xfrm>
        </p:grpSpPr>
        <p:sp>
          <p:nvSpPr>
            <p:cNvPr id="9" name="AutoShape 8"/>
            <p:cNvSpPr>
              <a:spLocks noChangeArrowheads="1"/>
            </p:cNvSpPr>
            <p:nvPr/>
          </p:nvSpPr>
          <p:spPr bwMode="auto">
            <a:xfrm rot="5400000">
              <a:off x="2184" y="1512"/>
              <a:ext cx="1392" cy="192"/>
            </a:xfrm>
            <a:prstGeom prst="homePlate">
              <a:avLst>
                <a:gd name="adj" fmla="val 181250"/>
              </a:avLst>
            </a:prstGeom>
            <a:solidFill>
              <a:srgbClr val="6A0000"/>
            </a:solidFill>
            <a:ln w="9525">
              <a:solidFill>
                <a:schemeClr val="tx1"/>
              </a:solidFill>
              <a:miter lim="800000"/>
              <a:headEnd/>
              <a:tailEnd/>
            </a:ln>
            <a:effectLst>
              <a:outerShdw dist="107763" dir="13500000" algn="ctr" rotWithShape="0">
                <a:schemeClr val="bg2">
                  <a:alpha val="50000"/>
                </a:schemeClr>
              </a:outerShdw>
            </a:effectLst>
          </p:spPr>
          <p:txBody>
            <a:bodyPr anchor="ctr">
              <a:spAutoFit/>
            </a:bodyPr>
            <a:lstStyle/>
            <a:p>
              <a:pPr>
                <a:defRPr/>
              </a:pPr>
              <a:endParaRPr lang="en-US"/>
            </a:p>
          </p:txBody>
        </p:sp>
        <p:sp>
          <p:nvSpPr>
            <p:cNvPr id="10" name="Text Box 9"/>
            <p:cNvSpPr txBox="1">
              <a:spLocks noChangeArrowheads="1"/>
            </p:cNvSpPr>
            <p:nvPr/>
          </p:nvSpPr>
          <p:spPr bwMode="auto">
            <a:xfrm rot="16200000">
              <a:off x="1810" y="1339"/>
              <a:ext cx="1584" cy="345"/>
            </a:xfrm>
            <a:prstGeom prst="rect">
              <a:avLst/>
            </a:prstGeom>
            <a:noFill/>
            <a:ln w="9525">
              <a:noFill/>
              <a:miter lim="800000"/>
              <a:headEnd/>
              <a:tailEnd/>
            </a:ln>
            <a:effectLst/>
          </p:spPr>
          <p:txBody>
            <a:bodyPr>
              <a:spAutoFit/>
            </a:bodyPr>
            <a:lstStyle/>
            <a:p>
              <a:pPr>
                <a:spcBef>
                  <a:spcPct val="50000"/>
                </a:spcBef>
                <a:defRPr/>
              </a:pPr>
              <a:r>
                <a:rPr lang="en-US" sz="3200" dirty="0"/>
                <a:t>Revelation</a:t>
              </a:r>
            </a:p>
          </p:txBody>
        </p:sp>
      </p:grpSp>
      <p:grpSp>
        <p:nvGrpSpPr>
          <p:cNvPr id="11" name="Group 10"/>
          <p:cNvGrpSpPr>
            <a:grpSpLocks/>
          </p:cNvGrpSpPr>
          <p:nvPr/>
        </p:nvGrpSpPr>
        <p:grpSpPr bwMode="auto">
          <a:xfrm>
            <a:off x="3581400" y="4667250"/>
            <a:ext cx="3581400" cy="1193404"/>
            <a:chOff x="2400" y="2448"/>
            <a:chExt cx="2112" cy="679"/>
          </a:xfrm>
        </p:grpSpPr>
        <p:pic>
          <p:nvPicPr>
            <p:cNvPr id="12" name="Picture 11" descr="HMCL2453"/>
            <p:cNvPicPr>
              <a:picLocks noChangeAspect="1" noChangeArrowheads="1"/>
            </p:cNvPicPr>
            <p:nvPr/>
          </p:nvPicPr>
          <p:blipFill>
            <a:blip r:embed="rId4" cstate="print"/>
            <a:srcRect/>
            <a:stretch>
              <a:fillRect/>
            </a:stretch>
          </p:blipFill>
          <p:spPr bwMode="auto">
            <a:xfrm>
              <a:off x="2400" y="2448"/>
              <a:ext cx="941" cy="679"/>
            </a:xfrm>
            <a:prstGeom prst="rect">
              <a:avLst/>
            </a:prstGeom>
            <a:noFill/>
            <a:ln w="9525">
              <a:noFill/>
              <a:miter lim="800000"/>
              <a:headEnd/>
              <a:tailEnd/>
            </a:ln>
          </p:spPr>
        </p:pic>
        <p:sp>
          <p:nvSpPr>
            <p:cNvPr id="13" name="AutoShape 12"/>
            <p:cNvSpPr>
              <a:spLocks noChangeArrowheads="1"/>
            </p:cNvSpPr>
            <p:nvPr/>
          </p:nvSpPr>
          <p:spPr bwMode="auto">
            <a:xfrm rot="10800000">
              <a:off x="3456" y="2688"/>
              <a:ext cx="1056" cy="192"/>
            </a:xfrm>
            <a:prstGeom prst="homePlate">
              <a:avLst>
                <a:gd name="adj" fmla="val 137500"/>
              </a:avLst>
            </a:prstGeom>
            <a:solidFill>
              <a:srgbClr val="6A0000"/>
            </a:solidFill>
            <a:ln w="9525">
              <a:solidFill>
                <a:schemeClr val="tx1"/>
              </a:solidFill>
              <a:miter lim="800000"/>
              <a:headEnd/>
              <a:tailEnd/>
            </a:ln>
            <a:effectLst>
              <a:outerShdw dist="107763" dir="13500000" algn="ctr" rotWithShape="0">
                <a:schemeClr val="bg2">
                  <a:alpha val="50000"/>
                </a:schemeClr>
              </a:outerShdw>
            </a:effectLst>
          </p:spPr>
          <p:txBody>
            <a:bodyPr anchor="ctr">
              <a:spAutoFit/>
            </a:bodyPr>
            <a:lstStyle/>
            <a:p>
              <a:pPr>
                <a:defRPr/>
              </a:pPr>
              <a:endParaRPr lang="en-US"/>
            </a:p>
          </p:txBody>
        </p:sp>
      </p:grpSp>
      <p:grpSp>
        <p:nvGrpSpPr>
          <p:cNvPr id="14" name="Group 13"/>
          <p:cNvGrpSpPr>
            <a:grpSpLocks/>
          </p:cNvGrpSpPr>
          <p:nvPr/>
        </p:nvGrpSpPr>
        <p:grpSpPr bwMode="auto">
          <a:xfrm>
            <a:off x="5115791" y="1619250"/>
            <a:ext cx="3418609" cy="5314950"/>
            <a:chOff x="3360" y="528"/>
            <a:chExt cx="2016" cy="3024"/>
          </a:xfrm>
        </p:grpSpPr>
        <p:pic>
          <p:nvPicPr>
            <p:cNvPr id="15" name="Picture 14" descr="PRTH0100"/>
            <p:cNvPicPr>
              <a:picLocks noChangeAspect="1" noChangeArrowheads="1"/>
            </p:cNvPicPr>
            <p:nvPr/>
          </p:nvPicPr>
          <p:blipFill>
            <a:blip r:embed="rId5" cstate="print"/>
            <a:srcRect/>
            <a:stretch>
              <a:fillRect/>
            </a:stretch>
          </p:blipFill>
          <p:spPr bwMode="auto">
            <a:xfrm>
              <a:off x="4608" y="1968"/>
              <a:ext cx="703" cy="1584"/>
            </a:xfrm>
            <a:prstGeom prst="rect">
              <a:avLst/>
            </a:prstGeom>
            <a:noFill/>
            <a:ln w="9525">
              <a:noFill/>
              <a:miter lim="800000"/>
              <a:headEnd/>
              <a:tailEnd/>
            </a:ln>
            <a:effectLst>
              <a:outerShdw dist="63500" dir="13987806" algn="ctr" rotWithShape="0">
                <a:srgbClr val="808080">
                  <a:alpha val="50000"/>
                </a:srgbClr>
              </a:outerShdw>
            </a:effectLst>
          </p:spPr>
        </p:pic>
        <p:sp>
          <p:nvSpPr>
            <p:cNvPr id="16" name="AutoShape 15"/>
            <p:cNvSpPr>
              <a:spLocks noChangeArrowheads="1"/>
            </p:cNvSpPr>
            <p:nvPr/>
          </p:nvSpPr>
          <p:spPr bwMode="auto">
            <a:xfrm flipV="1">
              <a:off x="3360" y="528"/>
              <a:ext cx="2016" cy="1344"/>
            </a:xfrm>
            <a:custGeom>
              <a:avLst/>
              <a:gdLst>
                <a:gd name="G0" fmla="+- 12589 0 0"/>
                <a:gd name="G1" fmla="+- 18514 0 0"/>
                <a:gd name="G2" fmla="+- 7200 0 0"/>
                <a:gd name="G3" fmla="*/ 12589 1 2"/>
                <a:gd name="G4" fmla="+- G3 10800 0"/>
                <a:gd name="G5" fmla="+- 21600 12589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7095 w 21600"/>
                <a:gd name="T1" fmla="*/ 0 h 21600"/>
                <a:gd name="T2" fmla="*/ 12589 w 21600"/>
                <a:gd name="T3" fmla="*/ 7200 h 21600"/>
                <a:gd name="T4" fmla="*/ 0 w 21600"/>
                <a:gd name="T5" fmla="*/ 19944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95" y="0"/>
                  </a:moveTo>
                  <a:lnTo>
                    <a:pt x="12589" y="7200"/>
                  </a:lnTo>
                  <a:lnTo>
                    <a:pt x="15675" y="7200"/>
                  </a:lnTo>
                  <a:lnTo>
                    <a:pt x="15675" y="18288"/>
                  </a:lnTo>
                  <a:lnTo>
                    <a:pt x="0" y="18288"/>
                  </a:lnTo>
                  <a:lnTo>
                    <a:pt x="0" y="21600"/>
                  </a:lnTo>
                  <a:lnTo>
                    <a:pt x="18514" y="21600"/>
                  </a:lnTo>
                  <a:lnTo>
                    <a:pt x="18514" y="7200"/>
                  </a:lnTo>
                  <a:lnTo>
                    <a:pt x="21600" y="7200"/>
                  </a:lnTo>
                  <a:close/>
                </a:path>
              </a:pathLst>
            </a:custGeom>
            <a:solidFill>
              <a:srgbClr val="6A0000"/>
            </a:solidFill>
            <a:ln w="9525">
              <a:solidFill>
                <a:schemeClr val="tx1"/>
              </a:solidFill>
              <a:miter lim="800000"/>
              <a:headEnd/>
              <a:tailEnd/>
            </a:ln>
            <a:effectLst>
              <a:outerShdw dist="107763" dir="13500000" algn="ctr" rotWithShape="0">
                <a:schemeClr val="bg2">
                  <a:alpha val="50000"/>
                </a:schemeClr>
              </a:outerShdw>
            </a:effectLst>
          </p:spPr>
          <p:txBody>
            <a:bodyPr anchor="ctr">
              <a:spAutoFit/>
            </a:bodyPr>
            <a:lstStyle/>
            <a:p>
              <a:pPr>
                <a:defRPr/>
              </a:pPr>
              <a:endParaRPr lang="en-US"/>
            </a:p>
          </p:txBody>
        </p:sp>
        <p:sp>
          <p:nvSpPr>
            <p:cNvPr id="17" name="Text Box 16"/>
            <p:cNvSpPr txBox="1">
              <a:spLocks noChangeArrowheads="1"/>
            </p:cNvSpPr>
            <p:nvPr/>
          </p:nvSpPr>
          <p:spPr bwMode="auto">
            <a:xfrm>
              <a:off x="3360" y="739"/>
              <a:ext cx="1584" cy="333"/>
            </a:xfrm>
            <a:prstGeom prst="rect">
              <a:avLst/>
            </a:prstGeom>
            <a:noFill/>
            <a:ln w="9525">
              <a:noFill/>
              <a:miter lim="800000"/>
              <a:headEnd/>
              <a:tailEnd/>
            </a:ln>
            <a:effectLst/>
          </p:spPr>
          <p:txBody>
            <a:bodyPr>
              <a:spAutoFit/>
            </a:bodyPr>
            <a:lstStyle/>
            <a:p>
              <a:pPr>
                <a:spcBef>
                  <a:spcPct val="50000"/>
                </a:spcBef>
                <a:defRPr/>
              </a:pPr>
              <a:r>
                <a:rPr lang="en-US" sz="3200" dirty="0"/>
                <a:t>Inspiration</a:t>
              </a:r>
              <a:endParaRPr lang="en-US" sz="3200" b="1" dirty="0">
                <a:solidFill>
                  <a:srgbClr val="6A0000"/>
                </a:solidFill>
                <a:effectLst>
                  <a:outerShdw blurRad="38100" dist="38100" dir="2700000" algn="tl">
                    <a:srgbClr val="C0C0C0"/>
                  </a:outerShdw>
                </a:effectLst>
                <a:latin typeface="Papyrus" pitchFamily="66" charset="0"/>
              </a:endParaRPr>
            </a:p>
          </p:txBody>
        </p:sp>
      </p:grpSp>
      <p:grpSp>
        <p:nvGrpSpPr>
          <p:cNvPr id="18" name="Group 17"/>
          <p:cNvGrpSpPr>
            <a:grpSpLocks/>
          </p:cNvGrpSpPr>
          <p:nvPr/>
        </p:nvGrpSpPr>
        <p:grpSpPr bwMode="auto">
          <a:xfrm>
            <a:off x="483177" y="4514849"/>
            <a:ext cx="3174423" cy="1518557"/>
            <a:chOff x="432" y="2352"/>
            <a:chExt cx="1872" cy="864"/>
          </a:xfrm>
        </p:grpSpPr>
        <p:pic>
          <p:nvPicPr>
            <p:cNvPr id="19" name="Picture 18" descr="PRTH0100"/>
            <p:cNvPicPr>
              <a:picLocks noChangeAspect="1" noChangeArrowheads="1"/>
            </p:cNvPicPr>
            <p:nvPr/>
          </p:nvPicPr>
          <p:blipFill>
            <a:blip r:embed="rId5" cstate="print"/>
            <a:srcRect/>
            <a:stretch>
              <a:fillRect/>
            </a:stretch>
          </p:blipFill>
          <p:spPr bwMode="auto">
            <a:xfrm>
              <a:off x="768" y="2352"/>
              <a:ext cx="384" cy="864"/>
            </a:xfrm>
            <a:prstGeom prst="rect">
              <a:avLst/>
            </a:prstGeom>
            <a:noFill/>
            <a:ln w="9525">
              <a:noFill/>
              <a:miter lim="800000"/>
              <a:headEnd/>
              <a:tailEnd/>
            </a:ln>
            <a:effectLst>
              <a:outerShdw dist="63500" dir="13987806" algn="ctr" rotWithShape="0">
                <a:srgbClr val="808080">
                  <a:alpha val="50000"/>
                </a:srgbClr>
              </a:outerShdw>
            </a:effectLst>
          </p:spPr>
        </p:pic>
        <p:pic>
          <p:nvPicPr>
            <p:cNvPr id="20" name="Picture 19" descr="PRTH0100"/>
            <p:cNvPicPr>
              <a:picLocks noChangeAspect="1" noChangeArrowheads="1"/>
            </p:cNvPicPr>
            <p:nvPr/>
          </p:nvPicPr>
          <p:blipFill>
            <a:blip r:embed="rId5" cstate="print"/>
            <a:srcRect/>
            <a:stretch>
              <a:fillRect/>
            </a:stretch>
          </p:blipFill>
          <p:spPr bwMode="auto">
            <a:xfrm>
              <a:off x="432" y="2352"/>
              <a:ext cx="384" cy="864"/>
            </a:xfrm>
            <a:prstGeom prst="rect">
              <a:avLst/>
            </a:prstGeom>
            <a:noFill/>
            <a:ln w="9525">
              <a:noFill/>
              <a:miter lim="800000"/>
              <a:headEnd/>
              <a:tailEnd/>
            </a:ln>
            <a:effectLst>
              <a:outerShdw dist="63500" dir="13987806" algn="ctr" rotWithShape="0">
                <a:srgbClr val="808080">
                  <a:alpha val="50000"/>
                </a:srgbClr>
              </a:outerShdw>
            </a:effectLst>
          </p:spPr>
        </p:pic>
        <p:pic>
          <p:nvPicPr>
            <p:cNvPr id="21" name="Picture 20" descr="PRTH0100"/>
            <p:cNvPicPr>
              <a:picLocks noChangeAspect="1" noChangeArrowheads="1"/>
            </p:cNvPicPr>
            <p:nvPr/>
          </p:nvPicPr>
          <p:blipFill>
            <a:blip r:embed="rId5" cstate="print"/>
            <a:srcRect/>
            <a:stretch>
              <a:fillRect/>
            </a:stretch>
          </p:blipFill>
          <p:spPr bwMode="auto">
            <a:xfrm>
              <a:off x="528" y="2352"/>
              <a:ext cx="384" cy="864"/>
            </a:xfrm>
            <a:prstGeom prst="rect">
              <a:avLst/>
            </a:prstGeom>
            <a:noFill/>
            <a:ln w="9525">
              <a:noFill/>
              <a:miter lim="800000"/>
              <a:headEnd/>
              <a:tailEnd/>
            </a:ln>
            <a:effectLst>
              <a:outerShdw dist="63500" dir="13987806" algn="ctr" rotWithShape="0">
                <a:srgbClr val="808080">
                  <a:alpha val="50000"/>
                </a:srgbClr>
              </a:outerShdw>
            </a:effectLst>
          </p:spPr>
        </p:pic>
        <p:sp>
          <p:nvSpPr>
            <p:cNvPr id="22" name="AutoShape 21"/>
            <p:cNvSpPr>
              <a:spLocks noChangeArrowheads="1"/>
            </p:cNvSpPr>
            <p:nvPr/>
          </p:nvSpPr>
          <p:spPr bwMode="auto">
            <a:xfrm rot="10800000">
              <a:off x="1248" y="2688"/>
              <a:ext cx="1056" cy="192"/>
            </a:xfrm>
            <a:prstGeom prst="homePlate">
              <a:avLst>
                <a:gd name="adj" fmla="val 137500"/>
              </a:avLst>
            </a:prstGeom>
            <a:solidFill>
              <a:srgbClr val="6A0000"/>
            </a:solidFill>
            <a:ln w="9525">
              <a:solidFill>
                <a:schemeClr val="tx1"/>
              </a:solidFill>
              <a:miter lim="800000"/>
              <a:headEnd/>
              <a:tailEnd/>
            </a:ln>
            <a:effectLst>
              <a:outerShdw dist="107763" dir="13500000" algn="ctr" rotWithShape="0">
                <a:schemeClr val="bg2">
                  <a:alpha val="50000"/>
                </a:schemeClr>
              </a:outerShdw>
            </a:effectLst>
          </p:spPr>
          <p:txBody>
            <a:bodyPr anchor="ctr">
              <a:spAutoFit/>
            </a:bodyPr>
            <a:lstStyle/>
            <a:p>
              <a:pPr>
                <a:defRPr/>
              </a:pPr>
              <a:endParaRPr lang="en-US"/>
            </a:p>
          </p:txBody>
        </p:sp>
        <p:pic>
          <p:nvPicPr>
            <p:cNvPr id="23" name="Picture 22" descr="PRTH0100"/>
            <p:cNvPicPr>
              <a:picLocks noChangeAspect="1" noChangeArrowheads="1"/>
            </p:cNvPicPr>
            <p:nvPr/>
          </p:nvPicPr>
          <p:blipFill>
            <a:blip r:embed="rId5" cstate="print"/>
            <a:srcRect/>
            <a:stretch>
              <a:fillRect/>
            </a:stretch>
          </p:blipFill>
          <p:spPr bwMode="auto">
            <a:xfrm>
              <a:off x="672" y="2352"/>
              <a:ext cx="384" cy="864"/>
            </a:xfrm>
            <a:prstGeom prst="rect">
              <a:avLst/>
            </a:prstGeom>
            <a:noFill/>
            <a:ln w="9525">
              <a:noFill/>
              <a:miter lim="800000"/>
              <a:headEnd/>
              <a:tailEnd/>
            </a:ln>
            <a:effectLst>
              <a:outerShdw dist="63500" dir="13987806" algn="ctr" rotWithShape="0">
                <a:srgbClr val="808080">
                  <a:alpha val="50000"/>
                </a:srgbClr>
              </a:outerShdw>
            </a:effectLst>
          </p:spPr>
        </p:pic>
      </p:grpSp>
      <p:grpSp>
        <p:nvGrpSpPr>
          <p:cNvPr id="24" name="Group 23"/>
          <p:cNvGrpSpPr>
            <a:grpSpLocks/>
          </p:cNvGrpSpPr>
          <p:nvPr/>
        </p:nvGrpSpPr>
        <p:grpSpPr bwMode="auto">
          <a:xfrm>
            <a:off x="304800" y="1619250"/>
            <a:ext cx="3581400" cy="2362200"/>
            <a:chOff x="336" y="528"/>
            <a:chExt cx="2112" cy="1344"/>
          </a:xfrm>
        </p:grpSpPr>
        <p:sp>
          <p:nvSpPr>
            <p:cNvPr id="25" name="AutoShape 24"/>
            <p:cNvSpPr>
              <a:spLocks noChangeArrowheads="1"/>
            </p:cNvSpPr>
            <p:nvPr/>
          </p:nvSpPr>
          <p:spPr bwMode="auto">
            <a:xfrm flipH="1" flipV="1">
              <a:off x="336" y="528"/>
              <a:ext cx="2064" cy="1344"/>
            </a:xfrm>
            <a:custGeom>
              <a:avLst/>
              <a:gdLst>
                <a:gd name="G0" fmla="+- 12589 0 0"/>
                <a:gd name="G1" fmla="+- 18514 0 0"/>
                <a:gd name="G2" fmla="+- 7200 0 0"/>
                <a:gd name="G3" fmla="*/ 12589 1 2"/>
                <a:gd name="G4" fmla="+- G3 10800 0"/>
                <a:gd name="G5" fmla="+- 21600 12589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7095 w 21600"/>
                <a:gd name="T1" fmla="*/ 0 h 21600"/>
                <a:gd name="T2" fmla="*/ 12589 w 21600"/>
                <a:gd name="T3" fmla="*/ 7200 h 21600"/>
                <a:gd name="T4" fmla="*/ 0 w 21600"/>
                <a:gd name="T5" fmla="*/ 19944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95" y="0"/>
                  </a:moveTo>
                  <a:lnTo>
                    <a:pt x="12589" y="7200"/>
                  </a:lnTo>
                  <a:lnTo>
                    <a:pt x="15675" y="7200"/>
                  </a:lnTo>
                  <a:lnTo>
                    <a:pt x="15675" y="18288"/>
                  </a:lnTo>
                  <a:lnTo>
                    <a:pt x="0" y="18288"/>
                  </a:lnTo>
                  <a:lnTo>
                    <a:pt x="0" y="21600"/>
                  </a:lnTo>
                  <a:lnTo>
                    <a:pt x="18514" y="21600"/>
                  </a:lnTo>
                  <a:lnTo>
                    <a:pt x="18514" y="7200"/>
                  </a:lnTo>
                  <a:lnTo>
                    <a:pt x="21600" y="7200"/>
                  </a:lnTo>
                  <a:close/>
                </a:path>
              </a:pathLst>
            </a:custGeom>
            <a:solidFill>
              <a:srgbClr val="6A0000"/>
            </a:solidFill>
            <a:ln w="9525">
              <a:solidFill>
                <a:schemeClr val="tx1"/>
              </a:solidFill>
              <a:miter lim="800000"/>
              <a:headEnd/>
              <a:tailEnd/>
            </a:ln>
            <a:effectLst>
              <a:outerShdw dist="107763" dir="13500000" algn="ctr" rotWithShape="0">
                <a:schemeClr val="bg2">
                  <a:alpha val="50000"/>
                </a:schemeClr>
              </a:outerShdw>
            </a:effectLst>
          </p:spPr>
          <p:txBody>
            <a:bodyPr anchor="ctr">
              <a:spAutoFit/>
            </a:bodyPr>
            <a:lstStyle/>
            <a:p>
              <a:pPr>
                <a:defRPr/>
              </a:pPr>
              <a:endParaRPr lang="en-US"/>
            </a:p>
          </p:txBody>
        </p:sp>
        <p:sp>
          <p:nvSpPr>
            <p:cNvPr id="26" name="Text Box 25"/>
            <p:cNvSpPr txBox="1">
              <a:spLocks noChangeArrowheads="1"/>
            </p:cNvSpPr>
            <p:nvPr/>
          </p:nvSpPr>
          <p:spPr bwMode="auto">
            <a:xfrm>
              <a:off x="864" y="739"/>
              <a:ext cx="1584" cy="333"/>
            </a:xfrm>
            <a:prstGeom prst="rect">
              <a:avLst/>
            </a:prstGeom>
            <a:noFill/>
            <a:ln w="9525">
              <a:noFill/>
              <a:miter lim="800000"/>
              <a:headEnd/>
              <a:tailEnd/>
            </a:ln>
            <a:effectLst/>
          </p:spPr>
          <p:txBody>
            <a:bodyPr>
              <a:spAutoFit/>
            </a:bodyPr>
            <a:lstStyle/>
            <a:p>
              <a:pPr>
                <a:spcBef>
                  <a:spcPct val="50000"/>
                </a:spcBef>
                <a:defRPr/>
              </a:pPr>
              <a:r>
                <a:rPr lang="en-US" sz="3200" dirty="0"/>
                <a:t>Illumination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digging.jpg"/>
          <p:cNvPicPr>
            <a:picLocks noChangeAspect="1"/>
          </p:cNvPicPr>
          <p:nvPr/>
        </p:nvPicPr>
        <p:blipFill>
          <a:blip r:embed="rId2" cstate="print"/>
          <a:stretch>
            <a:fillRect/>
          </a:stretch>
        </p:blipFill>
        <p:spPr>
          <a:xfrm>
            <a:off x="2028" y="0"/>
            <a:ext cx="9139943" cy="6858000"/>
          </a:xfrm>
          <a:prstGeom prst="rect">
            <a:avLst/>
          </a:prstGeom>
        </p:spPr>
      </p:pic>
      <p:sp>
        <p:nvSpPr>
          <p:cNvPr id="8" name="Content Placeholder 2"/>
          <p:cNvSpPr txBox="1">
            <a:spLocks/>
          </p:cNvSpPr>
          <p:nvPr/>
        </p:nvSpPr>
        <p:spPr>
          <a:xfrm>
            <a:off x="533400" y="16764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solidFill>
                  <a:schemeClr val="bg1"/>
                </a:solidFill>
                <a:effectLst/>
                <a:uLnTx/>
                <a:uFillTx/>
                <a:latin typeface="+mn-lt"/>
                <a:ea typeface="+mn-ea"/>
                <a:cs typeface="+mn-cs"/>
              </a:rPr>
              <a:t>2 Tim. 2:15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n-lt"/>
                <a:ea typeface="+mn-ea"/>
                <a:cs typeface="+mn-cs"/>
              </a:rPr>
              <a:t>	Be diligent to present yourself approved to God as a workman who does not need to be ashamed, handling accurately the word of truth.</a:t>
            </a:r>
          </a:p>
          <a:p>
            <a:pPr marL="742950" marR="0" lvl="0" indent="-742950" algn="l" defTabSz="914400" rtl="0" eaLnBrk="1" fontAlgn="auto" latinLnBrk="0" hangingPunct="1">
              <a:lnSpc>
                <a:spcPct val="100000"/>
              </a:lnSpc>
              <a:spcBef>
                <a:spcPct val="20000"/>
              </a:spcBef>
              <a:spcAft>
                <a:spcPts val="0"/>
              </a:spcAft>
              <a:buClrTx/>
              <a:buSzTx/>
              <a:buFont typeface="+mj-lt"/>
              <a:buAutoNum type="arabicPeriod"/>
              <a:tabLst/>
              <a:defRPr/>
            </a:pPr>
            <a:endParaRPr kumimoji="0" lang="en-US" sz="4400" b="0" i="0" u="none" strike="noStrike" kern="1200" cap="none" spc="0" normalizeH="0" baseline="0" noProof="0" dirty="0" smtClean="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109080252"/>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Josh. 1:8</a:t>
            </a:r>
          </a:p>
          <a:p>
            <a:pPr>
              <a:buNone/>
            </a:pPr>
            <a:r>
              <a:rPr lang="en-US" dirty="0" smtClean="0">
                <a:solidFill>
                  <a:schemeClr val="bg1"/>
                </a:solidFill>
              </a:rPr>
              <a:t>	This book of the law shall not depart from your mouth, but you shall meditate on it day and night, so that you may be careful to do according to all that is written in it; for then you will make your way prosperous, and then you will have success.</a:t>
            </a:r>
          </a:p>
        </p:txBody>
      </p:sp>
    </p:spTree>
    <p:extLst>
      <p:ext uri="{BB962C8B-B14F-4D97-AF65-F5344CB8AC3E}">
        <p14:creationId xmlns:p14="http://schemas.microsoft.com/office/powerpoint/2010/main" val="946717982"/>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Psa. 119:12-16 </a:t>
            </a:r>
          </a:p>
          <a:p>
            <a:pPr>
              <a:buNone/>
            </a:pPr>
            <a:r>
              <a:rPr lang="en-US" dirty="0" smtClean="0">
                <a:solidFill>
                  <a:schemeClr val="bg1"/>
                </a:solidFill>
              </a:rPr>
              <a:t>	Blessed are you, O LORD; teach me your statutes! </a:t>
            </a:r>
            <a:r>
              <a:rPr lang="en-US" baseline="30000" dirty="0" smtClean="0">
                <a:solidFill>
                  <a:schemeClr val="bg1"/>
                </a:solidFill>
              </a:rPr>
              <a:t>13</a:t>
            </a:r>
            <a:r>
              <a:rPr lang="en-US" dirty="0" smtClean="0">
                <a:solidFill>
                  <a:schemeClr val="bg1"/>
                </a:solidFill>
              </a:rPr>
              <a:t> With my lips I declare all the rules of your mouth. </a:t>
            </a:r>
            <a:r>
              <a:rPr lang="en-US" baseline="30000" dirty="0" smtClean="0">
                <a:solidFill>
                  <a:schemeClr val="bg1"/>
                </a:solidFill>
              </a:rPr>
              <a:t>14</a:t>
            </a:r>
            <a:r>
              <a:rPr lang="en-US" dirty="0" smtClean="0">
                <a:solidFill>
                  <a:schemeClr val="bg1"/>
                </a:solidFill>
              </a:rPr>
              <a:t> In the way of your testimonies I delight as much as in all riches. </a:t>
            </a:r>
            <a:r>
              <a:rPr lang="en-US" baseline="30000" dirty="0" smtClean="0">
                <a:solidFill>
                  <a:schemeClr val="bg1"/>
                </a:solidFill>
              </a:rPr>
              <a:t>15</a:t>
            </a:r>
            <a:r>
              <a:rPr lang="en-US" dirty="0" smtClean="0">
                <a:solidFill>
                  <a:schemeClr val="bg1"/>
                </a:solidFill>
              </a:rPr>
              <a:t> I will meditate on your precepts and fix my eyes on your ways. </a:t>
            </a:r>
            <a:r>
              <a:rPr lang="en-US" baseline="30000" dirty="0" smtClean="0">
                <a:solidFill>
                  <a:schemeClr val="bg1"/>
                </a:solidFill>
              </a:rPr>
              <a:t>16</a:t>
            </a:r>
            <a:r>
              <a:rPr lang="en-US" dirty="0" smtClean="0">
                <a:solidFill>
                  <a:schemeClr val="bg1"/>
                </a:solidFill>
              </a:rPr>
              <a:t> I will delight in your statutes; I will not forget your word. </a:t>
            </a:r>
          </a:p>
        </p:txBody>
      </p:sp>
    </p:spTree>
    <p:extLst>
      <p:ext uri="{BB962C8B-B14F-4D97-AF65-F5344CB8AC3E}">
        <p14:creationId xmlns:p14="http://schemas.microsoft.com/office/powerpoint/2010/main" val="782782851"/>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2 Tim. 4:2 </a:t>
            </a:r>
          </a:p>
          <a:p>
            <a:pPr>
              <a:buNone/>
            </a:pPr>
            <a:r>
              <a:rPr lang="en-US" dirty="0" smtClean="0">
                <a:solidFill>
                  <a:schemeClr val="bg1"/>
                </a:solidFill>
              </a:rPr>
              <a:t>	Preach the word; be ready in season and out of season; reprove, rebuke, exhort, with great patience and instruction. </a:t>
            </a:r>
          </a:p>
        </p:txBody>
      </p:sp>
    </p:spTree>
    <p:extLst>
      <p:ext uri="{BB962C8B-B14F-4D97-AF65-F5344CB8AC3E}">
        <p14:creationId xmlns:p14="http://schemas.microsoft.com/office/powerpoint/2010/main" val="746555235"/>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blestudy_coffee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754368871"/>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coffee.jpg"/>
          <p:cNvPicPr>
            <a:picLocks noChangeAspect="1"/>
          </p:cNvPicPr>
          <p:nvPr/>
        </p:nvPicPr>
        <p:blipFill>
          <a:blip r:embed="rId3" cstate="print"/>
          <a:stretch>
            <a:fillRect/>
          </a:stretch>
        </p:blipFill>
        <p:spPr>
          <a:xfrm>
            <a:off x="2028" y="0"/>
            <a:ext cx="9139943" cy="6858000"/>
          </a:xfrm>
          <a:prstGeom prst="rect">
            <a:avLst/>
          </a:prstGeom>
        </p:spPr>
      </p:pic>
      <p:sp>
        <p:nvSpPr>
          <p:cNvPr id="6" name="Content Placeholder 2"/>
          <p:cNvSpPr txBox="1">
            <a:spLocks/>
          </p:cNvSpPr>
          <p:nvPr/>
        </p:nvSpPr>
        <p:spPr>
          <a:xfrm>
            <a:off x="457200" y="1600200"/>
            <a:ext cx="8229600" cy="4525963"/>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solidFill>
                  <a:schemeClr val="bg1"/>
                </a:solidFill>
                <a:effectLst/>
                <a:uLnTx/>
                <a:uFillTx/>
                <a:latin typeface="+mn-lt"/>
                <a:ea typeface="+mn-ea"/>
                <a:cs typeface="+mn-cs"/>
              </a:rPr>
              <a:t>Read Matt. 18:20</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solidFill>
                  <a:schemeClr val="bg1"/>
                </a:solidFill>
              </a:rPr>
              <a:t>How do think people have traditionally understood this passage?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solidFill>
                  <a:schemeClr val="bg1"/>
                </a:solidFill>
              </a:rPr>
              <a:t>Find the context of the passage in your Bible. Where does the section that this verse occurs in begin? (Hint: Read a few verse up)</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solidFill>
                  <a:schemeClr val="bg1"/>
                </a:solidFill>
              </a:rPr>
              <a:t>Read the entire section.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i="0" u="none" strike="noStrike" kern="1200" cap="none" spc="0" normalizeH="0" baseline="0" noProof="0" dirty="0" smtClean="0">
                <a:ln>
                  <a:noFill/>
                </a:ln>
                <a:solidFill>
                  <a:schemeClr val="bg1"/>
                </a:solidFill>
                <a:effectLst/>
                <a:uLnTx/>
                <a:uFillTx/>
                <a:latin typeface="+mn-lt"/>
                <a:ea typeface="+mn-ea"/>
                <a:cs typeface="+mn-cs"/>
              </a:rPr>
              <a:t>What</a:t>
            </a:r>
            <a:r>
              <a:rPr kumimoji="0" lang="en-US" sz="3200" i="0" u="none" strike="noStrike" kern="1200" cap="none" spc="0" normalizeH="0" noProof="0" dirty="0" smtClean="0">
                <a:ln>
                  <a:noFill/>
                </a:ln>
                <a:solidFill>
                  <a:schemeClr val="bg1"/>
                </a:solidFill>
                <a:effectLst/>
                <a:uLnTx/>
                <a:uFillTx/>
                <a:latin typeface="+mn-lt"/>
                <a:ea typeface="+mn-ea"/>
                <a:cs typeface="+mn-cs"/>
              </a:rPr>
              <a:t> is the subject of this section (i.e. what is this section talking about)?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baseline="0" dirty="0" smtClean="0">
                <a:solidFill>
                  <a:schemeClr val="bg1"/>
                </a:solidFill>
              </a:rPr>
              <a:t>Considering the subject</a:t>
            </a:r>
            <a:r>
              <a:rPr lang="en-US" sz="3200" dirty="0" smtClean="0">
                <a:solidFill>
                  <a:schemeClr val="bg1"/>
                </a:solidFill>
              </a:rPr>
              <a:t> of the section, w</a:t>
            </a:r>
            <a:r>
              <a:rPr lang="en-US" sz="3200" baseline="0" dirty="0" smtClean="0">
                <a:solidFill>
                  <a:schemeClr val="bg1"/>
                </a:solidFill>
              </a:rPr>
              <a:t>hat</a:t>
            </a:r>
            <a:r>
              <a:rPr lang="en-US" sz="3200" dirty="0" smtClean="0">
                <a:solidFill>
                  <a:schemeClr val="bg1"/>
                </a:solidFill>
              </a:rPr>
              <a:t> does it mean to have 2 or 3 gathered in Christ’s name </a:t>
            </a:r>
            <a:r>
              <a:rPr lang="en-US" sz="3200" i="1" dirty="0" smtClean="0">
                <a:solidFill>
                  <a:schemeClr val="bg1"/>
                </a:solidFill>
              </a:rPr>
              <a:t>in this context</a:t>
            </a:r>
            <a:r>
              <a:rPr lang="en-US" sz="3200" dirty="0" smtClean="0">
                <a:solidFill>
                  <a:schemeClr val="bg1"/>
                </a:solidFill>
              </a:rPr>
              <a:t>? (Hint: read verse 16 again).</a:t>
            </a:r>
            <a:endParaRPr kumimoji="0" lang="en-US" sz="3200" i="0" u="none" strike="noStrike" kern="120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727141587"/>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study_coffee.jpg"/>
          <p:cNvPicPr>
            <a:picLocks noChangeAspect="1"/>
          </p:cNvPicPr>
          <p:nvPr/>
        </p:nvPicPr>
        <p:blipFill>
          <a:blip r:embed="rId3" cstate="print"/>
          <a:stretch>
            <a:fillRect/>
          </a:stretch>
        </p:blipFill>
        <p:spPr>
          <a:xfrm>
            <a:off x="2028" y="0"/>
            <a:ext cx="9139943" cy="6858000"/>
          </a:xfrm>
          <a:prstGeom prst="rect">
            <a:avLst/>
          </a:prstGeom>
        </p:spPr>
      </p:pic>
      <p:sp>
        <p:nvSpPr>
          <p:cNvPr id="6" name="Content Placeholder 2"/>
          <p:cNvSpPr txBox="1">
            <a:spLocks/>
          </p:cNvSpPr>
          <p:nvPr/>
        </p:nvSpPr>
        <p:spPr>
          <a:xfrm>
            <a:off x="457200" y="1600200"/>
            <a:ext cx="8229600" cy="4525963"/>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solidFill>
                  <a:schemeClr val="bg1"/>
                </a:solidFill>
                <a:effectLst/>
                <a:uLnTx/>
                <a:uFillTx/>
                <a:latin typeface="+mn-lt"/>
                <a:ea typeface="+mn-ea"/>
                <a:cs typeface="+mn-cs"/>
              </a:rPr>
              <a:t>Read Rev. 3:20</a:t>
            </a:r>
          </a:p>
          <a:p>
            <a:pPr marL="342900" lvl="0" indent="-342900">
              <a:spcBef>
                <a:spcPct val="20000"/>
              </a:spcBef>
              <a:buFont typeface="Arial" pitchFamily="34" charset="0"/>
              <a:buChar char="•"/>
              <a:defRPr/>
            </a:pPr>
            <a:r>
              <a:rPr lang="en-US" sz="3200" dirty="0" smtClean="0">
                <a:solidFill>
                  <a:schemeClr val="bg1"/>
                </a:solidFill>
              </a:rPr>
              <a:t>How do think people have traditionally understood this passage?</a:t>
            </a:r>
          </a:p>
          <a:p>
            <a:pPr marL="342900" indent="-342900">
              <a:spcBef>
                <a:spcPct val="20000"/>
              </a:spcBef>
              <a:buFont typeface="Arial" pitchFamily="34" charset="0"/>
              <a:buChar char="•"/>
              <a:defRPr/>
            </a:pPr>
            <a:r>
              <a:rPr lang="en-US" sz="3200" dirty="0" smtClean="0">
                <a:solidFill>
                  <a:schemeClr val="bg1"/>
                </a:solidFill>
              </a:rPr>
              <a:t>Find the context of the passage. Who is Christ talking to? Is it those in the church or non-churched people? </a:t>
            </a:r>
          </a:p>
          <a:p>
            <a:pPr marL="342900" indent="-342900">
              <a:spcBef>
                <a:spcPct val="20000"/>
              </a:spcBef>
              <a:buFont typeface="Arial" pitchFamily="34" charset="0"/>
              <a:buChar char="•"/>
              <a:defRPr/>
            </a:pPr>
            <a:r>
              <a:rPr lang="en-US" sz="3200" dirty="0" smtClean="0">
                <a:solidFill>
                  <a:schemeClr val="bg1"/>
                </a:solidFill>
              </a:rPr>
              <a:t>Since this passage is talking to believers, what are the implications? Is this a salvation invitation?</a:t>
            </a:r>
          </a:p>
          <a:p>
            <a:pPr marL="342900" lvl="0" indent="-342900">
              <a:spcBef>
                <a:spcPct val="20000"/>
              </a:spcBef>
              <a:buFont typeface="Arial" pitchFamily="34" charset="0"/>
              <a:buChar char="•"/>
              <a:defRPr/>
            </a:pPr>
            <a:r>
              <a:rPr lang="en-US" sz="3200" dirty="0" smtClean="0">
                <a:solidFill>
                  <a:schemeClr val="bg1"/>
                </a:solidFill>
              </a:rPr>
              <a:t>The passage says “I will come in to him” not “I will come </a:t>
            </a:r>
            <a:r>
              <a:rPr lang="en-US" sz="3200" i="1" dirty="0" smtClean="0">
                <a:solidFill>
                  <a:schemeClr val="bg1"/>
                </a:solidFill>
              </a:rPr>
              <a:t>into</a:t>
            </a:r>
            <a:r>
              <a:rPr lang="en-US" sz="3200" dirty="0" smtClean="0">
                <a:solidFill>
                  <a:schemeClr val="bg1"/>
                </a:solidFill>
              </a:rPr>
              <a:t> him.” What is the difference?</a:t>
            </a:r>
          </a:p>
          <a:p>
            <a:pPr marL="342900" lvl="0" indent="-342900">
              <a:spcBef>
                <a:spcPct val="20000"/>
              </a:spcBef>
              <a:buFont typeface="Arial" pitchFamily="34" charset="0"/>
              <a:buChar char="•"/>
              <a:defRPr/>
            </a:pPr>
            <a:r>
              <a:rPr lang="en-US" sz="3200" dirty="0" smtClean="0">
                <a:solidFill>
                  <a:schemeClr val="bg1"/>
                </a:solidFill>
              </a:rPr>
              <a:t>How does this relate to the idea that unbelievers are supposed to ask Christ </a:t>
            </a:r>
            <a:r>
              <a:rPr lang="en-US" sz="3200" i="1" dirty="0" smtClean="0">
                <a:solidFill>
                  <a:schemeClr val="bg1"/>
                </a:solidFill>
              </a:rPr>
              <a:t>into</a:t>
            </a:r>
            <a:r>
              <a:rPr lang="en-US" sz="3200" dirty="0" smtClean="0">
                <a:solidFill>
                  <a:schemeClr val="bg1"/>
                </a:solidFill>
              </a:rPr>
              <a:t> their heart? Does this passage teach this?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1" i="0" u="none" strike="noStrike" kern="120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44864551"/>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333867155"/>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2077988121"/>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urch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514350" indent="-514350"/>
            <a:r>
              <a:rPr lang="en-US" dirty="0" smtClean="0">
                <a:solidFill>
                  <a:schemeClr val="bg1"/>
                </a:solidFill>
              </a:rPr>
              <a:t>Forty-percent of Americans say they attend church weekly.</a:t>
            </a:r>
          </a:p>
          <a:p>
            <a:pPr marL="514350" indent="-514350"/>
            <a:r>
              <a:rPr lang="en-US" dirty="0" smtClean="0">
                <a:solidFill>
                  <a:schemeClr val="bg1"/>
                </a:solidFill>
              </a:rPr>
              <a:t>There are three major Christian Traditions: </a:t>
            </a:r>
          </a:p>
          <a:p>
            <a:pPr marL="914400" lvl="1" indent="-514350"/>
            <a:r>
              <a:rPr lang="en-US" dirty="0" smtClean="0">
                <a:solidFill>
                  <a:schemeClr val="bg1"/>
                </a:solidFill>
              </a:rPr>
              <a:t>Roman Catholic</a:t>
            </a:r>
          </a:p>
          <a:p>
            <a:pPr marL="914400" lvl="1" indent="-514350"/>
            <a:r>
              <a:rPr lang="en-US" dirty="0" smtClean="0">
                <a:solidFill>
                  <a:schemeClr val="bg1"/>
                </a:solidFill>
              </a:rPr>
              <a:t>Protestant</a:t>
            </a:r>
          </a:p>
          <a:p>
            <a:pPr marL="914400" lvl="1" indent="-514350"/>
            <a:r>
              <a:rPr lang="en-US" dirty="0" smtClean="0">
                <a:solidFill>
                  <a:schemeClr val="bg1"/>
                </a:solidFill>
              </a:rPr>
              <a:t>Eastern Orthodox</a:t>
            </a:r>
          </a:p>
          <a:p>
            <a:pPr marL="514350" indent="-514350"/>
            <a:r>
              <a:rPr lang="en-US" dirty="0" smtClean="0">
                <a:solidFill>
                  <a:schemeClr val="bg1"/>
                </a:solidFill>
              </a:rPr>
              <a:t>There are thousands of Protestant denominations.</a:t>
            </a:r>
          </a:p>
        </p:txBody>
      </p:sp>
    </p:spTree>
    <p:extLst>
      <p:ext uri="{BB962C8B-B14F-4D97-AF65-F5344CB8AC3E}">
        <p14:creationId xmlns:p14="http://schemas.microsoft.com/office/powerpoint/2010/main" val="219798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582659" name="Rectangle 3"/>
          <p:cNvSpPr>
            <a:spLocks noGrp="1" noChangeArrowheads="1"/>
          </p:cNvSpPr>
          <p:nvPr>
            <p:ph type="body" idx="1"/>
          </p:nvPr>
        </p:nvSpPr>
        <p:spPr/>
        <p:txBody>
          <a:bodyPr/>
          <a:lstStyle/>
          <a:p>
            <a:pPr marL="0" indent="0" algn="ctr" eaLnBrk="1" hangingPunct="1">
              <a:buFontTx/>
              <a:buNone/>
              <a:defRPr/>
            </a:pPr>
            <a:endParaRPr lang="en-US" i="1" dirty="0" smtClean="0">
              <a:solidFill>
                <a:schemeClr val="bg1"/>
              </a:solidFill>
            </a:endParaRPr>
          </a:p>
          <a:p>
            <a:pPr marL="0" indent="0" algn="ctr" eaLnBrk="1" hangingPunct="1">
              <a:buFontTx/>
              <a:buNone/>
              <a:defRPr/>
            </a:pPr>
            <a:endParaRPr lang="en-US" i="1" dirty="0" smtClean="0">
              <a:solidFill>
                <a:schemeClr val="bg1"/>
              </a:solidFill>
            </a:endParaRPr>
          </a:p>
          <a:p>
            <a:pPr marL="0" indent="0" algn="ctr" eaLnBrk="1" hangingPunct="1">
              <a:buFontTx/>
              <a:buNone/>
              <a:defRPr/>
            </a:pPr>
            <a:r>
              <a:rPr lang="en-US" sz="4400" i="1" dirty="0" smtClean="0">
                <a:solidFill>
                  <a:schemeClr val="bg1"/>
                </a:solidFill>
              </a:rPr>
              <a:t>sola Scriptura </a:t>
            </a:r>
            <a:r>
              <a:rPr lang="en-US" sz="4400" dirty="0" smtClean="0">
                <a:solidFill>
                  <a:schemeClr val="bg1"/>
                </a:solidFill>
              </a:rPr>
              <a:t> </a:t>
            </a:r>
          </a:p>
          <a:p>
            <a:pPr marL="0" indent="0" algn="ctr" eaLnBrk="1" hangingPunct="1">
              <a:buFontTx/>
              <a:buNone/>
              <a:defRPr/>
            </a:pPr>
            <a:r>
              <a:rPr lang="en-US" dirty="0" smtClean="0">
                <a:solidFill>
                  <a:schemeClr val="bg1"/>
                </a:solidFill>
              </a:rPr>
              <a:t>The Bible is the final and only infallible authority for our faith.</a:t>
            </a:r>
            <a:endParaRPr lang="en-US" b="1" i="1" dirty="0" smtClean="0">
              <a:solidFill>
                <a:schemeClr val="bg1"/>
              </a:solidFill>
            </a:endParaRPr>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unding.jpg"/>
          <p:cNvPicPr>
            <a:picLocks noChangeAspect="1"/>
          </p:cNvPicPr>
          <p:nvPr/>
        </p:nvPicPr>
        <p:blipFill>
          <a:blip r:embed="rId2" cstate="print"/>
          <a:stretch>
            <a:fillRect/>
          </a:stretch>
        </p:blipFill>
        <p:spPr>
          <a:xfrm>
            <a:off x="2028" y="0"/>
            <a:ext cx="9139943" cy="6858000"/>
          </a:xfrm>
          <a:prstGeom prst="rect">
            <a:avLst/>
          </a:prstGeom>
        </p:spPr>
      </p:pic>
      <p:pic>
        <p:nvPicPr>
          <p:cNvPr id="91138" name="Picture 2" descr="http://www.reclaimingthemind.org/blog/wp-content/uploads/2010/06/ChristianTraditionsNumbersl.gif"/>
          <p:cNvPicPr>
            <a:picLocks noChangeAspect="1" noChangeArrowheads="1"/>
          </p:cNvPicPr>
          <p:nvPr/>
        </p:nvPicPr>
        <p:blipFill>
          <a:blip r:embed="rId3" cstate="print"/>
          <a:srcRect/>
          <a:stretch>
            <a:fillRect/>
          </a:stretch>
        </p:blipFill>
        <p:spPr bwMode="auto">
          <a:xfrm>
            <a:off x="2057400" y="1219200"/>
            <a:ext cx="4781550" cy="5200650"/>
          </a:xfrm>
          <a:prstGeom prst="rect">
            <a:avLst/>
          </a:prstGeom>
          <a:noFill/>
        </p:spPr>
      </p:pic>
    </p:spTree>
    <p:extLst>
      <p:ext uri="{BB962C8B-B14F-4D97-AF65-F5344CB8AC3E}">
        <p14:creationId xmlns:p14="http://schemas.microsoft.com/office/powerpoint/2010/main" val="1472436532"/>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descr="church_grounding.jpg"/>
          <p:cNvPicPr>
            <a:picLocks noChangeAspect="1"/>
          </p:cNvPicPr>
          <p:nvPr/>
        </p:nvPicPr>
        <p:blipFill>
          <a:blip r:embed="rId2" cstate="print"/>
          <a:stretch>
            <a:fillRect/>
          </a:stretch>
        </p:blipFill>
        <p:spPr>
          <a:xfrm>
            <a:off x="2028" y="0"/>
            <a:ext cx="9139943" cy="6858000"/>
          </a:xfrm>
          <a:prstGeom prst="rect">
            <a:avLst/>
          </a:prstGeom>
        </p:spPr>
      </p:pic>
      <p:pic>
        <p:nvPicPr>
          <p:cNvPr id="90114" name="Picture 2" descr="http://www.reclaimingthemind.org/images/Parchment%20and%20Pen/MichaelPatton/Denom-Religions/ChristianDenNumberslg.gif"/>
          <p:cNvPicPr>
            <a:picLocks noChangeAspect="1" noChangeArrowheads="1"/>
          </p:cNvPicPr>
          <p:nvPr/>
        </p:nvPicPr>
        <p:blipFill>
          <a:blip r:embed="rId3" cstate="print"/>
          <a:srcRect/>
          <a:stretch>
            <a:fillRect/>
          </a:stretch>
        </p:blipFill>
        <p:spPr bwMode="auto">
          <a:xfrm>
            <a:off x="1828800" y="1143000"/>
            <a:ext cx="6257925" cy="5200650"/>
          </a:xfrm>
          <a:prstGeom prst="rect">
            <a:avLst/>
          </a:prstGeom>
          <a:noFill/>
        </p:spPr>
      </p:pic>
    </p:spTree>
    <p:extLst>
      <p:ext uri="{BB962C8B-B14F-4D97-AF65-F5344CB8AC3E}">
        <p14:creationId xmlns:p14="http://schemas.microsoft.com/office/powerpoint/2010/main" val="1786728943"/>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urch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lnSpcReduction="10000"/>
          </a:bodyPr>
          <a:lstStyle/>
          <a:p>
            <a:pPr marL="514350" indent="-514350"/>
            <a:r>
              <a:rPr lang="en-US" dirty="0" smtClean="0">
                <a:solidFill>
                  <a:schemeClr val="bg1"/>
                </a:solidFill>
              </a:rPr>
              <a:t>There are an estimated 3.7 million Christian churches, but this does not include house churches.</a:t>
            </a:r>
          </a:p>
          <a:p>
            <a:pPr marL="514350" indent="-514350"/>
            <a:r>
              <a:rPr lang="en-US" dirty="0" smtClean="0">
                <a:solidFill>
                  <a:schemeClr val="bg1"/>
                </a:solidFill>
              </a:rPr>
              <a:t>There are close to 50,000 churches started every year.</a:t>
            </a:r>
          </a:p>
          <a:p>
            <a:pPr marL="514350" indent="-514350"/>
            <a:r>
              <a:rPr lang="en-US" dirty="0" smtClean="0">
                <a:solidFill>
                  <a:schemeClr val="bg1"/>
                </a:solidFill>
              </a:rPr>
              <a:t>The largest church in America has 43,000 people.</a:t>
            </a:r>
          </a:p>
          <a:p>
            <a:pPr marL="514350" indent="-514350"/>
            <a:r>
              <a:rPr lang="en-US" dirty="0" smtClean="0">
                <a:solidFill>
                  <a:schemeClr val="bg1"/>
                </a:solidFill>
              </a:rPr>
              <a:t>The largest church in the world is in Korea and it boasts a 830,000 membership.</a:t>
            </a:r>
          </a:p>
        </p:txBody>
      </p:sp>
    </p:spTree>
    <p:extLst>
      <p:ext uri="{BB962C8B-B14F-4D97-AF65-F5344CB8AC3E}">
        <p14:creationId xmlns:p14="http://schemas.microsoft.com/office/powerpoint/2010/main" val="1289509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urch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762000"/>
            <a:ext cx="8229600" cy="4525963"/>
          </a:xfrm>
        </p:spPr>
        <p:txBody>
          <a:bodyPr>
            <a:normAutofit/>
          </a:bodyPr>
          <a:lstStyle/>
          <a:p>
            <a:pPr marL="514350" indent="-514350">
              <a:buNone/>
            </a:pPr>
            <a:endParaRPr lang="en-US" dirty="0" smtClean="0">
              <a:solidFill>
                <a:schemeClr val="bg1"/>
              </a:solidFill>
            </a:endParaRPr>
          </a:p>
          <a:p>
            <a:pPr marL="514350" indent="-514350">
              <a:buNone/>
            </a:pPr>
            <a:endParaRPr lang="en-US" dirty="0" smtClean="0">
              <a:solidFill>
                <a:schemeClr val="bg1"/>
              </a:solidFill>
            </a:endParaRPr>
          </a:p>
          <a:p>
            <a:pPr marL="514350" indent="-514350">
              <a:buNone/>
            </a:pPr>
            <a:r>
              <a:rPr lang="en-US" dirty="0" smtClean="0">
                <a:solidFill>
                  <a:schemeClr val="bg1"/>
                </a:solidFill>
              </a:rPr>
              <a:t>What is church?</a:t>
            </a:r>
          </a:p>
          <a:p>
            <a:pPr>
              <a:buNone/>
            </a:pPr>
            <a:endParaRPr lang="en-US" dirty="0" smtClean="0">
              <a:solidFill>
                <a:schemeClr val="bg1"/>
              </a:solidFill>
            </a:endParaRPr>
          </a:p>
        </p:txBody>
      </p:sp>
    </p:spTree>
    <p:extLst>
      <p:ext uri="{BB962C8B-B14F-4D97-AF65-F5344CB8AC3E}">
        <p14:creationId xmlns:p14="http://schemas.microsoft.com/office/powerpoint/2010/main" val="1397380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und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p:txBody>
          <a:bodyPr/>
          <a:lstStyle/>
          <a:p>
            <a:pPr>
              <a:buNone/>
            </a:pPr>
            <a:r>
              <a:rPr lang="en-US" b="1" dirty="0" smtClean="0">
                <a:solidFill>
                  <a:schemeClr val="bg1"/>
                </a:solidFill>
              </a:rPr>
              <a:t>Church Visible</a:t>
            </a:r>
          </a:p>
          <a:p>
            <a:pPr>
              <a:buNone/>
            </a:pPr>
            <a:r>
              <a:rPr lang="en-US" dirty="0" smtClean="0">
                <a:solidFill>
                  <a:schemeClr val="bg1"/>
                </a:solidFill>
              </a:rPr>
              <a:t>	The local expression of the universal Body of Christ.</a:t>
            </a:r>
            <a:endParaRPr lang="en-US" dirty="0">
              <a:solidFill>
                <a:schemeClr val="bg1"/>
              </a:solidFill>
            </a:endParaRPr>
          </a:p>
        </p:txBody>
      </p:sp>
    </p:spTree>
    <p:extLst>
      <p:ext uri="{BB962C8B-B14F-4D97-AF65-F5344CB8AC3E}">
        <p14:creationId xmlns:p14="http://schemas.microsoft.com/office/powerpoint/2010/main" val="2075489616"/>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und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p:txBody>
          <a:bodyPr/>
          <a:lstStyle/>
          <a:p>
            <a:pPr>
              <a:buNone/>
            </a:pPr>
            <a:r>
              <a:rPr lang="en-US" b="1" dirty="0" smtClean="0">
                <a:solidFill>
                  <a:schemeClr val="bg1"/>
                </a:solidFill>
              </a:rPr>
              <a:t>Church Invisible</a:t>
            </a:r>
          </a:p>
          <a:p>
            <a:pPr>
              <a:buNone/>
            </a:pPr>
            <a:r>
              <a:rPr lang="en-US" dirty="0" smtClean="0">
                <a:solidFill>
                  <a:schemeClr val="bg1"/>
                </a:solidFill>
              </a:rPr>
              <a:t>	The Body of Christ made up of all those who have trusted in Christ since the day of Pentecost.</a:t>
            </a:r>
            <a:endParaRPr lang="en-US" dirty="0">
              <a:solidFill>
                <a:schemeClr val="bg1"/>
              </a:solidFill>
            </a:endParaRPr>
          </a:p>
        </p:txBody>
      </p:sp>
    </p:spTree>
    <p:extLst>
      <p:ext uri="{BB962C8B-B14F-4D97-AF65-F5344CB8AC3E}">
        <p14:creationId xmlns:p14="http://schemas.microsoft.com/office/powerpoint/2010/main" val="864897873"/>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395457186"/>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Hebrews 10:25 </a:t>
            </a:r>
          </a:p>
          <a:p>
            <a:pPr>
              <a:buNone/>
            </a:pPr>
            <a:r>
              <a:rPr lang="en-US" dirty="0" smtClean="0">
                <a:solidFill>
                  <a:schemeClr val="bg1"/>
                </a:solidFill>
              </a:rPr>
              <a:t>	Not forsaking our own assembling together, as is the habit of some, but encouraging one another; and all the more as you see the day drawing near. </a:t>
            </a:r>
          </a:p>
        </p:txBody>
      </p:sp>
    </p:spTree>
    <p:extLst>
      <p:ext uri="{BB962C8B-B14F-4D97-AF65-F5344CB8AC3E}">
        <p14:creationId xmlns:p14="http://schemas.microsoft.com/office/powerpoint/2010/main" val="2134521284"/>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urch_growing.jpg"/>
          <p:cNvPicPr>
            <a:picLocks noChangeAspect="1"/>
          </p:cNvPicPr>
          <p:nvPr/>
        </p:nvPicPr>
        <p:blipFill>
          <a:blip r:embed="rId3" cstate="print"/>
          <a:stretch>
            <a:fillRect/>
          </a:stretch>
        </p:blipFill>
        <p:spPr>
          <a:xfrm>
            <a:off x="2028" y="0"/>
            <a:ext cx="9139943" cy="6858000"/>
          </a:xfrm>
          <a:prstGeom prst="rect">
            <a:avLst/>
          </a:prstGeom>
        </p:spPr>
      </p:pic>
      <p:pic>
        <p:nvPicPr>
          <p:cNvPr id="1028" name="Picture 4" descr="C:\Users\Owner\Desktop\fire.png"/>
          <p:cNvPicPr>
            <a:picLocks noChangeAspect="1" noChangeArrowheads="1"/>
          </p:cNvPicPr>
          <p:nvPr/>
        </p:nvPicPr>
        <p:blipFill>
          <a:blip r:embed="rId4" cstate="print"/>
          <a:srcRect/>
          <a:stretch>
            <a:fillRect/>
          </a:stretch>
        </p:blipFill>
        <p:spPr bwMode="auto">
          <a:xfrm>
            <a:off x="5257800" y="1676400"/>
            <a:ext cx="2352675" cy="4476750"/>
          </a:xfrm>
          <a:prstGeom prst="rect">
            <a:avLst/>
          </a:prstGeom>
          <a:noFill/>
        </p:spPr>
      </p:pic>
      <p:sp>
        <p:nvSpPr>
          <p:cNvPr id="15" name="TextBox 14"/>
          <p:cNvSpPr txBox="1"/>
          <p:nvPr/>
        </p:nvSpPr>
        <p:spPr>
          <a:xfrm>
            <a:off x="304800" y="1905000"/>
            <a:ext cx="4038600" cy="1569660"/>
          </a:xfrm>
          <a:prstGeom prst="rect">
            <a:avLst/>
          </a:prstGeom>
          <a:noFill/>
        </p:spPr>
        <p:txBody>
          <a:bodyPr wrap="square" rtlCol="0">
            <a:spAutoFit/>
          </a:bodyPr>
          <a:lstStyle/>
          <a:p>
            <a:r>
              <a:rPr lang="en-US" sz="3200" dirty="0" smtClean="0">
                <a:solidFill>
                  <a:schemeClr val="bg1"/>
                </a:solidFill>
              </a:rPr>
              <a:t>What happens to a log when it is taken away from a fire?</a:t>
            </a:r>
            <a:endParaRPr lang="en-US" sz="3200" dirty="0">
              <a:solidFill>
                <a:schemeClr val="bg1"/>
              </a:solidFill>
            </a:endParaRPr>
          </a:p>
        </p:txBody>
      </p:sp>
    </p:spTree>
    <p:extLst>
      <p:ext uri="{BB962C8B-B14F-4D97-AF65-F5344CB8AC3E}">
        <p14:creationId xmlns:p14="http://schemas.microsoft.com/office/powerpoint/2010/main" val="1184897053"/>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urch_growing.jpg"/>
          <p:cNvPicPr>
            <a:picLocks noChangeAspect="1"/>
          </p:cNvPicPr>
          <p:nvPr/>
        </p:nvPicPr>
        <p:blipFill>
          <a:blip r:embed="rId3" cstate="print"/>
          <a:stretch>
            <a:fillRect/>
          </a:stretch>
        </p:blipFill>
        <p:spPr>
          <a:xfrm>
            <a:off x="2028" y="0"/>
            <a:ext cx="9139943" cy="6858000"/>
          </a:xfrm>
          <a:prstGeom prst="rect">
            <a:avLst/>
          </a:prstGeom>
        </p:spPr>
      </p:pic>
      <p:pic>
        <p:nvPicPr>
          <p:cNvPr id="1028" name="Picture 4" descr="C:\Users\Owner\Desktop\fire.png"/>
          <p:cNvPicPr>
            <a:picLocks noChangeAspect="1" noChangeArrowheads="1"/>
          </p:cNvPicPr>
          <p:nvPr/>
        </p:nvPicPr>
        <p:blipFill>
          <a:blip r:embed="rId4" cstate="print"/>
          <a:srcRect/>
          <a:stretch>
            <a:fillRect/>
          </a:stretch>
        </p:blipFill>
        <p:spPr bwMode="auto">
          <a:xfrm>
            <a:off x="5410200" y="1676400"/>
            <a:ext cx="2352675" cy="4476750"/>
          </a:xfrm>
          <a:prstGeom prst="rect">
            <a:avLst/>
          </a:prstGeom>
          <a:noFill/>
        </p:spPr>
      </p:pic>
      <p:sp>
        <p:nvSpPr>
          <p:cNvPr id="15" name="TextBox 14"/>
          <p:cNvSpPr txBox="1"/>
          <p:nvPr/>
        </p:nvSpPr>
        <p:spPr>
          <a:xfrm>
            <a:off x="304800" y="2057400"/>
            <a:ext cx="4648200" cy="3416320"/>
          </a:xfrm>
          <a:prstGeom prst="rect">
            <a:avLst/>
          </a:prstGeom>
          <a:noFill/>
        </p:spPr>
        <p:txBody>
          <a:bodyPr wrap="square" rtlCol="0">
            <a:spAutoFit/>
          </a:bodyPr>
          <a:lstStyle/>
          <a:p>
            <a:r>
              <a:rPr lang="en-US" sz="3200" dirty="0" smtClean="0">
                <a:solidFill>
                  <a:schemeClr val="bg1"/>
                </a:solidFill>
              </a:rPr>
              <a:t>What does a person lose without community? List at least five things.</a:t>
            </a:r>
          </a:p>
          <a:p>
            <a:r>
              <a:rPr lang="en-US" sz="2400" dirty="0" smtClean="0">
                <a:solidFill>
                  <a:schemeClr val="bg1"/>
                </a:solidFill>
              </a:rPr>
              <a:t>1. </a:t>
            </a:r>
          </a:p>
          <a:p>
            <a:r>
              <a:rPr lang="en-US" sz="2400" dirty="0" smtClean="0">
                <a:solidFill>
                  <a:schemeClr val="bg1"/>
                </a:solidFill>
              </a:rPr>
              <a:t>2. </a:t>
            </a:r>
          </a:p>
          <a:p>
            <a:r>
              <a:rPr lang="en-US" sz="2400" dirty="0" smtClean="0">
                <a:solidFill>
                  <a:schemeClr val="bg1"/>
                </a:solidFill>
              </a:rPr>
              <a:t>3.</a:t>
            </a:r>
          </a:p>
          <a:p>
            <a:r>
              <a:rPr lang="en-US" sz="2400" dirty="0" smtClean="0">
                <a:solidFill>
                  <a:schemeClr val="bg1"/>
                </a:solidFill>
              </a:rPr>
              <a:t>4.</a:t>
            </a:r>
          </a:p>
          <a:p>
            <a:r>
              <a:rPr lang="en-US" sz="2400" dirty="0" smtClean="0">
                <a:solidFill>
                  <a:schemeClr val="bg1"/>
                </a:solidFill>
              </a:rPr>
              <a:t>5. </a:t>
            </a:r>
            <a:endParaRPr lang="en-US" sz="2400" dirty="0">
              <a:solidFill>
                <a:schemeClr val="bg1"/>
              </a:solidFill>
            </a:endParaRPr>
          </a:p>
        </p:txBody>
      </p:sp>
    </p:spTree>
    <p:extLst>
      <p:ext uri="{BB962C8B-B14F-4D97-AF65-F5344CB8AC3E}">
        <p14:creationId xmlns:p14="http://schemas.microsoft.com/office/powerpoint/2010/main" val="11359673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bible_grounding.jpg"/>
          <p:cNvPicPr>
            <a:picLocks noChangeAspect="1"/>
          </p:cNvPicPr>
          <p:nvPr/>
        </p:nvPicPr>
        <p:blipFill>
          <a:blip r:embed="rId3" cstate="print"/>
          <a:stretch>
            <a:fillRect/>
          </a:stretch>
        </p:blipFill>
        <p:spPr>
          <a:xfrm>
            <a:off x="2028" y="0"/>
            <a:ext cx="9139943" cy="6858000"/>
          </a:xfrm>
          <a:prstGeom prst="rect">
            <a:avLst/>
          </a:prstGeom>
        </p:spPr>
      </p:pic>
      <p:graphicFrame>
        <p:nvGraphicFramePr>
          <p:cNvPr id="3074" name="Object 19"/>
          <p:cNvGraphicFramePr>
            <a:graphicFrameLocks noChangeAspect="1"/>
          </p:cNvGraphicFramePr>
          <p:nvPr/>
        </p:nvGraphicFramePr>
        <p:xfrm>
          <a:off x="228600" y="1497013"/>
          <a:ext cx="8839200" cy="5056187"/>
        </p:xfrm>
        <a:graphic>
          <a:graphicData uri="http://schemas.openxmlformats.org/presentationml/2006/ole">
            <mc:AlternateContent xmlns:mc="http://schemas.openxmlformats.org/markup-compatibility/2006">
              <mc:Choice xmlns:v="urn:schemas-microsoft-com:vml" Requires="v">
                <p:oleObj spid="_x0000_s3079" name="Image" r:id="rId4" imgW="11726912" imgH="6706536" progId="">
                  <p:embed/>
                </p:oleObj>
              </mc:Choice>
              <mc:Fallback>
                <p:oleObj name="Image" r:id="rId4" imgW="11726912" imgH="6706536" progId="">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497013"/>
                        <a:ext cx="8839200" cy="50561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13500000" algn="ctr" rotWithShape="0">
                                <a:schemeClr val="bg2">
                                  <a:alpha val="74998"/>
                                </a:schemeClr>
                              </a:outerShdw>
                            </a:effectLst>
                          </a14:hiddenEffects>
                        </a:ext>
                      </a:extLst>
                    </p:spPr>
                  </p:pic>
                </p:oleObj>
              </mc:Fallback>
            </mc:AlternateContent>
          </a:graphicData>
        </a:graphic>
      </p:graphicFrame>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1066800" y="2514600"/>
            <a:ext cx="7315200" cy="3382963"/>
          </a:xfrm>
        </p:spPr>
        <p:txBody>
          <a:bodyPr/>
          <a:lstStyle/>
          <a:p>
            <a:pPr>
              <a:buNone/>
            </a:pPr>
            <a:r>
              <a:rPr lang="en-US" dirty="0" smtClean="0">
                <a:solidFill>
                  <a:schemeClr val="bg1"/>
                </a:solidFill>
              </a:rPr>
              <a:t>“It is not good that man should be alone.”</a:t>
            </a:r>
          </a:p>
          <a:p>
            <a:pPr algn="r">
              <a:buNone/>
            </a:pPr>
            <a:r>
              <a:rPr lang="en-US" dirty="0" smtClean="0">
                <a:solidFill>
                  <a:schemeClr val="bg1"/>
                </a:solidFill>
              </a:rPr>
              <a:t>-God </a:t>
            </a:r>
          </a:p>
          <a:p>
            <a:pPr algn="r">
              <a:buNone/>
            </a:pPr>
            <a:r>
              <a:rPr lang="en-US" sz="2400" dirty="0" smtClean="0">
                <a:solidFill>
                  <a:schemeClr val="bg1"/>
                </a:solidFill>
              </a:rPr>
              <a:t>(Gen. 2:18)</a:t>
            </a:r>
            <a:endParaRPr lang="en-US" sz="2400" dirty="0">
              <a:solidFill>
                <a:schemeClr val="bg1"/>
              </a:solidFill>
            </a:endParaRPr>
          </a:p>
        </p:txBody>
      </p:sp>
    </p:spTree>
    <p:extLst>
      <p:ext uri="{BB962C8B-B14F-4D97-AF65-F5344CB8AC3E}">
        <p14:creationId xmlns:p14="http://schemas.microsoft.com/office/powerpoint/2010/main" val="1447739591"/>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pic>
        <p:nvPicPr>
          <p:cNvPr id="2050" name="Picture 2" descr="C:\Users\Owner\Desktop\trinity-symbol.png"/>
          <p:cNvPicPr>
            <a:picLocks noChangeAspect="1" noChangeArrowheads="1"/>
          </p:cNvPicPr>
          <p:nvPr/>
        </p:nvPicPr>
        <p:blipFill>
          <a:blip r:embed="rId4" cstate="print">
            <a:lum bright="51000"/>
          </a:blip>
          <a:srcRect/>
          <a:stretch>
            <a:fillRect/>
          </a:stretch>
        </p:blipFill>
        <p:spPr bwMode="auto">
          <a:xfrm>
            <a:off x="4419600" y="2209800"/>
            <a:ext cx="4095750" cy="3743325"/>
          </a:xfrm>
          <a:prstGeom prst="rect">
            <a:avLst/>
          </a:prstGeom>
          <a:noFill/>
        </p:spPr>
      </p:pic>
      <p:sp>
        <p:nvSpPr>
          <p:cNvPr id="5" name="Content Placeholder 4"/>
          <p:cNvSpPr>
            <a:spLocks noGrp="1"/>
          </p:cNvSpPr>
          <p:nvPr>
            <p:ph idx="1"/>
          </p:nvPr>
        </p:nvSpPr>
        <p:spPr>
          <a:xfrm>
            <a:off x="1066800" y="2514600"/>
            <a:ext cx="6400800" cy="3382963"/>
          </a:xfrm>
        </p:spPr>
        <p:txBody>
          <a:bodyPr/>
          <a:lstStyle/>
          <a:p>
            <a:pPr>
              <a:buNone/>
            </a:pPr>
            <a:r>
              <a:rPr lang="en-US" dirty="0" smtClean="0">
                <a:solidFill>
                  <a:schemeClr val="bg1"/>
                </a:solidFill>
              </a:rPr>
              <a:t>“Let us make man in our image.”</a:t>
            </a:r>
          </a:p>
          <a:p>
            <a:pPr algn="r">
              <a:buNone/>
            </a:pPr>
            <a:r>
              <a:rPr lang="en-US" dirty="0" smtClean="0">
                <a:solidFill>
                  <a:schemeClr val="bg1"/>
                </a:solidFill>
              </a:rPr>
              <a:t>-God </a:t>
            </a:r>
          </a:p>
          <a:p>
            <a:pPr algn="r">
              <a:buNone/>
            </a:pPr>
            <a:r>
              <a:rPr lang="en-US" sz="2400" dirty="0" smtClean="0">
                <a:solidFill>
                  <a:schemeClr val="bg1"/>
                </a:solidFill>
              </a:rPr>
              <a:t>(Gen. 1:26)</a:t>
            </a:r>
            <a:endParaRPr lang="en-US" sz="2400" dirty="0">
              <a:solidFill>
                <a:schemeClr val="bg1"/>
              </a:solidFill>
            </a:endParaRPr>
          </a:p>
        </p:txBody>
      </p:sp>
    </p:spTree>
    <p:extLst>
      <p:ext uri="{BB962C8B-B14F-4D97-AF65-F5344CB8AC3E}">
        <p14:creationId xmlns:p14="http://schemas.microsoft.com/office/powerpoint/2010/main" val="1304450598"/>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1066800" y="2209800"/>
            <a:ext cx="7315200" cy="3382963"/>
          </a:xfrm>
        </p:spPr>
        <p:txBody>
          <a:bodyPr/>
          <a:lstStyle/>
          <a:p>
            <a:pPr marL="0" indent="0">
              <a:buNone/>
            </a:pPr>
            <a:r>
              <a:rPr lang="en-US" dirty="0" smtClean="0">
                <a:solidFill>
                  <a:schemeClr val="bg1"/>
                </a:solidFill>
              </a:rPr>
              <a:t>Church is not just something that you go to. </a:t>
            </a:r>
          </a:p>
          <a:p>
            <a:pPr marL="0" indent="0">
              <a:buNone/>
            </a:pPr>
            <a:r>
              <a:rPr lang="en-US" dirty="0" smtClean="0">
                <a:solidFill>
                  <a:schemeClr val="bg1"/>
                </a:solidFill>
              </a:rPr>
              <a:t>Church is not a building.</a:t>
            </a:r>
          </a:p>
          <a:p>
            <a:pPr marL="0" indent="0">
              <a:buNone/>
            </a:pPr>
            <a:r>
              <a:rPr lang="en-US" dirty="0" smtClean="0">
                <a:solidFill>
                  <a:schemeClr val="bg1"/>
                </a:solidFill>
              </a:rPr>
              <a:t>Church is not a denomination.</a:t>
            </a:r>
          </a:p>
          <a:p>
            <a:pPr marL="0" indent="0">
              <a:buNone/>
            </a:pPr>
            <a:r>
              <a:rPr lang="en-US" dirty="0" smtClean="0">
                <a:solidFill>
                  <a:schemeClr val="bg1"/>
                </a:solidFill>
              </a:rPr>
              <a:t>Church is something that you </a:t>
            </a:r>
            <a:r>
              <a:rPr lang="en-US" i="1" dirty="0" smtClean="0">
                <a:solidFill>
                  <a:schemeClr val="bg1"/>
                </a:solidFill>
              </a:rPr>
              <a:t>are</a:t>
            </a:r>
            <a:r>
              <a:rPr lang="en-US" dirty="0" smtClean="0">
                <a:solidFill>
                  <a:schemeClr val="bg1"/>
                </a:solidFill>
              </a:rPr>
              <a:t> and </a:t>
            </a:r>
            <a:r>
              <a:rPr lang="en-US" i="1" dirty="0" smtClean="0">
                <a:solidFill>
                  <a:schemeClr val="bg1"/>
                </a:solidFill>
              </a:rPr>
              <a:t>do</a:t>
            </a:r>
            <a:r>
              <a:rPr lang="en-US" dirty="0" smtClean="0">
                <a:solidFill>
                  <a:schemeClr val="bg1"/>
                </a:solidFill>
              </a:rPr>
              <a:t>.</a:t>
            </a:r>
            <a:endParaRPr lang="en-US" sz="2400" dirty="0">
              <a:solidFill>
                <a:schemeClr val="bg1"/>
              </a:solidFill>
            </a:endParaRPr>
          </a:p>
        </p:txBody>
      </p:sp>
    </p:spTree>
    <p:extLst>
      <p:ext uri="{BB962C8B-B14F-4D97-AF65-F5344CB8AC3E}">
        <p14:creationId xmlns:p14="http://schemas.microsoft.com/office/powerpoint/2010/main" val="865329640"/>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6" name="Oval 5"/>
          <p:cNvSpPr/>
          <p:nvPr/>
        </p:nvSpPr>
        <p:spPr>
          <a:xfrm>
            <a:off x="2590800" y="1905000"/>
            <a:ext cx="3962400" cy="388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extBox 6"/>
          <p:cNvSpPr txBox="1"/>
          <p:nvPr/>
        </p:nvSpPr>
        <p:spPr>
          <a:xfrm>
            <a:off x="3810000" y="1447800"/>
            <a:ext cx="1600200" cy="461665"/>
          </a:xfrm>
          <a:prstGeom prst="rect">
            <a:avLst/>
          </a:prstGeom>
          <a:noFill/>
        </p:spPr>
        <p:txBody>
          <a:bodyPr wrap="square" rtlCol="0">
            <a:spAutoFit/>
          </a:bodyPr>
          <a:lstStyle/>
          <a:p>
            <a:r>
              <a:rPr lang="en-US" sz="2400" dirty="0" smtClean="0">
                <a:solidFill>
                  <a:schemeClr val="bg1"/>
                </a:solidFill>
              </a:rPr>
              <a:t>Fellowship</a:t>
            </a:r>
            <a:endParaRPr lang="en-US" sz="2400" dirty="0">
              <a:solidFill>
                <a:schemeClr val="bg1"/>
              </a:solidFill>
            </a:endParaRPr>
          </a:p>
        </p:txBody>
      </p:sp>
      <p:sp>
        <p:nvSpPr>
          <p:cNvPr id="8" name="TextBox 7"/>
          <p:cNvSpPr txBox="1"/>
          <p:nvPr/>
        </p:nvSpPr>
        <p:spPr>
          <a:xfrm>
            <a:off x="914400" y="4800600"/>
            <a:ext cx="1981200" cy="461665"/>
          </a:xfrm>
          <a:prstGeom prst="rect">
            <a:avLst/>
          </a:prstGeom>
          <a:noFill/>
        </p:spPr>
        <p:txBody>
          <a:bodyPr wrap="square" rtlCol="0">
            <a:spAutoFit/>
          </a:bodyPr>
          <a:lstStyle/>
          <a:p>
            <a:r>
              <a:rPr lang="en-US" sz="2400" dirty="0" smtClean="0">
                <a:solidFill>
                  <a:schemeClr val="bg1"/>
                </a:solidFill>
              </a:rPr>
              <a:t>Accountability</a:t>
            </a:r>
            <a:endParaRPr lang="en-US" sz="2400" dirty="0">
              <a:solidFill>
                <a:schemeClr val="bg1"/>
              </a:solidFill>
            </a:endParaRPr>
          </a:p>
        </p:txBody>
      </p:sp>
      <p:sp>
        <p:nvSpPr>
          <p:cNvPr id="9" name="TextBox 8"/>
          <p:cNvSpPr txBox="1"/>
          <p:nvPr/>
        </p:nvSpPr>
        <p:spPr>
          <a:xfrm>
            <a:off x="6324600" y="2586335"/>
            <a:ext cx="1600200" cy="461665"/>
          </a:xfrm>
          <a:prstGeom prst="rect">
            <a:avLst/>
          </a:prstGeom>
          <a:noFill/>
        </p:spPr>
        <p:txBody>
          <a:bodyPr wrap="square" rtlCol="0">
            <a:spAutoFit/>
          </a:bodyPr>
          <a:lstStyle/>
          <a:p>
            <a:r>
              <a:rPr lang="en-US" sz="2400" dirty="0" smtClean="0">
                <a:solidFill>
                  <a:schemeClr val="bg1"/>
                </a:solidFill>
              </a:rPr>
              <a:t>Discipline</a:t>
            </a:r>
            <a:endParaRPr lang="en-US" sz="2400" dirty="0">
              <a:solidFill>
                <a:schemeClr val="bg1"/>
              </a:solidFill>
            </a:endParaRPr>
          </a:p>
        </p:txBody>
      </p:sp>
      <p:sp>
        <p:nvSpPr>
          <p:cNvPr id="10" name="TextBox 9"/>
          <p:cNvSpPr txBox="1"/>
          <p:nvPr/>
        </p:nvSpPr>
        <p:spPr>
          <a:xfrm>
            <a:off x="3581400" y="5791200"/>
            <a:ext cx="1981200" cy="461665"/>
          </a:xfrm>
          <a:prstGeom prst="rect">
            <a:avLst/>
          </a:prstGeom>
          <a:noFill/>
        </p:spPr>
        <p:txBody>
          <a:bodyPr wrap="square" rtlCol="0">
            <a:spAutoFit/>
          </a:bodyPr>
          <a:lstStyle/>
          <a:p>
            <a:r>
              <a:rPr lang="en-US" sz="2400" dirty="0" smtClean="0">
                <a:solidFill>
                  <a:schemeClr val="bg1"/>
                </a:solidFill>
              </a:rPr>
              <a:t>Spiritual Gifts</a:t>
            </a:r>
            <a:endParaRPr lang="en-US" sz="2400" dirty="0">
              <a:solidFill>
                <a:schemeClr val="bg1"/>
              </a:solidFill>
            </a:endParaRPr>
          </a:p>
        </p:txBody>
      </p:sp>
      <p:sp>
        <p:nvSpPr>
          <p:cNvPr id="11" name="TextBox 10"/>
          <p:cNvSpPr txBox="1"/>
          <p:nvPr/>
        </p:nvSpPr>
        <p:spPr>
          <a:xfrm>
            <a:off x="6400800" y="4800600"/>
            <a:ext cx="2286000" cy="461665"/>
          </a:xfrm>
          <a:prstGeom prst="rect">
            <a:avLst/>
          </a:prstGeom>
          <a:noFill/>
        </p:spPr>
        <p:txBody>
          <a:bodyPr wrap="square" rtlCol="0">
            <a:spAutoFit/>
          </a:bodyPr>
          <a:lstStyle/>
          <a:p>
            <a:r>
              <a:rPr lang="en-US" sz="2400" dirty="0" smtClean="0">
                <a:solidFill>
                  <a:schemeClr val="bg1"/>
                </a:solidFill>
              </a:rPr>
              <a:t>Encouragement</a:t>
            </a:r>
            <a:endParaRPr lang="en-US" sz="2400" dirty="0">
              <a:solidFill>
                <a:schemeClr val="bg1"/>
              </a:solidFill>
            </a:endParaRPr>
          </a:p>
        </p:txBody>
      </p:sp>
      <p:sp>
        <p:nvSpPr>
          <p:cNvPr id="12" name="TextBox 11"/>
          <p:cNvSpPr txBox="1"/>
          <p:nvPr/>
        </p:nvSpPr>
        <p:spPr>
          <a:xfrm>
            <a:off x="1219200" y="2590800"/>
            <a:ext cx="1600200" cy="461665"/>
          </a:xfrm>
          <a:prstGeom prst="rect">
            <a:avLst/>
          </a:prstGeom>
          <a:noFill/>
        </p:spPr>
        <p:txBody>
          <a:bodyPr wrap="square" rtlCol="0">
            <a:spAutoFit/>
          </a:bodyPr>
          <a:lstStyle/>
          <a:p>
            <a:r>
              <a:rPr lang="en-US" sz="2400" dirty="0" smtClean="0">
                <a:solidFill>
                  <a:schemeClr val="bg1"/>
                </a:solidFill>
              </a:rPr>
              <a:t>Ordinances</a:t>
            </a:r>
            <a:endParaRPr lang="en-US" sz="2400" dirty="0">
              <a:solidFill>
                <a:schemeClr val="bg1"/>
              </a:solidFill>
            </a:endParaRPr>
          </a:p>
        </p:txBody>
      </p:sp>
      <p:sp>
        <p:nvSpPr>
          <p:cNvPr id="13" name="TextBox 12"/>
          <p:cNvSpPr txBox="1"/>
          <p:nvPr/>
        </p:nvSpPr>
        <p:spPr>
          <a:xfrm>
            <a:off x="3352800" y="4724400"/>
            <a:ext cx="2590800" cy="646331"/>
          </a:xfrm>
          <a:prstGeom prst="rect">
            <a:avLst/>
          </a:prstGeom>
          <a:noFill/>
        </p:spPr>
        <p:txBody>
          <a:bodyPr wrap="square" rtlCol="0">
            <a:spAutoFit/>
          </a:bodyPr>
          <a:lstStyle/>
          <a:p>
            <a:r>
              <a:rPr lang="en-US" sz="3600" b="1" dirty="0" smtClean="0"/>
              <a:t>Community</a:t>
            </a:r>
            <a:endParaRPr lang="en-US" b="1" dirty="0"/>
          </a:p>
        </p:txBody>
      </p:sp>
      <p:pic>
        <p:nvPicPr>
          <p:cNvPr id="1026" name="Picture 2"/>
          <p:cNvPicPr>
            <a:picLocks noChangeAspect="1" noChangeArrowheads="1"/>
          </p:cNvPicPr>
          <p:nvPr/>
        </p:nvPicPr>
        <p:blipFill>
          <a:blip r:embed="rId4" cstate="print"/>
          <a:srcRect/>
          <a:stretch>
            <a:fillRect/>
          </a:stretch>
        </p:blipFill>
        <p:spPr bwMode="auto">
          <a:xfrm>
            <a:off x="3810000" y="2057400"/>
            <a:ext cx="1481138" cy="2818360"/>
          </a:xfrm>
          <a:prstGeom prst="rect">
            <a:avLst/>
          </a:prstGeom>
          <a:noFill/>
          <a:ln w="9525">
            <a:noFill/>
            <a:miter lim="800000"/>
            <a:headEnd/>
            <a:tailEnd/>
          </a:ln>
        </p:spPr>
      </p:pic>
    </p:spTree>
    <p:extLst>
      <p:ext uri="{BB962C8B-B14F-4D97-AF65-F5344CB8AC3E}">
        <p14:creationId xmlns:p14="http://schemas.microsoft.com/office/powerpoint/2010/main" val="1847528098"/>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609600" y="1524000"/>
            <a:ext cx="7772400" cy="4373563"/>
          </a:xfrm>
        </p:spPr>
        <p:txBody>
          <a:bodyPr>
            <a:normAutofit fontScale="62500" lnSpcReduction="20000"/>
          </a:bodyPr>
          <a:lstStyle/>
          <a:p>
            <a:pPr marL="0" indent="0">
              <a:buNone/>
            </a:pPr>
            <a:r>
              <a:rPr lang="en-US" b="1" dirty="0" smtClean="0">
                <a:solidFill>
                  <a:schemeClr val="bg1"/>
                </a:solidFill>
              </a:rPr>
              <a:t>Gal. 5:22-23</a:t>
            </a:r>
          </a:p>
          <a:p>
            <a:pPr marL="0" indent="0">
              <a:buNone/>
            </a:pPr>
            <a:r>
              <a:rPr lang="en-US" dirty="0" smtClean="0">
                <a:solidFill>
                  <a:schemeClr val="bg1"/>
                </a:solidFill>
              </a:rPr>
              <a:t>But the fruit of the Spirit is:</a:t>
            </a:r>
          </a:p>
          <a:p>
            <a:pPr marL="514350" indent="-514350">
              <a:buAutoNum type="arabicPeriod"/>
            </a:pPr>
            <a:r>
              <a:rPr lang="en-US" dirty="0" smtClean="0">
                <a:solidFill>
                  <a:schemeClr val="bg1"/>
                </a:solidFill>
              </a:rPr>
              <a:t>Love</a:t>
            </a:r>
          </a:p>
          <a:p>
            <a:pPr marL="514350" indent="-514350">
              <a:buAutoNum type="arabicPeriod"/>
            </a:pPr>
            <a:r>
              <a:rPr lang="en-US" dirty="0" smtClean="0">
                <a:solidFill>
                  <a:schemeClr val="bg1"/>
                </a:solidFill>
              </a:rPr>
              <a:t>Joy</a:t>
            </a:r>
          </a:p>
          <a:p>
            <a:pPr marL="514350" indent="-514350">
              <a:buAutoNum type="arabicPeriod"/>
            </a:pPr>
            <a:r>
              <a:rPr lang="en-US" dirty="0" smtClean="0">
                <a:solidFill>
                  <a:schemeClr val="bg1"/>
                </a:solidFill>
              </a:rPr>
              <a:t>Peace</a:t>
            </a:r>
          </a:p>
          <a:p>
            <a:pPr marL="514350" indent="-514350">
              <a:buAutoNum type="arabicPeriod"/>
            </a:pPr>
            <a:r>
              <a:rPr lang="en-US" dirty="0" smtClean="0">
                <a:solidFill>
                  <a:schemeClr val="bg1"/>
                </a:solidFill>
              </a:rPr>
              <a:t>Patience</a:t>
            </a:r>
          </a:p>
          <a:p>
            <a:pPr marL="514350" indent="-514350">
              <a:buAutoNum type="arabicPeriod"/>
            </a:pPr>
            <a:r>
              <a:rPr lang="en-US" dirty="0" smtClean="0">
                <a:solidFill>
                  <a:schemeClr val="bg1"/>
                </a:solidFill>
              </a:rPr>
              <a:t>Kindness</a:t>
            </a:r>
          </a:p>
          <a:p>
            <a:pPr marL="514350" indent="-514350">
              <a:buAutoNum type="arabicPeriod"/>
            </a:pPr>
            <a:r>
              <a:rPr lang="en-US" dirty="0" smtClean="0">
                <a:solidFill>
                  <a:schemeClr val="bg1"/>
                </a:solidFill>
              </a:rPr>
              <a:t>Goodness</a:t>
            </a:r>
          </a:p>
          <a:p>
            <a:pPr marL="514350" indent="-514350">
              <a:buAutoNum type="arabicPeriod"/>
            </a:pPr>
            <a:r>
              <a:rPr lang="en-US" dirty="0" smtClean="0">
                <a:solidFill>
                  <a:schemeClr val="bg1"/>
                </a:solidFill>
              </a:rPr>
              <a:t>Faithfulness</a:t>
            </a:r>
          </a:p>
          <a:p>
            <a:pPr marL="514350" indent="-514350">
              <a:buAutoNum type="arabicPeriod"/>
            </a:pPr>
            <a:r>
              <a:rPr lang="en-US" dirty="0" smtClean="0">
                <a:solidFill>
                  <a:schemeClr val="bg1"/>
                </a:solidFill>
              </a:rPr>
              <a:t>Gentleness</a:t>
            </a:r>
          </a:p>
          <a:p>
            <a:pPr marL="514350" indent="-514350">
              <a:buAutoNum type="arabicPeriod"/>
            </a:pPr>
            <a:r>
              <a:rPr lang="en-US" dirty="0" smtClean="0">
                <a:solidFill>
                  <a:schemeClr val="bg1"/>
                </a:solidFill>
              </a:rPr>
              <a:t>Self-control</a:t>
            </a:r>
          </a:p>
          <a:p>
            <a:pPr marL="0" indent="0">
              <a:buNone/>
            </a:pPr>
            <a:endParaRPr lang="en-US" dirty="0" smtClean="0">
              <a:solidFill>
                <a:schemeClr val="bg1"/>
              </a:solidFill>
            </a:endParaRPr>
          </a:p>
          <a:p>
            <a:pPr marL="0" indent="0">
              <a:buNone/>
            </a:pPr>
            <a:r>
              <a:rPr lang="en-US" dirty="0" smtClean="0">
                <a:solidFill>
                  <a:schemeClr val="bg1"/>
                </a:solidFill>
              </a:rPr>
              <a:t>Which of these would you lose if you did not have community?</a:t>
            </a:r>
            <a:endParaRPr lang="en-US" dirty="0">
              <a:solidFill>
                <a:schemeClr val="bg1"/>
              </a:solidFill>
            </a:endParaRPr>
          </a:p>
        </p:txBody>
      </p:sp>
    </p:spTree>
    <p:extLst>
      <p:ext uri="{BB962C8B-B14F-4D97-AF65-F5344CB8AC3E}">
        <p14:creationId xmlns:p14="http://schemas.microsoft.com/office/powerpoint/2010/main" val="1166665329"/>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609600" y="1524000"/>
            <a:ext cx="7772400" cy="4373563"/>
          </a:xfrm>
        </p:spPr>
        <p:txBody>
          <a:bodyPr>
            <a:normAutofit fontScale="77500" lnSpcReduction="20000"/>
          </a:bodyPr>
          <a:lstStyle/>
          <a:p>
            <a:pPr marL="0" indent="0">
              <a:buNone/>
            </a:pPr>
            <a:r>
              <a:rPr lang="en-US" b="1" dirty="0" smtClean="0">
                <a:solidFill>
                  <a:schemeClr val="bg1"/>
                </a:solidFill>
              </a:rPr>
              <a:t>Gal. 5:22-23</a:t>
            </a:r>
          </a:p>
          <a:p>
            <a:pPr marL="0" indent="0">
              <a:buNone/>
            </a:pPr>
            <a:r>
              <a:rPr lang="en-US" dirty="0" smtClean="0">
                <a:solidFill>
                  <a:schemeClr val="bg1"/>
                </a:solidFill>
              </a:rPr>
              <a:t>But the fruit of the Spirit is:</a:t>
            </a:r>
          </a:p>
          <a:p>
            <a:pPr marL="514350" indent="-514350">
              <a:buAutoNum type="arabicPeriod"/>
            </a:pPr>
            <a:r>
              <a:rPr lang="en-US" strike="sngStrike" dirty="0" smtClean="0">
                <a:solidFill>
                  <a:schemeClr val="bg1"/>
                </a:solidFill>
              </a:rPr>
              <a:t>Love</a:t>
            </a:r>
          </a:p>
          <a:p>
            <a:pPr marL="514350" indent="-514350">
              <a:buAutoNum type="arabicPeriod"/>
            </a:pPr>
            <a:r>
              <a:rPr lang="en-US" dirty="0" smtClean="0">
                <a:solidFill>
                  <a:schemeClr val="bg1"/>
                </a:solidFill>
              </a:rPr>
              <a:t>Joy</a:t>
            </a:r>
          </a:p>
          <a:p>
            <a:pPr marL="514350" indent="-514350">
              <a:buAutoNum type="arabicPeriod"/>
            </a:pPr>
            <a:r>
              <a:rPr lang="en-US" dirty="0" smtClean="0">
                <a:solidFill>
                  <a:schemeClr val="bg1"/>
                </a:solidFill>
              </a:rPr>
              <a:t>Peace</a:t>
            </a:r>
          </a:p>
          <a:p>
            <a:pPr marL="514350" indent="-514350">
              <a:buAutoNum type="arabicPeriod"/>
            </a:pPr>
            <a:r>
              <a:rPr lang="en-US" strike="sngStrike" dirty="0" smtClean="0">
                <a:solidFill>
                  <a:schemeClr val="bg1"/>
                </a:solidFill>
              </a:rPr>
              <a:t>Patience</a:t>
            </a:r>
          </a:p>
          <a:p>
            <a:pPr marL="514350" indent="-514350">
              <a:buAutoNum type="arabicPeriod"/>
            </a:pPr>
            <a:r>
              <a:rPr lang="en-US" strike="sngStrike" dirty="0" smtClean="0">
                <a:solidFill>
                  <a:schemeClr val="bg1"/>
                </a:solidFill>
              </a:rPr>
              <a:t>Kindness</a:t>
            </a:r>
          </a:p>
          <a:p>
            <a:pPr marL="514350" indent="-514350">
              <a:buAutoNum type="arabicPeriod"/>
            </a:pPr>
            <a:r>
              <a:rPr lang="en-US" dirty="0" smtClean="0">
                <a:solidFill>
                  <a:schemeClr val="bg1"/>
                </a:solidFill>
              </a:rPr>
              <a:t>Goodness</a:t>
            </a:r>
          </a:p>
          <a:p>
            <a:pPr marL="514350" indent="-514350">
              <a:buAutoNum type="arabicPeriod"/>
            </a:pPr>
            <a:r>
              <a:rPr lang="en-US" strike="sngStrike" dirty="0" smtClean="0">
                <a:solidFill>
                  <a:schemeClr val="bg1"/>
                </a:solidFill>
              </a:rPr>
              <a:t>Faithfulness</a:t>
            </a:r>
          </a:p>
          <a:p>
            <a:pPr marL="514350" indent="-514350">
              <a:buAutoNum type="arabicPeriod"/>
            </a:pPr>
            <a:r>
              <a:rPr lang="en-US" strike="sngStrike" dirty="0" smtClean="0">
                <a:solidFill>
                  <a:schemeClr val="bg1"/>
                </a:solidFill>
              </a:rPr>
              <a:t>Gentleness</a:t>
            </a:r>
          </a:p>
          <a:p>
            <a:pPr marL="514350" indent="-514350">
              <a:buAutoNum type="arabicPeriod"/>
            </a:pPr>
            <a:r>
              <a:rPr lang="en-US" dirty="0" smtClean="0">
                <a:solidFill>
                  <a:schemeClr val="bg1"/>
                </a:solidFill>
              </a:rPr>
              <a:t>Self-control</a:t>
            </a:r>
          </a:p>
          <a:p>
            <a:pPr marL="0" indent="0">
              <a:buNone/>
            </a:pPr>
            <a:endParaRPr lang="en-US" dirty="0" smtClean="0">
              <a:solidFill>
                <a:schemeClr val="bg1"/>
              </a:solidFill>
            </a:endParaRPr>
          </a:p>
        </p:txBody>
      </p:sp>
    </p:spTree>
    <p:extLst>
      <p:ext uri="{BB962C8B-B14F-4D97-AF65-F5344CB8AC3E}">
        <p14:creationId xmlns:p14="http://schemas.microsoft.com/office/powerpoint/2010/main" val="1889741249"/>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609600" y="1524000"/>
            <a:ext cx="7772400" cy="4373563"/>
          </a:xfrm>
        </p:spPr>
        <p:txBody>
          <a:bodyPr>
            <a:normAutofit fontScale="47500" lnSpcReduction="20000"/>
          </a:bodyPr>
          <a:lstStyle/>
          <a:p>
            <a:r>
              <a:rPr lang="en-US" sz="4300" dirty="0" smtClean="0">
                <a:solidFill>
                  <a:schemeClr val="bg1"/>
                </a:solidFill>
              </a:rPr>
              <a:t>Love one another. (Rom. 12:10)</a:t>
            </a:r>
          </a:p>
          <a:p>
            <a:r>
              <a:rPr lang="en-US" sz="4300" dirty="0" smtClean="0">
                <a:solidFill>
                  <a:schemeClr val="bg1"/>
                </a:solidFill>
              </a:rPr>
              <a:t>Outdo one another in showing honor. (Rom. 12:10)</a:t>
            </a:r>
          </a:p>
          <a:p>
            <a:r>
              <a:rPr lang="en-US" sz="4300" dirty="0" smtClean="0">
                <a:solidFill>
                  <a:schemeClr val="bg1"/>
                </a:solidFill>
              </a:rPr>
              <a:t>Be of the same mind with one another. (Rom. 12:16)</a:t>
            </a:r>
          </a:p>
          <a:p>
            <a:r>
              <a:rPr lang="en-US" sz="4300" dirty="0" smtClean="0">
                <a:solidFill>
                  <a:schemeClr val="bg1"/>
                </a:solidFill>
              </a:rPr>
              <a:t>Let us not judge one another. (Rom. 14:13)</a:t>
            </a:r>
          </a:p>
          <a:p>
            <a:r>
              <a:rPr lang="en-US" sz="4300" dirty="0" smtClean="0">
                <a:solidFill>
                  <a:schemeClr val="bg1"/>
                </a:solidFill>
              </a:rPr>
              <a:t>Build up one another. (Rom. 14:19)</a:t>
            </a:r>
          </a:p>
          <a:p>
            <a:r>
              <a:rPr lang="en-US" sz="4300" dirty="0" smtClean="0">
                <a:solidFill>
                  <a:schemeClr val="bg1"/>
                </a:solidFill>
              </a:rPr>
              <a:t>Accept one another. (Rom. 15:17)</a:t>
            </a:r>
          </a:p>
          <a:p>
            <a:r>
              <a:rPr lang="en-US" sz="4300" dirty="0" smtClean="0">
                <a:solidFill>
                  <a:schemeClr val="bg1"/>
                </a:solidFill>
              </a:rPr>
              <a:t>Instruct one another. (Rom. 15:14)</a:t>
            </a:r>
          </a:p>
          <a:p>
            <a:r>
              <a:rPr lang="en-US" sz="4300" dirty="0" smtClean="0">
                <a:solidFill>
                  <a:schemeClr val="bg1"/>
                </a:solidFill>
              </a:rPr>
              <a:t>Serve one another. (Gal. 5:13)</a:t>
            </a:r>
          </a:p>
          <a:p>
            <a:r>
              <a:rPr lang="en-US" sz="4300" dirty="0" smtClean="0">
                <a:solidFill>
                  <a:schemeClr val="bg1"/>
                </a:solidFill>
              </a:rPr>
              <a:t>Put up with one another. (Eph. 4:2)</a:t>
            </a:r>
          </a:p>
          <a:p>
            <a:r>
              <a:rPr lang="en-US" sz="4300" dirty="0" smtClean="0">
                <a:solidFill>
                  <a:schemeClr val="bg1"/>
                </a:solidFill>
              </a:rPr>
              <a:t>Forgive one another (Eph. 4:32)</a:t>
            </a:r>
          </a:p>
          <a:p>
            <a:r>
              <a:rPr lang="en-US" sz="4300" dirty="0" smtClean="0">
                <a:solidFill>
                  <a:schemeClr val="bg1"/>
                </a:solidFill>
              </a:rPr>
              <a:t>Be subject to one another. (Eph. 5:21)</a:t>
            </a:r>
          </a:p>
          <a:p>
            <a:r>
              <a:rPr lang="en-US" sz="4300" dirty="0" smtClean="0">
                <a:solidFill>
                  <a:schemeClr val="bg1"/>
                </a:solidFill>
              </a:rPr>
              <a:t>Think one another more significant than yourself.  (Phil. 2:3)</a:t>
            </a:r>
          </a:p>
          <a:p>
            <a:endParaRPr lang="en-US" dirty="0" smtClean="0"/>
          </a:p>
        </p:txBody>
      </p:sp>
    </p:spTree>
    <p:extLst>
      <p:ext uri="{BB962C8B-B14F-4D97-AF65-F5344CB8AC3E}">
        <p14:creationId xmlns:p14="http://schemas.microsoft.com/office/powerpoint/2010/main" val="121041553"/>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609600" y="1524000"/>
            <a:ext cx="7772400" cy="4373563"/>
          </a:xfrm>
        </p:spPr>
        <p:txBody>
          <a:bodyPr>
            <a:normAutofit fontScale="55000" lnSpcReduction="20000"/>
          </a:bodyPr>
          <a:lstStyle/>
          <a:p>
            <a:r>
              <a:rPr lang="en-US" sz="4300" dirty="0" smtClean="0">
                <a:solidFill>
                  <a:schemeClr val="bg1"/>
                </a:solidFill>
              </a:rPr>
              <a:t>Do not lie to one another. (Col. 3:9)</a:t>
            </a:r>
          </a:p>
          <a:p>
            <a:r>
              <a:rPr lang="en-US" sz="4300" dirty="0" smtClean="0">
                <a:solidFill>
                  <a:schemeClr val="bg1"/>
                </a:solidFill>
              </a:rPr>
              <a:t>Admonish one another. (Col. 3:16)</a:t>
            </a:r>
          </a:p>
          <a:p>
            <a:r>
              <a:rPr lang="en-US" sz="4300" dirty="0" smtClean="0">
                <a:solidFill>
                  <a:schemeClr val="bg1"/>
                </a:solidFill>
              </a:rPr>
              <a:t>Comfort one another. (1 Thess. 4:18)</a:t>
            </a:r>
          </a:p>
          <a:p>
            <a:r>
              <a:rPr lang="en-US" sz="4300" dirty="0" smtClean="0">
                <a:solidFill>
                  <a:schemeClr val="bg1"/>
                </a:solidFill>
              </a:rPr>
              <a:t>Encourage one another. (1Thess. 5:11)</a:t>
            </a:r>
          </a:p>
          <a:p>
            <a:r>
              <a:rPr lang="en-US" sz="4300" dirty="0" smtClean="0">
                <a:solidFill>
                  <a:schemeClr val="bg1"/>
                </a:solidFill>
              </a:rPr>
              <a:t>Live in peace with one another. (1Thess. 5:13)</a:t>
            </a:r>
          </a:p>
          <a:p>
            <a:r>
              <a:rPr lang="en-US" sz="4300" dirty="0" smtClean="0">
                <a:solidFill>
                  <a:schemeClr val="bg1"/>
                </a:solidFill>
              </a:rPr>
              <a:t>Stimulate one another to love. (Heb. 10:24)</a:t>
            </a:r>
          </a:p>
          <a:p>
            <a:r>
              <a:rPr lang="en-US" sz="4300" dirty="0" smtClean="0">
                <a:solidFill>
                  <a:schemeClr val="bg1"/>
                </a:solidFill>
              </a:rPr>
              <a:t>Pray for one another. (Jam. 5:16)</a:t>
            </a:r>
          </a:p>
          <a:p>
            <a:r>
              <a:rPr lang="en-US" sz="4300" dirty="0" smtClean="0">
                <a:solidFill>
                  <a:schemeClr val="bg1"/>
                </a:solidFill>
              </a:rPr>
              <a:t>Confess your sins to one another. (Jam. 5:16)</a:t>
            </a:r>
          </a:p>
          <a:p>
            <a:r>
              <a:rPr lang="en-US" sz="4300" dirty="0" smtClean="0">
                <a:solidFill>
                  <a:schemeClr val="bg1"/>
                </a:solidFill>
              </a:rPr>
              <a:t>Be hospitable to one  another. (1Pet 4:9)</a:t>
            </a:r>
          </a:p>
          <a:p>
            <a:r>
              <a:rPr lang="en-US" sz="4300" dirty="0" smtClean="0">
                <a:solidFill>
                  <a:schemeClr val="bg1"/>
                </a:solidFill>
              </a:rPr>
              <a:t>Serve one another. (1Pet 4:10)</a:t>
            </a:r>
          </a:p>
          <a:p>
            <a:r>
              <a:rPr lang="en-US" sz="4300" dirty="0" smtClean="0">
                <a:solidFill>
                  <a:schemeClr val="bg1"/>
                </a:solidFill>
              </a:rPr>
              <a:t>Have fellowship with one another. (1John 1:7)</a:t>
            </a:r>
          </a:p>
          <a:p>
            <a:endParaRPr lang="en-US" dirty="0" smtClean="0"/>
          </a:p>
        </p:txBody>
      </p:sp>
    </p:spTree>
    <p:extLst>
      <p:ext uri="{BB962C8B-B14F-4D97-AF65-F5344CB8AC3E}">
        <p14:creationId xmlns:p14="http://schemas.microsoft.com/office/powerpoint/2010/main" val="332932611"/>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609600" y="1524000"/>
            <a:ext cx="7772400" cy="4373563"/>
          </a:xfrm>
        </p:spPr>
        <p:txBody>
          <a:bodyPr>
            <a:normAutofit/>
          </a:bodyPr>
          <a:lstStyle/>
          <a:p>
            <a:pPr>
              <a:buNone/>
            </a:pPr>
            <a:r>
              <a:rPr lang="en-US" sz="2800" dirty="0" smtClean="0">
                <a:solidFill>
                  <a:schemeClr val="bg1"/>
                </a:solidFill>
              </a:rPr>
              <a:t>	There are over 50 direct “one another” commands in the New Testament.</a:t>
            </a:r>
          </a:p>
        </p:txBody>
      </p:sp>
    </p:spTree>
    <p:extLst>
      <p:ext uri="{BB962C8B-B14F-4D97-AF65-F5344CB8AC3E}">
        <p14:creationId xmlns:p14="http://schemas.microsoft.com/office/powerpoint/2010/main" val="540455446"/>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urch_growing.jpg"/>
          <p:cNvPicPr>
            <a:picLocks noChangeAspect="1"/>
          </p:cNvPicPr>
          <p:nvPr/>
        </p:nvPicPr>
        <p:blipFill>
          <a:blip r:embed="rId3" cstate="print"/>
          <a:stretch>
            <a:fillRect/>
          </a:stretch>
        </p:blipFill>
        <p:spPr>
          <a:xfrm>
            <a:off x="2028" y="0"/>
            <a:ext cx="9139943" cy="6858000"/>
          </a:xfrm>
          <a:prstGeom prst="rect">
            <a:avLst/>
          </a:prstGeom>
        </p:spPr>
      </p:pic>
      <p:sp>
        <p:nvSpPr>
          <p:cNvPr id="5" name="Content Placeholder 4"/>
          <p:cNvSpPr>
            <a:spLocks noGrp="1"/>
          </p:cNvSpPr>
          <p:nvPr>
            <p:ph idx="1"/>
          </p:nvPr>
        </p:nvSpPr>
        <p:spPr>
          <a:xfrm>
            <a:off x="609600" y="1524000"/>
            <a:ext cx="7772400" cy="4373563"/>
          </a:xfrm>
        </p:spPr>
        <p:txBody>
          <a:bodyPr>
            <a:normAutofit/>
          </a:bodyPr>
          <a:lstStyle/>
          <a:p>
            <a:pPr>
              <a:buNone/>
            </a:pPr>
            <a:r>
              <a:rPr lang="en-US" sz="2800" b="1" dirty="0" smtClean="0">
                <a:solidFill>
                  <a:schemeClr val="bg1"/>
                </a:solidFill>
              </a:rPr>
              <a:t>Wrong attitudes toward church:</a:t>
            </a:r>
          </a:p>
          <a:p>
            <a:r>
              <a:rPr lang="en-US" sz="2800" dirty="0" smtClean="0">
                <a:solidFill>
                  <a:schemeClr val="bg1"/>
                </a:solidFill>
              </a:rPr>
              <a:t>Nomadic Christian</a:t>
            </a:r>
          </a:p>
          <a:p>
            <a:r>
              <a:rPr lang="en-US" sz="2800" dirty="0" smtClean="0">
                <a:solidFill>
                  <a:schemeClr val="bg1"/>
                </a:solidFill>
              </a:rPr>
              <a:t>Exclusive Christian</a:t>
            </a:r>
          </a:p>
          <a:p>
            <a:r>
              <a:rPr lang="en-US" sz="2800" dirty="0" smtClean="0">
                <a:solidFill>
                  <a:schemeClr val="bg1"/>
                </a:solidFill>
              </a:rPr>
              <a:t>Inclusive Christian</a:t>
            </a:r>
          </a:p>
          <a:p>
            <a:r>
              <a:rPr lang="en-US" sz="2800" dirty="0" smtClean="0">
                <a:solidFill>
                  <a:schemeClr val="bg1"/>
                </a:solidFill>
              </a:rPr>
              <a:t>Burned Christian</a:t>
            </a:r>
          </a:p>
          <a:p>
            <a:r>
              <a:rPr lang="en-US" sz="2800" dirty="0" smtClean="0">
                <a:solidFill>
                  <a:schemeClr val="bg1"/>
                </a:solidFill>
              </a:rPr>
              <a:t>Consumer Christian</a:t>
            </a:r>
          </a:p>
          <a:p>
            <a:r>
              <a:rPr lang="en-US" sz="2800" dirty="0" smtClean="0">
                <a:solidFill>
                  <a:schemeClr val="bg1"/>
                </a:solidFill>
              </a:rPr>
              <a:t>Online Christian</a:t>
            </a:r>
          </a:p>
        </p:txBody>
      </p:sp>
    </p:spTree>
    <p:extLst>
      <p:ext uri="{BB962C8B-B14F-4D97-AF65-F5344CB8AC3E}">
        <p14:creationId xmlns:p14="http://schemas.microsoft.com/office/powerpoint/2010/main" val="20546445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582659" name="Rectangle 3"/>
          <p:cNvSpPr>
            <a:spLocks noGrp="1" noChangeArrowheads="1"/>
          </p:cNvSpPr>
          <p:nvPr>
            <p:ph type="body" idx="1"/>
          </p:nvPr>
        </p:nvSpPr>
        <p:spPr/>
        <p:txBody>
          <a:bodyPr/>
          <a:lstStyle/>
          <a:p>
            <a:pPr marL="609600" indent="-609600" eaLnBrk="1" hangingPunct="1">
              <a:buNone/>
              <a:defRPr/>
            </a:pPr>
            <a:r>
              <a:rPr lang="en-US" b="1" dirty="0" smtClean="0">
                <a:solidFill>
                  <a:schemeClr val="bg1"/>
                </a:solidFill>
              </a:rPr>
              <a:t>Five primary sources of religious authority:</a:t>
            </a:r>
          </a:p>
          <a:p>
            <a:pPr marL="609600" indent="-609600" eaLnBrk="1" hangingPunct="1">
              <a:buFont typeface="+mj-lt"/>
              <a:buAutoNum type="arabicPeriod"/>
              <a:defRPr/>
            </a:pPr>
            <a:r>
              <a:rPr lang="en-US" dirty="0" smtClean="0">
                <a:solidFill>
                  <a:schemeClr val="bg1"/>
                </a:solidFill>
              </a:rPr>
              <a:t>Bible</a:t>
            </a:r>
          </a:p>
          <a:p>
            <a:pPr marL="609600" indent="-609600" eaLnBrk="1" hangingPunct="1">
              <a:buFont typeface="+mj-lt"/>
              <a:buAutoNum type="arabicPeriod"/>
              <a:defRPr/>
            </a:pPr>
            <a:r>
              <a:rPr lang="en-US" dirty="0" smtClean="0">
                <a:solidFill>
                  <a:schemeClr val="bg1"/>
                </a:solidFill>
              </a:rPr>
              <a:t>Reason</a:t>
            </a:r>
          </a:p>
          <a:p>
            <a:pPr marL="609600" indent="-609600" eaLnBrk="1" hangingPunct="1">
              <a:buFont typeface="+mj-lt"/>
              <a:buAutoNum type="arabicPeriod"/>
              <a:defRPr/>
            </a:pPr>
            <a:r>
              <a:rPr lang="en-US" dirty="0" smtClean="0">
                <a:solidFill>
                  <a:schemeClr val="bg1"/>
                </a:solidFill>
              </a:rPr>
              <a:t>Tradition</a:t>
            </a:r>
          </a:p>
          <a:p>
            <a:pPr marL="609600" indent="-609600" eaLnBrk="1" hangingPunct="1">
              <a:buFont typeface="+mj-lt"/>
              <a:buAutoNum type="arabicPeriod"/>
              <a:defRPr/>
            </a:pPr>
            <a:r>
              <a:rPr lang="en-US" dirty="0" smtClean="0">
                <a:solidFill>
                  <a:schemeClr val="bg1"/>
                </a:solidFill>
              </a:rPr>
              <a:t>Experience </a:t>
            </a:r>
          </a:p>
          <a:p>
            <a:pPr marL="609600" indent="-609600" eaLnBrk="1" hangingPunct="1">
              <a:buFont typeface="+mj-lt"/>
              <a:buAutoNum type="arabicPeriod"/>
              <a:defRPr/>
            </a:pPr>
            <a:r>
              <a:rPr lang="en-US" dirty="0" smtClean="0">
                <a:solidFill>
                  <a:schemeClr val="bg1"/>
                </a:solidFill>
              </a:rPr>
              <a:t>Emotion</a:t>
            </a: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302763701"/>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Hebrews 10:25 </a:t>
            </a:r>
          </a:p>
          <a:p>
            <a:pPr>
              <a:buNone/>
            </a:pPr>
            <a:r>
              <a:rPr lang="en-US" dirty="0" smtClean="0">
                <a:solidFill>
                  <a:schemeClr val="bg1"/>
                </a:solidFill>
              </a:rPr>
              <a:t>	Not forsaking our own assembling together, as is the habit of some, but encouraging one another; and all the more as you see the day drawing near. </a:t>
            </a:r>
          </a:p>
        </p:txBody>
      </p:sp>
    </p:spTree>
    <p:extLst>
      <p:ext uri="{BB962C8B-B14F-4D97-AF65-F5344CB8AC3E}">
        <p14:creationId xmlns:p14="http://schemas.microsoft.com/office/powerpoint/2010/main" val="1953741542"/>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fontScale="70000" lnSpcReduction="20000"/>
          </a:bodyPr>
          <a:lstStyle/>
          <a:p>
            <a:pPr>
              <a:buNone/>
            </a:pPr>
            <a:r>
              <a:rPr lang="en-US" b="1" dirty="0" smtClean="0">
                <a:solidFill>
                  <a:schemeClr val="bg1"/>
                </a:solidFill>
              </a:rPr>
              <a:t>Acts 2: 41-47</a:t>
            </a:r>
          </a:p>
          <a:p>
            <a:pPr>
              <a:buNone/>
            </a:pPr>
            <a:r>
              <a:rPr lang="en-US" dirty="0" smtClean="0">
                <a:solidFill>
                  <a:schemeClr val="bg1"/>
                </a:solidFill>
              </a:rPr>
              <a:t>	So those who received his word were baptized, and there were added that day about three thousand souls. 42 And they devoted themselves to the apostles' teaching and the fellowship, to the breaking of bread and the prayers. 43 And awe came upon every soul, and many wonders and signs were being done through the apostles. 44 And all who believed were together and had all things in common. 45 And they were selling their possessions and belongings and distributing the proceeds to all, as any had need. 46 And day by day, attending the temple together and breaking bread in their homes, they received their food with glad and generous hearts, 47 praising God and having favor with all the people. And the Lord added to their number day by day those who were being saved. (Act 2:1 ESV)</a:t>
            </a:r>
          </a:p>
        </p:txBody>
      </p:sp>
    </p:spTree>
    <p:extLst>
      <p:ext uri="{BB962C8B-B14F-4D97-AF65-F5344CB8AC3E}">
        <p14:creationId xmlns:p14="http://schemas.microsoft.com/office/powerpoint/2010/main" val="1509133764"/>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Heb. 13:17 </a:t>
            </a:r>
          </a:p>
          <a:p>
            <a:pPr>
              <a:buNone/>
            </a:pPr>
            <a:r>
              <a:rPr lang="en-US" dirty="0" smtClean="0">
                <a:solidFill>
                  <a:schemeClr val="bg1"/>
                </a:solidFill>
              </a:rPr>
              <a:t>	“Obey your leaders and submit to them, for they are keeping watch over your souls, as those who will have to give an account. Let them do this with joy and not with groaning, for that would be of no advantage to you.”</a:t>
            </a:r>
          </a:p>
        </p:txBody>
      </p:sp>
    </p:spTree>
    <p:extLst>
      <p:ext uri="{BB962C8B-B14F-4D97-AF65-F5344CB8AC3E}">
        <p14:creationId xmlns:p14="http://schemas.microsoft.com/office/powerpoint/2010/main" val="81816831"/>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1 Cor. 11:26 </a:t>
            </a:r>
          </a:p>
          <a:p>
            <a:pPr>
              <a:buNone/>
            </a:pPr>
            <a:r>
              <a:rPr lang="en-US" dirty="0" smtClean="0">
                <a:solidFill>
                  <a:schemeClr val="bg1"/>
                </a:solidFill>
              </a:rPr>
              <a:t>	For as often as you eat this bread and drink the cup, you proclaim the Lord's death until he comes.</a:t>
            </a:r>
          </a:p>
        </p:txBody>
      </p:sp>
    </p:spTree>
    <p:extLst>
      <p:ext uri="{BB962C8B-B14F-4D97-AF65-F5344CB8AC3E}">
        <p14:creationId xmlns:p14="http://schemas.microsoft.com/office/powerpoint/2010/main" val="705944537"/>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1 Cor. 12:7</a:t>
            </a:r>
          </a:p>
          <a:p>
            <a:pPr>
              <a:buNone/>
            </a:pPr>
            <a:r>
              <a:rPr lang="en-US" dirty="0" smtClean="0">
                <a:solidFill>
                  <a:schemeClr val="bg1"/>
                </a:solidFill>
              </a:rPr>
              <a:t>	But to each one is given the manifestation of the Spirit for the common good. </a:t>
            </a:r>
          </a:p>
        </p:txBody>
      </p:sp>
    </p:spTree>
    <p:extLst>
      <p:ext uri="{BB962C8B-B14F-4D97-AF65-F5344CB8AC3E}">
        <p14:creationId xmlns:p14="http://schemas.microsoft.com/office/powerpoint/2010/main" val="2110167331"/>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fontScale="70000" lnSpcReduction="20000"/>
          </a:bodyPr>
          <a:lstStyle/>
          <a:p>
            <a:pPr>
              <a:buNone/>
            </a:pPr>
            <a:r>
              <a:rPr lang="en-US" b="1" dirty="0" smtClean="0">
                <a:solidFill>
                  <a:schemeClr val="bg1"/>
                </a:solidFill>
              </a:rPr>
              <a:t>1 Cor. 12:12-18</a:t>
            </a:r>
          </a:p>
          <a:p>
            <a:pPr>
              <a:buNone/>
            </a:pPr>
            <a:r>
              <a:rPr lang="en-US" dirty="0" smtClean="0">
                <a:solidFill>
                  <a:schemeClr val="bg1"/>
                </a:solidFill>
              </a:rPr>
              <a:t>	 For even as the body is one and yet has many members, and all the members of the body, though they are many, are one body, so also is Christ. </a:t>
            </a:r>
            <a:r>
              <a:rPr lang="en-US" baseline="30000" dirty="0" smtClean="0">
                <a:solidFill>
                  <a:schemeClr val="bg1"/>
                </a:solidFill>
              </a:rPr>
              <a:t>13</a:t>
            </a:r>
            <a:r>
              <a:rPr lang="en-US" dirty="0" smtClean="0">
                <a:solidFill>
                  <a:schemeClr val="bg1"/>
                </a:solidFill>
              </a:rPr>
              <a:t> For by one Spirit we were all baptized into one body, whether Jews or Greeks, whether slaves or free, and we were all made to drink of one Spirit. </a:t>
            </a:r>
            <a:r>
              <a:rPr lang="en-US" baseline="30000" dirty="0" smtClean="0">
                <a:solidFill>
                  <a:schemeClr val="bg1"/>
                </a:solidFill>
              </a:rPr>
              <a:t>14</a:t>
            </a:r>
            <a:r>
              <a:rPr lang="en-US" dirty="0" smtClean="0">
                <a:solidFill>
                  <a:schemeClr val="bg1"/>
                </a:solidFill>
              </a:rPr>
              <a:t> For the body is not one member, but many. </a:t>
            </a:r>
            <a:r>
              <a:rPr lang="en-US" baseline="30000" dirty="0" smtClean="0">
                <a:solidFill>
                  <a:schemeClr val="bg1"/>
                </a:solidFill>
              </a:rPr>
              <a:t>15</a:t>
            </a:r>
            <a:r>
              <a:rPr lang="en-US" dirty="0" smtClean="0">
                <a:solidFill>
                  <a:schemeClr val="bg1"/>
                </a:solidFill>
              </a:rPr>
              <a:t> If the foot says, "Because I am not a hand, I am not a part of the body," it is not for this reason any the less a part of the body. </a:t>
            </a:r>
            <a:r>
              <a:rPr lang="en-US" baseline="30000" dirty="0" smtClean="0">
                <a:solidFill>
                  <a:schemeClr val="bg1"/>
                </a:solidFill>
              </a:rPr>
              <a:t>16</a:t>
            </a:r>
            <a:r>
              <a:rPr lang="en-US" dirty="0" smtClean="0">
                <a:solidFill>
                  <a:schemeClr val="bg1"/>
                </a:solidFill>
              </a:rPr>
              <a:t> And if the ear says, "Because I am not an eye, I am not a part of the body," it is not for this reason any the less a part of the body. </a:t>
            </a:r>
            <a:r>
              <a:rPr lang="en-US" baseline="30000" dirty="0" smtClean="0">
                <a:solidFill>
                  <a:schemeClr val="bg1"/>
                </a:solidFill>
              </a:rPr>
              <a:t>17</a:t>
            </a:r>
            <a:r>
              <a:rPr lang="en-US" dirty="0" smtClean="0">
                <a:solidFill>
                  <a:schemeClr val="bg1"/>
                </a:solidFill>
              </a:rPr>
              <a:t> If the whole body were an eye, where would the hearing be? If the whole were hearing, where would the sense of smell be? </a:t>
            </a:r>
            <a:r>
              <a:rPr lang="en-US" baseline="30000" dirty="0" smtClean="0">
                <a:solidFill>
                  <a:schemeClr val="bg1"/>
                </a:solidFill>
              </a:rPr>
              <a:t>18</a:t>
            </a:r>
            <a:r>
              <a:rPr lang="en-US" dirty="0" smtClean="0">
                <a:solidFill>
                  <a:schemeClr val="bg1"/>
                </a:solidFill>
              </a:rPr>
              <a:t> But now God has placed the members, each one of them, in the body, just as He desired.</a:t>
            </a:r>
          </a:p>
        </p:txBody>
      </p:sp>
    </p:spTree>
    <p:extLst>
      <p:ext uri="{BB962C8B-B14F-4D97-AF65-F5344CB8AC3E}">
        <p14:creationId xmlns:p14="http://schemas.microsoft.com/office/powerpoint/2010/main" val="2037385559"/>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Eph. 4:32</a:t>
            </a:r>
          </a:p>
          <a:p>
            <a:pPr>
              <a:buNone/>
            </a:pPr>
            <a:r>
              <a:rPr lang="en-US" dirty="0" smtClean="0">
                <a:solidFill>
                  <a:schemeClr val="bg1"/>
                </a:solidFill>
              </a:rPr>
              <a:t>	Be kind to one another, tender-hearted, forgiving each other, just as God in Christ also has forgiven you.</a:t>
            </a:r>
          </a:p>
        </p:txBody>
      </p:sp>
    </p:spTree>
    <p:extLst>
      <p:ext uri="{BB962C8B-B14F-4D97-AF65-F5344CB8AC3E}">
        <p14:creationId xmlns:p14="http://schemas.microsoft.com/office/powerpoint/2010/main" val="712338698"/>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Luke 18:1</a:t>
            </a:r>
          </a:p>
          <a:p>
            <a:pPr>
              <a:buNone/>
            </a:pPr>
            <a:r>
              <a:rPr lang="en-US" dirty="0" smtClean="0">
                <a:solidFill>
                  <a:schemeClr val="bg1"/>
                </a:solidFill>
              </a:rPr>
              <a:t>	And he told them a parable to the effect that they ought always to pray and not lose heart. </a:t>
            </a:r>
          </a:p>
          <a:p>
            <a:pPr>
              <a:buNone/>
            </a:pPr>
            <a:endParaRPr lang="en-US" dirty="0" smtClean="0">
              <a:solidFill>
                <a:schemeClr val="bg1"/>
              </a:solidFill>
            </a:endParaRPr>
          </a:p>
        </p:txBody>
      </p:sp>
    </p:spTree>
    <p:extLst>
      <p:ext uri="{BB962C8B-B14F-4D97-AF65-F5344CB8AC3E}">
        <p14:creationId xmlns:p14="http://schemas.microsoft.com/office/powerpoint/2010/main" val="55165261"/>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Gen 2:18</a:t>
            </a:r>
          </a:p>
          <a:p>
            <a:pPr>
              <a:buNone/>
            </a:pPr>
            <a:r>
              <a:rPr lang="en-US" dirty="0" smtClean="0">
                <a:solidFill>
                  <a:schemeClr val="bg1"/>
                </a:solidFill>
              </a:rPr>
              <a:t>	Then the LORD God said, "It is not good for the man to be alone; I will make him a helper suitable for him."</a:t>
            </a:r>
          </a:p>
        </p:txBody>
      </p:sp>
    </p:spTree>
    <p:extLst>
      <p:ext uri="{BB962C8B-B14F-4D97-AF65-F5344CB8AC3E}">
        <p14:creationId xmlns:p14="http://schemas.microsoft.com/office/powerpoint/2010/main" val="15970897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583683" name="Rectangle 3"/>
          <p:cNvSpPr>
            <a:spLocks noGrp="1" noChangeArrowheads="1"/>
          </p:cNvSpPr>
          <p:nvPr>
            <p:ph type="body" idx="1"/>
          </p:nvPr>
        </p:nvSpPr>
        <p:spPr>
          <a:xfrm>
            <a:off x="457200" y="1752600"/>
            <a:ext cx="8229600" cy="4525963"/>
          </a:xfrm>
        </p:spPr>
        <p:txBody>
          <a:bodyPr/>
          <a:lstStyle/>
          <a:p>
            <a:pPr marL="609600" indent="-609600">
              <a:buNone/>
              <a:defRPr/>
            </a:pPr>
            <a:r>
              <a:rPr lang="en-US" b="1" dirty="0" smtClean="0">
                <a:solidFill>
                  <a:schemeClr val="bg1"/>
                </a:solidFill>
              </a:rPr>
              <a:t>Tradition</a:t>
            </a:r>
            <a:r>
              <a:rPr lang="en-US" dirty="0" smtClean="0">
                <a:solidFill>
                  <a:schemeClr val="bg1"/>
                </a:solidFill>
              </a:rPr>
              <a:t>: Religious information that has been handed down to us from various sources.</a:t>
            </a:r>
          </a:p>
          <a:p>
            <a:pPr marL="609600" indent="-609600" eaLnBrk="1" hangingPunct="1">
              <a:buNone/>
              <a:defRPr/>
            </a:pPr>
            <a:endParaRPr lang="en-US" dirty="0" smtClean="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68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83" grpId="0" build="p" bldLvl="4"/>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urch_coffeeSplash.jpg"/>
          <p:cNvPicPr>
            <a:picLocks noChangeAspect="1"/>
          </p:cNvPicPr>
          <p:nvPr/>
        </p:nvPicPr>
        <p:blipFill>
          <a:blip r:embed="rId2" cstate="print"/>
          <a:stretch>
            <a:fillRect/>
          </a:stretch>
        </p:blipFill>
        <p:spPr>
          <a:xfrm>
            <a:off x="0" y="0"/>
            <a:ext cx="9139943" cy="6858000"/>
          </a:xfrm>
          <a:prstGeom prst="rect">
            <a:avLst/>
          </a:prstGeom>
        </p:spPr>
      </p:pic>
    </p:spTree>
    <p:extLst>
      <p:ext uri="{BB962C8B-B14F-4D97-AF65-F5344CB8AC3E}">
        <p14:creationId xmlns:p14="http://schemas.microsoft.com/office/powerpoint/2010/main" val="88966053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urch_coffee.jpg"/>
          <p:cNvPicPr>
            <a:picLocks noChangeAspect="1"/>
          </p:cNvPicPr>
          <p:nvPr/>
        </p:nvPicPr>
        <p:blipFill>
          <a:blip r:embed="rId3" cstate="print"/>
          <a:stretch>
            <a:fillRect/>
          </a:stretch>
        </p:blipFill>
        <p:spPr>
          <a:xfrm>
            <a:off x="0" y="0"/>
            <a:ext cx="9139943" cy="6858000"/>
          </a:xfrm>
          <a:prstGeom prst="rect">
            <a:avLst/>
          </a:prstGeom>
        </p:spPr>
      </p:pic>
      <p:sp>
        <p:nvSpPr>
          <p:cNvPr id="3" name="Content Placeholder 2"/>
          <p:cNvSpPr>
            <a:spLocks noGrp="1"/>
          </p:cNvSpPr>
          <p:nvPr>
            <p:ph idx="1"/>
          </p:nvPr>
        </p:nvSpPr>
        <p:spPr>
          <a:xfrm>
            <a:off x="609600" y="1646237"/>
            <a:ext cx="8229600" cy="4525963"/>
          </a:xfrm>
        </p:spPr>
        <p:txBody>
          <a:bodyPr>
            <a:normAutofit fontScale="92500" lnSpcReduction="10000"/>
          </a:bodyPr>
          <a:lstStyle/>
          <a:p>
            <a:pPr>
              <a:buNone/>
            </a:pPr>
            <a:r>
              <a:rPr lang="en-US" dirty="0" smtClean="0">
                <a:solidFill>
                  <a:schemeClr val="bg1"/>
                </a:solidFill>
              </a:rPr>
              <a:t>It was said during the lecture that church is not simply a place to go, but something that you do. List some ways that we can “do” church every day?</a:t>
            </a:r>
          </a:p>
          <a:p>
            <a:pPr>
              <a:buNone/>
            </a:pPr>
            <a:r>
              <a:rPr lang="en-US" dirty="0" smtClean="0">
                <a:solidFill>
                  <a:schemeClr val="bg1"/>
                </a:solidFill>
              </a:rPr>
              <a:t>What are some ways that we often neglect the gathering together of believers?</a:t>
            </a:r>
          </a:p>
          <a:p>
            <a:pPr>
              <a:buNone/>
            </a:pPr>
            <a:r>
              <a:rPr lang="en-US" dirty="0" smtClean="0">
                <a:solidFill>
                  <a:schemeClr val="bg1"/>
                </a:solidFill>
              </a:rPr>
              <a:t>Do you sometimes neglect Christian fellowship? Why?</a:t>
            </a:r>
          </a:p>
          <a:p>
            <a:pPr>
              <a:buNone/>
            </a:pPr>
            <a:r>
              <a:rPr lang="en-US" dirty="0" smtClean="0">
                <a:solidFill>
                  <a:schemeClr val="bg1"/>
                </a:solidFill>
              </a:rPr>
              <a:t>Why is it important that you “belong” to a local body of believers?</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1743494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120095570"/>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604595388"/>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92500" lnSpcReduction="20000"/>
          </a:bodyPr>
          <a:lstStyle/>
          <a:p>
            <a:pPr marL="514350" indent="-514350"/>
            <a:r>
              <a:rPr lang="en-US" dirty="0" smtClean="0">
                <a:solidFill>
                  <a:schemeClr val="bg1"/>
                </a:solidFill>
              </a:rPr>
              <a:t>200 million Christians in at least 60 countries are denied fundamental human rights solely because of their faith.</a:t>
            </a:r>
          </a:p>
          <a:p>
            <a:pPr marL="514350" indent="-514350"/>
            <a:r>
              <a:rPr lang="en-US" dirty="0" smtClean="0">
                <a:solidFill>
                  <a:schemeClr val="bg1"/>
                </a:solidFill>
              </a:rPr>
              <a:t>176,000 Christians are martyred each year.</a:t>
            </a:r>
          </a:p>
          <a:p>
            <a:pPr marL="514350" indent="-514350"/>
            <a:r>
              <a:rPr lang="en-US" dirty="0" smtClean="0">
                <a:solidFill>
                  <a:schemeClr val="bg1"/>
                </a:solidFill>
              </a:rPr>
              <a:t>If the trend continues, 210,000 Christians will be martyred in 2025. </a:t>
            </a:r>
          </a:p>
          <a:p>
            <a:pPr marL="514350" indent="-514350"/>
            <a:r>
              <a:rPr lang="en-US" dirty="0" smtClean="0">
                <a:solidFill>
                  <a:schemeClr val="bg1"/>
                </a:solidFill>
              </a:rPr>
              <a:t>Abel was the first Christian martyr in the Bible (Gen. 4:8).</a:t>
            </a:r>
          </a:p>
          <a:p>
            <a:pPr marL="514350" indent="-514350"/>
            <a:r>
              <a:rPr lang="en-US" dirty="0" smtClean="0">
                <a:solidFill>
                  <a:schemeClr val="bg1"/>
                </a:solidFill>
              </a:rPr>
              <a:t>James was the last Christian martyr in the Bible (Acts 12:2).</a:t>
            </a:r>
          </a:p>
        </p:txBody>
      </p:sp>
    </p:spTree>
    <p:extLst>
      <p:ext uri="{BB962C8B-B14F-4D97-AF65-F5344CB8AC3E}">
        <p14:creationId xmlns:p14="http://schemas.microsoft.com/office/powerpoint/2010/main" val="168955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92500" lnSpcReduction="20000"/>
          </a:bodyPr>
          <a:lstStyle/>
          <a:p>
            <a:pPr marL="514350" indent="-514350"/>
            <a:r>
              <a:rPr lang="en-US" dirty="0" smtClean="0">
                <a:solidFill>
                  <a:schemeClr val="bg1"/>
                </a:solidFill>
              </a:rPr>
              <a:t>The divorce rate among Christians and non-Christians is about the same.</a:t>
            </a:r>
          </a:p>
          <a:p>
            <a:pPr marL="514350" indent="-514350"/>
            <a:r>
              <a:rPr lang="en-US" dirty="0" smtClean="0">
                <a:solidFill>
                  <a:schemeClr val="bg1"/>
                </a:solidFill>
              </a:rPr>
              <a:t>The percentage of Christian who get cancer is the same as the percentage of non-Christians</a:t>
            </a:r>
          </a:p>
          <a:p>
            <a:pPr marL="514350" indent="-514350"/>
            <a:r>
              <a:rPr lang="en-US" dirty="0" smtClean="0">
                <a:solidFill>
                  <a:schemeClr val="bg1"/>
                </a:solidFill>
              </a:rPr>
              <a:t>The death rate of Christians and non-Christians is the same: </a:t>
            </a:r>
          </a:p>
          <a:p>
            <a:pPr marL="914400" lvl="1" indent="-514350"/>
            <a:r>
              <a:rPr lang="en-US" dirty="0" smtClean="0">
                <a:solidFill>
                  <a:schemeClr val="bg1"/>
                </a:solidFill>
              </a:rPr>
              <a:t>1/1 Christians who tithe die</a:t>
            </a:r>
          </a:p>
          <a:p>
            <a:pPr marL="914400" lvl="1" indent="-514350"/>
            <a:r>
              <a:rPr lang="en-US" dirty="0" smtClean="0">
                <a:solidFill>
                  <a:schemeClr val="bg1"/>
                </a:solidFill>
              </a:rPr>
              <a:t>1/1 Christians who pray regularly die</a:t>
            </a:r>
          </a:p>
          <a:p>
            <a:pPr marL="914400" lvl="1" indent="-514350"/>
            <a:r>
              <a:rPr lang="en-US" dirty="0" smtClean="0">
                <a:solidFill>
                  <a:schemeClr val="bg1"/>
                </a:solidFill>
              </a:rPr>
              <a:t>1/1 Christians who go to church regularly die</a:t>
            </a:r>
          </a:p>
          <a:p>
            <a:pPr marL="914400" lvl="1" indent="-514350"/>
            <a:r>
              <a:rPr lang="en-US" dirty="0" smtClean="0">
                <a:solidFill>
                  <a:schemeClr val="bg1"/>
                </a:solidFill>
              </a:rPr>
              <a:t>1/1 Christians die</a:t>
            </a:r>
          </a:p>
          <a:p>
            <a:pPr marL="914400" lvl="1" indent="-514350"/>
            <a:r>
              <a:rPr lang="en-US" dirty="0" smtClean="0">
                <a:solidFill>
                  <a:schemeClr val="bg1"/>
                </a:solidFill>
              </a:rPr>
              <a:t>1/1 non-Christians die</a:t>
            </a:r>
          </a:p>
          <a:p>
            <a:pPr marL="514350" indent="-514350"/>
            <a:endParaRPr lang="en-US" dirty="0" smtClean="0">
              <a:solidFill>
                <a:schemeClr val="bg1"/>
              </a:solidFill>
            </a:endParaRPr>
          </a:p>
        </p:txBody>
      </p:sp>
    </p:spTree>
    <p:extLst>
      <p:ext uri="{BB962C8B-B14F-4D97-AF65-F5344CB8AC3E}">
        <p14:creationId xmlns:p14="http://schemas.microsoft.com/office/powerpoint/2010/main" val="2034464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lnSpcReduction="10000"/>
          </a:bodyPr>
          <a:lstStyle/>
          <a:p>
            <a:pPr marL="514350" indent="-514350">
              <a:buNone/>
            </a:pPr>
            <a:r>
              <a:rPr lang="en-US" dirty="0" smtClean="0">
                <a:solidFill>
                  <a:schemeClr val="bg1"/>
                </a:solidFill>
              </a:rPr>
              <a:t>Question from a non-Christian:</a:t>
            </a:r>
          </a:p>
          <a:p>
            <a:pPr marL="0" indent="0">
              <a:buNone/>
            </a:pPr>
            <a:r>
              <a:rPr lang="en-US" dirty="0" smtClean="0">
                <a:solidFill>
                  <a:schemeClr val="bg1"/>
                </a:solidFill>
              </a:rPr>
              <a:t>“I suppose believers think they get their just rewards and non-believers get their just punishment. But it sure doesn’t look like believers are getting any special payoff in this life. Is there any evidence to show that Christians that pray to their God for better protection from harm are better protected than we the infidels?”</a:t>
            </a:r>
          </a:p>
        </p:txBody>
      </p:sp>
    </p:spTree>
    <p:extLst>
      <p:ext uri="{BB962C8B-B14F-4D97-AF65-F5344CB8AC3E}">
        <p14:creationId xmlns:p14="http://schemas.microsoft.com/office/powerpoint/2010/main" val="132477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4648200" cy="4525963"/>
          </a:xfrm>
        </p:spPr>
        <p:txBody>
          <a:bodyPr>
            <a:normAutofit fontScale="55000" lnSpcReduction="20000"/>
          </a:bodyPr>
          <a:lstStyle/>
          <a:p>
            <a:pPr marL="514350" indent="-514350" algn="ctr">
              <a:buNone/>
            </a:pPr>
            <a:r>
              <a:rPr lang="en-US" b="1" dirty="0" smtClean="0">
                <a:solidFill>
                  <a:schemeClr val="bg1"/>
                </a:solidFill>
              </a:rPr>
              <a:t>Death of the 12 Apostles</a:t>
            </a:r>
          </a:p>
          <a:p>
            <a:pPr marL="514350" indent="-514350">
              <a:buNone/>
            </a:pPr>
            <a:r>
              <a:rPr lang="en-US" dirty="0" smtClean="0">
                <a:solidFill>
                  <a:schemeClr val="bg1"/>
                </a:solidFill>
              </a:rPr>
              <a:t>1. James - Killed with a sword. 45 A.D.</a:t>
            </a:r>
          </a:p>
          <a:p>
            <a:pPr marL="514350" indent="-514350">
              <a:buNone/>
            </a:pPr>
            <a:r>
              <a:rPr lang="en-US" dirty="0" smtClean="0">
                <a:solidFill>
                  <a:schemeClr val="bg1"/>
                </a:solidFill>
              </a:rPr>
              <a:t>2. Peter - Hung on a cross “head downward.” A.D. 64</a:t>
            </a:r>
          </a:p>
          <a:p>
            <a:pPr marL="514350" indent="-514350">
              <a:buNone/>
            </a:pPr>
            <a:r>
              <a:rPr lang="en-US" dirty="0" smtClean="0">
                <a:solidFill>
                  <a:schemeClr val="bg1"/>
                </a:solidFill>
              </a:rPr>
              <a:t>3. Andrew - Hung from an olive tree. A.D. 70</a:t>
            </a:r>
          </a:p>
          <a:p>
            <a:pPr marL="514350" indent="-514350">
              <a:buNone/>
            </a:pPr>
            <a:r>
              <a:rPr lang="en-US" dirty="0" smtClean="0">
                <a:solidFill>
                  <a:schemeClr val="bg1"/>
                </a:solidFill>
              </a:rPr>
              <a:t>4. Thomas - Burned alive. A.D. 70</a:t>
            </a:r>
          </a:p>
          <a:p>
            <a:pPr marL="514350" indent="-514350">
              <a:buNone/>
            </a:pPr>
            <a:r>
              <a:rPr lang="en-US" dirty="0" smtClean="0">
                <a:solidFill>
                  <a:schemeClr val="bg1"/>
                </a:solidFill>
              </a:rPr>
              <a:t>5. Phillip - Crucified. A.D. 54</a:t>
            </a:r>
          </a:p>
          <a:p>
            <a:pPr marL="514350" indent="-514350">
              <a:buNone/>
            </a:pPr>
            <a:r>
              <a:rPr lang="en-US" dirty="0" smtClean="0">
                <a:solidFill>
                  <a:schemeClr val="bg1"/>
                </a:solidFill>
              </a:rPr>
              <a:t>6. Matthew - Beheaded. A.D. 65</a:t>
            </a:r>
          </a:p>
          <a:p>
            <a:pPr marL="514350" indent="-514350">
              <a:buNone/>
            </a:pPr>
            <a:r>
              <a:rPr lang="en-US" dirty="0" smtClean="0">
                <a:solidFill>
                  <a:schemeClr val="bg1"/>
                </a:solidFill>
              </a:rPr>
              <a:t>7. Nathanael - Crucified. A.D. 70</a:t>
            </a:r>
          </a:p>
          <a:p>
            <a:pPr marL="514350" indent="-514350">
              <a:buNone/>
            </a:pPr>
            <a:r>
              <a:rPr lang="en-US" dirty="0" smtClean="0">
                <a:solidFill>
                  <a:schemeClr val="bg1"/>
                </a:solidFill>
              </a:rPr>
              <a:t>8. James - Thrown from the temple. A.D. 63</a:t>
            </a:r>
          </a:p>
          <a:p>
            <a:pPr marL="514350" indent="-514350">
              <a:buNone/>
            </a:pPr>
            <a:r>
              <a:rPr lang="en-US" dirty="0" smtClean="0">
                <a:solidFill>
                  <a:schemeClr val="bg1"/>
                </a:solidFill>
              </a:rPr>
              <a:t>9. Simon - Crucified. A.D. 74</a:t>
            </a:r>
          </a:p>
          <a:p>
            <a:pPr marL="514350" indent="-514350">
              <a:buNone/>
            </a:pPr>
            <a:r>
              <a:rPr lang="en-US" dirty="0" smtClean="0">
                <a:solidFill>
                  <a:schemeClr val="bg1"/>
                </a:solidFill>
              </a:rPr>
              <a:t>10. Judas Thaddeus - Beaten with sticks. A.D. 72</a:t>
            </a:r>
          </a:p>
          <a:p>
            <a:pPr marL="514350" indent="-514350">
              <a:buNone/>
            </a:pPr>
            <a:r>
              <a:rPr lang="en-US" dirty="0" smtClean="0">
                <a:solidFill>
                  <a:schemeClr val="bg1"/>
                </a:solidFill>
              </a:rPr>
              <a:t>11. Matthias - Stoned on a cross. A.D. 70</a:t>
            </a:r>
          </a:p>
          <a:p>
            <a:pPr marL="514350" indent="-514350">
              <a:buNone/>
            </a:pPr>
            <a:r>
              <a:rPr lang="en-US" dirty="0" smtClean="0">
                <a:solidFill>
                  <a:schemeClr val="bg1"/>
                </a:solidFill>
              </a:rPr>
              <a:t>12. John - Natural death. A.D. 95</a:t>
            </a:r>
          </a:p>
          <a:p>
            <a:pPr marL="514350" indent="-514350">
              <a:buNone/>
            </a:pPr>
            <a:r>
              <a:rPr lang="en-US" dirty="0" smtClean="0">
                <a:solidFill>
                  <a:schemeClr val="bg1"/>
                </a:solidFill>
              </a:rPr>
              <a:t>13. Paul - Beheaded. A.D. 69</a:t>
            </a:r>
          </a:p>
        </p:txBody>
      </p:sp>
      <p:pic>
        <p:nvPicPr>
          <p:cNvPr id="2052" name="Picture 4" descr="http://www.reclaimingthemind.org/images/Parchment%20and%20Pen/MichaelPatton/12apostles.jpg"/>
          <p:cNvPicPr>
            <a:picLocks noChangeAspect="1" noChangeArrowheads="1"/>
          </p:cNvPicPr>
          <p:nvPr/>
        </p:nvPicPr>
        <p:blipFill>
          <a:blip r:embed="rId4" cstate="print"/>
          <a:srcRect/>
          <a:stretch>
            <a:fillRect/>
          </a:stretch>
        </p:blipFill>
        <p:spPr bwMode="auto">
          <a:xfrm>
            <a:off x="5486400" y="1600200"/>
            <a:ext cx="3038475" cy="4133850"/>
          </a:xfrm>
          <a:prstGeom prst="rect">
            <a:avLst/>
          </a:prstGeom>
          <a:noFill/>
        </p:spPr>
      </p:pic>
    </p:spTree>
    <p:extLst>
      <p:ext uri="{BB962C8B-B14F-4D97-AF65-F5344CB8AC3E}">
        <p14:creationId xmlns:p14="http://schemas.microsoft.com/office/powerpoint/2010/main" val="2133542893"/>
      </p:ext>
    </p:ext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15517446"/>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The Problem of Suffering and Evil Defined:</a:t>
            </a:r>
          </a:p>
          <a:p>
            <a:pPr lvl="1">
              <a:buNone/>
            </a:pPr>
            <a:r>
              <a:rPr lang="en-US" b="1" dirty="0" smtClean="0">
                <a:solidFill>
                  <a:schemeClr val="bg1"/>
                </a:solidFill>
              </a:rPr>
              <a:t>Premise 1</a:t>
            </a:r>
            <a:r>
              <a:rPr lang="en-US" dirty="0" smtClean="0">
                <a:solidFill>
                  <a:schemeClr val="bg1"/>
                </a:solidFill>
              </a:rPr>
              <a:t>: God is all-good (</a:t>
            </a:r>
            <a:r>
              <a:rPr lang="en-US" dirty="0" err="1" smtClean="0">
                <a:solidFill>
                  <a:schemeClr val="bg1"/>
                </a:solidFill>
              </a:rPr>
              <a:t>omnibenevolent</a:t>
            </a:r>
            <a:r>
              <a:rPr lang="en-US" dirty="0" smtClean="0">
                <a:solidFill>
                  <a:schemeClr val="bg1"/>
                </a:solidFill>
              </a:rPr>
              <a:t>)</a:t>
            </a:r>
          </a:p>
          <a:p>
            <a:pPr lvl="1">
              <a:buNone/>
            </a:pPr>
            <a:r>
              <a:rPr lang="en-US" b="1" dirty="0" smtClean="0">
                <a:solidFill>
                  <a:schemeClr val="bg1"/>
                </a:solidFill>
              </a:rPr>
              <a:t>Premise 2</a:t>
            </a:r>
            <a:r>
              <a:rPr lang="en-US" dirty="0" smtClean="0">
                <a:solidFill>
                  <a:schemeClr val="bg1"/>
                </a:solidFill>
              </a:rPr>
              <a:t>: God is all powerful (omnipotent)</a:t>
            </a:r>
          </a:p>
          <a:p>
            <a:pPr lvl="1">
              <a:buNone/>
            </a:pPr>
            <a:r>
              <a:rPr lang="en-US" b="1" dirty="0" smtClean="0">
                <a:solidFill>
                  <a:schemeClr val="bg1"/>
                </a:solidFill>
              </a:rPr>
              <a:t>Premise 3</a:t>
            </a:r>
            <a:r>
              <a:rPr lang="en-US" dirty="0" smtClean="0">
                <a:solidFill>
                  <a:schemeClr val="bg1"/>
                </a:solidFill>
              </a:rPr>
              <a:t>: Suffering and evil exist</a:t>
            </a:r>
          </a:p>
          <a:p>
            <a:pPr marL="457200" lvl="1" indent="0">
              <a:buNone/>
            </a:pPr>
            <a:r>
              <a:rPr lang="en-US" b="1" dirty="0" smtClean="0">
                <a:solidFill>
                  <a:schemeClr val="bg1"/>
                </a:solidFill>
              </a:rPr>
              <a:t>Conclusion</a:t>
            </a:r>
            <a:r>
              <a:rPr lang="en-US" dirty="0" smtClean="0">
                <a:solidFill>
                  <a:schemeClr val="bg1"/>
                </a:solidFill>
              </a:rPr>
              <a:t>: An all-good all-powerful God could not exist sense there is so much suffering and evil in the world. If he did, he would eradicate it.</a:t>
            </a:r>
          </a:p>
          <a:p>
            <a:pPr>
              <a:buNone/>
            </a:pPr>
            <a:endParaRPr lang="en-US" dirty="0" smtClean="0">
              <a:solidFill>
                <a:schemeClr val="bg1"/>
              </a:solidFill>
            </a:endParaRPr>
          </a:p>
        </p:txBody>
      </p:sp>
    </p:spTree>
    <p:extLst>
      <p:ext uri="{BB962C8B-B14F-4D97-AF65-F5344CB8AC3E}">
        <p14:creationId xmlns:p14="http://schemas.microsoft.com/office/powerpoint/2010/main" val="1764980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marL="2743200" indent="-2743200">
              <a:buNone/>
            </a:pPr>
            <a:r>
              <a:rPr lang="en-US" b="1" dirty="0" smtClean="0">
                <a:solidFill>
                  <a:schemeClr val="bg1"/>
                </a:solidFill>
              </a:rPr>
              <a:t>Examples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Benefits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Deficiencies</a:t>
            </a:r>
            <a:r>
              <a:rPr lang="en-US" dirty="0" smtClean="0">
                <a:solidFill>
                  <a:schemeClr val="bg1"/>
                </a:solidFill>
              </a:rPr>
              <a:t>: </a:t>
            </a:r>
          </a:p>
          <a:p>
            <a:endParaRPr lang="en-US" dirty="0"/>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Wrong ways to understand suffering and evil:</a:t>
            </a: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8541299"/>
      </p:ext>
    </p:extLst>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The </a:t>
            </a:r>
            <a:r>
              <a:rPr lang="en-US" b="1" dirty="0" err="1" smtClean="0">
                <a:solidFill>
                  <a:schemeClr val="bg1"/>
                </a:solidFill>
              </a:rPr>
              <a:t>Sadotheistic</a:t>
            </a:r>
            <a:r>
              <a:rPr lang="en-US" b="1" dirty="0" smtClean="0">
                <a:solidFill>
                  <a:schemeClr val="bg1"/>
                </a:solidFill>
              </a:rPr>
              <a:t> response: </a:t>
            </a:r>
          </a:p>
          <a:p>
            <a:pPr lvl="1">
              <a:buNone/>
            </a:pPr>
            <a:r>
              <a:rPr lang="en-US" b="1" strike="sngStrike" dirty="0" smtClean="0">
                <a:solidFill>
                  <a:schemeClr val="bg1"/>
                </a:solidFill>
              </a:rPr>
              <a:t>Premise 1</a:t>
            </a:r>
            <a:r>
              <a:rPr lang="en-US" strike="sngStrike" dirty="0" smtClean="0">
                <a:solidFill>
                  <a:schemeClr val="bg1"/>
                </a:solidFill>
              </a:rPr>
              <a:t>: God is all-good (</a:t>
            </a:r>
            <a:r>
              <a:rPr lang="en-US" strike="sngStrike" dirty="0" err="1" smtClean="0">
                <a:solidFill>
                  <a:schemeClr val="bg1"/>
                </a:solidFill>
              </a:rPr>
              <a:t>omnibenevolent</a:t>
            </a:r>
            <a:r>
              <a:rPr lang="en-US" strike="sngStrike" dirty="0" smtClean="0">
                <a:solidFill>
                  <a:schemeClr val="bg1"/>
                </a:solidFill>
              </a:rPr>
              <a:t>)</a:t>
            </a:r>
          </a:p>
          <a:p>
            <a:pPr lvl="1">
              <a:buNone/>
            </a:pPr>
            <a:r>
              <a:rPr lang="en-US" b="1" dirty="0" smtClean="0">
                <a:solidFill>
                  <a:schemeClr val="bg1"/>
                </a:solidFill>
              </a:rPr>
              <a:t>Premise 2</a:t>
            </a:r>
            <a:r>
              <a:rPr lang="en-US" dirty="0" smtClean="0">
                <a:solidFill>
                  <a:schemeClr val="bg1"/>
                </a:solidFill>
              </a:rPr>
              <a:t>: God is all powerful (omnipotent)</a:t>
            </a:r>
          </a:p>
          <a:p>
            <a:pPr lvl="1">
              <a:buNone/>
            </a:pPr>
            <a:r>
              <a:rPr lang="en-US" b="1" dirty="0" smtClean="0">
                <a:solidFill>
                  <a:schemeClr val="bg1"/>
                </a:solidFill>
              </a:rPr>
              <a:t>Premise 3</a:t>
            </a:r>
            <a:r>
              <a:rPr lang="en-US" dirty="0" smtClean="0">
                <a:solidFill>
                  <a:schemeClr val="bg1"/>
                </a:solidFill>
              </a:rPr>
              <a:t>: Suffering and Evil Exist</a:t>
            </a:r>
          </a:p>
          <a:p>
            <a:pPr lvl="1">
              <a:buNone/>
            </a:pPr>
            <a:r>
              <a:rPr lang="en-US" b="1" dirty="0" smtClean="0">
                <a:solidFill>
                  <a:schemeClr val="bg1"/>
                </a:solidFill>
              </a:rPr>
              <a:t>Conclusion</a:t>
            </a:r>
            <a:r>
              <a:rPr lang="en-US" dirty="0" smtClean="0">
                <a:solidFill>
                  <a:schemeClr val="bg1"/>
                </a:solidFill>
              </a:rPr>
              <a:t>: God does not really care whether suffering and evil occur.</a:t>
            </a:r>
            <a:endParaRPr lang="en-US" dirty="0">
              <a:solidFill>
                <a:schemeClr val="bg1"/>
              </a:solidFill>
            </a:endParaRPr>
          </a:p>
        </p:txBody>
      </p:sp>
    </p:spTree>
    <p:extLst>
      <p:ext uri="{BB962C8B-B14F-4D97-AF65-F5344CB8AC3E}">
        <p14:creationId xmlns:p14="http://schemas.microsoft.com/office/powerpoint/2010/main" val="1241953010"/>
      </p:ext>
    </p:extLst>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Open Theistic Response:</a:t>
            </a:r>
          </a:p>
          <a:p>
            <a:pPr lvl="1">
              <a:buNone/>
            </a:pPr>
            <a:r>
              <a:rPr lang="en-US" b="1" dirty="0" smtClean="0">
                <a:solidFill>
                  <a:schemeClr val="bg1"/>
                </a:solidFill>
              </a:rPr>
              <a:t>Premise 1</a:t>
            </a:r>
            <a:r>
              <a:rPr lang="en-US" dirty="0" smtClean="0">
                <a:solidFill>
                  <a:schemeClr val="bg1"/>
                </a:solidFill>
              </a:rPr>
              <a:t>: God is all-good (</a:t>
            </a:r>
            <a:r>
              <a:rPr lang="en-US" dirty="0" err="1" smtClean="0">
                <a:solidFill>
                  <a:schemeClr val="bg1"/>
                </a:solidFill>
              </a:rPr>
              <a:t>omnibenevolent</a:t>
            </a:r>
            <a:r>
              <a:rPr lang="en-US" dirty="0" smtClean="0">
                <a:solidFill>
                  <a:schemeClr val="bg1"/>
                </a:solidFill>
              </a:rPr>
              <a:t>)</a:t>
            </a:r>
          </a:p>
          <a:p>
            <a:pPr lvl="1">
              <a:buNone/>
            </a:pPr>
            <a:r>
              <a:rPr lang="en-US" b="1" strike="sngStrike" dirty="0" smtClean="0">
                <a:solidFill>
                  <a:schemeClr val="bg1"/>
                </a:solidFill>
              </a:rPr>
              <a:t>Premise 2</a:t>
            </a:r>
            <a:r>
              <a:rPr lang="en-US" strike="sngStrike" dirty="0" smtClean="0">
                <a:solidFill>
                  <a:schemeClr val="bg1"/>
                </a:solidFill>
              </a:rPr>
              <a:t>: God is all powerful (omnipotent)</a:t>
            </a:r>
          </a:p>
          <a:p>
            <a:pPr lvl="1">
              <a:buNone/>
            </a:pPr>
            <a:r>
              <a:rPr lang="en-US" b="1" dirty="0" smtClean="0">
                <a:solidFill>
                  <a:schemeClr val="bg1"/>
                </a:solidFill>
              </a:rPr>
              <a:t>Premise 3</a:t>
            </a:r>
            <a:r>
              <a:rPr lang="en-US" dirty="0" smtClean="0">
                <a:solidFill>
                  <a:schemeClr val="bg1"/>
                </a:solidFill>
              </a:rPr>
              <a:t>: Suffering and evil exist</a:t>
            </a:r>
          </a:p>
          <a:p>
            <a:pPr marL="457200" lvl="1" indent="0">
              <a:buNone/>
            </a:pPr>
            <a:r>
              <a:rPr lang="en-US" b="1" dirty="0" smtClean="0">
                <a:solidFill>
                  <a:schemeClr val="bg1"/>
                </a:solidFill>
              </a:rPr>
              <a:t>Conclusion</a:t>
            </a:r>
            <a:r>
              <a:rPr lang="en-US" dirty="0" smtClean="0">
                <a:solidFill>
                  <a:schemeClr val="bg1"/>
                </a:solidFill>
              </a:rPr>
              <a:t>: God has self-limited his abilities so that he can truly relate to mankind. Therefore God cannot stop all suffering and evil.</a:t>
            </a:r>
            <a:endParaRPr lang="en-US" dirty="0">
              <a:solidFill>
                <a:schemeClr val="bg1"/>
              </a:solidFill>
            </a:endParaRPr>
          </a:p>
        </p:txBody>
      </p:sp>
    </p:spTree>
    <p:extLst>
      <p:ext uri="{BB962C8B-B14F-4D97-AF65-F5344CB8AC3E}">
        <p14:creationId xmlns:p14="http://schemas.microsoft.com/office/powerpoint/2010/main" val="1960969593"/>
      </p:ext>
    </p:extLst>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The Pantheistic Response:</a:t>
            </a:r>
          </a:p>
          <a:p>
            <a:pPr lvl="1">
              <a:buNone/>
            </a:pPr>
            <a:r>
              <a:rPr lang="en-US" b="1" dirty="0" smtClean="0">
                <a:solidFill>
                  <a:schemeClr val="bg1"/>
                </a:solidFill>
              </a:rPr>
              <a:t>Premise 1</a:t>
            </a:r>
            <a:r>
              <a:rPr lang="en-US" dirty="0" smtClean="0">
                <a:solidFill>
                  <a:schemeClr val="bg1"/>
                </a:solidFill>
              </a:rPr>
              <a:t>: God is all-good (</a:t>
            </a:r>
            <a:r>
              <a:rPr lang="en-US" dirty="0" err="1" smtClean="0">
                <a:solidFill>
                  <a:schemeClr val="bg1"/>
                </a:solidFill>
              </a:rPr>
              <a:t>omnibenevolent</a:t>
            </a:r>
            <a:r>
              <a:rPr lang="en-US" dirty="0" smtClean="0">
                <a:solidFill>
                  <a:schemeClr val="bg1"/>
                </a:solidFill>
              </a:rPr>
              <a:t>)</a:t>
            </a:r>
          </a:p>
          <a:p>
            <a:pPr lvl="1">
              <a:buNone/>
            </a:pPr>
            <a:r>
              <a:rPr lang="en-US" b="1" dirty="0" smtClean="0">
                <a:solidFill>
                  <a:schemeClr val="bg1"/>
                </a:solidFill>
              </a:rPr>
              <a:t>Premise 2</a:t>
            </a:r>
            <a:r>
              <a:rPr lang="en-US" dirty="0" smtClean="0">
                <a:solidFill>
                  <a:schemeClr val="bg1"/>
                </a:solidFill>
              </a:rPr>
              <a:t>: God is all powerful (omnipotent)</a:t>
            </a:r>
          </a:p>
          <a:p>
            <a:pPr lvl="1">
              <a:buNone/>
            </a:pPr>
            <a:r>
              <a:rPr lang="en-US" b="1" strike="sngStrike" dirty="0" smtClean="0">
                <a:solidFill>
                  <a:schemeClr val="bg1"/>
                </a:solidFill>
              </a:rPr>
              <a:t>Premise 3</a:t>
            </a:r>
            <a:r>
              <a:rPr lang="en-US" strike="sngStrike" dirty="0" smtClean="0">
                <a:solidFill>
                  <a:schemeClr val="bg1"/>
                </a:solidFill>
              </a:rPr>
              <a:t>: Suffering and evil exist</a:t>
            </a:r>
          </a:p>
          <a:p>
            <a:pPr marL="457200" lvl="1" indent="0">
              <a:buNone/>
            </a:pPr>
            <a:r>
              <a:rPr lang="en-US" b="1" dirty="0" smtClean="0">
                <a:solidFill>
                  <a:schemeClr val="bg1"/>
                </a:solidFill>
              </a:rPr>
              <a:t>Conclusion</a:t>
            </a:r>
            <a:r>
              <a:rPr lang="en-US" dirty="0" smtClean="0">
                <a:solidFill>
                  <a:schemeClr val="bg1"/>
                </a:solidFill>
              </a:rPr>
              <a:t>: Suffering and Evil is an illusion that we create with our own mind. To eradicate it, we must deny its existence.</a:t>
            </a:r>
            <a:endParaRPr lang="en-US" dirty="0">
              <a:solidFill>
                <a:schemeClr val="bg1"/>
              </a:solidFill>
            </a:endParaRPr>
          </a:p>
        </p:txBody>
      </p:sp>
    </p:spTree>
    <p:extLst>
      <p:ext uri="{BB962C8B-B14F-4D97-AF65-F5344CB8AC3E}">
        <p14:creationId xmlns:p14="http://schemas.microsoft.com/office/powerpoint/2010/main" val="1888121163"/>
      </p:ext>
    </p:extLst>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The right way to understand suffering and evil:</a:t>
            </a: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1132416780"/>
      </p:ext>
    </p:extLst>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The Christian Response:</a:t>
            </a:r>
          </a:p>
          <a:p>
            <a:pPr lvl="1">
              <a:buNone/>
            </a:pPr>
            <a:r>
              <a:rPr lang="en-US" b="1" dirty="0" smtClean="0">
                <a:solidFill>
                  <a:schemeClr val="bg1"/>
                </a:solidFill>
              </a:rPr>
              <a:t>Premise 1</a:t>
            </a:r>
            <a:r>
              <a:rPr lang="en-US" dirty="0" smtClean="0">
                <a:solidFill>
                  <a:schemeClr val="bg1"/>
                </a:solidFill>
              </a:rPr>
              <a:t>: God is all-good (</a:t>
            </a:r>
            <a:r>
              <a:rPr lang="en-US" dirty="0" err="1" smtClean="0">
                <a:solidFill>
                  <a:schemeClr val="bg1"/>
                </a:solidFill>
              </a:rPr>
              <a:t>omnibenevolent</a:t>
            </a:r>
            <a:r>
              <a:rPr lang="en-US" dirty="0" smtClean="0">
                <a:solidFill>
                  <a:schemeClr val="bg1"/>
                </a:solidFill>
              </a:rPr>
              <a:t>)</a:t>
            </a:r>
          </a:p>
          <a:p>
            <a:pPr lvl="1">
              <a:buNone/>
            </a:pPr>
            <a:r>
              <a:rPr lang="en-US" b="1" dirty="0" smtClean="0">
                <a:solidFill>
                  <a:schemeClr val="bg1"/>
                </a:solidFill>
              </a:rPr>
              <a:t>Premise 2</a:t>
            </a:r>
            <a:r>
              <a:rPr lang="en-US" dirty="0" smtClean="0">
                <a:solidFill>
                  <a:schemeClr val="bg1"/>
                </a:solidFill>
              </a:rPr>
              <a:t>: God is all powerful (omnipotent)</a:t>
            </a:r>
          </a:p>
          <a:p>
            <a:pPr lvl="1">
              <a:buNone/>
            </a:pPr>
            <a:r>
              <a:rPr lang="en-US" b="1" dirty="0" smtClean="0">
                <a:solidFill>
                  <a:schemeClr val="bg1"/>
                </a:solidFill>
              </a:rPr>
              <a:t>Premise 3</a:t>
            </a:r>
            <a:r>
              <a:rPr lang="en-US" dirty="0" smtClean="0">
                <a:solidFill>
                  <a:schemeClr val="bg1"/>
                </a:solidFill>
              </a:rPr>
              <a:t>: Suffering and evil exist</a:t>
            </a:r>
          </a:p>
          <a:p>
            <a:pPr marL="457200" lvl="1" indent="0">
              <a:buNone/>
            </a:pPr>
            <a:r>
              <a:rPr lang="en-US" b="1" dirty="0" smtClean="0">
                <a:solidFill>
                  <a:schemeClr val="bg1"/>
                </a:solidFill>
              </a:rPr>
              <a:t>Conclusion</a:t>
            </a:r>
            <a:r>
              <a:rPr lang="en-US" dirty="0" smtClean="0">
                <a:solidFill>
                  <a:schemeClr val="bg1"/>
                </a:solidFill>
              </a:rPr>
              <a:t>: God has a reason for allowing suffering and evil to accomplish a greater good, even if we never know what that reason is.</a:t>
            </a:r>
            <a:endParaRPr lang="en-US" dirty="0">
              <a:solidFill>
                <a:schemeClr val="bg1"/>
              </a:solidFill>
            </a:endParaRPr>
          </a:p>
        </p:txBody>
      </p:sp>
    </p:spTree>
    <p:extLst>
      <p:ext uri="{BB962C8B-B14F-4D97-AF65-F5344CB8AC3E}">
        <p14:creationId xmlns:p14="http://schemas.microsoft.com/office/powerpoint/2010/main" val="1068172314"/>
      </p:ext>
    </p:extLst>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Gen. 50:20  </a:t>
            </a:r>
          </a:p>
          <a:p>
            <a:pPr>
              <a:buNone/>
            </a:pPr>
            <a:r>
              <a:rPr lang="en-US" dirty="0" smtClean="0">
                <a:solidFill>
                  <a:schemeClr val="bg1"/>
                </a:solidFill>
              </a:rPr>
              <a:t>	“As for you, you meant evil against me, but God meant it for good in order to bring about this present result, to preserve many people alive.”</a:t>
            </a:r>
            <a:endParaRPr lang="en-US" dirty="0">
              <a:solidFill>
                <a:schemeClr val="bg1"/>
              </a:solidFill>
            </a:endParaRPr>
          </a:p>
        </p:txBody>
      </p:sp>
    </p:spTree>
    <p:extLst>
      <p:ext uri="{BB962C8B-B14F-4D97-AF65-F5344CB8AC3E}">
        <p14:creationId xmlns:p14="http://schemas.microsoft.com/office/powerpoint/2010/main" val="1158197305"/>
      </p:ext>
    </p:extLst>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dirty="0" smtClean="0">
                <a:solidFill>
                  <a:schemeClr val="bg1"/>
                </a:solidFill>
              </a:rPr>
              <a:t>The Christian faith is not based on an assumption of the absence of suffering, evil, and pain.</a:t>
            </a:r>
          </a:p>
        </p:txBody>
      </p:sp>
    </p:spTree>
    <p:extLst>
      <p:ext uri="{BB962C8B-B14F-4D97-AF65-F5344CB8AC3E}">
        <p14:creationId xmlns:p14="http://schemas.microsoft.com/office/powerpoint/2010/main" val="1030328727"/>
      </p:ext>
    </p:extLst>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Types of suffering and evil Christians can expect:</a:t>
            </a:r>
          </a:p>
          <a:p>
            <a:pPr lvl="1"/>
            <a:r>
              <a:rPr lang="en-US" b="1" dirty="0" smtClean="0">
                <a:solidFill>
                  <a:schemeClr val="bg1"/>
                </a:solidFill>
              </a:rPr>
              <a:t>Physical</a:t>
            </a:r>
            <a:r>
              <a:rPr lang="en-US" dirty="0" smtClean="0">
                <a:solidFill>
                  <a:schemeClr val="bg1"/>
                </a:solidFill>
              </a:rPr>
              <a:t>: pain, cancer, accidents, etc.</a:t>
            </a:r>
          </a:p>
          <a:p>
            <a:pPr lvl="1"/>
            <a:r>
              <a:rPr lang="en-US" b="1" dirty="0" smtClean="0">
                <a:solidFill>
                  <a:schemeClr val="bg1"/>
                </a:solidFill>
              </a:rPr>
              <a:t>Emotional</a:t>
            </a:r>
            <a:r>
              <a:rPr lang="en-US" dirty="0" smtClean="0">
                <a:solidFill>
                  <a:schemeClr val="bg1"/>
                </a:solidFill>
              </a:rPr>
              <a:t>: depression, anxiety, etc.</a:t>
            </a:r>
          </a:p>
          <a:p>
            <a:pPr lvl="1"/>
            <a:r>
              <a:rPr lang="en-US" b="1" dirty="0" smtClean="0">
                <a:solidFill>
                  <a:schemeClr val="bg1"/>
                </a:solidFill>
              </a:rPr>
              <a:t>Financial</a:t>
            </a:r>
            <a:r>
              <a:rPr lang="en-US" dirty="0" smtClean="0">
                <a:solidFill>
                  <a:schemeClr val="bg1"/>
                </a:solidFill>
              </a:rPr>
              <a:t>: bankruptcy, poverty, etc.</a:t>
            </a:r>
          </a:p>
          <a:p>
            <a:pPr lvl="1"/>
            <a:r>
              <a:rPr lang="en-US" b="1" dirty="0" smtClean="0">
                <a:solidFill>
                  <a:schemeClr val="bg1"/>
                </a:solidFill>
              </a:rPr>
              <a:t>Spiritual</a:t>
            </a:r>
            <a:r>
              <a:rPr lang="en-US" dirty="0" smtClean="0">
                <a:solidFill>
                  <a:schemeClr val="bg1"/>
                </a:solidFill>
              </a:rPr>
              <a:t>: sin, God’s </a:t>
            </a:r>
            <a:r>
              <a:rPr lang="en-US" dirty="0" err="1" smtClean="0">
                <a:solidFill>
                  <a:schemeClr val="bg1"/>
                </a:solidFill>
              </a:rPr>
              <a:t>hiddenness</a:t>
            </a:r>
            <a:r>
              <a:rPr lang="en-US" dirty="0" smtClean="0">
                <a:solidFill>
                  <a:schemeClr val="bg1"/>
                </a:solidFill>
              </a:rPr>
              <a:t> and silence, etc.</a:t>
            </a:r>
          </a:p>
          <a:p>
            <a:pPr lvl="1"/>
            <a:r>
              <a:rPr lang="en-US" b="1" dirty="0" smtClean="0">
                <a:solidFill>
                  <a:schemeClr val="bg1"/>
                </a:solidFill>
              </a:rPr>
              <a:t>Meaningless</a:t>
            </a:r>
            <a:r>
              <a:rPr lang="en-US" dirty="0" smtClean="0">
                <a:solidFill>
                  <a:schemeClr val="bg1"/>
                </a:solidFill>
              </a:rPr>
              <a:t>: stubbing my toe, minor irritations. </a:t>
            </a:r>
          </a:p>
          <a:p>
            <a:pPr lvl="1"/>
            <a:r>
              <a:rPr lang="en-US" b="1" dirty="0" smtClean="0">
                <a:solidFill>
                  <a:schemeClr val="bg1"/>
                </a:solidFill>
              </a:rPr>
              <a:t>Referred</a:t>
            </a:r>
            <a:r>
              <a:rPr lang="en-US" dirty="0" smtClean="0">
                <a:solidFill>
                  <a:schemeClr val="bg1"/>
                </a:solidFill>
              </a:rPr>
              <a:t>: suffering of others.</a:t>
            </a:r>
          </a:p>
        </p:txBody>
      </p:sp>
    </p:spTree>
    <p:extLst>
      <p:ext uri="{BB962C8B-B14F-4D97-AF65-F5344CB8AC3E}">
        <p14:creationId xmlns:p14="http://schemas.microsoft.com/office/powerpoint/2010/main" val="1574268928"/>
      </p:ext>
    </p:extLst>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growing.jpg"/>
          <p:cNvPicPr>
            <a:picLocks noChangeAspect="1"/>
          </p:cNvPicPr>
          <p:nvPr/>
        </p:nvPicPr>
        <p:blipFill>
          <a:blip r:embed="rId2" cstate="print"/>
          <a:stretch>
            <a:fillRect/>
          </a:stretch>
        </p:blipFill>
        <p:spPr>
          <a:xfrm>
            <a:off x="2028" y="0"/>
            <a:ext cx="9139943" cy="6858000"/>
          </a:xfrm>
          <a:prstGeom prst="rect">
            <a:avLst/>
          </a:prstGeom>
        </p:spPr>
      </p:pic>
      <p:pic>
        <p:nvPicPr>
          <p:cNvPr id="130050" name="Picture 2"/>
          <p:cNvPicPr>
            <a:picLocks noChangeAspect="1" noChangeArrowheads="1"/>
          </p:cNvPicPr>
          <p:nvPr/>
        </p:nvPicPr>
        <p:blipFill>
          <a:blip r:embed="rId3" cstate="print"/>
          <a:srcRect/>
          <a:stretch>
            <a:fillRect/>
          </a:stretch>
        </p:blipFill>
        <p:spPr bwMode="auto">
          <a:xfrm>
            <a:off x="2159000" y="1066800"/>
            <a:ext cx="4622800" cy="5498699"/>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17393418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585731" name="Rectangle 3"/>
          <p:cNvSpPr>
            <a:spLocks noGrp="1" noChangeArrowheads="1"/>
          </p:cNvSpPr>
          <p:nvPr>
            <p:ph type="body" idx="1"/>
          </p:nvPr>
        </p:nvSpPr>
        <p:spPr>
          <a:xfrm>
            <a:off x="457200" y="1600200"/>
            <a:ext cx="8229600" cy="4525963"/>
          </a:xfrm>
        </p:spPr>
        <p:txBody>
          <a:bodyPr>
            <a:normAutofit/>
          </a:bodyPr>
          <a:lstStyle/>
          <a:p>
            <a:pPr marL="609600" indent="-609600">
              <a:buNone/>
              <a:defRPr/>
            </a:pPr>
            <a:r>
              <a:rPr lang="en-US" b="1" dirty="0" smtClean="0">
                <a:solidFill>
                  <a:schemeClr val="bg1"/>
                </a:solidFill>
              </a:rPr>
              <a:t>Reason</a:t>
            </a:r>
            <a:r>
              <a:rPr lang="en-US" dirty="0" smtClean="0">
                <a:solidFill>
                  <a:schemeClr val="bg1"/>
                </a:solidFill>
              </a:rPr>
              <a:t>: Information that comes through the human mind’s capacity for logical, rational, and analytic thought.</a:t>
            </a:r>
          </a:p>
          <a:p>
            <a:pPr marL="609600" indent="-609600" eaLnBrk="1" hangingPunct="1">
              <a:buNone/>
              <a:defRPr/>
            </a:pPr>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57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1" grpId="0" uiExpand="1" build="p"/>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Wrong view #1</a:t>
            </a:r>
            <a:r>
              <a:rPr lang="en-US" dirty="0" smtClean="0">
                <a:solidFill>
                  <a:schemeClr val="bg1"/>
                </a:solidFill>
              </a:rPr>
              <a:t>: Suffering is </a:t>
            </a:r>
            <a:r>
              <a:rPr lang="en-US" i="1" dirty="0" smtClean="0">
                <a:solidFill>
                  <a:schemeClr val="bg1"/>
                </a:solidFill>
              </a:rPr>
              <a:t>all</a:t>
            </a:r>
            <a:r>
              <a:rPr lang="en-US" dirty="0" smtClean="0">
                <a:solidFill>
                  <a:schemeClr val="bg1"/>
                </a:solidFill>
              </a:rPr>
              <a:t> Satan’s fault.</a:t>
            </a:r>
          </a:p>
        </p:txBody>
      </p:sp>
    </p:spTree>
    <p:extLst>
      <p:ext uri="{BB962C8B-B14F-4D97-AF65-F5344CB8AC3E}">
        <p14:creationId xmlns:p14="http://schemas.microsoft.com/office/powerpoint/2010/main" val="1571170828"/>
      </p:ext>
    </p:extLst>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62500" lnSpcReduction="20000"/>
          </a:bodyPr>
          <a:lstStyle/>
          <a:p>
            <a:pPr>
              <a:buNone/>
            </a:pPr>
            <a:r>
              <a:rPr lang="en-US" b="1" dirty="0" smtClean="0">
                <a:solidFill>
                  <a:schemeClr val="bg1"/>
                </a:solidFill>
              </a:rPr>
              <a:t>Job 1:6-12</a:t>
            </a:r>
            <a:endParaRPr lang="en-US" b="1" baseline="30000" dirty="0" smtClean="0">
              <a:solidFill>
                <a:schemeClr val="bg1"/>
              </a:solidFill>
            </a:endParaRPr>
          </a:p>
          <a:p>
            <a:pPr>
              <a:buNone/>
            </a:pPr>
            <a:r>
              <a:rPr lang="en-US" baseline="30000" dirty="0" smtClean="0">
                <a:solidFill>
                  <a:schemeClr val="bg1"/>
                </a:solidFill>
              </a:rPr>
              <a:t>	“</a:t>
            </a:r>
            <a:r>
              <a:rPr lang="en-US" dirty="0" smtClean="0">
                <a:solidFill>
                  <a:schemeClr val="bg1"/>
                </a:solidFill>
              </a:rPr>
              <a:t>Now there was a day when the sons of God came to present themselves before the LORD, and Satan also came among them. </a:t>
            </a:r>
            <a:r>
              <a:rPr lang="en-US" baseline="30000" dirty="0" smtClean="0">
                <a:solidFill>
                  <a:schemeClr val="bg1"/>
                </a:solidFill>
              </a:rPr>
              <a:t>7</a:t>
            </a:r>
            <a:r>
              <a:rPr lang="en-US" dirty="0" smtClean="0">
                <a:solidFill>
                  <a:schemeClr val="bg1"/>
                </a:solidFill>
              </a:rPr>
              <a:t> And the LORD said to Satan, "From where do you come?" Then Satan answered the LORD and said, "From roaming about on the earth and walking around on it.“ </a:t>
            </a:r>
            <a:r>
              <a:rPr lang="en-US" baseline="30000" dirty="0" smtClean="0">
                <a:solidFill>
                  <a:schemeClr val="bg1"/>
                </a:solidFill>
              </a:rPr>
              <a:t>8</a:t>
            </a:r>
            <a:r>
              <a:rPr lang="en-US" dirty="0" smtClean="0">
                <a:solidFill>
                  <a:schemeClr val="bg1"/>
                </a:solidFill>
              </a:rPr>
              <a:t> And the LORD said to Satan, "Have you considered My servant Job? For there is no one like him on the earth, a blameless and upright man, fearing God and turning away from evil.“</a:t>
            </a:r>
          </a:p>
          <a:p>
            <a:pPr>
              <a:buNone/>
            </a:pPr>
            <a:r>
              <a:rPr lang="en-US" baseline="30000" dirty="0" smtClean="0">
                <a:solidFill>
                  <a:schemeClr val="bg1"/>
                </a:solidFill>
              </a:rPr>
              <a:t>	9</a:t>
            </a:r>
            <a:r>
              <a:rPr lang="en-US" dirty="0" smtClean="0">
                <a:solidFill>
                  <a:schemeClr val="bg1"/>
                </a:solidFill>
              </a:rPr>
              <a:t> Then Satan answered the LORD, "Does Job fear God for nothing? </a:t>
            </a:r>
            <a:r>
              <a:rPr lang="en-US" baseline="30000" dirty="0" smtClean="0">
                <a:solidFill>
                  <a:schemeClr val="bg1"/>
                </a:solidFill>
              </a:rPr>
              <a:t>10</a:t>
            </a:r>
            <a:r>
              <a:rPr lang="en-US" dirty="0" smtClean="0">
                <a:solidFill>
                  <a:schemeClr val="bg1"/>
                </a:solidFill>
              </a:rPr>
              <a:t> "Hast Thou not made a hedge about him and his house and all that he has, on every side? Thou hast blessed the work of his hands, and his possessions have increased in the land. </a:t>
            </a:r>
            <a:r>
              <a:rPr lang="en-US" baseline="30000" dirty="0" smtClean="0">
                <a:solidFill>
                  <a:schemeClr val="bg1"/>
                </a:solidFill>
              </a:rPr>
              <a:t>11</a:t>
            </a:r>
            <a:r>
              <a:rPr lang="en-US" dirty="0" smtClean="0">
                <a:solidFill>
                  <a:schemeClr val="bg1"/>
                </a:solidFill>
              </a:rPr>
              <a:t> "But put forth Thy hand now and touch all that he has; he will surely curse Thee to Thy face."</a:t>
            </a:r>
          </a:p>
          <a:p>
            <a:pPr>
              <a:buNone/>
            </a:pPr>
            <a:r>
              <a:rPr lang="en-US" dirty="0" smtClean="0">
                <a:solidFill>
                  <a:schemeClr val="bg1"/>
                </a:solidFill>
              </a:rPr>
              <a:t>	 </a:t>
            </a:r>
            <a:r>
              <a:rPr lang="en-US" baseline="30000" dirty="0" smtClean="0">
                <a:solidFill>
                  <a:schemeClr val="bg1"/>
                </a:solidFill>
              </a:rPr>
              <a:t>12</a:t>
            </a:r>
            <a:r>
              <a:rPr lang="en-US" dirty="0" smtClean="0">
                <a:solidFill>
                  <a:schemeClr val="bg1"/>
                </a:solidFill>
              </a:rPr>
              <a:t> Then the LORD said to Satan, "Behold, all that he has is in your power, only do not put forth your hand on him." So Satan departed from the presence of the LORD.</a:t>
            </a:r>
          </a:p>
        </p:txBody>
      </p:sp>
    </p:spTree>
    <p:extLst>
      <p:ext uri="{BB962C8B-B14F-4D97-AF65-F5344CB8AC3E}">
        <p14:creationId xmlns:p14="http://schemas.microsoft.com/office/powerpoint/2010/main" val="1209182684"/>
      </p:ext>
    </p:extLst>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b="1" dirty="0" smtClean="0">
                <a:solidFill>
                  <a:schemeClr val="bg1"/>
                </a:solidFill>
              </a:rPr>
              <a:t>Christian Response to Wrong View #1:</a:t>
            </a:r>
            <a:r>
              <a:rPr lang="en-US" dirty="0" smtClean="0">
                <a:solidFill>
                  <a:schemeClr val="bg1"/>
                </a:solidFill>
              </a:rPr>
              <a:t> </a:t>
            </a:r>
            <a:br>
              <a:rPr lang="en-US" dirty="0" smtClean="0">
                <a:solidFill>
                  <a:schemeClr val="bg1"/>
                </a:solidFill>
              </a:rPr>
            </a:br>
            <a:r>
              <a:rPr lang="en-US" dirty="0" smtClean="0">
                <a:solidFill>
                  <a:schemeClr val="bg1"/>
                </a:solidFill>
              </a:rPr>
              <a:t>Satan does not rival God in power. Everything that he does has to be approved of God. God uses Satan to accomplish his perfect end.</a:t>
            </a:r>
          </a:p>
        </p:txBody>
      </p:sp>
    </p:spTree>
    <p:extLst>
      <p:ext uri="{BB962C8B-B14F-4D97-AF65-F5344CB8AC3E}">
        <p14:creationId xmlns:p14="http://schemas.microsoft.com/office/powerpoint/2010/main" val="1095618427"/>
      </p:ext>
    </p:extLst>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Wrong view #2</a:t>
            </a:r>
            <a:r>
              <a:rPr lang="en-US" dirty="0" smtClean="0">
                <a:solidFill>
                  <a:schemeClr val="bg1"/>
                </a:solidFill>
              </a:rPr>
              <a:t>: Many Bible passages say that if we are to follow the Lord, we will be protected from suffering and prosper financially.</a:t>
            </a:r>
          </a:p>
        </p:txBody>
      </p:sp>
    </p:spTree>
    <p:extLst>
      <p:ext uri="{BB962C8B-B14F-4D97-AF65-F5344CB8AC3E}">
        <p14:creationId xmlns:p14="http://schemas.microsoft.com/office/powerpoint/2010/main" val="1534113211"/>
      </p:ext>
    </p:extLst>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Deut. 8:18 </a:t>
            </a:r>
          </a:p>
          <a:p>
            <a:pPr marL="403225" indent="-403225">
              <a:buNone/>
            </a:pPr>
            <a:r>
              <a:rPr lang="en-US" dirty="0" smtClean="0">
                <a:solidFill>
                  <a:schemeClr val="bg1"/>
                </a:solidFill>
              </a:rPr>
              <a:t>	"But you shall remember the Lord your God, for it is He who is giving you power to make wealth, that He may confirm His covenant which He swore to your fathers, as it is this day."</a:t>
            </a:r>
          </a:p>
        </p:txBody>
      </p:sp>
    </p:spTree>
    <p:extLst>
      <p:ext uri="{BB962C8B-B14F-4D97-AF65-F5344CB8AC3E}">
        <p14:creationId xmlns:p14="http://schemas.microsoft.com/office/powerpoint/2010/main" val="1152071395"/>
      </p:ext>
    </p:extLst>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4114800" cy="4525963"/>
          </a:xfrm>
        </p:spPr>
        <p:txBody>
          <a:bodyPr>
            <a:normAutofit fontScale="77500" lnSpcReduction="20000"/>
          </a:bodyPr>
          <a:lstStyle/>
          <a:p>
            <a:pPr marL="0" indent="0">
              <a:buNone/>
            </a:pPr>
            <a:r>
              <a:rPr lang="en-US" dirty="0" smtClean="0">
                <a:solidFill>
                  <a:schemeClr val="bg1"/>
                </a:solidFill>
              </a:rPr>
              <a:t>"I am fully convinced - I would die saying it is so - that it is the plan of Our Father God, in His great love and in His great mercy, that no believer should ever be sick; that every believer should live his full life span down here on this earth; and that every believer should finally just fall asleep in Jesus" (Kenneth E. </a:t>
            </a:r>
            <a:r>
              <a:rPr lang="en-US" dirty="0" err="1" smtClean="0">
                <a:solidFill>
                  <a:schemeClr val="bg1"/>
                </a:solidFill>
              </a:rPr>
              <a:t>Hagin</a:t>
            </a:r>
            <a:r>
              <a:rPr lang="en-US" dirty="0" smtClean="0">
                <a:solidFill>
                  <a:schemeClr val="bg1"/>
                </a:solidFill>
              </a:rPr>
              <a:t>, </a:t>
            </a:r>
            <a:r>
              <a:rPr lang="en-US" i="1" dirty="0" smtClean="0">
                <a:solidFill>
                  <a:schemeClr val="bg1"/>
                </a:solidFill>
              </a:rPr>
              <a:t>Seven Things You Should Know about Divine Healing</a:t>
            </a:r>
            <a:r>
              <a:rPr lang="en-US" dirty="0" smtClean="0">
                <a:solidFill>
                  <a:schemeClr val="bg1"/>
                </a:solidFill>
              </a:rPr>
              <a:t>, p. 21).</a:t>
            </a:r>
          </a:p>
        </p:txBody>
      </p:sp>
      <p:pic>
        <p:nvPicPr>
          <p:cNvPr id="102402" name="Picture 2" descr="http://www.pnmin.com/Store/images/SevenThingsYouShouldKnowAboutDivineHealing.jpg"/>
          <p:cNvPicPr>
            <a:picLocks noChangeAspect="1" noChangeArrowheads="1"/>
          </p:cNvPicPr>
          <p:nvPr/>
        </p:nvPicPr>
        <p:blipFill>
          <a:blip r:embed="rId3" cstate="print"/>
          <a:srcRect/>
          <a:stretch>
            <a:fillRect/>
          </a:stretch>
        </p:blipFill>
        <p:spPr bwMode="auto">
          <a:xfrm>
            <a:off x="5029200" y="1219200"/>
            <a:ext cx="3190875" cy="5029201"/>
          </a:xfrm>
          <a:prstGeom prst="rect">
            <a:avLst/>
          </a:prstGeom>
          <a:noFill/>
        </p:spPr>
      </p:pic>
    </p:spTree>
    <p:extLst>
      <p:ext uri="{BB962C8B-B14F-4D97-AF65-F5344CB8AC3E}">
        <p14:creationId xmlns:p14="http://schemas.microsoft.com/office/powerpoint/2010/main" val="1151374413"/>
      </p:ext>
    </p:extLst>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Christian Response to Wrong View #2</a:t>
            </a:r>
            <a:r>
              <a:rPr lang="en-US" dirty="0" smtClean="0">
                <a:solidFill>
                  <a:schemeClr val="bg1"/>
                </a:solidFill>
              </a:rPr>
              <a:t>: </a:t>
            </a:r>
          </a:p>
          <a:p>
            <a:pPr marL="0" indent="0">
              <a:buNone/>
            </a:pPr>
            <a:r>
              <a:rPr lang="en-US" dirty="0" smtClean="0">
                <a:solidFill>
                  <a:schemeClr val="bg1"/>
                </a:solidFill>
              </a:rPr>
              <a:t>There were certain promises made to theocratic Israel under the Old Covenant that do not apply to us today.</a:t>
            </a:r>
          </a:p>
        </p:txBody>
      </p:sp>
    </p:spTree>
    <p:extLst>
      <p:ext uri="{BB962C8B-B14F-4D97-AF65-F5344CB8AC3E}">
        <p14:creationId xmlns:p14="http://schemas.microsoft.com/office/powerpoint/2010/main" val="174616174"/>
      </p:ext>
    </p:extLst>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Wrong view #3</a:t>
            </a:r>
            <a:r>
              <a:rPr lang="en-US" dirty="0" smtClean="0">
                <a:solidFill>
                  <a:schemeClr val="bg1"/>
                </a:solidFill>
              </a:rPr>
              <a:t>: While the Lord will cause us to suffer, he will </a:t>
            </a:r>
            <a:r>
              <a:rPr lang="en-US" i="1" dirty="0" smtClean="0">
                <a:solidFill>
                  <a:schemeClr val="bg1"/>
                </a:solidFill>
              </a:rPr>
              <a:t>always</a:t>
            </a:r>
            <a:r>
              <a:rPr lang="en-US" dirty="0" smtClean="0">
                <a:solidFill>
                  <a:schemeClr val="bg1"/>
                </a:solidFill>
              </a:rPr>
              <a:t> restore us after a short time.</a:t>
            </a:r>
          </a:p>
        </p:txBody>
      </p:sp>
    </p:spTree>
    <p:extLst>
      <p:ext uri="{BB962C8B-B14F-4D97-AF65-F5344CB8AC3E}">
        <p14:creationId xmlns:p14="http://schemas.microsoft.com/office/powerpoint/2010/main" val="1311374616"/>
      </p:ext>
    </p:extLst>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Joel 2:25 </a:t>
            </a:r>
          </a:p>
          <a:p>
            <a:pPr marL="0" indent="0">
              <a:buNone/>
            </a:pPr>
            <a:r>
              <a:rPr lang="en-US" dirty="0" smtClean="0">
                <a:solidFill>
                  <a:schemeClr val="bg1"/>
                </a:solidFill>
              </a:rPr>
              <a:t>“I will repay you for the years the locusts have eaten—the great locust and the young locust.”</a:t>
            </a:r>
            <a:endParaRPr lang="en-US" b="1" dirty="0" smtClean="0">
              <a:solidFill>
                <a:schemeClr val="bg1"/>
              </a:solidFill>
            </a:endParaRPr>
          </a:p>
        </p:txBody>
      </p:sp>
    </p:spTree>
    <p:extLst>
      <p:ext uri="{BB962C8B-B14F-4D97-AF65-F5344CB8AC3E}">
        <p14:creationId xmlns:p14="http://schemas.microsoft.com/office/powerpoint/2010/main" val="648501951"/>
      </p:ext>
    </p:extLst>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uffering_growing.jpg"/>
          <p:cNvPicPr>
            <a:picLocks noChangeAspect="1"/>
          </p:cNvPicPr>
          <p:nvPr/>
        </p:nvPicPr>
        <p:blipFill>
          <a:blip r:embed="rId3" cstate="print"/>
          <a:stretch>
            <a:fillRect/>
          </a:stretch>
        </p:blipFill>
        <p:spPr>
          <a:xfrm>
            <a:off x="2028" y="0"/>
            <a:ext cx="9139943" cy="6858000"/>
          </a:xfrm>
          <a:prstGeom prst="rect">
            <a:avLst/>
          </a:prstGeom>
        </p:spPr>
      </p:pic>
      <p:sp>
        <p:nvSpPr>
          <p:cNvPr id="6" name="TextBox 5"/>
          <p:cNvSpPr txBox="1"/>
          <p:nvPr/>
        </p:nvSpPr>
        <p:spPr>
          <a:xfrm>
            <a:off x="4114800" y="2895600"/>
            <a:ext cx="1295400" cy="1015663"/>
          </a:xfrm>
          <a:prstGeom prst="rect">
            <a:avLst/>
          </a:prstGeom>
          <a:noFill/>
        </p:spPr>
        <p:txBody>
          <a:bodyPr wrap="square" rtlCol="0">
            <a:spAutoFit/>
          </a:bodyPr>
          <a:lstStyle/>
          <a:p>
            <a:r>
              <a:rPr lang="en-US" sz="6000" i="1" dirty="0" smtClean="0">
                <a:solidFill>
                  <a:schemeClr val="bg1"/>
                </a:solidFill>
              </a:rPr>
              <a:t>vs.</a:t>
            </a:r>
            <a:endParaRPr lang="en-US" i="1" dirty="0">
              <a:solidFill>
                <a:schemeClr val="bg1"/>
              </a:solidFill>
            </a:endParaRPr>
          </a:p>
        </p:txBody>
      </p:sp>
      <p:pic>
        <p:nvPicPr>
          <p:cNvPr id="101379" name="Picture 3"/>
          <p:cNvPicPr>
            <a:picLocks noChangeAspect="1" noChangeArrowheads="1"/>
          </p:cNvPicPr>
          <p:nvPr/>
        </p:nvPicPr>
        <p:blipFill>
          <a:blip r:embed="rId4" cstate="print"/>
          <a:srcRect/>
          <a:stretch>
            <a:fillRect/>
          </a:stretch>
        </p:blipFill>
        <p:spPr bwMode="auto">
          <a:xfrm>
            <a:off x="5257800" y="1828800"/>
            <a:ext cx="3251200" cy="3901440"/>
          </a:xfrm>
          <a:prstGeom prst="rect">
            <a:avLst/>
          </a:prstGeom>
          <a:noFill/>
          <a:ln w="9525">
            <a:noFill/>
            <a:miter lim="800000"/>
            <a:headEnd/>
            <a:tailEnd/>
          </a:ln>
        </p:spPr>
      </p:pic>
      <p:pic>
        <p:nvPicPr>
          <p:cNvPr id="101380" name="Picture 4"/>
          <p:cNvPicPr>
            <a:picLocks noChangeAspect="1" noChangeArrowheads="1"/>
          </p:cNvPicPr>
          <p:nvPr/>
        </p:nvPicPr>
        <p:blipFill>
          <a:blip r:embed="rId5" cstate="print"/>
          <a:srcRect/>
          <a:stretch>
            <a:fillRect/>
          </a:stretch>
        </p:blipFill>
        <p:spPr bwMode="auto">
          <a:xfrm>
            <a:off x="533400" y="1828800"/>
            <a:ext cx="3302000" cy="3962400"/>
          </a:xfrm>
          <a:prstGeom prst="rect">
            <a:avLst/>
          </a:prstGeom>
          <a:noFill/>
          <a:ln w="9525">
            <a:noFill/>
            <a:miter lim="800000"/>
            <a:headEnd/>
            <a:tailEnd/>
          </a:ln>
        </p:spPr>
      </p:pic>
      <p:sp>
        <p:nvSpPr>
          <p:cNvPr id="9" name="TextBox 8"/>
          <p:cNvSpPr txBox="1"/>
          <p:nvPr/>
        </p:nvSpPr>
        <p:spPr>
          <a:xfrm>
            <a:off x="1752600" y="1219200"/>
            <a:ext cx="1676400" cy="707886"/>
          </a:xfrm>
          <a:prstGeom prst="rect">
            <a:avLst/>
          </a:prstGeom>
          <a:noFill/>
        </p:spPr>
        <p:txBody>
          <a:bodyPr wrap="square" rtlCol="0">
            <a:spAutoFit/>
          </a:bodyPr>
          <a:lstStyle/>
          <a:p>
            <a:r>
              <a:rPr lang="en-US" sz="4000" dirty="0" smtClean="0">
                <a:solidFill>
                  <a:schemeClr val="bg1"/>
                </a:solidFill>
              </a:rPr>
              <a:t>Job</a:t>
            </a:r>
            <a:endParaRPr lang="en-US" dirty="0">
              <a:solidFill>
                <a:schemeClr val="bg1"/>
              </a:solidFill>
            </a:endParaRPr>
          </a:p>
        </p:txBody>
      </p:sp>
      <p:sp>
        <p:nvSpPr>
          <p:cNvPr id="10" name="TextBox 9"/>
          <p:cNvSpPr txBox="1"/>
          <p:nvPr/>
        </p:nvSpPr>
        <p:spPr>
          <a:xfrm>
            <a:off x="6019800" y="1219200"/>
            <a:ext cx="1752600" cy="707886"/>
          </a:xfrm>
          <a:prstGeom prst="rect">
            <a:avLst/>
          </a:prstGeom>
          <a:noFill/>
        </p:spPr>
        <p:txBody>
          <a:bodyPr wrap="square" rtlCol="0">
            <a:spAutoFit/>
          </a:bodyPr>
          <a:lstStyle/>
          <a:p>
            <a:r>
              <a:rPr lang="en-US" sz="4000" dirty="0" smtClean="0">
                <a:solidFill>
                  <a:schemeClr val="bg1"/>
                </a:solidFill>
              </a:rPr>
              <a:t>Lazarus</a:t>
            </a:r>
            <a:endParaRPr lang="en-US" dirty="0">
              <a:solidFill>
                <a:schemeClr val="bg1"/>
              </a:solidFill>
            </a:endParaRPr>
          </a:p>
        </p:txBody>
      </p:sp>
      <p:sp>
        <p:nvSpPr>
          <p:cNvPr id="11" name="TextBox 10"/>
          <p:cNvSpPr txBox="1"/>
          <p:nvPr/>
        </p:nvSpPr>
        <p:spPr>
          <a:xfrm>
            <a:off x="1447800" y="5715000"/>
            <a:ext cx="1676400" cy="461665"/>
          </a:xfrm>
          <a:prstGeom prst="rect">
            <a:avLst/>
          </a:prstGeom>
          <a:noFill/>
        </p:spPr>
        <p:txBody>
          <a:bodyPr wrap="square" rtlCol="0">
            <a:spAutoFit/>
          </a:bodyPr>
          <a:lstStyle/>
          <a:p>
            <a:r>
              <a:rPr lang="en-US" sz="2400" dirty="0" smtClean="0">
                <a:solidFill>
                  <a:schemeClr val="bg1"/>
                </a:solidFill>
              </a:rPr>
              <a:t>Book of Job</a:t>
            </a:r>
            <a:endParaRPr lang="en-US" sz="1100" dirty="0">
              <a:solidFill>
                <a:schemeClr val="bg1"/>
              </a:solidFill>
            </a:endParaRPr>
          </a:p>
        </p:txBody>
      </p:sp>
      <p:sp>
        <p:nvSpPr>
          <p:cNvPr id="12" name="TextBox 11"/>
          <p:cNvSpPr txBox="1"/>
          <p:nvPr/>
        </p:nvSpPr>
        <p:spPr>
          <a:xfrm>
            <a:off x="5943600" y="5715000"/>
            <a:ext cx="1981200" cy="461665"/>
          </a:xfrm>
          <a:prstGeom prst="rect">
            <a:avLst/>
          </a:prstGeom>
          <a:noFill/>
        </p:spPr>
        <p:txBody>
          <a:bodyPr wrap="square" rtlCol="0">
            <a:spAutoFit/>
          </a:bodyPr>
          <a:lstStyle/>
          <a:p>
            <a:r>
              <a:rPr lang="en-US" sz="2400" dirty="0" smtClean="0">
                <a:solidFill>
                  <a:schemeClr val="bg1"/>
                </a:solidFill>
              </a:rPr>
              <a:t>Luke 16:19-31</a:t>
            </a:r>
            <a:endParaRPr lang="en-US" sz="1100" dirty="0">
              <a:solidFill>
                <a:schemeClr val="bg1"/>
              </a:solidFill>
            </a:endParaRPr>
          </a:p>
        </p:txBody>
      </p:sp>
    </p:spTree>
    <p:extLst>
      <p:ext uri="{BB962C8B-B14F-4D97-AF65-F5344CB8AC3E}">
        <p14:creationId xmlns:p14="http://schemas.microsoft.com/office/powerpoint/2010/main" val="892781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hatToExpect_1.jpg"/>
          <p:cNvPicPr>
            <a:picLocks noChangeAspect="1"/>
          </p:cNvPicPr>
          <p:nvPr/>
        </p:nvPicPr>
        <p:blipFill>
          <a:blip r:embed="rId2" cstate="print"/>
          <a:stretch>
            <a:fillRect/>
          </a:stretch>
        </p:blipFill>
        <p:spPr>
          <a:xfrm>
            <a:off x="2028" y="0"/>
            <a:ext cx="9139943" cy="68580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marL="2743200" indent="-2743200">
              <a:buNone/>
            </a:pPr>
            <a:r>
              <a:rPr lang="en-US" b="1" dirty="0" smtClean="0">
                <a:solidFill>
                  <a:schemeClr val="bg1"/>
                </a:solidFill>
              </a:rPr>
              <a:t>Examples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Benefits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Deficiencies</a:t>
            </a:r>
            <a:r>
              <a:rPr lang="en-US" dirty="0" smtClean="0">
                <a:solidFill>
                  <a:schemeClr val="bg1"/>
                </a:solidFill>
              </a:rPr>
              <a:t>: </a:t>
            </a:r>
          </a:p>
          <a:p>
            <a:endParaRPr lang="en-US" dirty="0"/>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Christian Response to Wrong View #3</a:t>
            </a:r>
            <a:r>
              <a:rPr lang="en-US" dirty="0" smtClean="0">
                <a:solidFill>
                  <a:schemeClr val="bg1"/>
                </a:solidFill>
              </a:rPr>
              <a:t>: </a:t>
            </a:r>
          </a:p>
          <a:p>
            <a:pPr marL="0" indent="0">
              <a:buNone/>
            </a:pPr>
            <a:r>
              <a:rPr lang="en-US" dirty="0" smtClean="0">
                <a:solidFill>
                  <a:schemeClr val="bg1"/>
                </a:solidFill>
              </a:rPr>
              <a:t>While the Lord does often restore his people after a short time, sometimes the suffering of his people does not end until death.</a:t>
            </a:r>
          </a:p>
        </p:txBody>
      </p:sp>
    </p:spTree>
    <p:extLst>
      <p:ext uri="{BB962C8B-B14F-4D97-AF65-F5344CB8AC3E}">
        <p14:creationId xmlns:p14="http://schemas.microsoft.com/office/powerpoint/2010/main" val="1351760748"/>
      </p:ext>
    </p:extLst>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Wrong view #4</a:t>
            </a:r>
            <a:r>
              <a:rPr lang="en-US" dirty="0" smtClean="0">
                <a:solidFill>
                  <a:schemeClr val="bg1"/>
                </a:solidFill>
              </a:rPr>
              <a:t>: Christians who suffer the most are the “best” Christians.</a:t>
            </a:r>
          </a:p>
        </p:txBody>
      </p:sp>
    </p:spTree>
    <p:extLst>
      <p:ext uri="{BB962C8B-B14F-4D97-AF65-F5344CB8AC3E}">
        <p14:creationId xmlns:p14="http://schemas.microsoft.com/office/powerpoint/2010/main" val="813390023"/>
      </p:ext>
    </p:extLst>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92500"/>
          </a:bodyPr>
          <a:lstStyle/>
          <a:p>
            <a:pPr>
              <a:buNone/>
            </a:pPr>
            <a:r>
              <a:rPr lang="en-US" b="1" dirty="0" smtClean="0">
                <a:solidFill>
                  <a:schemeClr val="bg1"/>
                </a:solidFill>
              </a:rPr>
              <a:t>John 21:17-23</a:t>
            </a:r>
            <a:endParaRPr lang="en-US" b="1" baseline="30000" dirty="0" smtClean="0">
              <a:solidFill>
                <a:schemeClr val="bg1"/>
              </a:solidFill>
            </a:endParaRPr>
          </a:p>
          <a:p>
            <a:pPr>
              <a:buNone/>
            </a:pPr>
            <a:r>
              <a:rPr lang="en-US" baseline="30000" dirty="0" smtClean="0">
                <a:solidFill>
                  <a:schemeClr val="bg1"/>
                </a:solidFill>
              </a:rPr>
              <a:t>	</a:t>
            </a:r>
            <a:r>
              <a:rPr lang="en-US" dirty="0" smtClean="0">
                <a:solidFill>
                  <a:schemeClr val="bg1"/>
                </a:solidFill>
              </a:rPr>
              <a:t>“Peter therefore seeing him said to Jesus, "Lord, and what about this man?"</a:t>
            </a:r>
            <a:r>
              <a:rPr lang="en-US" baseline="30000" dirty="0" smtClean="0">
                <a:solidFill>
                  <a:schemeClr val="bg1"/>
                </a:solidFill>
              </a:rPr>
              <a:t>22</a:t>
            </a:r>
            <a:r>
              <a:rPr lang="en-US" dirty="0" smtClean="0">
                <a:solidFill>
                  <a:schemeClr val="bg1"/>
                </a:solidFill>
              </a:rPr>
              <a:t> Jesus said to him, "If I want him to remain until I come, what is that to you? You follow Me!" </a:t>
            </a:r>
            <a:r>
              <a:rPr lang="en-US" baseline="30000" dirty="0" smtClean="0">
                <a:solidFill>
                  <a:schemeClr val="bg1"/>
                </a:solidFill>
              </a:rPr>
              <a:t>23</a:t>
            </a:r>
            <a:r>
              <a:rPr lang="en-US" dirty="0" smtClean="0">
                <a:solidFill>
                  <a:schemeClr val="bg1"/>
                </a:solidFill>
              </a:rPr>
              <a:t> This saying therefore went out among the brethren that that disciple would not die; yet Jesus did not say to him that he would not die, but only, "If I want him to remain until I come, what is that to you?"</a:t>
            </a:r>
          </a:p>
        </p:txBody>
      </p:sp>
    </p:spTree>
    <p:extLst>
      <p:ext uri="{BB962C8B-B14F-4D97-AF65-F5344CB8AC3E}">
        <p14:creationId xmlns:p14="http://schemas.microsoft.com/office/powerpoint/2010/main" val="1912703406"/>
      </p:ext>
    </p:extLst>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ffering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marL="0" indent="0">
              <a:buNone/>
            </a:pPr>
            <a:r>
              <a:rPr lang="en-US" b="1" dirty="0" smtClean="0">
                <a:solidFill>
                  <a:schemeClr val="bg1"/>
                </a:solidFill>
              </a:rPr>
              <a:t>Christian Response to Wrong View #4</a:t>
            </a:r>
            <a:r>
              <a:rPr lang="en-US" dirty="0" smtClean="0">
                <a:solidFill>
                  <a:schemeClr val="bg1"/>
                </a:solidFill>
              </a:rPr>
              <a:t>: </a:t>
            </a:r>
          </a:p>
          <a:p>
            <a:pPr marL="0" indent="0">
              <a:buNone/>
            </a:pPr>
            <a:r>
              <a:rPr lang="en-US" dirty="0" smtClean="0">
                <a:solidFill>
                  <a:schemeClr val="bg1"/>
                </a:solidFill>
              </a:rPr>
              <a:t>While all Christians can expect some degree of suffering, suffering itself is not an indication of God’s love or lack thereof.</a:t>
            </a:r>
          </a:p>
        </p:txBody>
      </p:sp>
    </p:spTree>
    <p:extLst>
      <p:ext uri="{BB962C8B-B14F-4D97-AF65-F5344CB8AC3E}">
        <p14:creationId xmlns:p14="http://schemas.microsoft.com/office/powerpoint/2010/main" val="1123432699"/>
      </p:ext>
    </p:extLst>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857147669"/>
      </p:ext>
    </p:extLst>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Acts 9:16 </a:t>
            </a:r>
          </a:p>
          <a:p>
            <a:pPr>
              <a:buNone/>
            </a:pPr>
            <a:r>
              <a:rPr lang="en-US" dirty="0" smtClean="0">
                <a:solidFill>
                  <a:schemeClr val="bg1"/>
                </a:solidFill>
              </a:rPr>
              <a:t>	I will show him how much he must suffer for my name.</a:t>
            </a:r>
          </a:p>
        </p:txBody>
      </p:sp>
    </p:spTree>
    <p:extLst>
      <p:ext uri="{BB962C8B-B14F-4D97-AF65-F5344CB8AC3E}">
        <p14:creationId xmlns:p14="http://schemas.microsoft.com/office/powerpoint/2010/main" val="760568807"/>
      </p:ext>
    </p:extLst>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Rom. 8:17-18</a:t>
            </a:r>
          </a:p>
          <a:p>
            <a:pPr>
              <a:buNone/>
            </a:pPr>
            <a:r>
              <a:rPr lang="en-US" dirty="0" smtClean="0">
                <a:solidFill>
                  <a:schemeClr val="bg1"/>
                </a:solidFill>
              </a:rPr>
              <a:t>	Now if we are children, then we are heirs--heirs of God and co-heirs with Christ, if indeed we share in his sufferings in order that we may also share in his glory. For I consider that our present sufferings are not worth comparing with the glory that will be revealed in us. </a:t>
            </a:r>
          </a:p>
        </p:txBody>
      </p:sp>
    </p:spTree>
    <p:extLst>
      <p:ext uri="{BB962C8B-B14F-4D97-AF65-F5344CB8AC3E}">
        <p14:creationId xmlns:p14="http://schemas.microsoft.com/office/powerpoint/2010/main" val="1057272305"/>
      </p:ext>
    </p:extLst>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Rom. 8:23 </a:t>
            </a:r>
          </a:p>
          <a:p>
            <a:pPr>
              <a:buNone/>
            </a:pPr>
            <a:r>
              <a:rPr lang="en-US" dirty="0" smtClean="0">
                <a:solidFill>
                  <a:schemeClr val="bg1"/>
                </a:solidFill>
              </a:rPr>
              <a:t>	Not only so, but we ourselves, who have the first fruits of the Spirit, groan inwardly as we wait eagerly for our adoption as sons, the redemption of our bodies. </a:t>
            </a:r>
          </a:p>
          <a:p>
            <a:pPr>
              <a:buNone/>
            </a:pPr>
            <a:endParaRPr lang="en-US" dirty="0" smtClean="0">
              <a:solidFill>
                <a:schemeClr val="bg1"/>
              </a:solidFill>
            </a:endParaRPr>
          </a:p>
        </p:txBody>
      </p:sp>
    </p:spTree>
    <p:extLst>
      <p:ext uri="{BB962C8B-B14F-4D97-AF65-F5344CB8AC3E}">
        <p14:creationId xmlns:p14="http://schemas.microsoft.com/office/powerpoint/2010/main" val="1295934857"/>
      </p:ext>
    </p:extLst>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2 Cor. 1:7</a:t>
            </a:r>
            <a:r>
              <a:rPr lang="en-US" dirty="0" smtClean="0">
                <a:solidFill>
                  <a:schemeClr val="bg1"/>
                </a:solidFill>
              </a:rPr>
              <a:t>	 </a:t>
            </a:r>
          </a:p>
          <a:p>
            <a:pPr>
              <a:buNone/>
            </a:pPr>
            <a:r>
              <a:rPr lang="en-US" dirty="0" smtClean="0">
                <a:solidFill>
                  <a:schemeClr val="bg1"/>
                </a:solidFill>
              </a:rPr>
              <a:t>	And our hope for you is firm, because we know that just as you share in our sufferings, so also you share in our comfort. </a:t>
            </a:r>
          </a:p>
        </p:txBody>
      </p:sp>
    </p:spTree>
    <p:extLst>
      <p:ext uri="{BB962C8B-B14F-4D97-AF65-F5344CB8AC3E}">
        <p14:creationId xmlns:p14="http://schemas.microsoft.com/office/powerpoint/2010/main" val="997993725"/>
      </p:ext>
    </p:extLst>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lnSpcReduction="10000"/>
          </a:bodyPr>
          <a:lstStyle/>
          <a:p>
            <a:pPr>
              <a:buNone/>
            </a:pPr>
            <a:r>
              <a:rPr lang="en-US" b="1" dirty="0" smtClean="0">
                <a:solidFill>
                  <a:schemeClr val="bg1"/>
                </a:solidFill>
              </a:rPr>
              <a:t>2 Cor. 4:16-8 </a:t>
            </a:r>
          </a:p>
          <a:p>
            <a:pPr>
              <a:buNone/>
            </a:pPr>
            <a:r>
              <a:rPr lang="en-US" dirty="0" smtClean="0">
                <a:solidFill>
                  <a:schemeClr val="bg1"/>
                </a:solidFill>
              </a:rPr>
              <a:t>	Therefore we do not lose heart. Though outwardly we are wasting away, yet inwardly we are being renewed day by day. 17 For our light and momentary troubles are achieving for us an eternal glory that far outweighs them all. 18 So we fix our eyes not on what is seen, but on what is unseen. For what is seen is temporary, but what is unseen is eternal. </a:t>
            </a:r>
          </a:p>
        </p:txBody>
      </p:sp>
    </p:spTree>
    <p:extLst>
      <p:ext uri="{BB962C8B-B14F-4D97-AF65-F5344CB8AC3E}">
        <p14:creationId xmlns:p14="http://schemas.microsoft.com/office/powerpoint/2010/main" val="14332530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585731" name="Rectangle 3"/>
          <p:cNvSpPr>
            <a:spLocks noGrp="1" noChangeArrowheads="1"/>
          </p:cNvSpPr>
          <p:nvPr>
            <p:ph type="body" idx="1"/>
          </p:nvPr>
        </p:nvSpPr>
        <p:spPr>
          <a:xfrm>
            <a:off x="457200" y="1600200"/>
            <a:ext cx="8229600" cy="4525963"/>
          </a:xfrm>
        </p:spPr>
        <p:txBody>
          <a:bodyPr>
            <a:normAutofit/>
          </a:bodyPr>
          <a:lstStyle/>
          <a:p>
            <a:pPr marL="466725" indent="-466725">
              <a:buNone/>
            </a:pPr>
            <a:r>
              <a:rPr lang="en-US" b="1" dirty="0" smtClean="0">
                <a:solidFill>
                  <a:schemeClr val="bg1"/>
                </a:solidFill>
              </a:rPr>
              <a:t>Experience</a:t>
            </a:r>
            <a:r>
              <a:rPr lang="en-US" dirty="0" smtClean="0">
                <a:solidFill>
                  <a:schemeClr val="bg1"/>
                </a:solidFill>
              </a:rPr>
              <a:t>: Information that comes through direct encounter, participation, or observation.</a:t>
            </a:r>
          </a:p>
          <a:p>
            <a:pPr marL="609600" indent="-609600" eaLnBrk="1" hangingPunct="1">
              <a:buNone/>
              <a:defRPr/>
            </a:pPr>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57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1" grpId="0" build="p"/>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Luke 18:1</a:t>
            </a:r>
          </a:p>
          <a:p>
            <a:pPr>
              <a:buNone/>
            </a:pPr>
            <a:r>
              <a:rPr lang="en-US" dirty="0" smtClean="0">
                <a:solidFill>
                  <a:schemeClr val="bg1"/>
                </a:solidFill>
              </a:rPr>
              <a:t>	And he told them a parable to the effect that they ought always to pray and not lose heart. </a:t>
            </a:r>
          </a:p>
          <a:p>
            <a:pPr>
              <a:buNone/>
            </a:pPr>
            <a:endParaRPr lang="en-US" dirty="0" smtClean="0">
              <a:solidFill>
                <a:schemeClr val="bg1"/>
              </a:solidFill>
            </a:endParaRPr>
          </a:p>
        </p:txBody>
      </p:sp>
    </p:spTree>
    <p:extLst>
      <p:ext uri="{BB962C8B-B14F-4D97-AF65-F5344CB8AC3E}">
        <p14:creationId xmlns:p14="http://schemas.microsoft.com/office/powerpoint/2010/main" val="359186636"/>
      </p:ext>
    </p:extLst>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1 Pet. 4:12-13</a:t>
            </a:r>
          </a:p>
          <a:p>
            <a:pPr>
              <a:buNone/>
            </a:pPr>
            <a:r>
              <a:rPr lang="en-US" dirty="0" smtClean="0">
                <a:solidFill>
                  <a:schemeClr val="bg1"/>
                </a:solidFill>
              </a:rPr>
              <a:t>	Beloved, do not be surprised at the fiery trial when it comes upon you to test you, as though something strange were happening to you. But rejoice insofar as you share Christ's sufferings, that you may also rejoice and be glad when his glory is revealed.</a:t>
            </a:r>
          </a:p>
        </p:txBody>
      </p:sp>
    </p:spTree>
    <p:extLst>
      <p:ext uri="{BB962C8B-B14F-4D97-AF65-F5344CB8AC3E}">
        <p14:creationId xmlns:p14="http://schemas.microsoft.com/office/powerpoint/2010/main" val="273259535"/>
      </p:ext>
    </p:extLst>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Phil. 1:29 </a:t>
            </a:r>
          </a:p>
          <a:p>
            <a:pPr>
              <a:buNone/>
            </a:pPr>
            <a:r>
              <a:rPr lang="en-US" dirty="0" smtClean="0">
                <a:solidFill>
                  <a:schemeClr val="bg1"/>
                </a:solidFill>
              </a:rPr>
              <a:t>	For it has been granted to you on behalf of Christ not only to believe on him, but also to suffer for him.</a:t>
            </a:r>
          </a:p>
          <a:p>
            <a:pPr>
              <a:buNone/>
            </a:pPr>
            <a:endParaRPr lang="en-US" dirty="0" smtClean="0">
              <a:solidFill>
                <a:schemeClr val="bg1"/>
              </a:solidFill>
            </a:endParaRPr>
          </a:p>
        </p:txBody>
      </p:sp>
    </p:spTree>
    <p:extLst>
      <p:ext uri="{BB962C8B-B14F-4D97-AF65-F5344CB8AC3E}">
        <p14:creationId xmlns:p14="http://schemas.microsoft.com/office/powerpoint/2010/main" val="1352967459"/>
      </p:ext>
    </p:extLst>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fontScale="92500" lnSpcReduction="10000"/>
          </a:bodyPr>
          <a:lstStyle/>
          <a:p>
            <a:pPr>
              <a:buNone/>
            </a:pPr>
            <a:r>
              <a:rPr lang="en-US" b="1" dirty="0" smtClean="0">
                <a:solidFill>
                  <a:schemeClr val="bg1"/>
                </a:solidFill>
              </a:rPr>
              <a:t>2 Cor. 4:8-11</a:t>
            </a:r>
          </a:p>
          <a:p>
            <a:pPr>
              <a:buNone/>
            </a:pPr>
            <a:r>
              <a:rPr lang="en-US" dirty="0" smtClean="0">
                <a:solidFill>
                  <a:schemeClr val="bg1"/>
                </a:solidFill>
              </a:rPr>
              <a:t>	We are afflicted in every way, but not crushed; perplexed, but not driven to despair; persecuted, but not forsaken; struck down, but not destroyed; always carrying in the body the death of Jesus, so that the life of Jesus may also be manifested in our bodies. For we who live are always being given over to death for Jesus' sake, so that the life of Jesus also may be manifested in our mortal flesh.</a:t>
            </a:r>
          </a:p>
          <a:p>
            <a:pPr>
              <a:buNone/>
            </a:pPr>
            <a:endParaRPr lang="en-US" dirty="0" smtClean="0">
              <a:solidFill>
                <a:schemeClr val="bg1"/>
              </a:solidFill>
            </a:endParaRPr>
          </a:p>
        </p:txBody>
      </p:sp>
    </p:spTree>
    <p:extLst>
      <p:ext uri="{BB962C8B-B14F-4D97-AF65-F5344CB8AC3E}">
        <p14:creationId xmlns:p14="http://schemas.microsoft.com/office/powerpoint/2010/main" val="1767228977"/>
      </p:ext>
    </p:extLst>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dirty="0" smtClean="0">
                <a:solidFill>
                  <a:schemeClr val="bg1"/>
                </a:solidFill>
              </a:rPr>
              <a:t> </a:t>
            </a:r>
            <a:r>
              <a:rPr lang="en-US" b="1" dirty="0" smtClean="0">
                <a:solidFill>
                  <a:schemeClr val="bg1"/>
                </a:solidFill>
              </a:rPr>
              <a:t>1 Pet. 2:20</a:t>
            </a:r>
          </a:p>
          <a:p>
            <a:pPr>
              <a:buNone/>
            </a:pPr>
            <a:r>
              <a:rPr lang="en-US" dirty="0" smtClean="0">
                <a:solidFill>
                  <a:schemeClr val="bg1"/>
                </a:solidFill>
              </a:rPr>
              <a:t>	For what credit is there if, when you sin and are harshly treated, you endure it with patience? But if when you do what is right and suffer for it you patiently endure it, this finds favor with God.</a:t>
            </a:r>
          </a:p>
        </p:txBody>
      </p:sp>
    </p:spTree>
    <p:extLst>
      <p:ext uri="{BB962C8B-B14F-4D97-AF65-F5344CB8AC3E}">
        <p14:creationId xmlns:p14="http://schemas.microsoft.com/office/powerpoint/2010/main" val="2118578429"/>
      </p:ext>
    </p:extLst>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uffering_coffee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668788943"/>
      </p:ext>
    </p:extLst>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ffering_coffeetalk.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609600" y="1646237"/>
            <a:ext cx="8229600" cy="4525963"/>
          </a:xfrm>
        </p:spPr>
        <p:txBody>
          <a:bodyPr>
            <a:normAutofit fontScale="92500" lnSpcReduction="20000"/>
          </a:bodyPr>
          <a:lstStyle/>
          <a:p>
            <a:pPr>
              <a:buNone/>
            </a:pPr>
            <a:r>
              <a:rPr lang="en-US" dirty="0" smtClean="0">
                <a:solidFill>
                  <a:schemeClr val="bg1"/>
                </a:solidFill>
              </a:rPr>
              <a:t>In what ways do you suffering right now. Be specific?</a:t>
            </a:r>
          </a:p>
          <a:p>
            <a:pPr>
              <a:buNone/>
            </a:pPr>
            <a:r>
              <a:rPr lang="en-US" dirty="0" smtClean="0">
                <a:solidFill>
                  <a:schemeClr val="bg1"/>
                </a:solidFill>
              </a:rPr>
              <a:t>In what ways have you experience “meaningless suffering”?</a:t>
            </a:r>
          </a:p>
          <a:p>
            <a:pPr>
              <a:buNone/>
            </a:pPr>
            <a:r>
              <a:rPr lang="en-US" dirty="0" smtClean="0">
                <a:solidFill>
                  <a:schemeClr val="bg1"/>
                </a:solidFill>
              </a:rPr>
              <a:t>In what ways have you experienced meaningful suffering?</a:t>
            </a:r>
          </a:p>
          <a:p>
            <a:pPr>
              <a:buNone/>
            </a:pPr>
            <a:r>
              <a:rPr lang="en-US" dirty="0" smtClean="0">
                <a:solidFill>
                  <a:schemeClr val="bg1"/>
                </a:solidFill>
              </a:rPr>
              <a:t>Knowing that God has destined us to some suffering with Christ, does this make you less desirous to be Christian? Why or why not?</a:t>
            </a:r>
          </a:p>
          <a:p>
            <a:pPr>
              <a:buNone/>
            </a:pPr>
            <a:r>
              <a:rPr lang="en-US" dirty="0" smtClean="0">
                <a:solidFill>
                  <a:schemeClr val="bg1"/>
                </a:solidFill>
              </a:rPr>
              <a:t> </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1199335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2022001103"/>
      </p:ext>
    </p:extLst>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VANGELISM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991307993"/>
      </p:ext>
    </p:extLst>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lvl="0"/>
            <a:r>
              <a:rPr lang="en-US" dirty="0" smtClean="0">
                <a:solidFill>
                  <a:schemeClr val="bg1"/>
                </a:solidFill>
              </a:rPr>
              <a:t>God has no grandchildren.</a:t>
            </a:r>
          </a:p>
          <a:p>
            <a:pPr lvl="0"/>
            <a:r>
              <a:rPr lang="en-US" dirty="0" smtClean="0">
                <a:solidFill>
                  <a:schemeClr val="bg1"/>
                </a:solidFill>
              </a:rPr>
              <a:t>Every person becomes a follower of Christ through another person.</a:t>
            </a:r>
          </a:p>
          <a:p>
            <a:pPr lvl="0"/>
            <a:r>
              <a:rPr lang="en-US" dirty="0" smtClean="0">
                <a:solidFill>
                  <a:schemeClr val="bg1"/>
                </a:solidFill>
              </a:rPr>
              <a:t>Part of being a disciple is helping other people become disciples.</a:t>
            </a:r>
          </a:p>
          <a:p>
            <a:pPr lvl="0"/>
            <a:r>
              <a:rPr lang="en-US" dirty="0" smtClean="0">
                <a:solidFill>
                  <a:schemeClr val="bg1"/>
                </a:solidFill>
              </a:rPr>
              <a:t>We need to be people who help lead people to Jesus.</a:t>
            </a:r>
            <a:endParaRPr lang="en-US" dirty="0">
              <a:solidFill>
                <a:schemeClr val="bg1"/>
              </a:solidFill>
            </a:endParaRPr>
          </a:p>
        </p:txBody>
      </p:sp>
    </p:spTree>
    <p:extLst>
      <p:ext uri="{BB962C8B-B14F-4D97-AF65-F5344CB8AC3E}">
        <p14:creationId xmlns:p14="http://schemas.microsoft.com/office/powerpoint/2010/main" val="152828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marL="2743200" indent="-2743200">
              <a:buNone/>
            </a:pPr>
            <a:r>
              <a:rPr lang="en-US" b="1" dirty="0" smtClean="0">
                <a:solidFill>
                  <a:schemeClr val="bg1"/>
                </a:solidFill>
              </a:rPr>
              <a:t>Examples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Benefits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Deficiencies</a:t>
            </a:r>
            <a:r>
              <a:rPr lang="en-US" dirty="0" smtClean="0">
                <a:solidFill>
                  <a:schemeClr val="bg1"/>
                </a:solidFill>
              </a:rPr>
              <a:t>: </a:t>
            </a:r>
          </a:p>
          <a:p>
            <a:endParaRPr lang="en-US" dirty="0"/>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85000" lnSpcReduction="10000"/>
          </a:bodyPr>
          <a:lstStyle/>
          <a:p>
            <a:pPr>
              <a:buNone/>
            </a:pPr>
            <a:r>
              <a:rPr lang="en-US" b="1" dirty="0" smtClean="0">
                <a:solidFill>
                  <a:schemeClr val="bg1"/>
                </a:solidFill>
              </a:rPr>
              <a:t>	Matthew 28:16-20  </a:t>
            </a:r>
            <a:endParaRPr lang="en-US" dirty="0" smtClean="0">
              <a:solidFill>
                <a:schemeClr val="bg1"/>
              </a:solidFill>
            </a:endParaRPr>
          </a:p>
          <a:p>
            <a:pPr>
              <a:buNone/>
            </a:pPr>
            <a:r>
              <a:rPr lang="en-US" dirty="0" smtClean="0">
                <a:solidFill>
                  <a:schemeClr val="bg1"/>
                </a:solidFill>
              </a:rPr>
              <a:t>	Now the eleven disciples went to Galilee, to the mountain to which Jesus had directed them. And when they saw him they worshiped him, but some doubted. And Jesus came and said to them, “All authority in heaven and on earth has been given to me. Go therefore and make disciples of all nations, baptizing them in the name of the Father and of the Son and of the Holy Spirit, teaching them to observe all that I have commanded you. And behold, I am with you always, to the end of the age.”</a:t>
            </a:r>
            <a:endParaRPr lang="en-US" dirty="0">
              <a:solidFill>
                <a:schemeClr val="bg1"/>
              </a:solidFill>
            </a:endParaRPr>
          </a:p>
        </p:txBody>
      </p:sp>
    </p:spTree>
    <p:extLst>
      <p:ext uri="{BB962C8B-B14F-4D97-AF65-F5344CB8AC3E}">
        <p14:creationId xmlns:p14="http://schemas.microsoft.com/office/powerpoint/2010/main" val="1375055190"/>
      </p:ext>
    </p:extLst>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lvl="0">
              <a:buNone/>
            </a:pPr>
            <a:r>
              <a:rPr lang="en-US" dirty="0" smtClean="0">
                <a:solidFill>
                  <a:schemeClr val="bg1"/>
                </a:solidFill>
              </a:rPr>
              <a:t>	</a:t>
            </a:r>
          </a:p>
          <a:p>
            <a:pPr lvl="0">
              <a:buNone/>
            </a:pPr>
            <a:r>
              <a:rPr lang="en-US" dirty="0" smtClean="0">
                <a:solidFill>
                  <a:schemeClr val="bg1"/>
                </a:solidFill>
              </a:rPr>
              <a:t>	</a:t>
            </a:r>
          </a:p>
          <a:p>
            <a:pPr lvl="0">
              <a:buNone/>
            </a:pPr>
            <a:r>
              <a:rPr lang="en-US" dirty="0" smtClean="0">
                <a:solidFill>
                  <a:schemeClr val="bg1"/>
                </a:solidFill>
              </a:rPr>
              <a:t>	We are God’s Plan A to bring people to Himself.  He has no Plan B.</a:t>
            </a:r>
            <a:endParaRPr lang="en-US" dirty="0">
              <a:solidFill>
                <a:schemeClr val="bg1"/>
              </a:solidFill>
            </a:endParaRPr>
          </a:p>
        </p:txBody>
      </p:sp>
    </p:spTree>
    <p:extLst>
      <p:ext uri="{BB962C8B-B14F-4D97-AF65-F5344CB8AC3E}">
        <p14:creationId xmlns:p14="http://schemas.microsoft.com/office/powerpoint/2010/main" val="574196764"/>
      </p:ext>
    </p:extLst>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lnSpcReduction="10000"/>
          </a:bodyPr>
          <a:lstStyle/>
          <a:p>
            <a:pPr>
              <a:buNone/>
            </a:pPr>
            <a:r>
              <a:rPr lang="en-US" b="1" dirty="0" smtClean="0">
                <a:solidFill>
                  <a:schemeClr val="bg1"/>
                </a:solidFill>
              </a:rPr>
              <a:t>	Romans 10:14-15  </a:t>
            </a:r>
            <a:endParaRPr lang="en-US" dirty="0" smtClean="0">
              <a:solidFill>
                <a:schemeClr val="bg1"/>
              </a:solidFill>
            </a:endParaRPr>
          </a:p>
          <a:p>
            <a:pPr>
              <a:buNone/>
            </a:pPr>
            <a:r>
              <a:rPr lang="en-US" dirty="0" smtClean="0">
                <a:solidFill>
                  <a:schemeClr val="bg1"/>
                </a:solidFill>
              </a:rPr>
              <a:t>	How then will they call on him in whom they have not believed? And how are they to believe in him of whom they have never heard? And how are they to hear without someone preaching? And how are they to preach unless they are sent? As it is written, “How beautiful are the feet of those who preach the good news!”</a:t>
            </a:r>
            <a:endParaRPr lang="en-US" dirty="0">
              <a:solidFill>
                <a:schemeClr val="bg1"/>
              </a:solidFill>
            </a:endParaRPr>
          </a:p>
        </p:txBody>
      </p:sp>
    </p:spTree>
    <p:extLst>
      <p:ext uri="{BB962C8B-B14F-4D97-AF65-F5344CB8AC3E}">
        <p14:creationId xmlns:p14="http://schemas.microsoft.com/office/powerpoint/2010/main" val="634632152"/>
      </p:ext>
    </p:extLst>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endParaRPr lang="en-US" b="1" dirty="0" smtClean="0">
              <a:solidFill>
                <a:schemeClr val="bg1"/>
              </a:solidFill>
            </a:endParaRPr>
          </a:p>
          <a:p>
            <a:pPr>
              <a:buNone/>
            </a:pPr>
            <a:r>
              <a:rPr lang="en-US" b="1" dirty="0" smtClean="0">
                <a:solidFill>
                  <a:schemeClr val="bg1"/>
                </a:solidFill>
              </a:rPr>
              <a:t>	Acts 10</a:t>
            </a:r>
            <a:endParaRPr lang="en-US" dirty="0" smtClean="0">
              <a:solidFill>
                <a:schemeClr val="bg1"/>
              </a:solidFill>
            </a:endParaRPr>
          </a:p>
          <a:p>
            <a:pPr>
              <a:buNone/>
            </a:pP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1199622325"/>
      </p:ext>
    </p:extLst>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VANGELISM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510376376"/>
      </p:ext>
    </p:extLst>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vangelism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85000" lnSpcReduction="20000"/>
          </a:bodyPr>
          <a:lstStyle/>
          <a:p>
            <a:pPr>
              <a:buNone/>
            </a:pPr>
            <a:r>
              <a:rPr lang="en-US" b="1" dirty="0" smtClean="0">
                <a:solidFill>
                  <a:schemeClr val="bg1"/>
                </a:solidFill>
              </a:rPr>
              <a:t>Objections to Why I don’t Lead People to Jesus:</a:t>
            </a:r>
            <a:endParaRPr lang="en-US" dirty="0" smtClean="0">
              <a:solidFill>
                <a:schemeClr val="bg1"/>
              </a:solidFill>
            </a:endParaRPr>
          </a:p>
          <a:p>
            <a:pPr marL="514350" lvl="0" indent="-514350">
              <a:buFont typeface="+mj-lt"/>
              <a:buAutoNum type="arabicPeriod"/>
            </a:pPr>
            <a:r>
              <a:rPr lang="en-US" dirty="0" smtClean="0">
                <a:solidFill>
                  <a:schemeClr val="bg1"/>
                </a:solidFill>
              </a:rPr>
              <a:t>I’m an Introvert.  </a:t>
            </a:r>
          </a:p>
          <a:p>
            <a:pPr marL="514350" lvl="0" indent="-514350">
              <a:buFont typeface="+mj-lt"/>
              <a:buAutoNum type="arabicPeriod"/>
            </a:pPr>
            <a:r>
              <a:rPr lang="en-US" dirty="0" smtClean="0">
                <a:solidFill>
                  <a:schemeClr val="bg1"/>
                </a:solidFill>
              </a:rPr>
              <a:t>Public speaking is my biggest fear.</a:t>
            </a:r>
          </a:p>
          <a:p>
            <a:pPr marL="514350" lvl="0" indent="-514350">
              <a:buFont typeface="+mj-lt"/>
              <a:buAutoNum type="arabicPeriod"/>
            </a:pPr>
            <a:r>
              <a:rPr lang="en-US" dirty="0" smtClean="0">
                <a:solidFill>
                  <a:schemeClr val="bg1"/>
                </a:solidFill>
              </a:rPr>
              <a:t>I don’t know what to share.</a:t>
            </a:r>
          </a:p>
          <a:p>
            <a:pPr marL="514350" lvl="0" indent="-514350">
              <a:buFont typeface="+mj-lt"/>
              <a:buAutoNum type="arabicPeriod"/>
            </a:pPr>
            <a:r>
              <a:rPr lang="en-US" dirty="0" smtClean="0">
                <a:solidFill>
                  <a:schemeClr val="bg1"/>
                </a:solidFill>
              </a:rPr>
              <a:t>I’ve tried and always been rejected.</a:t>
            </a:r>
          </a:p>
          <a:p>
            <a:pPr marL="514350" lvl="0" indent="-514350">
              <a:buFont typeface="+mj-lt"/>
              <a:buAutoNum type="arabicPeriod"/>
            </a:pPr>
            <a:r>
              <a:rPr lang="en-US" dirty="0" smtClean="0">
                <a:solidFill>
                  <a:schemeClr val="bg1"/>
                </a:solidFill>
              </a:rPr>
              <a:t>They’ll ask me a question I don’t know how to answer.</a:t>
            </a:r>
          </a:p>
          <a:p>
            <a:pPr marL="514350" lvl="0" indent="-514350">
              <a:buFont typeface="+mj-lt"/>
              <a:buAutoNum type="arabicPeriod"/>
            </a:pPr>
            <a:r>
              <a:rPr lang="en-US" dirty="0" smtClean="0">
                <a:solidFill>
                  <a:schemeClr val="bg1"/>
                </a:solidFill>
              </a:rPr>
              <a:t>I’m too bad of a person.</a:t>
            </a:r>
          </a:p>
          <a:p>
            <a:pPr marL="514350" lvl="0" indent="-514350">
              <a:buFont typeface="+mj-lt"/>
              <a:buAutoNum type="arabicPeriod"/>
            </a:pPr>
            <a:r>
              <a:rPr lang="en-US" dirty="0" smtClean="0">
                <a:solidFill>
                  <a:schemeClr val="bg1"/>
                </a:solidFill>
              </a:rPr>
              <a:t>Someone else will do it.</a:t>
            </a:r>
          </a:p>
          <a:p>
            <a:pPr marL="514350" lvl="0" indent="-514350">
              <a:buFont typeface="+mj-lt"/>
              <a:buAutoNum type="arabicPeriod"/>
            </a:pPr>
            <a:r>
              <a:rPr lang="en-US" dirty="0" smtClean="0">
                <a:solidFill>
                  <a:schemeClr val="bg1"/>
                </a:solidFill>
              </a:rPr>
              <a:t>All my friends are Christians.</a:t>
            </a:r>
          </a:p>
          <a:p>
            <a:pPr marL="514350" indent="-514350">
              <a:buFont typeface="+mj-lt"/>
              <a:buAutoNum type="arabicPeriod"/>
            </a:pPr>
            <a:r>
              <a:rPr lang="en-US" dirty="0" smtClean="0">
                <a:solidFill>
                  <a:schemeClr val="bg1"/>
                </a:solidFill>
              </a:rPr>
              <a:t>My life, not my words, shares Jesus with others.</a:t>
            </a:r>
          </a:p>
        </p:txBody>
      </p:sp>
    </p:spTree>
    <p:extLst>
      <p:ext uri="{BB962C8B-B14F-4D97-AF65-F5344CB8AC3E}">
        <p14:creationId xmlns:p14="http://schemas.microsoft.com/office/powerpoint/2010/main" val="84606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u="sng" dirty="0" smtClean="0">
                <a:solidFill>
                  <a:schemeClr val="bg1"/>
                </a:solidFill>
              </a:rPr>
              <a:t>Relational vs. Confrontational Methods:</a:t>
            </a:r>
            <a:endParaRPr lang="en-US" dirty="0" smtClean="0">
              <a:solidFill>
                <a:schemeClr val="bg1"/>
              </a:solidFill>
            </a:endParaRPr>
          </a:p>
        </p:txBody>
      </p:sp>
    </p:spTree>
    <p:extLst>
      <p:ext uri="{BB962C8B-B14F-4D97-AF65-F5344CB8AC3E}">
        <p14:creationId xmlns:p14="http://schemas.microsoft.com/office/powerpoint/2010/main" val="60587866"/>
      </p:ext>
    </p:extLst>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85000" lnSpcReduction="20000"/>
          </a:bodyPr>
          <a:lstStyle/>
          <a:p>
            <a:pPr>
              <a:buNone/>
            </a:pPr>
            <a:r>
              <a:rPr lang="en-US" b="1" dirty="0" smtClean="0">
                <a:solidFill>
                  <a:schemeClr val="bg1"/>
                </a:solidFill>
              </a:rPr>
              <a:t>	Relational </a:t>
            </a:r>
            <a:endParaRPr lang="en-US" dirty="0" smtClean="0">
              <a:solidFill>
                <a:schemeClr val="bg1"/>
              </a:solidFill>
            </a:endParaRPr>
          </a:p>
          <a:p>
            <a:pPr>
              <a:buNone/>
            </a:pPr>
            <a:r>
              <a:rPr lang="en-US" dirty="0" smtClean="0">
                <a:solidFill>
                  <a:schemeClr val="bg1"/>
                </a:solidFill>
              </a:rPr>
              <a:t>		- Share with people about Jesus only after 	spending time developing a relationship (co-	worker, friend, classmate, and neighbor)</a:t>
            </a:r>
          </a:p>
          <a:p>
            <a:endParaRPr lang="en-US" dirty="0" smtClean="0">
              <a:solidFill>
                <a:schemeClr val="bg1"/>
              </a:solidFill>
            </a:endParaRPr>
          </a:p>
          <a:p>
            <a:pPr>
              <a:buNone/>
            </a:pPr>
            <a:r>
              <a:rPr lang="en-US" dirty="0" smtClean="0">
                <a:solidFill>
                  <a:schemeClr val="bg1"/>
                </a:solidFill>
              </a:rPr>
              <a:t>		- "Preach the gospel always, If necessary use 	words." - St. Francis of Assisi.</a:t>
            </a:r>
            <a:br>
              <a:rPr lang="en-US" dirty="0" smtClean="0">
                <a:solidFill>
                  <a:schemeClr val="bg1"/>
                </a:solidFill>
              </a:rPr>
            </a:br>
            <a:endParaRPr lang="en-US" dirty="0" smtClean="0">
              <a:solidFill>
                <a:schemeClr val="bg1"/>
              </a:solidFill>
            </a:endParaRPr>
          </a:p>
          <a:p>
            <a:pPr>
              <a:buNone/>
            </a:pPr>
            <a:r>
              <a:rPr lang="en-US" dirty="0" smtClean="0">
                <a:solidFill>
                  <a:schemeClr val="bg1"/>
                </a:solidFill>
              </a:rPr>
              <a:t>		- Very popular mindset in the church today.</a:t>
            </a:r>
            <a:br>
              <a:rPr lang="en-US" dirty="0" smtClean="0">
                <a:solidFill>
                  <a:schemeClr val="bg1"/>
                </a:solidFill>
              </a:rPr>
            </a:br>
            <a:endParaRPr lang="en-US" dirty="0" smtClean="0">
              <a:solidFill>
                <a:schemeClr val="bg1"/>
              </a:solidFill>
            </a:endParaRPr>
          </a:p>
          <a:p>
            <a:pPr>
              <a:buNone/>
            </a:pPr>
            <a:r>
              <a:rPr lang="en-US" dirty="0" smtClean="0">
                <a:solidFill>
                  <a:schemeClr val="bg1"/>
                </a:solidFill>
              </a:rPr>
              <a:t>		- People point to Jesus as a “friend to sinners.”</a:t>
            </a:r>
          </a:p>
        </p:txBody>
      </p:sp>
    </p:spTree>
    <p:extLst>
      <p:ext uri="{BB962C8B-B14F-4D97-AF65-F5344CB8AC3E}">
        <p14:creationId xmlns:p14="http://schemas.microsoft.com/office/powerpoint/2010/main" val="1893982963"/>
      </p:ext>
    </p:extLst>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fontScale="85000" lnSpcReduction="20000"/>
          </a:bodyPr>
          <a:lstStyle/>
          <a:p>
            <a:pPr>
              <a:buNone/>
            </a:pPr>
            <a:r>
              <a:rPr lang="en-US" b="1" dirty="0" smtClean="0">
                <a:solidFill>
                  <a:schemeClr val="bg1"/>
                </a:solidFill>
              </a:rPr>
              <a:t>Confrontational </a:t>
            </a:r>
            <a:endParaRPr lang="en-US" dirty="0" smtClean="0">
              <a:solidFill>
                <a:schemeClr val="bg1"/>
              </a:solidFill>
            </a:endParaRPr>
          </a:p>
          <a:p>
            <a:pPr lvl="1"/>
            <a:r>
              <a:rPr lang="en-US" dirty="0" smtClean="0">
                <a:solidFill>
                  <a:schemeClr val="bg1"/>
                </a:solidFill>
              </a:rPr>
              <a:t>Asking someone to trust Jesus before developing a relationship with them.</a:t>
            </a:r>
            <a:br>
              <a:rPr lang="en-US" dirty="0" smtClean="0">
                <a:solidFill>
                  <a:schemeClr val="bg1"/>
                </a:solidFill>
              </a:rPr>
            </a:br>
            <a:endParaRPr lang="en-US" dirty="0" smtClean="0">
              <a:solidFill>
                <a:schemeClr val="bg1"/>
              </a:solidFill>
            </a:endParaRPr>
          </a:p>
          <a:p>
            <a:pPr lvl="2"/>
            <a:r>
              <a:rPr lang="en-US" dirty="0" smtClean="0">
                <a:solidFill>
                  <a:schemeClr val="bg1"/>
                </a:solidFill>
              </a:rPr>
              <a:t>Mainly includes sharing with a stranger or someone we just barely know about Jesus.</a:t>
            </a:r>
            <a:br>
              <a:rPr lang="en-US" dirty="0" smtClean="0">
                <a:solidFill>
                  <a:schemeClr val="bg1"/>
                </a:solidFill>
              </a:rPr>
            </a:br>
            <a:endParaRPr lang="en-US" dirty="0" smtClean="0">
              <a:solidFill>
                <a:schemeClr val="bg1"/>
              </a:solidFill>
            </a:endParaRPr>
          </a:p>
          <a:p>
            <a:pPr lvl="1"/>
            <a:r>
              <a:rPr lang="en-US" dirty="0" smtClean="0">
                <a:solidFill>
                  <a:schemeClr val="bg1"/>
                </a:solidFill>
              </a:rPr>
              <a:t>In your hearts honor Christ the Lord as holy, always being prepared to make a defense to anyone who asks you for a reason for the hope that is in you… - 1 Peter 3:15</a:t>
            </a:r>
            <a:br>
              <a:rPr lang="en-US" dirty="0" smtClean="0">
                <a:solidFill>
                  <a:schemeClr val="bg1"/>
                </a:solidFill>
              </a:rPr>
            </a:br>
            <a:endParaRPr lang="en-US" dirty="0" smtClean="0">
              <a:solidFill>
                <a:schemeClr val="bg1"/>
              </a:solidFill>
            </a:endParaRPr>
          </a:p>
          <a:p>
            <a:pPr lvl="1"/>
            <a:r>
              <a:rPr lang="en-US" dirty="0" smtClean="0">
                <a:solidFill>
                  <a:schemeClr val="bg1"/>
                </a:solidFill>
              </a:rPr>
              <a:t>We see this as a the prominent New Testament model (most used by Jesus, Paul and Peter)</a:t>
            </a:r>
          </a:p>
        </p:txBody>
      </p:sp>
    </p:spTree>
    <p:extLst>
      <p:ext uri="{BB962C8B-B14F-4D97-AF65-F5344CB8AC3E}">
        <p14:creationId xmlns:p14="http://schemas.microsoft.com/office/powerpoint/2010/main" val="1575952924"/>
      </p:ext>
    </p:extLst>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i="1" dirty="0" smtClean="0">
                <a:solidFill>
                  <a:schemeClr val="bg1"/>
                </a:solidFill>
              </a:rPr>
              <a:t>A growing disciple of Christ should be prepared to use both (relational &amp; confrontational) methods:</a:t>
            </a:r>
            <a:endParaRPr lang="en-US" dirty="0">
              <a:solidFill>
                <a:schemeClr val="bg1"/>
              </a:solidFill>
            </a:endParaRPr>
          </a:p>
        </p:txBody>
      </p:sp>
    </p:spTree>
    <p:extLst>
      <p:ext uri="{BB962C8B-B14F-4D97-AF65-F5344CB8AC3E}">
        <p14:creationId xmlns:p14="http://schemas.microsoft.com/office/powerpoint/2010/main" val="18054225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585731" name="Rectangle 3"/>
          <p:cNvSpPr>
            <a:spLocks noGrp="1" noChangeArrowheads="1"/>
          </p:cNvSpPr>
          <p:nvPr>
            <p:ph type="body" idx="1"/>
          </p:nvPr>
        </p:nvSpPr>
        <p:spPr>
          <a:xfrm>
            <a:off x="457200" y="1600200"/>
            <a:ext cx="8229600" cy="4525963"/>
          </a:xfrm>
        </p:spPr>
        <p:txBody>
          <a:bodyPr>
            <a:normAutofit/>
          </a:bodyPr>
          <a:lstStyle/>
          <a:p>
            <a:pPr marL="292100" indent="-292100">
              <a:buNone/>
            </a:pPr>
            <a:r>
              <a:rPr lang="en-US" b="1" dirty="0" smtClean="0">
                <a:solidFill>
                  <a:schemeClr val="bg1"/>
                </a:solidFill>
              </a:rPr>
              <a:t>Emotions: </a:t>
            </a:r>
            <a:r>
              <a:rPr lang="en-US" dirty="0" smtClean="0">
                <a:solidFill>
                  <a:schemeClr val="bg1"/>
                </a:solidFill>
              </a:rPr>
              <a:t>	Information that comes through subjectively experienced psychological feelings.</a:t>
            </a:r>
          </a:p>
          <a:p>
            <a:pPr marL="609600" indent="-609600" eaLnBrk="1" hangingPunct="1">
              <a:buNone/>
              <a:defRPr/>
            </a:pPr>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57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1" grpId="0" build="p"/>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lnSpcReduction="10000"/>
          </a:bodyPr>
          <a:lstStyle/>
          <a:p>
            <a:pPr>
              <a:buNone/>
            </a:pPr>
            <a:r>
              <a:rPr lang="en-US" b="1" u="sng" dirty="0" smtClean="0">
                <a:solidFill>
                  <a:schemeClr val="bg1"/>
                </a:solidFill>
              </a:rPr>
              <a:t>Requires:</a:t>
            </a:r>
            <a:endParaRPr lang="en-US" sz="2400" dirty="0" smtClean="0">
              <a:solidFill>
                <a:schemeClr val="bg1"/>
              </a:solidFill>
            </a:endParaRPr>
          </a:p>
          <a:p>
            <a:pPr lvl="1"/>
            <a:r>
              <a:rPr lang="en-US" dirty="0" smtClean="0">
                <a:solidFill>
                  <a:schemeClr val="bg1"/>
                </a:solidFill>
              </a:rPr>
              <a:t>Courage</a:t>
            </a:r>
            <a:endParaRPr lang="en-US" sz="2000" dirty="0" smtClean="0">
              <a:solidFill>
                <a:schemeClr val="bg1"/>
              </a:solidFill>
            </a:endParaRPr>
          </a:p>
          <a:p>
            <a:pPr lvl="2"/>
            <a:r>
              <a:rPr lang="en-US" dirty="0" smtClean="0">
                <a:solidFill>
                  <a:schemeClr val="bg1"/>
                </a:solidFill>
              </a:rPr>
              <a:t>If the same person was dying of cancer and you knew the doctor to send them to, you would do it.</a:t>
            </a:r>
            <a:br>
              <a:rPr lang="en-US" dirty="0" smtClean="0">
                <a:solidFill>
                  <a:schemeClr val="bg1"/>
                </a:solidFill>
              </a:rPr>
            </a:br>
            <a:endParaRPr lang="en-US" sz="1600" dirty="0" smtClean="0">
              <a:solidFill>
                <a:schemeClr val="bg1"/>
              </a:solidFill>
            </a:endParaRPr>
          </a:p>
          <a:p>
            <a:pPr lvl="2"/>
            <a:r>
              <a:rPr lang="en-US" dirty="0" smtClean="0">
                <a:solidFill>
                  <a:schemeClr val="bg1"/>
                </a:solidFill>
              </a:rPr>
              <a:t>Satan is trying to stop you; that’s why it’s so hard.</a:t>
            </a:r>
            <a:br>
              <a:rPr lang="en-US" dirty="0" smtClean="0">
                <a:solidFill>
                  <a:schemeClr val="bg1"/>
                </a:solidFill>
              </a:rPr>
            </a:br>
            <a:endParaRPr lang="en-US" sz="1600" dirty="0" smtClean="0">
              <a:solidFill>
                <a:schemeClr val="bg1"/>
              </a:solidFill>
            </a:endParaRPr>
          </a:p>
          <a:p>
            <a:pPr lvl="2"/>
            <a:r>
              <a:rPr lang="en-US" dirty="0" smtClean="0">
                <a:solidFill>
                  <a:schemeClr val="bg1"/>
                </a:solidFill>
              </a:rPr>
              <a:t>For whoever is ashamed of me and of my words, of him will the Son of Man be ashamed when he comes in his glory and the glory of the Father and of the holy angels. But I tell you truly, there are some standing here who will not taste death until they see the kingdom of God.” – Luke 9:26-27</a:t>
            </a:r>
            <a:endParaRPr lang="en-US" sz="1600" dirty="0">
              <a:solidFill>
                <a:schemeClr val="bg1"/>
              </a:solidFill>
            </a:endParaRPr>
          </a:p>
        </p:txBody>
      </p:sp>
    </p:spTree>
    <p:extLst>
      <p:ext uri="{BB962C8B-B14F-4D97-AF65-F5344CB8AC3E}">
        <p14:creationId xmlns:p14="http://schemas.microsoft.com/office/powerpoint/2010/main" val="1939660300"/>
      </p:ext>
    </p:extLst>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a:buNone/>
            </a:pPr>
            <a:r>
              <a:rPr lang="en-US" b="1" u="sng" dirty="0" smtClean="0">
                <a:solidFill>
                  <a:schemeClr val="bg1"/>
                </a:solidFill>
              </a:rPr>
              <a:t>Requires:</a:t>
            </a:r>
            <a:endParaRPr lang="en-US" sz="2400" dirty="0" smtClean="0">
              <a:solidFill>
                <a:schemeClr val="bg1"/>
              </a:solidFill>
            </a:endParaRPr>
          </a:p>
          <a:p>
            <a:pPr lvl="1"/>
            <a:r>
              <a:rPr lang="en-US" dirty="0" smtClean="0">
                <a:solidFill>
                  <a:schemeClr val="bg1"/>
                </a:solidFill>
              </a:rPr>
              <a:t>Knowledge</a:t>
            </a:r>
            <a:br>
              <a:rPr lang="en-US" dirty="0" smtClean="0">
                <a:solidFill>
                  <a:schemeClr val="bg1"/>
                </a:solidFill>
              </a:rPr>
            </a:br>
            <a:endParaRPr lang="en-US" sz="2000" dirty="0" smtClean="0">
              <a:solidFill>
                <a:schemeClr val="bg1"/>
              </a:solidFill>
            </a:endParaRPr>
          </a:p>
          <a:p>
            <a:pPr lvl="2"/>
            <a:r>
              <a:rPr lang="en-US" sz="2800" dirty="0" smtClean="0">
                <a:solidFill>
                  <a:schemeClr val="bg1"/>
                </a:solidFill>
              </a:rPr>
              <a:t>We all need to be growing in our understanding of our Faith</a:t>
            </a:r>
            <a:endParaRPr lang="en-US" sz="2800" dirty="0">
              <a:solidFill>
                <a:schemeClr val="bg1"/>
              </a:solidFill>
            </a:endParaRPr>
          </a:p>
        </p:txBody>
      </p:sp>
    </p:spTree>
    <p:extLst>
      <p:ext uri="{BB962C8B-B14F-4D97-AF65-F5344CB8AC3E}">
        <p14:creationId xmlns:p14="http://schemas.microsoft.com/office/powerpoint/2010/main" val="1068900640"/>
      </p:ext>
    </p:extLst>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a:buNone/>
            </a:pPr>
            <a:r>
              <a:rPr lang="en-US" b="1" u="sng" dirty="0" smtClean="0">
                <a:solidFill>
                  <a:schemeClr val="bg1"/>
                </a:solidFill>
              </a:rPr>
              <a:t>Requires:</a:t>
            </a:r>
            <a:endParaRPr lang="en-US" sz="2400" dirty="0" smtClean="0">
              <a:solidFill>
                <a:schemeClr val="bg1"/>
              </a:solidFill>
            </a:endParaRPr>
          </a:p>
          <a:p>
            <a:pPr lvl="1"/>
            <a:r>
              <a:rPr lang="en-US" sz="3200" dirty="0" smtClean="0">
                <a:solidFill>
                  <a:schemeClr val="bg1"/>
                </a:solidFill>
              </a:rPr>
              <a:t>Simplicity</a:t>
            </a:r>
          </a:p>
          <a:p>
            <a:pPr lvl="2"/>
            <a:r>
              <a:rPr lang="en-US" sz="2800" dirty="0" smtClean="0">
                <a:solidFill>
                  <a:schemeClr val="bg1"/>
                </a:solidFill>
              </a:rPr>
              <a:t>People do not need to become Republicans to trust Jesus as their Savior</a:t>
            </a:r>
          </a:p>
          <a:p>
            <a:pPr lvl="2"/>
            <a:r>
              <a:rPr lang="en-US" sz="2800" dirty="0" smtClean="0">
                <a:solidFill>
                  <a:schemeClr val="bg1"/>
                </a:solidFill>
              </a:rPr>
              <a:t>People do not need to have the same views on the End Times to trust Jesus as their Savior</a:t>
            </a:r>
            <a:endParaRPr lang="en-US" sz="2800" dirty="0">
              <a:solidFill>
                <a:schemeClr val="bg1"/>
              </a:solidFill>
            </a:endParaRPr>
          </a:p>
        </p:txBody>
      </p:sp>
    </p:spTree>
    <p:extLst>
      <p:ext uri="{BB962C8B-B14F-4D97-AF65-F5344CB8AC3E}">
        <p14:creationId xmlns:p14="http://schemas.microsoft.com/office/powerpoint/2010/main" val="1312349325"/>
      </p:ext>
    </p:extLst>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a:buNone/>
            </a:pPr>
            <a:r>
              <a:rPr lang="en-US" u="sng" dirty="0" smtClean="0">
                <a:solidFill>
                  <a:schemeClr val="bg1"/>
                </a:solidFill>
              </a:rPr>
              <a:t>Main Components when Sharing the Gospel:</a:t>
            </a:r>
            <a:endParaRPr lang="en-US" dirty="0" smtClean="0">
              <a:solidFill>
                <a:schemeClr val="bg1"/>
              </a:solidFill>
            </a:endParaRPr>
          </a:p>
          <a:p>
            <a:pPr marL="514350" lvl="0" indent="-514350">
              <a:buFont typeface="+mj-lt"/>
              <a:buAutoNum type="arabicPeriod"/>
            </a:pPr>
            <a:r>
              <a:rPr lang="en-US" dirty="0" smtClean="0">
                <a:solidFill>
                  <a:schemeClr val="bg1"/>
                </a:solidFill>
              </a:rPr>
              <a:t>People</a:t>
            </a:r>
          </a:p>
          <a:p>
            <a:pPr marL="514350" lvl="0" indent="-514350">
              <a:buFont typeface="+mj-lt"/>
              <a:buAutoNum type="arabicPeriod"/>
            </a:pPr>
            <a:r>
              <a:rPr lang="en-US" dirty="0" smtClean="0">
                <a:solidFill>
                  <a:schemeClr val="bg1"/>
                </a:solidFill>
              </a:rPr>
              <a:t>Problem</a:t>
            </a:r>
          </a:p>
          <a:p>
            <a:pPr marL="514350" lvl="0" indent="-514350">
              <a:buFont typeface="+mj-lt"/>
              <a:buAutoNum type="arabicPeriod"/>
            </a:pPr>
            <a:r>
              <a:rPr lang="en-US" dirty="0" smtClean="0">
                <a:solidFill>
                  <a:schemeClr val="bg1"/>
                </a:solidFill>
              </a:rPr>
              <a:t>Price</a:t>
            </a:r>
          </a:p>
          <a:p>
            <a:pPr marL="514350" lvl="0" indent="-514350">
              <a:buFont typeface="+mj-lt"/>
              <a:buAutoNum type="arabicPeriod"/>
            </a:pPr>
            <a:r>
              <a:rPr lang="en-US" dirty="0" smtClean="0">
                <a:solidFill>
                  <a:schemeClr val="bg1"/>
                </a:solidFill>
              </a:rPr>
              <a:t>Process</a:t>
            </a:r>
          </a:p>
          <a:p>
            <a:pPr marL="514350" indent="-514350">
              <a:buFont typeface="+mj-lt"/>
              <a:buAutoNum type="arabicPeriod"/>
            </a:pPr>
            <a:r>
              <a:rPr lang="en-US" dirty="0" smtClean="0">
                <a:solidFill>
                  <a:schemeClr val="bg1"/>
                </a:solidFill>
              </a:rPr>
              <a:t>Product</a:t>
            </a:r>
            <a:endParaRPr lang="en-US" sz="2800" dirty="0">
              <a:solidFill>
                <a:schemeClr val="bg1"/>
              </a:solidFill>
            </a:endParaRPr>
          </a:p>
        </p:txBody>
      </p:sp>
    </p:spTree>
    <p:extLst>
      <p:ext uri="{BB962C8B-B14F-4D97-AF65-F5344CB8AC3E}">
        <p14:creationId xmlns:p14="http://schemas.microsoft.com/office/powerpoint/2010/main" val="199805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lvl="0">
              <a:buNone/>
            </a:pPr>
            <a:r>
              <a:rPr lang="en-US" b="1" dirty="0" smtClean="0">
                <a:solidFill>
                  <a:schemeClr val="bg1"/>
                </a:solidFill>
              </a:rPr>
              <a:t>1. People</a:t>
            </a:r>
            <a:endParaRPr lang="en-US" sz="2400" dirty="0" smtClean="0">
              <a:solidFill>
                <a:schemeClr val="bg1"/>
              </a:solidFill>
            </a:endParaRPr>
          </a:p>
          <a:p>
            <a:pPr lvl="1"/>
            <a:r>
              <a:rPr lang="en-US" i="1" dirty="0" smtClean="0">
                <a:solidFill>
                  <a:schemeClr val="bg1"/>
                </a:solidFill>
              </a:rPr>
              <a:t>Everyone Needs Salvation</a:t>
            </a:r>
            <a:endParaRPr lang="en-US" sz="2000" dirty="0" smtClean="0">
              <a:solidFill>
                <a:schemeClr val="bg1"/>
              </a:solidFill>
            </a:endParaRPr>
          </a:p>
          <a:p>
            <a:pPr lvl="1"/>
            <a:r>
              <a:rPr lang="en-US" i="1" dirty="0" smtClean="0">
                <a:solidFill>
                  <a:schemeClr val="bg1"/>
                </a:solidFill>
              </a:rPr>
              <a:t>Romans 3:10-12, and 23 </a:t>
            </a:r>
            <a:r>
              <a:rPr lang="en-US" dirty="0" smtClean="0">
                <a:solidFill>
                  <a:schemeClr val="bg1"/>
                </a:solidFill>
              </a:rPr>
              <a:t/>
            </a:r>
            <a:br>
              <a:rPr lang="en-US" dirty="0" smtClean="0">
                <a:solidFill>
                  <a:schemeClr val="bg1"/>
                </a:solidFill>
              </a:rPr>
            </a:br>
            <a:r>
              <a:rPr lang="en-US" dirty="0" smtClean="0">
                <a:solidFill>
                  <a:schemeClr val="bg1"/>
                </a:solidFill>
              </a:rPr>
              <a:t>As the Scriptures say, “No one is righteous—not even one. No one is truly wise; no one is seeking God. All have turned away; all have become useless. No one does good, not a single one.” ... For everyone has sinned; we all fall short of God’s glorious standard. </a:t>
            </a:r>
            <a:endParaRPr lang="en-US" sz="2000" dirty="0">
              <a:solidFill>
                <a:schemeClr val="bg1"/>
              </a:solidFill>
            </a:endParaRPr>
          </a:p>
        </p:txBody>
      </p:sp>
    </p:spTree>
    <p:extLst>
      <p:ext uri="{BB962C8B-B14F-4D97-AF65-F5344CB8AC3E}">
        <p14:creationId xmlns:p14="http://schemas.microsoft.com/office/powerpoint/2010/main" val="1034393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lvl="0">
              <a:buNone/>
            </a:pPr>
            <a:r>
              <a:rPr lang="en-US" b="1" dirty="0" smtClean="0">
                <a:solidFill>
                  <a:schemeClr val="bg1"/>
                </a:solidFill>
              </a:rPr>
              <a:t>2. Problem</a:t>
            </a:r>
            <a:endParaRPr lang="en-US" sz="2400" dirty="0" smtClean="0">
              <a:solidFill>
                <a:schemeClr val="bg1"/>
              </a:solidFill>
            </a:endParaRPr>
          </a:p>
          <a:p>
            <a:pPr lvl="1"/>
            <a:r>
              <a:rPr lang="en-US" dirty="0" smtClean="0">
                <a:solidFill>
                  <a:schemeClr val="bg1"/>
                </a:solidFill>
              </a:rPr>
              <a:t>The price (or consequence) of sin is death.</a:t>
            </a:r>
            <a:endParaRPr lang="en-US" sz="2000" dirty="0" smtClean="0">
              <a:solidFill>
                <a:schemeClr val="bg1"/>
              </a:solidFill>
            </a:endParaRPr>
          </a:p>
          <a:p>
            <a:pPr lvl="1"/>
            <a:r>
              <a:rPr lang="en-US" i="1" dirty="0" smtClean="0">
                <a:solidFill>
                  <a:schemeClr val="bg1"/>
                </a:solidFill>
              </a:rPr>
              <a:t>Romans 6:23 </a:t>
            </a:r>
            <a:r>
              <a:rPr lang="en-US" dirty="0" smtClean="0">
                <a:solidFill>
                  <a:schemeClr val="bg1"/>
                </a:solidFill>
              </a:rPr>
              <a:t/>
            </a:r>
            <a:br>
              <a:rPr lang="en-US" dirty="0" smtClean="0">
                <a:solidFill>
                  <a:schemeClr val="bg1"/>
                </a:solidFill>
              </a:rPr>
            </a:br>
            <a:r>
              <a:rPr lang="en-US" dirty="0" smtClean="0">
                <a:solidFill>
                  <a:schemeClr val="bg1"/>
                </a:solidFill>
              </a:rPr>
              <a:t>For the wages of sin is death, but the free gift of God is eternal life through Christ Jesus our Lord. </a:t>
            </a:r>
            <a:endParaRPr lang="en-US" sz="4000" dirty="0">
              <a:solidFill>
                <a:schemeClr val="bg1"/>
              </a:solidFill>
            </a:endParaRPr>
          </a:p>
        </p:txBody>
      </p:sp>
    </p:spTree>
    <p:extLst>
      <p:ext uri="{BB962C8B-B14F-4D97-AF65-F5344CB8AC3E}">
        <p14:creationId xmlns:p14="http://schemas.microsoft.com/office/powerpoint/2010/main" val="117909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lvl="0">
              <a:buNone/>
            </a:pPr>
            <a:r>
              <a:rPr lang="en-US" b="1" dirty="0" smtClean="0">
                <a:solidFill>
                  <a:schemeClr val="bg1"/>
                </a:solidFill>
              </a:rPr>
              <a:t>3. Price</a:t>
            </a:r>
            <a:endParaRPr lang="en-US" sz="2400" dirty="0" smtClean="0">
              <a:solidFill>
                <a:schemeClr val="bg1"/>
              </a:solidFill>
            </a:endParaRPr>
          </a:p>
          <a:p>
            <a:pPr lvl="1"/>
            <a:r>
              <a:rPr lang="en-US" dirty="0" smtClean="0">
                <a:solidFill>
                  <a:schemeClr val="bg1"/>
                </a:solidFill>
              </a:rPr>
              <a:t>Jesus Christ died for our sins.  He paid the price for our death.</a:t>
            </a:r>
            <a:endParaRPr lang="en-US" sz="2000" dirty="0" smtClean="0">
              <a:solidFill>
                <a:schemeClr val="bg1"/>
              </a:solidFill>
            </a:endParaRPr>
          </a:p>
          <a:p>
            <a:pPr lvl="1"/>
            <a:r>
              <a:rPr lang="en-US" i="1" dirty="0" smtClean="0">
                <a:solidFill>
                  <a:schemeClr val="bg1"/>
                </a:solidFill>
              </a:rPr>
              <a:t>Romans 5:8</a:t>
            </a:r>
            <a:r>
              <a:rPr lang="en-US" dirty="0" smtClean="0">
                <a:solidFill>
                  <a:schemeClr val="bg1"/>
                </a:solidFill>
              </a:rPr>
              <a:t> </a:t>
            </a:r>
            <a:br>
              <a:rPr lang="en-US" dirty="0" smtClean="0">
                <a:solidFill>
                  <a:schemeClr val="bg1"/>
                </a:solidFill>
              </a:rPr>
            </a:br>
            <a:r>
              <a:rPr lang="en-US" dirty="0" smtClean="0">
                <a:solidFill>
                  <a:schemeClr val="bg1"/>
                </a:solidFill>
              </a:rPr>
              <a:t>But God showed his great love for us by sending Christ to die for us while we were still sinners.</a:t>
            </a:r>
            <a:endParaRPr lang="en-US" sz="6800" dirty="0">
              <a:solidFill>
                <a:schemeClr val="bg1"/>
              </a:solidFill>
            </a:endParaRPr>
          </a:p>
        </p:txBody>
      </p:sp>
    </p:spTree>
    <p:extLst>
      <p:ext uri="{BB962C8B-B14F-4D97-AF65-F5344CB8AC3E}">
        <p14:creationId xmlns:p14="http://schemas.microsoft.com/office/powerpoint/2010/main" val="87831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lnSpcReduction="10000"/>
          </a:bodyPr>
          <a:lstStyle/>
          <a:p>
            <a:pPr lvl="0">
              <a:buNone/>
            </a:pPr>
            <a:r>
              <a:rPr lang="en-US" b="1" dirty="0" smtClean="0">
                <a:solidFill>
                  <a:schemeClr val="bg1"/>
                </a:solidFill>
              </a:rPr>
              <a:t>4. Process</a:t>
            </a:r>
            <a:endParaRPr lang="en-US" sz="2400" dirty="0" smtClean="0">
              <a:solidFill>
                <a:schemeClr val="bg1"/>
              </a:solidFill>
            </a:endParaRPr>
          </a:p>
          <a:p>
            <a:pPr lvl="1"/>
            <a:r>
              <a:rPr lang="en-US" dirty="0" smtClean="0">
                <a:solidFill>
                  <a:schemeClr val="bg1"/>
                </a:solidFill>
              </a:rPr>
              <a:t>We receive salvation and eternal life </a:t>
            </a:r>
            <a:r>
              <a:rPr lang="en-US" i="1" dirty="0" smtClean="0">
                <a:solidFill>
                  <a:schemeClr val="bg1"/>
                </a:solidFill>
              </a:rPr>
              <a:t>through faith</a:t>
            </a:r>
            <a:r>
              <a:rPr lang="en-US" dirty="0" smtClean="0">
                <a:solidFill>
                  <a:schemeClr val="bg1"/>
                </a:solidFill>
              </a:rPr>
              <a:t> in Jesus Christ.</a:t>
            </a:r>
            <a:endParaRPr lang="en-US" sz="2000" dirty="0" smtClean="0">
              <a:solidFill>
                <a:schemeClr val="bg1"/>
              </a:solidFill>
            </a:endParaRPr>
          </a:p>
          <a:p>
            <a:pPr lvl="1"/>
            <a:r>
              <a:rPr lang="en-US" i="1" dirty="0" smtClean="0">
                <a:solidFill>
                  <a:schemeClr val="bg1"/>
                </a:solidFill>
              </a:rPr>
              <a:t>Romans 10:9-10, and 13</a:t>
            </a:r>
            <a:r>
              <a:rPr lang="en-US" dirty="0" smtClean="0">
                <a:solidFill>
                  <a:schemeClr val="bg1"/>
                </a:solidFill>
              </a:rPr>
              <a:t> </a:t>
            </a:r>
            <a:br>
              <a:rPr lang="en-US" dirty="0" smtClean="0">
                <a:solidFill>
                  <a:schemeClr val="bg1"/>
                </a:solidFill>
              </a:rPr>
            </a:br>
            <a:r>
              <a:rPr lang="en-US" dirty="0" smtClean="0">
                <a:solidFill>
                  <a:schemeClr val="bg1"/>
                </a:solidFill>
              </a:rPr>
              <a:t>If you confess with your mouth that Jesus is Lord and believe in your heart that God raised him from the dead, you will be saved. For it is by believing in your heart that you are made right with God, and it is by confessing with your mouth that you are saved ... For “Everyone who calls on the name of the Lord will be saved.”</a:t>
            </a:r>
            <a:endParaRPr lang="en-US" sz="9200" dirty="0">
              <a:solidFill>
                <a:schemeClr val="bg1"/>
              </a:solidFill>
            </a:endParaRPr>
          </a:p>
        </p:txBody>
      </p:sp>
    </p:spTree>
    <p:extLst>
      <p:ext uri="{BB962C8B-B14F-4D97-AF65-F5344CB8AC3E}">
        <p14:creationId xmlns:p14="http://schemas.microsoft.com/office/powerpoint/2010/main" val="858939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lvl="0">
              <a:buNone/>
            </a:pPr>
            <a:r>
              <a:rPr lang="en-US" b="1" dirty="0" smtClean="0">
                <a:solidFill>
                  <a:schemeClr val="bg1"/>
                </a:solidFill>
              </a:rPr>
              <a:t>5. Product</a:t>
            </a:r>
            <a:endParaRPr lang="en-US" sz="2400" dirty="0" smtClean="0">
              <a:solidFill>
                <a:schemeClr val="bg1"/>
              </a:solidFill>
            </a:endParaRPr>
          </a:p>
          <a:p>
            <a:pPr lvl="1"/>
            <a:r>
              <a:rPr lang="en-US" dirty="0" smtClean="0">
                <a:solidFill>
                  <a:schemeClr val="bg1"/>
                </a:solidFill>
              </a:rPr>
              <a:t>Salvation through Jesus Christ brings us into a relationship of peace with God.</a:t>
            </a:r>
            <a:endParaRPr lang="en-US" sz="2000" dirty="0" smtClean="0">
              <a:solidFill>
                <a:schemeClr val="bg1"/>
              </a:solidFill>
            </a:endParaRPr>
          </a:p>
          <a:p>
            <a:pPr lvl="1"/>
            <a:r>
              <a:rPr lang="en-US" i="1" dirty="0" smtClean="0">
                <a:solidFill>
                  <a:schemeClr val="bg1"/>
                </a:solidFill>
              </a:rPr>
              <a:t>Romans 5:1</a:t>
            </a:r>
            <a:r>
              <a:rPr lang="en-US" dirty="0" smtClean="0">
                <a:solidFill>
                  <a:schemeClr val="bg1"/>
                </a:solidFill>
              </a:rPr>
              <a:t> </a:t>
            </a:r>
            <a:br>
              <a:rPr lang="en-US" dirty="0" smtClean="0">
                <a:solidFill>
                  <a:schemeClr val="bg1"/>
                </a:solidFill>
              </a:rPr>
            </a:br>
            <a:r>
              <a:rPr lang="en-US" dirty="0" smtClean="0">
                <a:solidFill>
                  <a:schemeClr val="bg1"/>
                </a:solidFill>
              </a:rPr>
              <a:t>Therefore, since we have been made right in God’s sight by faith, we have peace with God because of what Jesus Christ our Lord has done for us.</a:t>
            </a:r>
            <a:endParaRPr lang="en-US" sz="2000" dirty="0" smtClean="0">
              <a:solidFill>
                <a:schemeClr val="bg1"/>
              </a:solidFill>
            </a:endParaRPr>
          </a:p>
          <a:p>
            <a:pPr lvl="1"/>
            <a:r>
              <a:rPr lang="en-US" i="1" dirty="0" smtClean="0">
                <a:solidFill>
                  <a:schemeClr val="bg1"/>
                </a:solidFill>
              </a:rPr>
              <a:t>Romans 8:1</a:t>
            </a:r>
            <a:r>
              <a:rPr lang="en-US" dirty="0" smtClean="0">
                <a:solidFill>
                  <a:schemeClr val="bg1"/>
                </a:solidFill>
              </a:rPr>
              <a:t> </a:t>
            </a:r>
            <a:br>
              <a:rPr lang="en-US" dirty="0" smtClean="0">
                <a:solidFill>
                  <a:schemeClr val="bg1"/>
                </a:solidFill>
              </a:rPr>
            </a:br>
            <a:r>
              <a:rPr lang="en-US" dirty="0" smtClean="0">
                <a:solidFill>
                  <a:schemeClr val="bg1"/>
                </a:solidFill>
              </a:rPr>
              <a:t>So now there is no condemnation for those who belong to Christ Jesus.</a:t>
            </a:r>
            <a:endParaRPr lang="en-US" sz="9600" dirty="0">
              <a:solidFill>
                <a:schemeClr val="bg1"/>
              </a:solidFill>
            </a:endParaRPr>
          </a:p>
        </p:txBody>
      </p:sp>
    </p:spTree>
    <p:extLst>
      <p:ext uri="{BB962C8B-B14F-4D97-AF65-F5344CB8AC3E}">
        <p14:creationId xmlns:p14="http://schemas.microsoft.com/office/powerpoint/2010/main" val="816513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lnSpcReduction="10000"/>
          </a:bodyPr>
          <a:lstStyle/>
          <a:p>
            <a:pPr lvl="0">
              <a:buNone/>
            </a:pPr>
            <a:r>
              <a:rPr lang="en-US" b="1" dirty="0" smtClean="0">
                <a:solidFill>
                  <a:schemeClr val="bg1"/>
                </a:solidFill>
              </a:rPr>
              <a:t>5. Product</a:t>
            </a:r>
            <a:endParaRPr lang="en-US" sz="2400" dirty="0" smtClean="0">
              <a:solidFill>
                <a:schemeClr val="bg1"/>
              </a:solidFill>
            </a:endParaRPr>
          </a:p>
          <a:p>
            <a:pPr lvl="1"/>
            <a:r>
              <a:rPr lang="en-US" i="1" dirty="0" smtClean="0">
                <a:solidFill>
                  <a:schemeClr val="bg1"/>
                </a:solidFill>
              </a:rPr>
              <a:t>Romans 8:38-39</a:t>
            </a:r>
            <a:r>
              <a:rPr lang="en-US" dirty="0" smtClean="0">
                <a:solidFill>
                  <a:schemeClr val="bg1"/>
                </a:solidFill>
              </a:rPr>
              <a:t> </a:t>
            </a:r>
            <a:br>
              <a:rPr lang="en-US" dirty="0" smtClean="0">
                <a:solidFill>
                  <a:schemeClr val="bg1"/>
                </a:solidFill>
              </a:rPr>
            </a:br>
            <a:r>
              <a:rPr lang="en-US" dirty="0" smtClean="0">
                <a:solidFill>
                  <a:schemeClr val="bg1"/>
                </a:solidFill>
              </a:rPr>
              <a:t>And I am convinced that nothing can ever separate us from God’s love. Neither death nor life, neither angels nor demons, neither our fears for today nor our worries about tomorrow—not even the powers of hell can separate us from God’s love. No power in the sky above or in the earth below—indeed, nothing in all creation will ever be able to separate us from the love of God that is revealed in Christ Jesus our Lord.</a:t>
            </a:r>
            <a:endParaRPr lang="en-US" sz="9600" dirty="0">
              <a:solidFill>
                <a:schemeClr val="bg1"/>
              </a:solidFill>
            </a:endParaRPr>
          </a:p>
        </p:txBody>
      </p:sp>
    </p:spTree>
    <p:extLst>
      <p:ext uri="{BB962C8B-B14F-4D97-AF65-F5344CB8AC3E}">
        <p14:creationId xmlns:p14="http://schemas.microsoft.com/office/powerpoint/2010/main" val="71718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marL="2743200" indent="-2743200">
              <a:buNone/>
            </a:pPr>
            <a:r>
              <a:rPr lang="en-US" b="1" dirty="0" smtClean="0">
                <a:solidFill>
                  <a:schemeClr val="bg1"/>
                </a:solidFill>
              </a:rPr>
              <a:t>Examples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Benefits</a:t>
            </a:r>
            <a:r>
              <a:rPr lang="en-US" dirty="0" smtClean="0">
                <a:solidFill>
                  <a:schemeClr val="bg1"/>
                </a:solidFill>
              </a:rPr>
              <a:t>:</a:t>
            </a:r>
          </a:p>
          <a:p>
            <a:pPr marL="2743200" indent="-2743200">
              <a:buNone/>
            </a:pPr>
            <a:endParaRPr lang="en-US" dirty="0" smtClean="0">
              <a:solidFill>
                <a:schemeClr val="bg1"/>
              </a:solidFill>
            </a:endParaRPr>
          </a:p>
          <a:p>
            <a:pPr marL="2743200" indent="-2743200">
              <a:buNone/>
            </a:pPr>
            <a:r>
              <a:rPr lang="en-US" b="1" dirty="0" smtClean="0">
                <a:solidFill>
                  <a:schemeClr val="bg1"/>
                </a:solidFill>
              </a:rPr>
              <a:t>Deficiencies</a:t>
            </a:r>
            <a:r>
              <a:rPr lang="en-US" dirty="0" smtClean="0">
                <a:solidFill>
                  <a:schemeClr val="bg1"/>
                </a:solidFill>
              </a:rPr>
              <a:t>: </a:t>
            </a:r>
          </a:p>
          <a:p>
            <a:endParaRPr lang="en-US" dirty="0"/>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876800"/>
          </a:xfrm>
        </p:spPr>
        <p:txBody>
          <a:bodyPr>
            <a:normAutofit/>
          </a:bodyPr>
          <a:lstStyle/>
          <a:p>
            <a:pPr>
              <a:buNone/>
            </a:pPr>
            <a:r>
              <a:rPr lang="en-US" b="1" dirty="0" smtClean="0">
                <a:solidFill>
                  <a:schemeClr val="bg1"/>
                </a:solidFill>
              </a:rPr>
              <a:t>Prayer</a:t>
            </a:r>
            <a:endParaRPr lang="en-US" sz="9600" dirty="0">
              <a:solidFill>
                <a:schemeClr val="bg1"/>
              </a:solidFill>
            </a:endParaRPr>
          </a:p>
          <a:p>
            <a:pPr>
              <a:buNone/>
            </a:pPr>
            <a:r>
              <a:rPr lang="en-US" sz="3600" dirty="0" smtClean="0">
                <a:solidFill>
                  <a:schemeClr val="bg1"/>
                </a:solidFill>
              </a:rPr>
              <a:t>“Jesus, I understand I’m a sinner.  I believe you lived, died and rose again for me.  I put my trust in you today as my Savior.”</a:t>
            </a:r>
          </a:p>
        </p:txBody>
      </p:sp>
    </p:spTree>
    <p:extLst>
      <p:ext uri="{BB962C8B-B14F-4D97-AF65-F5344CB8AC3E}">
        <p14:creationId xmlns:p14="http://schemas.microsoft.com/office/powerpoint/2010/main" val="203679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VANGELISM_coffee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448701162"/>
      </p:ext>
    </p:ext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vangelism_coffee.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609600" y="1646237"/>
            <a:ext cx="8229600" cy="4525963"/>
          </a:xfrm>
        </p:spPr>
        <p:txBody>
          <a:bodyPr>
            <a:normAutofit/>
          </a:bodyPr>
          <a:lstStyle/>
          <a:p>
            <a:r>
              <a:rPr lang="en-US" dirty="0" smtClean="0">
                <a:solidFill>
                  <a:schemeClr val="bg1"/>
                </a:solidFill>
              </a:rPr>
              <a:t>Who told you about Jesus?</a:t>
            </a:r>
            <a:br>
              <a:rPr lang="en-US" dirty="0" smtClean="0">
                <a:solidFill>
                  <a:schemeClr val="bg1"/>
                </a:solidFill>
              </a:rPr>
            </a:br>
            <a:endParaRPr lang="en-US" dirty="0" smtClean="0">
              <a:solidFill>
                <a:schemeClr val="bg1"/>
              </a:solidFill>
            </a:endParaRPr>
          </a:p>
          <a:p>
            <a:r>
              <a:rPr lang="en-US" dirty="0" smtClean="0">
                <a:solidFill>
                  <a:schemeClr val="bg1"/>
                </a:solidFill>
              </a:rPr>
              <a:t>Is there someone you know you need to tell about Jesus?  Share this with other people to encourage you and pray for you.</a:t>
            </a:r>
            <a:br>
              <a:rPr lang="en-US" dirty="0" smtClean="0">
                <a:solidFill>
                  <a:schemeClr val="bg1"/>
                </a:solidFill>
              </a:rPr>
            </a:br>
            <a:r>
              <a:rPr lang="en-US" dirty="0" smtClean="0">
                <a:solidFill>
                  <a:schemeClr val="bg1"/>
                </a:solidFill>
              </a:rPr>
              <a:t> </a:t>
            </a:r>
          </a:p>
          <a:p>
            <a:r>
              <a:rPr lang="en-US" dirty="0" smtClean="0">
                <a:solidFill>
                  <a:schemeClr val="bg1"/>
                </a:solidFill>
              </a:rPr>
              <a:t>What is your greatest fear in sharing the gospel with others?</a:t>
            </a:r>
            <a:endParaRPr lang="en-US" dirty="0">
              <a:solidFill>
                <a:schemeClr val="bg1"/>
              </a:solidFill>
            </a:endParaRPr>
          </a:p>
        </p:txBody>
      </p:sp>
    </p:spTree>
    <p:extLst>
      <p:ext uri="{BB962C8B-B14F-4D97-AF65-F5344CB8AC3E}">
        <p14:creationId xmlns:p14="http://schemas.microsoft.com/office/powerpoint/2010/main" val="150840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3930650" y="1143000"/>
            <a:ext cx="1023938" cy="3162300"/>
            <a:chOff x="2496" y="1632"/>
            <a:chExt cx="480" cy="1200"/>
          </a:xfrm>
        </p:grpSpPr>
        <p:sp>
          <p:nvSpPr>
            <p:cNvPr id="5" name="AutoShape 4"/>
            <p:cNvSpPr>
              <a:spLocks noChangeArrowheads="1"/>
            </p:cNvSpPr>
            <p:nvPr/>
          </p:nvSpPr>
          <p:spPr bwMode="auto">
            <a:xfrm rot="5372411" flipH="1">
              <a:off x="2520" y="2184"/>
              <a:ext cx="432" cy="384"/>
            </a:xfrm>
            <a:prstGeom prst="curvedUpArrow">
              <a:avLst>
                <a:gd name="adj1" fmla="val 22500"/>
                <a:gd name="adj2" fmla="val 45000"/>
                <a:gd name="adj3" fmla="val 33333"/>
              </a:avLst>
            </a:prstGeom>
            <a:solidFill>
              <a:srgbClr val="800000"/>
            </a:solidFill>
            <a:ln w="9525">
              <a:solidFill>
                <a:schemeClr val="bg1"/>
              </a:solidFill>
              <a:miter lim="800000"/>
              <a:headEnd/>
              <a:tailEnd/>
            </a:ln>
          </p:spPr>
          <p:txBody>
            <a:bodyPr wrap="none" anchor="ctr"/>
            <a:lstStyle/>
            <a:p>
              <a:endParaRPr lang="en-US"/>
            </a:p>
          </p:txBody>
        </p:sp>
        <p:sp>
          <p:nvSpPr>
            <p:cNvPr id="6" name="AutoShape 5"/>
            <p:cNvSpPr>
              <a:spLocks noChangeArrowheads="1"/>
            </p:cNvSpPr>
            <p:nvPr/>
          </p:nvSpPr>
          <p:spPr bwMode="auto">
            <a:xfrm>
              <a:off x="2592" y="2400"/>
              <a:ext cx="384" cy="432"/>
            </a:xfrm>
            <a:prstGeom prst="curvedLeftArrow">
              <a:avLst>
                <a:gd name="adj1" fmla="val 22500"/>
                <a:gd name="adj2" fmla="val 45000"/>
                <a:gd name="adj3" fmla="val 33333"/>
              </a:avLst>
            </a:prstGeom>
            <a:solidFill>
              <a:srgbClr val="800000"/>
            </a:solidFill>
            <a:ln w="9525">
              <a:solidFill>
                <a:schemeClr val="bg1"/>
              </a:solidFill>
              <a:miter lim="800000"/>
              <a:headEnd/>
              <a:tailEnd/>
            </a:ln>
          </p:spPr>
          <p:txBody>
            <a:bodyPr wrap="none" anchor="ctr"/>
            <a:lstStyle/>
            <a:p>
              <a:endParaRPr lang="en-US"/>
            </a:p>
          </p:txBody>
        </p:sp>
        <p:sp>
          <p:nvSpPr>
            <p:cNvPr id="7" name="AutoShape 6"/>
            <p:cNvSpPr>
              <a:spLocks noChangeArrowheads="1"/>
            </p:cNvSpPr>
            <p:nvPr/>
          </p:nvSpPr>
          <p:spPr bwMode="auto">
            <a:xfrm rot="5372411" flipH="1">
              <a:off x="2472" y="1656"/>
              <a:ext cx="432" cy="384"/>
            </a:xfrm>
            <a:prstGeom prst="curvedUpArrow">
              <a:avLst>
                <a:gd name="adj1" fmla="val 22500"/>
                <a:gd name="adj2" fmla="val 45000"/>
                <a:gd name="adj3" fmla="val 33333"/>
              </a:avLst>
            </a:prstGeom>
            <a:solidFill>
              <a:srgbClr val="800000"/>
            </a:solidFill>
            <a:ln w="9525">
              <a:solidFill>
                <a:schemeClr val="bg1"/>
              </a:solidFill>
              <a:miter lim="800000"/>
              <a:headEnd/>
              <a:tailEnd/>
            </a:ln>
          </p:spPr>
          <p:txBody>
            <a:bodyPr wrap="none" anchor="ctr"/>
            <a:lstStyle/>
            <a:p>
              <a:endParaRPr lang="en-US"/>
            </a:p>
          </p:txBody>
        </p:sp>
        <p:sp>
          <p:nvSpPr>
            <p:cNvPr id="8" name="AutoShape 7"/>
            <p:cNvSpPr>
              <a:spLocks noChangeArrowheads="1"/>
            </p:cNvSpPr>
            <p:nvPr/>
          </p:nvSpPr>
          <p:spPr bwMode="auto">
            <a:xfrm>
              <a:off x="2544" y="1872"/>
              <a:ext cx="384" cy="432"/>
            </a:xfrm>
            <a:prstGeom prst="curvedLeftArrow">
              <a:avLst>
                <a:gd name="adj1" fmla="val 22500"/>
                <a:gd name="adj2" fmla="val 45000"/>
                <a:gd name="adj3" fmla="val 33333"/>
              </a:avLst>
            </a:prstGeom>
            <a:solidFill>
              <a:srgbClr val="800000"/>
            </a:solidFill>
            <a:ln w="9525">
              <a:solidFill>
                <a:schemeClr val="bg1"/>
              </a:solidFill>
              <a:miter lim="800000"/>
              <a:headEnd/>
              <a:tailEnd/>
            </a:ln>
          </p:spPr>
          <p:txBody>
            <a:bodyPr wrap="none" anchor="ctr"/>
            <a:lstStyle/>
            <a:p>
              <a:endParaRPr lang="en-US"/>
            </a:p>
          </p:txBody>
        </p:sp>
      </p:grpSp>
      <p:sp>
        <p:nvSpPr>
          <p:cNvPr id="9" name="Text Box 8"/>
          <p:cNvSpPr txBox="1">
            <a:spLocks noChangeArrowheads="1"/>
          </p:cNvSpPr>
          <p:nvPr/>
        </p:nvSpPr>
        <p:spPr bwMode="auto">
          <a:xfrm>
            <a:off x="5257800" y="1676400"/>
            <a:ext cx="3352800" cy="2362200"/>
          </a:xfrm>
          <a:prstGeom prst="rect">
            <a:avLst/>
          </a:prstGeom>
          <a:noFill/>
          <a:ln w="9525">
            <a:noFill/>
            <a:miter lim="800000"/>
            <a:headEnd/>
            <a:tailEnd/>
          </a:ln>
        </p:spPr>
        <p:txBody>
          <a:bodyPr/>
          <a:lstStyle/>
          <a:p>
            <a:pPr eaLnBrk="0" hangingPunct="0">
              <a:buClr>
                <a:srgbClr val="800000"/>
              </a:buClr>
              <a:buFont typeface="Symbol" pitchFamily="18" charset="2"/>
              <a:buChar char="·"/>
            </a:pPr>
            <a:r>
              <a:rPr lang="en-US" sz="2800" b="1" dirty="0">
                <a:latin typeface="Times New Roman" pitchFamily="18" charset="0"/>
              </a:rPr>
              <a:t>Tradition </a:t>
            </a:r>
          </a:p>
          <a:p>
            <a:pPr eaLnBrk="0" hangingPunct="0">
              <a:buClr>
                <a:srgbClr val="800000"/>
              </a:buClr>
              <a:buFont typeface="Symbol" pitchFamily="18" charset="2"/>
              <a:buChar char="·"/>
            </a:pPr>
            <a:r>
              <a:rPr lang="en-US" sz="2800" b="1" dirty="0">
                <a:latin typeface="Times New Roman" pitchFamily="18" charset="0"/>
              </a:rPr>
              <a:t>Reason </a:t>
            </a:r>
          </a:p>
          <a:p>
            <a:pPr eaLnBrk="0" hangingPunct="0">
              <a:buClr>
                <a:srgbClr val="800000"/>
              </a:buClr>
              <a:buFont typeface="Symbol" pitchFamily="18" charset="2"/>
              <a:buChar char="·"/>
            </a:pPr>
            <a:r>
              <a:rPr lang="en-US" sz="2800" b="1" dirty="0">
                <a:latin typeface="Times New Roman" pitchFamily="18" charset="0"/>
              </a:rPr>
              <a:t>Experience </a:t>
            </a:r>
          </a:p>
          <a:p>
            <a:pPr eaLnBrk="0" hangingPunct="0">
              <a:buClr>
                <a:srgbClr val="800000"/>
              </a:buClr>
              <a:buFont typeface="Symbol" pitchFamily="18" charset="2"/>
              <a:buChar char="·"/>
            </a:pPr>
            <a:r>
              <a:rPr lang="en-US" sz="2800" b="1" dirty="0" smtClean="0">
                <a:latin typeface="Times New Roman" pitchFamily="18" charset="0"/>
              </a:rPr>
              <a:t>Emotions</a:t>
            </a:r>
            <a:endParaRPr lang="en-US" sz="2800" b="1" dirty="0">
              <a:latin typeface="Times New Roman" pitchFamily="18" charset="0"/>
            </a:endParaRPr>
          </a:p>
        </p:txBody>
      </p:sp>
      <p:pic>
        <p:nvPicPr>
          <p:cNvPr id="12" name="Picture 11"/>
          <p:cNvPicPr>
            <a:picLocks noChangeAspect="1" noChangeArrowheads="1"/>
          </p:cNvPicPr>
          <p:nvPr/>
        </p:nvPicPr>
        <p:blipFill>
          <a:blip r:embed="rId2" cstate="print"/>
          <a:srcRect/>
          <a:stretch>
            <a:fillRect/>
          </a:stretch>
        </p:blipFill>
        <p:spPr bwMode="auto">
          <a:xfrm>
            <a:off x="1089025" y="1377950"/>
            <a:ext cx="2476500" cy="3194050"/>
          </a:xfrm>
          <a:prstGeom prst="rect">
            <a:avLst/>
          </a:prstGeom>
          <a:noFill/>
          <a:ln w="9525">
            <a:noFill/>
            <a:miter lim="800000"/>
            <a:headEnd/>
            <a:tailEnd/>
          </a:ln>
        </p:spPr>
      </p:pic>
      <p:sp>
        <p:nvSpPr>
          <p:cNvPr id="13" name="Text Box 12"/>
          <p:cNvSpPr txBox="1">
            <a:spLocks noChangeArrowheads="1"/>
          </p:cNvSpPr>
          <p:nvPr/>
        </p:nvSpPr>
        <p:spPr bwMode="auto">
          <a:xfrm>
            <a:off x="1649413" y="4572000"/>
            <a:ext cx="6024562" cy="1552575"/>
          </a:xfrm>
          <a:prstGeom prst="rect">
            <a:avLst/>
          </a:prstGeom>
          <a:noFill/>
          <a:ln w="9525">
            <a:noFill/>
            <a:miter lim="800000"/>
            <a:headEnd/>
            <a:tailEnd/>
          </a:ln>
          <a:effectLst/>
        </p:spPr>
        <p:txBody>
          <a:bodyPr wrap="none">
            <a:spAutoFit/>
          </a:bodyPr>
          <a:lstStyle/>
          <a:p>
            <a:pPr algn="ctr">
              <a:spcBef>
                <a:spcPct val="20000"/>
              </a:spcBef>
              <a:buClr>
                <a:schemeClr val="accent2"/>
              </a:buClr>
              <a:buSzPct val="55000"/>
              <a:buFont typeface="Wingdings" pitchFamily="2" charset="2"/>
              <a:buNone/>
              <a:defRPr/>
            </a:pPr>
            <a:r>
              <a:rPr lang="en-US" sz="2400" b="1" dirty="0">
                <a:effectLst>
                  <a:outerShdw blurRad="38100" dist="38100" dir="2700000" algn="tl">
                    <a:srgbClr val="C0C0C0"/>
                  </a:outerShdw>
                </a:effectLst>
                <a:latin typeface="Times New Roman" pitchFamily="18" charset="0"/>
              </a:rPr>
              <a:t>Acts 17:11 </a:t>
            </a:r>
          </a:p>
          <a:p>
            <a:pPr algn="ctr">
              <a:spcBef>
                <a:spcPct val="20000"/>
              </a:spcBef>
              <a:buClr>
                <a:schemeClr val="accent2"/>
              </a:buClr>
              <a:buSzPct val="55000"/>
              <a:buFont typeface="Wingdings" pitchFamily="2" charset="2"/>
              <a:buNone/>
              <a:defRPr/>
            </a:pPr>
            <a:r>
              <a:rPr lang="en-US" sz="2000" dirty="0">
                <a:latin typeface="Perpetua" pitchFamily="18" charset="0"/>
              </a:rPr>
              <a:t>These Jews were more open-minded than those in </a:t>
            </a:r>
          </a:p>
          <a:p>
            <a:pPr algn="ctr">
              <a:spcBef>
                <a:spcPct val="20000"/>
              </a:spcBef>
              <a:buClr>
                <a:schemeClr val="accent2"/>
              </a:buClr>
              <a:buSzPct val="55000"/>
              <a:buFont typeface="Wingdings" pitchFamily="2" charset="2"/>
              <a:buNone/>
              <a:defRPr/>
            </a:pPr>
            <a:r>
              <a:rPr lang="en-US" sz="2000" dirty="0">
                <a:latin typeface="Perpetua" pitchFamily="18" charset="0"/>
              </a:rPr>
              <a:t>Thessalonica, for they eagerly received the message, examining </a:t>
            </a:r>
          </a:p>
          <a:p>
            <a:pPr algn="ctr">
              <a:spcBef>
                <a:spcPct val="20000"/>
              </a:spcBef>
              <a:buClr>
                <a:schemeClr val="accent2"/>
              </a:buClr>
              <a:buSzPct val="55000"/>
              <a:buFont typeface="Wingdings" pitchFamily="2" charset="2"/>
              <a:buNone/>
              <a:defRPr/>
            </a:pPr>
            <a:r>
              <a:rPr lang="en-US" sz="2000" dirty="0">
                <a:latin typeface="Perpetua" pitchFamily="18" charset="0"/>
              </a:rPr>
              <a:t>the Scriptures carefully every day </a:t>
            </a:r>
            <a:r>
              <a:rPr lang="en-US" sz="2000" i="1" dirty="0">
                <a:latin typeface="Perpetua" pitchFamily="18" charset="0"/>
              </a:rPr>
              <a:t>to see if these things were so</a:t>
            </a:r>
            <a:r>
              <a:rPr lang="en-US" sz="2000" dirty="0">
                <a:latin typeface="Perpetua"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ble_diggingSplash.jpg"/>
          <p:cNvPicPr>
            <a:picLocks noChangeAspect="1"/>
          </p:cNvPicPr>
          <p:nvPr/>
        </p:nvPicPr>
        <p:blipFill>
          <a:blip r:embed="rId3" cstate="print"/>
          <a:stretch>
            <a:fillRect/>
          </a:stretch>
        </p:blipFill>
        <p:spPr>
          <a:xfrm>
            <a:off x="2028" y="0"/>
            <a:ext cx="9139943" cy="6858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371600"/>
            <a:ext cx="8229600" cy="4525963"/>
          </a:xfrm>
        </p:spPr>
        <p:txBody>
          <a:bodyPr/>
          <a:lstStyle/>
          <a:p>
            <a:pPr marL="0" indent="0" eaLnBrk="1" hangingPunct="1">
              <a:buFontTx/>
              <a:buNone/>
              <a:defRPr/>
            </a:pPr>
            <a:r>
              <a:rPr lang="en-US" b="1" dirty="0" smtClean="0">
                <a:solidFill>
                  <a:schemeClr val="bg1"/>
                </a:solidFill>
              </a:rPr>
              <a:t>2 Tim. 3:16</a:t>
            </a:r>
          </a:p>
          <a:p>
            <a:pPr marL="0" indent="0" eaLnBrk="1" hangingPunct="1">
              <a:buFontTx/>
              <a:buNone/>
              <a:defRPr/>
            </a:pPr>
            <a:r>
              <a:rPr lang="en-US" dirty="0" smtClean="0">
                <a:solidFill>
                  <a:schemeClr val="bg1"/>
                </a:solidFill>
                <a:cs typeface="Times New Roman" pitchFamily="18" charset="0"/>
              </a:rPr>
              <a:t>“All Scripture is inspired by God and profitable for teaching, for reproof, for correction, and for training in righteousness, that the man of God may be competent, equipped for every good work.”</a:t>
            </a: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493837"/>
            <a:ext cx="8229600" cy="4525963"/>
          </a:xfrm>
        </p:spPr>
        <p:txBody>
          <a:bodyPr>
            <a:normAutofit/>
          </a:bodyPr>
          <a:lstStyle/>
          <a:p>
            <a:pPr marL="0" indent="0" eaLnBrk="1" hangingPunct="1">
              <a:buFontTx/>
              <a:buNone/>
              <a:defRPr/>
            </a:pPr>
            <a:r>
              <a:rPr lang="en-US" b="1" dirty="0" smtClean="0">
                <a:solidFill>
                  <a:schemeClr val="bg1"/>
                </a:solidFill>
              </a:rPr>
              <a:t>Revelation 22:18-19</a:t>
            </a:r>
          </a:p>
          <a:p>
            <a:pPr marL="0" indent="0">
              <a:buNone/>
              <a:defRPr/>
            </a:pPr>
            <a:r>
              <a:rPr lang="en-US" dirty="0" smtClean="0">
                <a:solidFill>
                  <a:schemeClr val="bg1"/>
                </a:solidFill>
                <a:cs typeface="Times New Roman" pitchFamily="18" charset="0"/>
              </a:rPr>
              <a:t>“</a:t>
            </a:r>
            <a:r>
              <a:rPr lang="en-US" dirty="0" smtClean="0">
                <a:solidFill>
                  <a:schemeClr val="bg1"/>
                </a:solidFill>
              </a:rPr>
              <a:t>I warn everyone who hears the words of the prophecy of this book: if anyone adds to them, God will add to him the plagues described in this book, and if anyone takes away from the words of the book of this prophecy, God will take away his share in the tree of life and in the holy city, which are described in this book.</a:t>
            </a:r>
            <a:r>
              <a:rPr lang="en-US" dirty="0" smtClean="0">
                <a:solidFill>
                  <a:schemeClr val="bg1"/>
                </a:solidFill>
                <a:cs typeface="Times New Roman" pitchFamily="18" charset="0"/>
              </a:rPr>
              <a:t>”</a:t>
            </a: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493837"/>
            <a:ext cx="8229600" cy="4525963"/>
          </a:xfrm>
        </p:spPr>
        <p:txBody>
          <a:bodyPr>
            <a:normAutofit/>
          </a:bodyPr>
          <a:lstStyle/>
          <a:p>
            <a:pPr marL="0" indent="0">
              <a:buNone/>
              <a:defRPr/>
            </a:pPr>
            <a:r>
              <a:rPr lang="en-US" b="1" dirty="0" smtClean="0">
                <a:solidFill>
                  <a:schemeClr val="bg1"/>
                </a:solidFill>
              </a:rPr>
              <a:t>Rom 1:20</a:t>
            </a:r>
            <a:r>
              <a:rPr lang="en-US" dirty="0" smtClean="0">
                <a:solidFill>
                  <a:schemeClr val="bg1"/>
                </a:solidFill>
              </a:rPr>
              <a:t/>
            </a:r>
            <a:br>
              <a:rPr lang="en-US" dirty="0" smtClean="0">
                <a:solidFill>
                  <a:schemeClr val="bg1"/>
                </a:solidFill>
              </a:rPr>
            </a:br>
            <a:r>
              <a:rPr lang="en-US" dirty="0" smtClean="0">
                <a:solidFill>
                  <a:schemeClr val="bg1"/>
                </a:solidFill>
              </a:rPr>
              <a:t>For since the creation of the world God's invisible qualities--his eternal power and divine nature--have been clearly seen, being understood from what has been made, so that men are without excuse.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hatToExpect_2.jpg"/>
          <p:cNvPicPr>
            <a:picLocks noChangeAspect="1"/>
          </p:cNvPicPr>
          <p:nvPr/>
        </p:nvPicPr>
        <p:blipFill>
          <a:blip r:embed="rId2" cstate="print"/>
          <a:stretch>
            <a:fillRect/>
          </a:stretch>
        </p:blipFill>
        <p:spPr>
          <a:xfrm>
            <a:off x="2028" y="0"/>
            <a:ext cx="9139943" cy="685800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493837"/>
            <a:ext cx="8229600" cy="4525963"/>
          </a:xfrm>
        </p:spPr>
        <p:txBody>
          <a:bodyPr>
            <a:normAutofit/>
          </a:bodyPr>
          <a:lstStyle/>
          <a:p>
            <a:pPr>
              <a:buClr>
                <a:schemeClr val="accent2"/>
              </a:buClr>
              <a:buSzPct val="55000"/>
              <a:buNone/>
              <a:defRPr/>
            </a:pPr>
            <a:r>
              <a:rPr lang="en-US" b="1" dirty="0" smtClean="0">
                <a:solidFill>
                  <a:schemeClr val="bg1"/>
                </a:solidFill>
              </a:rPr>
              <a:t>Acts 17:11 </a:t>
            </a:r>
          </a:p>
          <a:p>
            <a:pPr marL="0" indent="0">
              <a:buClr>
                <a:schemeClr val="accent2"/>
              </a:buClr>
              <a:buSzPct val="55000"/>
              <a:buNone/>
              <a:defRPr/>
            </a:pPr>
            <a:r>
              <a:rPr lang="en-US" dirty="0" smtClean="0">
                <a:solidFill>
                  <a:schemeClr val="bg1"/>
                </a:solidFill>
              </a:rPr>
              <a:t>These Jews were more open-minded than those in Thessalonica, for they eagerly received the message, examining the Scriptures carefully every day to see if these things were so.</a:t>
            </a: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493837"/>
            <a:ext cx="8229600" cy="4525963"/>
          </a:xfrm>
        </p:spPr>
        <p:txBody>
          <a:bodyPr>
            <a:normAutofit/>
          </a:bodyPr>
          <a:lstStyle/>
          <a:p>
            <a:pPr marL="0" indent="0">
              <a:buNone/>
              <a:defRPr/>
            </a:pPr>
            <a:r>
              <a:rPr lang="en-US" b="1" dirty="0" smtClean="0">
                <a:solidFill>
                  <a:schemeClr val="bg1"/>
                </a:solidFill>
              </a:rPr>
              <a:t>Phil. 4:7</a:t>
            </a:r>
          </a:p>
          <a:p>
            <a:pPr marL="0" indent="0">
              <a:buNone/>
              <a:defRPr/>
            </a:pPr>
            <a:r>
              <a:rPr lang="en-US" dirty="0" smtClean="0">
                <a:solidFill>
                  <a:schemeClr val="bg1"/>
                </a:solidFill>
              </a:rPr>
              <a:t>And the peace of God, which surpasses all understanding, will guard your hearts and your minds in Christ Jesus. </a:t>
            </a:r>
          </a:p>
          <a:p>
            <a:pPr marL="0" indent="0" eaLnBrk="1" hangingPunct="1">
              <a:buFontTx/>
              <a:buNone/>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493837"/>
            <a:ext cx="8229600" cy="4525963"/>
          </a:xfrm>
        </p:spPr>
        <p:txBody>
          <a:bodyPr>
            <a:normAutofit/>
          </a:bodyPr>
          <a:lstStyle/>
          <a:p>
            <a:pPr marL="0" indent="0" eaLnBrk="1" hangingPunct="1">
              <a:buFontTx/>
              <a:buNone/>
              <a:defRPr/>
            </a:pPr>
            <a:r>
              <a:rPr lang="en-US" b="1" dirty="0" smtClean="0">
                <a:solidFill>
                  <a:schemeClr val="bg1"/>
                </a:solidFill>
              </a:rPr>
              <a:t>John 16:8</a:t>
            </a:r>
          </a:p>
          <a:p>
            <a:pPr marL="0" indent="0">
              <a:buNone/>
              <a:defRPr/>
            </a:pPr>
            <a:r>
              <a:rPr lang="en-US" dirty="0" smtClean="0">
                <a:solidFill>
                  <a:schemeClr val="bg1"/>
                </a:solidFill>
              </a:rPr>
              <a:t>And when he [the Holy Spirit] comes, he will convict the world concerning sin and righteousness and judgment.</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digging.jpg"/>
          <p:cNvPicPr>
            <a:picLocks noChangeAspect="1"/>
          </p:cNvPicPr>
          <p:nvPr/>
        </p:nvPicPr>
        <p:blipFill>
          <a:blip r:embed="rId3" cstate="print"/>
          <a:stretch>
            <a:fillRect/>
          </a:stretch>
        </p:blipFill>
        <p:spPr>
          <a:xfrm>
            <a:off x="2028" y="0"/>
            <a:ext cx="9139943" cy="6858000"/>
          </a:xfrm>
          <a:prstGeom prst="rect">
            <a:avLst/>
          </a:prstGeom>
        </p:spPr>
      </p:pic>
      <p:sp>
        <p:nvSpPr>
          <p:cNvPr id="80899" name="Rectangle 3"/>
          <p:cNvSpPr>
            <a:spLocks noGrp="1" noChangeArrowheads="1"/>
          </p:cNvSpPr>
          <p:nvPr>
            <p:ph type="body" idx="1"/>
          </p:nvPr>
        </p:nvSpPr>
        <p:spPr>
          <a:xfrm>
            <a:off x="457200" y="1493837"/>
            <a:ext cx="8229600" cy="4525963"/>
          </a:xfrm>
        </p:spPr>
        <p:txBody>
          <a:bodyPr>
            <a:normAutofit/>
          </a:bodyPr>
          <a:lstStyle/>
          <a:p>
            <a:pPr marL="0" indent="0">
              <a:buNone/>
            </a:pPr>
            <a:r>
              <a:rPr lang="en-US" b="1" dirty="0" smtClean="0">
                <a:solidFill>
                  <a:schemeClr val="bg1"/>
                </a:solidFill>
              </a:rPr>
              <a:t>Act 4:19-20</a:t>
            </a:r>
            <a:r>
              <a:rPr lang="en-US" dirty="0" smtClean="0">
                <a:solidFill>
                  <a:schemeClr val="bg1"/>
                </a:solidFill>
              </a:rPr>
              <a:t/>
            </a:r>
            <a:br>
              <a:rPr lang="en-US" dirty="0" smtClean="0">
                <a:solidFill>
                  <a:schemeClr val="bg1"/>
                </a:solidFill>
              </a:rPr>
            </a:br>
            <a:r>
              <a:rPr lang="en-US" dirty="0" smtClean="0">
                <a:solidFill>
                  <a:schemeClr val="bg1"/>
                </a:solidFill>
              </a:rPr>
              <a:t>But Peter and John replied, “Judge for yourselves whether it is right in God’s sight to obey you rather than God. For we cannot help speaking about what we have seen and heard.”</a:t>
            </a: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ble_coffeeSplash.jpg"/>
          <p:cNvPicPr>
            <a:picLocks noChangeAspect="1"/>
          </p:cNvPicPr>
          <p:nvPr/>
        </p:nvPicPr>
        <p:blipFill>
          <a:blip r:embed="rId2" cstate="print"/>
          <a:stretch>
            <a:fillRect/>
          </a:stretch>
        </p:blipFill>
        <p:spPr>
          <a:xfrm>
            <a:off x="2028" y="0"/>
            <a:ext cx="9139943" cy="68580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ble_coffee.jpg"/>
          <p:cNvPicPr>
            <a:picLocks noChangeAspect="1"/>
          </p:cNvPicPr>
          <p:nvPr/>
        </p:nvPicPr>
        <p:blipFill>
          <a:blip r:embed="rId3" cstate="print"/>
          <a:stretch>
            <a:fillRect/>
          </a:stretch>
        </p:blipFill>
        <p:spPr>
          <a:xfrm>
            <a:off x="0" y="0"/>
            <a:ext cx="9139943" cy="6858000"/>
          </a:xfrm>
          <a:prstGeom prst="rect">
            <a:avLst/>
          </a:prstGeom>
        </p:spPr>
      </p:pic>
      <p:sp>
        <p:nvSpPr>
          <p:cNvPr id="3" name="Content Placeholder 2"/>
          <p:cNvSpPr>
            <a:spLocks noGrp="1"/>
          </p:cNvSpPr>
          <p:nvPr>
            <p:ph idx="1"/>
          </p:nvPr>
        </p:nvSpPr>
        <p:spPr>
          <a:xfrm>
            <a:off x="457200" y="1493837"/>
            <a:ext cx="8229600" cy="4525963"/>
          </a:xfrm>
        </p:spPr>
        <p:txBody>
          <a:bodyPr>
            <a:noAutofit/>
          </a:bodyPr>
          <a:lstStyle/>
          <a:p>
            <a:r>
              <a:rPr lang="en-US" sz="3000" dirty="0" smtClean="0">
                <a:solidFill>
                  <a:schemeClr val="bg1"/>
                </a:solidFill>
              </a:rPr>
              <a:t>Has your understanding of the Bible grown?</a:t>
            </a:r>
          </a:p>
          <a:p>
            <a:r>
              <a:rPr lang="en-US" sz="3000" dirty="0" smtClean="0">
                <a:solidFill>
                  <a:schemeClr val="bg1"/>
                </a:solidFill>
              </a:rPr>
              <a:t>In what ways do you think emotions could conflict or support the Bible? Give examples?</a:t>
            </a:r>
          </a:p>
          <a:p>
            <a:r>
              <a:rPr lang="en-US" sz="3000" dirty="0" smtClean="0">
                <a:solidFill>
                  <a:schemeClr val="bg1"/>
                </a:solidFill>
              </a:rPr>
              <a:t>Why should we trust Scripture over experience? Give examples where experience would support the Bible?</a:t>
            </a:r>
          </a:p>
          <a:p>
            <a:r>
              <a:rPr lang="en-US" sz="3000" dirty="0" smtClean="0">
                <a:solidFill>
                  <a:schemeClr val="bg1"/>
                </a:solidFill>
              </a:rPr>
              <a:t>Why is tradition dangerous and wonderful?</a:t>
            </a:r>
          </a:p>
          <a:p>
            <a:r>
              <a:rPr lang="en-US" sz="3000" dirty="0" smtClean="0">
                <a:solidFill>
                  <a:schemeClr val="bg1"/>
                </a:solidFill>
              </a:rPr>
              <a:t>If Scripture seems to come in conflict with modern scientific opinion, what should we do? Give examples.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plash.jpg"/>
          <p:cNvPicPr>
            <a:picLocks noChangeAspect="1"/>
          </p:cNvPicPr>
          <p:nvPr/>
        </p:nvPicPr>
        <p:blipFill>
          <a:blip r:embed="rId3" cstate="print"/>
          <a:stretch>
            <a:fillRect/>
          </a:stretch>
        </p:blipFill>
        <p:spPr>
          <a:xfrm>
            <a:off x="2028" y="0"/>
            <a:ext cx="9139943" cy="68580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nkind_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3061371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dirty="0" smtClean="0">
                <a:solidFill>
                  <a:schemeClr val="bg1"/>
                </a:solidFill>
              </a:rPr>
              <a:t>“What is man that You take thought of him, And the son of man that You care for him?”</a:t>
            </a:r>
            <a:br>
              <a:rPr lang="en-US" dirty="0" smtClean="0">
                <a:solidFill>
                  <a:schemeClr val="bg1"/>
                </a:solidFill>
              </a:rPr>
            </a:br>
            <a:r>
              <a:rPr lang="en-US" dirty="0" smtClean="0">
                <a:solidFill>
                  <a:schemeClr val="bg1"/>
                </a:solidFill>
              </a:rPr>
              <a:t>–Psalm 8:4</a:t>
            </a:r>
          </a:p>
          <a:p>
            <a:pPr>
              <a:buNone/>
            </a:pPr>
            <a:endParaRPr lang="en-US" dirty="0" smtClean="0">
              <a:solidFill>
                <a:schemeClr val="bg1"/>
              </a:solidFill>
            </a:endParaRPr>
          </a:p>
        </p:txBody>
      </p:sp>
    </p:spTree>
    <p:extLst>
      <p:ext uri="{BB962C8B-B14F-4D97-AF65-F5344CB8AC3E}">
        <p14:creationId xmlns:p14="http://schemas.microsoft.com/office/powerpoint/2010/main" val="20244009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dirty="0" smtClean="0">
                <a:solidFill>
                  <a:schemeClr val="bg1"/>
                </a:solidFill>
              </a:rPr>
              <a:t>Life Jacket</a:t>
            </a:r>
          </a:p>
          <a:p>
            <a:pPr>
              <a:buNone/>
            </a:pPr>
            <a:endParaRPr lang="en-US" dirty="0" smtClean="0">
              <a:solidFill>
                <a:schemeClr val="bg1"/>
              </a:solidFill>
            </a:endParaRPr>
          </a:p>
        </p:txBody>
      </p:sp>
    </p:spTree>
    <p:extLst>
      <p:ext uri="{BB962C8B-B14F-4D97-AF65-F5344CB8AC3E}">
        <p14:creationId xmlns:p14="http://schemas.microsoft.com/office/powerpoint/2010/main" val="7091566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hatToExpect_3.jpg"/>
          <p:cNvPicPr>
            <a:picLocks noChangeAspect="1"/>
          </p:cNvPicPr>
          <p:nvPr/>
        </p:nvPicPr>
        <p:blipFill>
          <a:blip r:embed="rId2" cstate="print"/>
          <a:stretch>
            <a:fillRect/>
          </a:stretch>
        </p:blipFill>
        <p:spPr>
          <a:xfrm>
            <a:off x="2028" y="0"/>
            <a:ext cx="9139943" cy="685800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marL="514350" indent="-514350">
              <a:buAutoNum type="alphaUcPeriod"/>
            </a:pPr>
            <a:r>
              <a:rPr lang="en-US" dirty="0" smtClean="0">
                <a:solidFill>
                  <a:schemeClr val="bg1"/>
                </a:solidFill>
              </a:rPr>
              <a:t>The Greatness of Man</a:t>
            </a:r>
          </a:p>
          <a:p>
            <a:pPr marL="514350" indent="-514350">
              <a:buAutoNum type="alphaUcPeriod"/>
            </a:pPr>
            <a:r>
              <a:rPr lang="en-US" dirty="0" smtClean="0">
                <a:solidFill>
                  <a:schemeClr val="bg1"/>
                </a:solidFill>
              </a:rPr>
              <a:t>The Fall of Man</a:t>
            </a:r>
            <a:endParaRPr lang="en-US" dirty="0">
              <a:solidFill>
                <a:schemeClr val="bg1"/>
              </a:solidFill>
            </a:endParaRPr>
          </a:p>
        </p:txBody>
      </p:sp>
    </p:spTree>
    <p:extLst>
      <p:ext uri="{BB962C8B-B14F-4D97-AF65-F5344CB8AC3E}">
        <p14:creationId xmlns:p14="http://schemas.microsoft.com/office/powerpoint/2010/main" val="9720737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The Greatness of Man</a:t>
            </a:r>
          </a:p>
        </p:txBody>
      </p:sp>
    </p:spTree>
    <p:extLst>
      <p:ext uri="{BB962C8B-B14F-4D97-AF65-F5344CB8AC3E}">
        <p14:creationId xmlns:p14="http://schemas.microsoft.com/office/powerpoint/2010/main" val="17356152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The Greatness of Man:</a:t>
            </a:r>
          </a:p>
          <a:p>
            <a:pPr>
              <a:buNone/>
            </a:pPr>
            <a:r>
              <a:rPr lang="en-US" i="1" dirty="0" smtClean="0">
                <a:solidFill>
                  <a:schemeClr val="bg1"/>
                </a:solidFill>
              </a:rPr>
              <a:t>Imago Dei</a:t>
            </a:r>
            <a:r>
              <a:rPr lang="en-US" dirty="0" smtClean="0">
                <a:solidFill>
                  <a:schemeClr val="bg1"/>
                </a:solidFill>
              </a:rPr>
              <a:t>:</a:t>
            </a:r>
            <a:r>
              <a:rPr lang="en-US" i="1" dirty="0" smtClean="0">
                <a:solidFill>
                  <a:schemeClr val="bg1"/>
                </a:solidFill>
              </a:rPr>
              <a:t>	</a:t>
            </a:r>
            <a:r>
              <a:rPr lang="en-US" dirty="0" smtClean="0">
                <a:solidFill>
                  <a:schemeClr val="bg1"/>
                </a:solidFill>
              </a:rPr>
              <a:t>(Lat. “image of God”). Refers to the fact that humanity carries a unique resemblance to God.  </a:t>
            </a:r>
          </a:p>
          <a:p>
            <a:pPr>
              <a:buNone/>
            </a:pPr>
            <a:endParaRPr lang="en-US" dirty="0">
              <a:solidFill>
                <a:schemeClr val="bg1"/>
              </a:solidFill>
            </a:endParaRPr>
          </a:p>
        </p:txBody>
      </p:sp>
    </p:spTree>
    <p:extLst>
      <p:ext uri="{BB962C8B-B14F-4D97-AF65-F5344CB8AC3E}">
        <p14:creationId xmlns:p14="http://schemas.microsoft.com/office/powerpoint/2010/main" val="28636275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2" cstate="print"/>
          <a:stretch>
            <a:fillRect/>
          </a:stretch>
        </p:blipFill>
        <p:spPr>
          <a:xfrm>
            <a:off x="2028" y="0"/>
            <a:ext cx="9139943" cy="6858000"/>
          </a:xfrm>
          <a:prstGeom prst="rect">
            <a:avLst/>
          </a:prstGeom>
        </p:spPr>
      </p:pic>
      <p:sp>
        <p:nvSpPr>
          <p:cNvPr id="6" name="Rectangle 5"/>
          <p:cNvSpPr>
            <a:spLocks noChangeArrowheads="1"/>
          </p:cNvSpPr>
          <p:nvPr/>
        </p:nvSpPr>
        <p:spPr bwMode="auto">
          <a:xfrm>
            <a:off x="1371338" y="1951672"/>
            <a:ext cx="6324862" cy="1477328"/>
          </a:xfrm>
          <a:prstGeom prst="rect">
            <a:avLst/>
          </a:prstGeom>
          <a:solidFill>
            <a:schemeClr val="bg2"/>
          </a:solidFill>
          <a:ln w="9525" algn="ctr">
            <a:solidFill>
              <a:schemeClr val="bg2">
                <a:lumMod val="50000"/>
              </a:schemeClr>
            </a:solidFill>
            <a:miter lim="800000"/>
            <a:headEnd/>
            <a:tailEnd/>
          </a:ln>
          <a:effectLst>
            <a:outerShdw blurRad="50800" dist="38100" dir="2700000" algn="tl" rotWithShape="0">
              <a:prstClr val="black">
                <a:alpha val="40000"/>
              </a:prstClr>
            </a:outerShdw>
          </a:effectLst>
        </p:spPr>
        <p:txBody>
          <a:bodyPr wrap="square" anchor="ctr">
            <a:spAutoFit/>
          </a:bodyPr>
          <a:lstStyle/>
          <a:p>
            <a:pPr>
              <a:defRPr/>
            </a:pPr>
            <a:r>
              <a:rPr lang="en-US" sz="2400" dirty="0" smtClean="0"/>
              <a:t>There are no ordinary people, it is immortals whom we joke with, work with, marry, snub, and exploit.</a:t>
            </a:r>
            <a:endParaRPr lang="en-US" sz="2400" dirty="0"/>
          </a:p>
          <a:p>
            <a:pPr algn="r">
              <a:defRPr/>
            </a:pPr>
            <a:r>
              <a:rPr lang="en-US" dirty="0" smtClean="0"/>
              <a:t>—C.S. Lewis</a:t>
            </a:r>
            <a:endParaRPr lang="en-US" dirty="0"/>
          </a:p>
        </p:txBody>
      </p:sp>
    </p:spTree>
    <p:extLst>
      <p:ext uri="{BB962C8B-B14F-4D97-AF65-F5344CB8AC3E}">
        <p14:creationId xmlns:p14="http://schemas.microsoft.com/office/powerpoint/2010/main" val="3878863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2" cstate="print"/>
          <a:stretch>
            <a:fillRect/>
          </a:stretch>
        </p:blipFill>
        <p:spPr>
          <a:xfrm>
            <a:off x="2028" y="0"/>
            <a:ext cx="9139943" cy="6858000"/>
          </a:xfrm>
          <a:prstGeom prst="rect">
            <a:avLst/>
          </a:prstGeom>
        </p:spPr>
      </p:pic>
      <p:sp>
        <p:nvSpPr>
          <p:cNvPr id="6" name="Rectangle 5"/>
          <p:cNvSpPr>
            <a:spLocks noChangeArrowheads="1"/>
          </p:cNvSpPr>
          <p:nvPr/>
        </p:nvSpPr>
        <p:spPr bwMode="auto">
          <a:xfrm>
            <a:off x="1371338" y="1905000"/>
            <a:ext cx="6324862" cy="3323987"/>
          </a:xfrm>
          <a:prstGeom prst="rect">
            <a:avLst/>
          </a:prstGeom>
          <a:solidFill>
            <a:schemeClr val="bg2"/>
          </a:solidFill>
          <a:ln w="9525" algn="ctr">
            <a:solidFill>
              <a:schemeClr val="bg2">
                <a:lumMod val="50000"/>
              </a:schemeClr>
            </a:solidFill>
            <a:miter lim="800000"/>
            <a:headEnd/>
            <a:tailEnd/>
          </a:ln>
          <a:effectLst>
            <a:outerShdw blurRad="50800" dist="38100" dir="2700000" algn="tl" rotWithShape="0">
              <a:prstClr val="black">
                <a:alpha val="40000"/>
              </a:prstClr>
            </a:outerShdw>
          </a:effectLst>
        </p:spPr>
        <p:txBody>
          <a:bodyPr wrap="square" anchor="ctr">
            <a:spAutoFit/>
          </a:bodyPr>
          <a:lstStyle/>
          <a:p>
            <a:pPr>
              <a:defRPr/>
            </a:pPr>
            <a:r>
              <a:rPr lang="en-US" sz="2400" dirty="0" smtClean="0"/>
              <a:t>If individuals live only seventy years, then a state, or a nation, or a civilization, which may last for a thousand years, is more important than an individual.  But if Christianity is true, then the individual is not only more important but incomparably more important, for he is everlasting and the life of a state or a civilization, compared with his, is only a moment.</a:t>
            </a:r>
            <a:endParaRPr lang="en-US" sz="2400" dirty="0"/>
          </a:p>
          <a:p>
            <a:pPr algn="r">
              <a:defRPr/>
            </a:pPr>
            <a:r>
              <a:rPr lang="en-US" dirty="0" smtClean="0"/>
              <a:t>—C.S. Lewis</a:t>
            </a:r>
            <a:endParaRPr lang="en-US" dirty="0"/>
          </a:p>
        </p:txBody>
      </p:sp>
    </p:spTree>
    <p:extLst>
      <p:ext uri="{BB962C8B-B14F-4D97-AF65-F5344CB8AC3E}">
        <p14:creationId xmlns:p14="http://schemas.microsoft.com/office/powerpoint/2010/main" val="15925620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The Fall of Man</a:t>
            </a:r>
          </a:p>
          <a:p>
            <a:pPr>
              <a:buNone/>
            </a:pPr>
            <a:endParaRPr lang="en-US" b="1" dirty="0">
              <a:solidFill>
                <a:schemeClr val="bg1"/>
              </a:solidFill>
            </a:endParaRPr>
          </a:p>
        </p:txBody>
      </p:sp>
    </p:spTree>
    <p:extLst>
      <p:ext uri="{BB962C8B-B14F-4D97-AF65-F5344CB8AC3E}">
        <p14:creationId xmlns:p14="http://schemas.microsoft.com/office/powerpoint/2010/main" val="21011103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228600" y="1646237"/>
            <a:ext cx="8686800" cy="4525963"/>
          </a:xfrm>
        </p:spPr>
        <p:txBody>
          <a:bodyPr>
            <a:normAutofit fontScale="92500" lnSpcReduction="10000"/>
          </a:bodyPr>
          <a:lstStyle/>
          <a:p>
            <a:pPr marL="2170113" indent="-2170113">
              <a:lnSpc>
                <a:spcPct val="80000"/>
              </a:lnSpc>
              <a:buNone/>
              <a:defRPr/>
            </a:pPr>
            <a:r>
              <a:rPr lang="en-US" b="1" dirty="0" smtClean="0">
                <a:solidFill>
                  <a:schemeClr val="bg1"/>
                </a:solidFill>
              </a:rPr>
              <a:t>Original Sin</a:t>
            </a:r>
            <a:r>
              <a:rPr lang="en-US" dirty="0" smtClean="0">
                <a:solidFill>
                  <a:schemeClr val="bg1"/>
                </a:solidFill>
              </a:rPr>
              <a:t>: 	</a:t>
            </a:r>
            <a:r>
              <a:rPr lang="en-US" sz="3000" dirty="0" smtClean="0">
                <a:solidFill>
                  <a:schemeClr val="bg1"/>
                </a:solidFill>
              </a:rPr>
              <a:t>A broad term that refers to the effects   that the first sin had on humanity or to the “origin” of sin. </a:t>
            </a:r>
            <a:br>
              <a:rPr lang="en-US" sz="3000" dirty="0" smtClean="0">
                <a:solidFill>
                  <a:schemeClr val="bg1"/>
                </a:solidFill>
              </a:rPr>
            </a:br>
            <a:endParaRPr lang="en-US" sz="3000" dirty="0" smtClean="0">
              <a:solidFill>
                <a:schemeClr val="bg1"/>
              </a:solidFill>
            </a:endParaRPr>
          </a:p>
          <a:p>
            <a:pPr marL="2170113" indent="-2170113">
              <a:lnSpc>
                <a:spcPct val="80000"/>
              </a:lnSpc>
              <a:buNone/>
              <a:defRPr/>
            </a:pPr>
            <a:r>
              <a:rPr lang="en-US" b="1" dirty="0" smtClean="0">
                <a:solidFill>
                  <a:schemeClr val="bg1"/>
                </a:solidFill>
              </a:rPr>
              <a:t>Imputed Sin</a:t>
            </a:r>
            <a:r>
              <a:rPr lang="en-US" dirty="0" smtClean="0">
                <a:solidFill>
                  <a:schemeClr val="bg1"/>
                </a:solidFill>
              </a:rPr>
              <a:t>:  </a:t>
            </a:r>
            <a:r>
              <a:rPr lang="en-US" sz="3000" dirty="0" smtClean="0">
                <a:solidFill>
                  <a:schemeClr val="bg1"/>
                </a:solidFill>
              </a:rPr>
              <a:t>Specifically refers to the guilt or condemnation of the first sin which was imputed to humanity. </a:t>
            </a:r>
            <a:r>
              <a:rPr lang="en-US" dirty="0" smtClean="0">
                <a:solidFill>
                  <a:schemeClr val="bg1"/>
                </a:solidFill>
              </a:rPr>
              <a:t/>
            </a:r>
            <a:br>
              <a:rPr lang="en-US" dirty="0" smtClean="0">
                <a:solidFill>
                  <a:schemeClr val="bg1"/>
                </a:solidFill>
              </a:rPr>
            </a:br>
            <a:endParaRPr lang="en-US" dirty="0" smtClean="0">
              <a:solidFill>
                <a:schemeClr val="bg1"/>
              </a:solidFill>
            </a:endParaRPr>
          </a:p>
          <a:p>
            <a:pPr marL="2170113" indent="-2170113">
              <a:lnSpc>
                <a:spcPct val="80000"/>
              </a:lnSpc>
              <a:buNone/>
              <a:defRPr/>
            </a:pPr>
            <a:r>
              <a:rPr lang="en-US" b="1" dirty="0" smtClean="0">
                <a:solidFill>
                  <a:schemeClr val="bg1"/>
                </a:solidFill>
              </a:rPr>
              <a:t>Inherited Sin</a:t>
            </a:r>
            <a:r>
              <a:rPr lang="en-US" dirty="0" smtClean="0">
                <a:solidFill>
                  <a:schemeClr val="bg1"/>
                </a:solidFill>
              </a:rPr>
              <a:t>: </a:t>
            </a:r>
            <a:r>
              <a:rPr lang="en-US" sz="3000" dirty="0" smtClean="0">
                <a:solidFill>
                  <a:schemeClr val="bg1"/>
                </a:solidFill>
              </a:rPr>
              <a:t>Specifically refers to the </a:t>
            </a:r>
            <a:r>
              <a:rPr lang="en-US" sz="3000" dirty="0" err="1" smtClean="0">
                <a:solidFill>
                  <a:schemeClr val="bg1"/>
                </a:solidFill>
              </a:rPr>
              <a:t>transferal</a:t>
            </a:r>
            <a:r>
              <a:rPr lang="en-US" sz="3000" dirty="0" smtClean="0">
                <a:solidFill>
                  <a:schemeClr val="bg1"/>
                </a:solidFill>
              </a:rPr>
              <a:t> of the sinful nature. </a:t>
            </a:r>
            <a:r>
              <a:rPr lang="en-US" dirty="0" smtClean="0">
                <a:solidFill>
                  <a:schemeClr val="bg1"/>
                </a:solidFill>
              </a:rPr>
              <a:t/>
            </a:r>
            <a:br>
              <a:rPr lang="en-US" dirty="0" smtClean="0">
                <a:solidFill>
                  <a:schemeClr val="bg1"/>
                </a:solidFill>
              </a:rPr>
            </a:br>
            <a:endParaRPr lang="en-US" dirty="0" smtClean="0">
              <a:solidFill>
                <a:schemeClr val="bg1"/>
              </a:solidFill>
            </a:endParaRPr>
          </a:p>
          <a:p>
            <a:pPr marL="2170113" indent="-2170113">
              <a:lnSpc>
                <a:spcPct val="80000"/>
              </a:lnSpc>
              <a:buNone/>
              <a:defRPr/>
            </a:pPr>
            <a:r>
              <a:rPr lang="en-US" b="1" dirty="0" smtClean="0">
                <a:solidFill>
                  <a:schemeClr val="bg1"/>
                </a:solidFill>
              </a:rPr>
              <a:t>Personal Sin</a:t>
            </a:r>
            <a:r>
              <a:rPr lang="en-US" dirty="0" smtClean="0">
                <a:solidFill>
                  <a:schemeClr val="bg1"/>
                </a:solidFill>
              </a:rPr>
              <a:t>:  </a:t>
            </a:r>
            <a:r>
              <a:rPr lang="en-US" sz="3000" dirty="0" smtClean="0">
                <a:solidFill>
                  <a:schemeClr val="bg1"/>
                </a:solidFill>
              </a:rPr>
              <a:t>Specifically refers to the sins that are committed by individuals.</a:t>
            </a:r>
          </a:p>
          <a:p>
            <a:endParaRPr lang="en-US" dirty="0">
              <a:solidFill>
                <a:schemeClr val="bg1"/>
              </a:solidFill>
            </a:endParaRPr>
          </a:p>
        </p:txBody>
      </p:sp>
    </p:spTree>
    <p:extLst>
      <p:ext uri="{BB962C8B-B14F-4D97-AF65-F5344CB8AC3E}">
        <p14:creationId xmlns:p14="http://schemas.microsoft.com/office/powerpoint/2010/main" val="46224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nkind_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5777011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76400"/>
            <a:ext cx="8229600" cy="4525963"/>
          </a:xfrm>
        </p:spPr>
        <p:txBody>
          <a:bodyPr>
            <a:normAutofit lnSpcReduction="10000"/>
          </a:bodyPr>
          <a:lstStyle/>
          <a:p>
            <a:pPr>
              <a:buNone/>
            </a:pPr>
            <a:r>
              <a:rPr lang="en-US" b="1" dirty="0" err="1" smtClean="0">
                <a:solidFill>
                  <a:schemeClr val="bg1"/>
                </a:solidFill>
              </a:rPr>
              <a:t>Pelagianism</a:t>
            </a:r>
            <a:r>
              <a:rPr lang="en-US" b="1" dirty="0" smtClean="0">
                <a:solidFill>
                  <a:schemeClr val="bg1"/>
                </a:solidFill>
              </a:rPr>
              <a:t>: </a:t>
            </a:r>
            <a:r>
              <a:rPr lang="en-US" dirty="0" smtClean="0">
                <a:solidFill>
                  <a:schemeClr val="bg1"/>
                </a:solidFill>
              </a:rPr>
              <a:t> Taught by Pelagius, a British monk in the fifth-century. </a:t>
            </a:r>
          </a:p>
          <a:p>
            <a:pPr>
              <a:buNone/>
            </a:pPr>
            <a:r>
              <a:rPr lang="en-US" dirty="0" smtClean="0">
                <a:solidFill>
                  <a:schemeClr val="bg1"/>
                </a:solidFill>
              </a:rPr>
              <a:t>	</a:t>
            </a:r>
            <a:br>
              <a:rPr lang="en-US" dirty="0" smtClean="0">
                <a:solidFill>
                  <a:schemeClr val="bg1"/>
                </a:solidFill>
              </a:rPr>
            </a:br>
            <a:r>
              <a:rPr lang="en-US" dirty="0" smtClean="0">
                <a:solidFill>
                  <a:schemeClr val="bg1"/>
                </a:solidFill>
              </a:rPr>
              <a:t>Man is inherently good. The Fall did not bring condemnation upon any but Adam. Man is born like Adam with the same ability to choose between good and evil. Man sins as a result of bad examples that began with Adam. Grace is available </a:t>
            </a:r>
            <a:r>
              <a:rPr lang="en-US" i="1" dirty="0" smtClean="0">
                <a:solidFill>
                  <a:schemeClr val="bg1"/>
                </a:solidFill>
              </a:rPr>
              <a:t>if necessary</a:t>
            </a:r>
            <a:r>
              <a:rPr lang="en-US" dirty="0" smtClean="0">
                <a:solidFill>
                  <a:schemeClr val="bg1"/>
                </a:solidFill>
              </a:rPr>
              <a:t>.</a:t>
            </a:r>
          </a:p>
          <a:p>
            <a:pPr>
              <a:buNone/>
            </a:pPr>
            <a:endParaRPr lang="en-US" dirty="0">
              <a:solidFill>
                <a:schemeClr val="bg1"/>
              </a:solidFill>
            </a:endParaRPr>
          </a:p>
        </p:txBody>
      </p:sp>
    </p:spTree>
    <p:extLst>
      <p:ext uri="{BB962C8B-B14F-4D97-AF65-F5344CB8AC3E}">
        <p14:creationId xmlns:p14="http://schemas.microsoft.com/office/powerpoint/2010/main" val="1442840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lstStyle/>
          <a:p>
            <a:pPr>
              <a:buNone/>
            </a:pPr>
            <a:r>
              <a:rPr lang="en-US" b="1" dirty="0" err="1" smtClean="0">
                <a:solidFill>
                  <a:schemeClr val="bg1"/>
                </a:solidFill>
              </a:rPr>
              <a:t>Pelagianism</a:t>
            </a:r>
            <a:r>
              <a:rPr lang="en-US" b="1" dirty="0" smtClean="0">
                <a:solidFill>
                  <a:schemeClr val="bg1"/>
                </a:solidFill>
              </a:rPr>
              <a:t>:</a:t>
            </a:r>
          </a:p>
          <a:p>
            <a:pPr>
              <a:buNone/>
            </a:pPr>
            <a:r>
              <a:rPr lang="en-US" dirty="0" smtClean="0">
                <a:solidFill>
                  <a:schemeClr val="bg1"/>
                </a:solidFill>
              </a:rPr>
              <a:t>Is man morally good? Yes.</a:t>
            </a:r>
          </a:p>
          <a:p>
            <a:pPr>
              <a:buNone/>
            </a:pPr>
            <a:r>
              <a:rPr lang="en-US" dirty="0" smtClean="0">
                <a:solidFill>
                  <a:schemeClr val="bg1"/>
                </a:solidFill>
              </a:rPr>
              <a:t>What is our relation to Adam? He set a bad example, that’s all.</a:t>
            </a:r>
          </a:p>
          <a:p>
            <a:pPr>
              <a:buNone/>
            </a:pPr>
            <a:r>
              <a:rPr lang="en-US" dirty="0" smtClean="0">
                <a:solidFill>
                  <a:schemeClr val="bg1"/>
                </a:solidFill>
              </a:rPr>
              <a:t>Then why does man do bad? Lots of bad examples.</a:t>
            </a:r>
          </a:p>
          <a:p>
            <a:pPr>
              <a:buNone/>
            </a:pPr>
            <a:r>
              <a:rPr lang="en-US" dirty="0" smtClean="0">
                <a:solidFill>
                  <a:schemeClr val="bg1"/>
                </a:solidFill>
              </a:rPr>
              <a:t>Does man need the cross and grace? No, but they are available for the weak.</a:t>
            </a:r>
          </a:p>
          <a:p>
            <a:pPr>
              <a:buNone/>
            </a:pPr>
            <a:endParaRPr lang="en-US" dirty="0">
              <a:solidFill>
                <a:schemeClr val="bg1"/>
              </a:solidFill>
            </a:endParaRPr>
          </a:p>
        </p:txBody>
      </p:sp>
    </p:spTree>
    <p:extLst>
      <p:ext uri="{BB962C8B-B14F-4D97-AF65-F5344CB8AC3E}">
        <p14:creationId xmlns:p14="http://schemas.microsoft.com/office/powerpoint/2010/main" val="43031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ble_groundingSplash.jpg"/>
          <p:cNvPicPr>
            <a:picLocks noChangeAspect="1"/>
          </p:cNvPicPr>
          <p:nvPr/>
        </p:nvPicPr>
        <p:blipFill>
          <a:blip r:embed="rId2" cstate="print"/>
          <a:stretch>
            <a:fillRect/>
          </a:stretch>
        </p:blipFill>
        <p:spPr>
          <a:xfrm>
            <a:off x="2028" y="0"/>
            <a:ext cx="9139943" cy="6858000"/>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wing.jpg"/>
          <p:cNvPicPr>
            <a:picLocks noChangeAspect="1"/>
          </p:cNvPicPr>
          <p:nvPr/>
        </p:nvPicPr>
        <p:blipFill>
          <a:blip r:embed="rId2" cstate="print"/>
          <a:stretch>
            <a:fillRect/>
          </a:stretch>
        </p:blipFill>
        <p:spPr>
          <a:xfrm>
            <a:off x="2028" y="0"/>
            <a:ext cx="9139943" cy="6858000"/>
          </a:xfrm>
          <a:prstGeom prst="rect">
            <a:avLst/>
          </a:prstGeom>
        </p:spPr>
      </p:pic>
      <p:pic>
        <p:nvPicPr>
          <p:cNvPr id="21" name="Picture 20" descr="personalSin.png"/>
          <p:cNvPicPr>
            <a:picLocks noChangeAspect="1"/>
          </p:cNvPicPr>
          <p:nvPr/>
        </p:nvPicPr>
        <p:blipFill>
          <a:blip r:embed="rId3" cstate="print"/>
          <a:stretch>
            <a:fillRect/>
          </a:stretch>
        </p:blipFill>
        <p:spPr>
          <a:xfrm>
            <a:off x="588205" y="1600200"/>
            <a:ext cx="8022395" cy="2814637"/>
          </a:xfrm>
          <a:prstGeom prst="rect">
            <a:avLst/>
          </a:prstGeom>
        </p:spPr>
      </p:pic>
    </p:spTree>
    <p:extLst>
      <p:ext uri="{BB962C8B-B14F-4D97-AF65-F5344CB8AC3E}">
        <p14:creationId xmlns:p14="http://schemas.microsoft.com/office/powerpoint/2010/main" val="18049349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nkind_growing.jpg"/>
          <p:cNvPicPr>
            <a:picLocks noChangeAspect="1"/>
          </p:cNvPicPr>
          <p:nvPr/>
        </p:nvPicPr>
        <p:blipFill>
          <a:blip r:embed="rId2" cstate="print"/>
          <a:stretch>
            <a:fillRect/>
          </a:stretch>
        </p:blipFill>
        <p:spPr>
          <a:xfrm>
            <a:off x="2028" y="0"/>
            <a:ext cx="9139943" cy="6858000"/>
          </a:xfrm>
          <a:prstGeom prst="rect">
            <a:avLst/>
          </a:prstGeom>
        </p:spPr>
      </p:pic>
      <p:pic>
        <p:nvPicPr>
          <p:cNvPr id="20" name="Picture 2" descr="C:\Users\Owner\Desktop\pelagianism.jpg"/>
          <p:cNvPicPr>
            <a:picLocks noChangeAspect="1" noChangeArrowheads="1"/>
          </p:cNvPicPr>
          <p:nvPr/>
        </p:nvPicPr>
        <p:blipFill>
          <a:blip r:embed="rId3" cstate="print"/>
          <a:srcRect/>
          <a:stretch>
            <a:fillRect/>
          </a:stretch>
        </p:blipFill>
        <p:spPr bwMode="auto">
          <a:xfrm>
            <a:off x="1905000" y="1600200"/>
            <a:ext cx="5048251" cy="3143250"/>
          </a:xfrm>
          <a:prstGeom prst="rect">
            <a:avLst/>
          </a:prstGeom>
          <a:noFill/>
          <a:ln>
            <a:solidFill>
              <a:schemeClr val="tx1"/>
            </a:solidFill>
          </a:ln>
        </p:spPr>
      </p:pic>
      <p:sp>
        <p:nvSpPr>
          <p:cNvPr id="34" name="Text Box 2355"/>
          <p:cNvSpPr txBox="1">
            <a:spLocks noChangeArrowheads="1"/>
          </p:cNvSpPr>
          <p:nvPr/>
        </p:nvSpPr>
        <p:spPr bwMode="auto">
          <a:xfrm>
            <a:off x="2805880" y="5029200"/>
            <a:ext cx="3518720" cy="584775"/>
          </a:xfrm>
          <a:prstGeom prst="rect">
            <a:avLst/>
          </a:prstGeom>
          <a:noFill/>
          <a:ln w="9525">
            <a:noFill/>
            <a:miter lim="800000"/>
            <a:headEnd/>
            <a:tailEnd/>
          </a:ln>
        </p:spPr>
        <p:txBody>
          <a:bodyPr wrap="none">
            <a:spAutoFit/>
          </a:bodyPr>
          <a:lstStyle/>
          <a:p>
            <a:r>
              <a:rPr lang="en-US" sz="3200" dirty="0">
                <a:solidFill>
                  <a:schemeClr val="bg1"/>
                </a:solidFill>
                <a:latin typeface="+mj-lt"/>
              </a:rPr>
              <a:t>c</a:t>
            </a:r>
            <a:r>
              <a:rPr lang="en-US" sz="3200" dirty="0" smtClean="0">
                <a:solidFill>
                  <a:schemeClr val="bg1"/>
                </a:solidFill>
                <a:latin typeface="+mj-lt"/>
              </a:rPr>
              <a:t>ondition </a:t>
            </a:r>
            <a:r>
              <a:rPr lang="en-US" sz="3200" dirty="0">
                <a:solidFill>
                  <a:schemeClr val="bg1"/>
                </a:solidFill>
                <a:latin typeface="+mj-lt"/>
              </a:rPr>
              <a:t>of the will</a:t>
            </a:r>
          </a:p>
        </p:txBody>
      </p:sp>
    </p:spTree>
    <p:extLst>
      <p:ext uri="{BB962C8B-B14F-4D97-AF65-F5344CB8AC3E}">
        <p14:creationId xmlns:p14="http://schemas.microsoft.com/office/powerpoint/2010/main" val="1870012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dirty="0" smtClean="0">
                <a:solidFill>
                  <a:schemeClr val="bg1"/>
                </a:solidFill>
              </a:rPr>
              <a:t>Which one of the life jacket illustrations would this be?</a:t>
            </a:r>
            <a:endParaRPr lang="en-US" dirty="0">
              <a:solidFill>
                <a:schemeClr val="bg1"/>
              </a:solidFill>
            </a:endParaRPr>
          </a:p>
        </p:txBody>
      </p:sp>
    </p:spTree>
    <p:extLst>
      <p:ext uri="{BB962C8B-B14F-4D97-AF65-F5344CB8AC3E}">
        <p14:creationId xmlns:p14="http://schemas.microsoft.com/office/powerpoint/2010/main" val="116116427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752600"/>
            <a:ext cx="8229600" cy="4525963"/>
          </a:xfrm>
        </p:spPr>
        <p:txBody>
          <a:bodyPr/>
          <a:lstStyle/>
          <a:p>
            <a:pPr>
              <a:buNone/>
            </a:pPr>
            <a:r>
              <a:rPr lang="en-US" b="1" dirty="0" smtClean="0">
                <a:solidFill>
                  <a:schemeClr val="bg1"/>
                </a:solidFill>
              </a:rPr>
              <a:t>Semi-</a:t>
            </a:r>
            <a:r>
              <a:rPr lang="en-US" b="1" dirty="0" err="1" smtClean="0">
                <a:solidFill>
                  <a:schemeClr val="bg1"/>
                </a:solidFill>
              </a:rPr>
              <a:t>Pelagianism</a:t>
            </a:r>
            <a:r>
              <a:rPr lang="en-US" b="1" dirty="0" smtClean="0">
                <a:solidFill>
                  <a:schemeClr val="bg1"/>
                </a:solidFill>
              </a:rPr>
              <a:t>:</a:t>
            </a:r>
          </a:p>
          <a:p>
            <a:pPr>
              <a:buNone/>
            </a:pPr>
            <a:r>
              <a:rPr lang="en-US" dirty="0" smtClean="0">
                <a:solidFill>
                  <a:schemeClr val="bg1"/>
                </a:solidFill>
              </a:rPr>
              <a:t>	Man was effected by the fall, but not to the degree that he cannot make moves on his own toward God and cooperate with him in the salvation process. </a:t>
            </a:r>
            <a:endParaRPr lang="en-US" dirty="0">
              <a:solidFill>
                <a:schemeClr val="bg1"/>
              </a:solidFill>
            </a:endParaRPr>
          </a:p>
        </p:txBody>
      </p:sp>
    </p:spTree>
    <p:extLst>
      <p:ext uri="{BB962C8B-B14F-4D97-AF65-F5344CB8AC3E}">
        <p14:creationId xmlns:p14="http://schemas.microsoft.com/office/powerpoint/2010/main" val="15041032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lnSpcReduction="10000"/>
          </a:bodyPr>
          <a:lstStyle/>
          <a:p>
            <a:pPr>
              <a:buNone/>
            </a:pPr>
            <a:r>
              <a:rPr lang="en-US" b="1" dirty="0" smtClean="0">
                <a:solidFill>
                  <a:schemeClr val="bg1"/>
                </a:solidFill>
              </a:rPr>
              <a:t>Semi-</a:t>
            </a:r>
            <a:r>
              <a:rPr lang="en-US" b="1" dirty="0" err="1" smtClean="0">
                <a:solidFill>
                  <a:schemeClr val="bg1"/>
                </a:solidFill>
              </a:rPr>
              <a:t>Pelagianism</a:t>
            </a:r>
            <a:r>
              <a:rPr lang="en-US" b="1" dirty="0" smtClean="0">
                <a:solidFill>
                  <a:schemeClr val="bg1"/>
                </a:solidFill>
              </a:rPr>
              <a:t>:</a:t>
            </a:r>
          </a:p>
          <a:p>
            <a:pPr>
              <a:buNone/>
            </a:pPr>
            <a:r>
              <a:rPr lang="en-US" dirty="0" smtClean="0">
                <a:solidFill>
                  <a:schemeClr val="bg1"/>
                </a:solidFill>
              </a:rPr>
              <a:t>Is man morally good? He is morally injured.</a:t>
            </a:r>
          </a:p>
          <a:p>
            <a:pPr>
              <a:buNone/>
            </a:pPr>
            <a:r>
              <a:rPr lang="en-US" dirty="0" smtClean="0">
                <a:solidFill>
                  <a:schemeClr val="bg1"/>
                </a:solidFill>
              </a:rPr>
              <a:t>What is our relation to Adam? His sin caused us to be weak.</a:t>
            </a:r>
          </a:p>
          <a:p>
            <a:pPr>
              <a:buNone/>
            </a:pPr>
            <a:r>
              <a:rPr lang="en-US" dirty="0" smtClean="0">
                <a:solidFill>
                  <a:schemeClr val="bg1"/>
                </a:solidFill>
              </a:rPr>
              <a:t>Then why does man do bad? Because we have a hurt nature.</a:t>
            </a:r>
          </a:p>
          <a:p>
            <a:pPr>
              <a:buNone/>
            </a:pPr>
            <a:r>
              <a:rPr lang="en-US" dirty="0" smtClean="0">
                <a:solidFill>
                  <a:schemeClr val="bg1"/>
                </a:solidFill>
              </a:rPr>
              <a:t>Does man need the cross and grace? Yes, but we can contribute or cooperate with God to accomplish salvation.</a:t>
            </a:r>
          </a:p>
          <a:p>
            <a:pPr>
              <a:buNone/>
            </a:pPr>
            <a:endParaRPr lang="en-US" dirty="0">
              <a:solidFill>
                <a:schemeClr val="bg1"/>
              </a:solidFill>
            </a:endParaRPr>
          </a:p>
        </p:txBody>
      </p:sp>
    </p:spTree>
    <p:extLst>
      <p:ext uri="{BB962C8B-B14F-4D97-AF65-F5344CB8AC3E}">
        <p14:creationId xmlns:p14="http://schemas.microsoft.com/office/powerpoint/2010/main" val="143331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93837"/>
            <a:ext cx="8077200" cy="2011363"/>
          </a:xfrm>
        </p:spPr>
        <p:txBody>
          <a:bodyPr/>
          <a:lstStyle/>
          <a:p>
            <a:pPr>
              <a:buNone/>
            </a:pPr>
            <a:r>
              <a:rPr lang="en-US" b="1" dirty="0" smtClean="0">
                <a:solidFill>
                  <a:schemeClr val="bg1"/>
                </a:solidFill>
              </a:rPr>
              <a:t>Semi-</a:t>
            </a:r>
            <a:r>
              <a:rPr lang="en-US" b="1" dirty="0" err="1" smtClean="0">
                <a:solidFill>
                  <a:schemeClr val="bg1"/>
                </a:solidFill>
              </a:rPr>
              <a:t>Pelagianism</a:t>
            </a:r>
            <a:r>
              <a:rPr lang="en-US" b="1" dirty="0" smtClean="0">
                <a:solidFill>
                  <a:schemeClr val="bg1"/>
                </a:solidFill>
              </a:rPr>
              <a:t>:</a:t>
            </a:r>
            <a:endParaRPr lang="en-US" b="1" dirty="0">
              <a:solidFill>
                <a:schemeClr val="bg1"/>
              </a:solidFill>
            </a:endParaRPr>
          </a:p>
        </p:txBody>
      </p:sp>
      <p:pic>
        <p:nvPicPr>
          <p:cNvPr id="5" name="Picture 4" descr="semiPelagian.png"/>
          <p:cNvPicPr>
            <a:picLocks noChangeAspect="1"/>
          </p:cNvPicPr>
          <p:nvPr/>
        </p:nvPicPr>
        <p:blipFill>
          <a:blip r:embed="rId3" cstate="print"/>
          <a:stretch>
            <a:fillRect/>
          </a:stretch>
        </p:blipFill>
        <p:spPr>
          <a:xfrm>
            <a:off x="780312" y="2290763"/>
            <a:ext cx="7601688" cy="3576637"/>
          </a:xfrm>
          <a:prstGeom prst="rect">
            <a:avLst/>
          </a:prstGeom>
        </p:spPr>
      </p:pic>
    </p:spTree>
    <p:extLst>
      <p:ext uri="{BB962C8B-B14F-4D97-AF65-F5344CB8AC3E}">
        <p14:creationId xmlns:p14="http://schemas.microsoft.com/office/powerpoint/2010/main" val="138286739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mankind_growing.jpg"/>
          <p:cNvPicPr>
            <a:picLocks noChangeAspect="1"/>
          </p:cNvPicPr>
          <p:nvPr/>
        </p:nvPicPr>
        <p:blipFill>
          <a:blip r:embed="rId2" cstate="print"/>
          <a:stretch>
            <a:fillRect/>
          </a:stretch>
        </p:blipFill>
        <p:spPr>
          <a:xfrm>
            <a:off x="2028" y="0"/>
            <a:ext cx="9139943" cy="6858000"/>
          </a:xfrm>
          <a:prstGeom prst="rect">
            <a:avLst/>
          </a:prstGeom>
        </p:spPr>
      </p:pic>
      <p:grpSp>
        <p:nvGrpSpPr>
          <p:cNvPr id="4" name="Group 2360"/>
          <p:cNvGrpSpPr>
            <a:grpSpLocks noChangeAspect="1"/>
          </p:cNvGrpSpPr>
          <p:nvPr/>
        </p:nvGrpSpPr>
        <p:grpSpPr bwMode="auto">
          <a:xfrm>
            <a:off x="1905000" y="1828800"/>
            <a:ext cx="5530850" cy="3319462"/>
            <a:chOff x="2016" y="2736"/>
            <a:chExt cx="1756" cy="1054"/>
          </a:xfrm>
        </p:grpSpPr>
        <p:sp>
          <p:nvSpPr>
            <p:cNvPr id="5" name="AutoShape 2361"/>
            <p:cNvSpPr>
              <a:spLocks noChangeAspect="1" noChangeArrowheads="1" noTextEdit="1"/>
            </p:cNvSpPr>
            <p:nvPr/>
          </p:nvSpPr>
          <p:spPr bwMode="auto">
            <a:xfrm>
              <a:off x="2016" y="2736"/>
              <a:ext cx="1756" cy="1054"/>
            </a:xfrm>
            <a:prstGeom prst="rect">
              <a:avLst/>
            </a:prstGeom>
            <a:noFill/>
            <a:ln w="28575">
              <a:solidFill>
                <a:schemeClr val="tx1"/>
              </a:solidFill>
              <a:miter lim="800000"/>
              <a:headEnd/>
              <a:tailEnd/>
            </a:ln>
          </p:spPr>
          <p:txBody>
            <a:bodyPr/>
            <a:lstStyle/>
            <a:p>
              <a:endParaRPr lang="en-US"/>
            </a:p>
          </p:txBody>
        </p:sp>
        <p:sp>
          <p:nvSpPr>
            <p:cNvPr id="6" name="Freeform 2362"/>
            <p:cNvSpPr>
              <a:spLocks/>
            </p:cNvSpPr>
            <p:nvPr/>
          </p:nvSpPr>
          <p:spPr bwMode="auto">
            <a:xfrm>
              <a:off x="2173" y="2738"/>
              <a:ext cx="1444" cy="405"/>
            </a:xfrm>
            <a:custGeom>
              <a:avLst/>
              <a:gdLst>
                <a:gd name="T0" fmla="*/ 0 w 1444"/>
                <a:gd name="T1" fmla="*/ 405 h 808"/>
                <a:gd name="T2" fmla="*/ 176 w 1444"/>
                <a:gd name="T3" fmla="*/ 164 h 808"/>
                <a:gd name="T4" fmla="*/ 56 w 1444"/>
                <a:gd name="T5" fmla="*/ 164 h 808"/>
                <a:gd name="T6" fmla="*/ 56 w 1444"/>
                <a:gd name="T7" fmla="*/ 136 h 808"/>
                <a:gd name="T8" fmla="*/ 681 w 1444"/>
                <a:gd name="T9" fmla="*/ 136 h 808"/>
                <a:gd name="T10" fmla="*/ 698 w 1444"/>
                <a:gd name="T11" fmla="*/ 0 h 808"/>
                <a:gd name="T12" fmla="*/ 730 w 1444"/>
                <a:gd name="T13" fmla="*/ 0 h 808"/>
                <a:gd name="T14" fmla="*/ 769 w 1444"/>
                <a:gd name="T15" fmla="*/ 136 h 808"/>
                <a:gd name="T16" fmla="*/ 882 w 1444"/>
                <a:gd name="T17" fmla="*/ 136 h 808"/>
                <a:gd name="T18" fmla="*/ 1363 w 1444"/>
                <a:gd name="T19" fmla="*/ 136 h 808"/>
                <a:gd name="T20" fmla="*/ 1354 w 1444"/>
                <a:gd name="T21" fmla="*/ 164 h 808"/>
                <a:gd name="T22" fmla="*/ 1259 w 1444"/>
                <a:gd name="T23" fmla="*/ 164 h 808"/>
                <a:gd name="T24" fmla="*/ 1444 w 1444"/>
                <a:gd name="T25" fmla="*/ 405 h 808"/>
                <a:gd name="T26" fmla="*/ 1386 w 1444"/>
                <a:gd name="T27" fmla="*/ 405 h 808"/>
                <a:gd name="T28" fmla="*/ 1234 w 1444"/>
                <a:gd name="T29" fmla="*/ 168 h 808"/>
                <a:gd name="T30" fmla="*/ 1090 w 1444"/>
                <a:gd name="T31" fmla="*/ 405 h 808"/>
                <a:gd name="T32" fmla="*/ 1042 w 1444"/>
                <a:gd name="T33" fmla="*/ 405 h 808"/>
                <a:gd name="T34" fmla="*/ 1211 w 1444"/>
                <a:gd name="T35" fmla="*/ 164 h 808"/>
                <a:gd name="T36" fmla="*/ 231 w 1444"/>
                <a:gd name="T37" fmla="*/ 164 h 808"/>
                <a:gd name="T38" fmla="*/ 400 w 1444"/>
                <a:gd name="T39" fmla="*/ 405 h 808"/>
                <a:gd name="T40" fmla="*/ 344 w 1444"/>
                <a:gd name="T41" fmla="*/ 405 h 808"/>
                <a:gd name="T42" fmla="*/ 199 w 1444"/>
                <a:gd name="T43" fmla="*/ 177 h 808"/>
                <a:gd name="T44" fmla="*/ 56 w 1444"/>
                <a:gd name="T45" fmla="*/ 405 h 808"/>
                <a:gd name="T46" fmla="*/ 0 w 1444"/>
                <a:gd name="T47" fmla="*/ 405 h 8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4"/>
                <a:gd name="T73" fmla="*/ 0 h 808"/>
                <a:gd name="T74" fmla="*/ 1444 w 1444"/>
                <a:gd name="T75" fmla="*/ 808 h 80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4" h="808">
                  <a:moveTo>
                    <a:pt x="0" y="808"/>
                  </a:moveTo>
                  <a:lnTo>
                    <a:pt x="176" y="327"/>
                  </a:lnTo>
                  <a:lnTo>
                    <a:pt x="56" y="327"/>
                  </a:lnTo>
                  <a:lnTo>
                    <a:pt x="56" y="272"/>
                  </a:lnTo>
                  <a:lnTo>
                    <a:pt x="681" y="272"/>
                  </a:lnTo>
                  <a:lnTo>
                    <a:pt x="698" y="0"/>
                  </a:lnTo>
                  <a:lnTo>
                    <a:pt x="730" y="0"/>
                  </a:lnTo>
                  <a:lnTo>
                    <a:pt x="769" y="272"/>
                  </a:lnTo>
                  <a:lnTo>
                    <a:pt x="882" y="272"/>
                  </a:lnTo>
                  <a:lnTo>
                    <a:pt x="1363" y="272"/>
                  </a:lnTo>
                  <a:lnTo>
                    <a:pt x="1354" y="327"/>
                  </a:lnTo>
                  <a:lnTo>
                    <a:pt x="1259" y="327"/>
                  </a:lnTo>
                  <a:lnTo>
                    <a:pt x="1444" y="808"/>
                  </a:lnTo>
                  <a:lnTo>
                    <a:pt x="1386" y="808"/>
                  </a:lnTo>
                  <a:lnTo>
                    <a:pt x="1234" y="335"/>
                  </a:lnTo>
                  <a:lnTo>
                    <a:pt x="1090" y="808"/>
                  </a:lnTo>
                  <a:lnTo>
                    <a:pt x="1042" y="808"/>
                  </a:lnTo>
                  <a:lnTo>
                    <a:pt x="1211" y="327"/>
                  </a:lnTo>
                  <a:lnTo>
                    <a:pt x="231" y="327"/>
                  </a:lnTo>
                  <a:lnTo>
                    <a:pt x="400" y="808"/>
                  </a:lnTo>
                  <a:lnTo>
                    <a:pt x="344" y="808"/>
                  </a:lnTo>
                  <a:lnTo>
                    <a:pt x="199" y="354"/>
                  </a:lnTo>
                  <a:lnTo>
                    <a:pt x="56" y="808"/>
                  </a:lnTo>
                  <a:lnTo>
                    <a:pt x="0" y="808"/>
                  </a:lnTo>
                  <a:close/>
                </a:path>
              </a:pathLst>
            </a:custGeom>
            <a:solidFill>
              <a:srgbClr val="000000"/>
            </a:solidFill>
            <a:ln w="28575">
              <a:solidFill>
                <a:schemeClr val="tx1"/>
              </a:solidFill>
              <a:round/>
              <a:headEnd/>
              <a:tailEnd/>
            </a:ln>
          </p:spPr>
          <p:txBody>
            <a:bodyPr/>
            <a:lstStyle/>
            <a:p>
              <a:endParaRPr lang="en-US"/>
            </a:p>
          </p:txBody>
        </p:sp>
        <p:sp>
          <p:nvSpPr>
            <p:cNvPr id="7" name="Freeform 2363"/>
            <p:cNvSpPr>
              <a:spLocks/>
            </p:cNvSpPr>
            <p:nvPr/>
          </p:nvSpPr>
          <p:spPr bwMode="auto">
            <a:xfrm>
              <a:off x="2124" y="3143"/>
              <a:ext cx="105" cy="68"/>
            </a:xfrm>
            <a:custGeom>
              <a:avLst/>
              <a:gdLst>
                <a:gd name="T0" fmla="*/ 0 w 105"/>
                <a:gd name="T1" fmla="*/ 68 h 136"/>
                <a:gd name="T2" fmla="*/ 49 w 105"/>
                <a:gd name="T3" fmla="*/ 0 h 136"/>
                <a:gd name="T4" fmla="*/ 105 w 105"/>
                <a:gd name="T5" fmla="*/ 0 h 136"/>
                <a:gd name="T6" fmla="*/ 56 w 105"/>
                <a:gd name="T7" fmla="*/ 68 h 136"/>
                <a:gd name="T8" fmla="*/ 0 w 105"/>
                <a:gd name="T9" fmla="*/ 68 h 136"/>
                <a:gd name="T10" fmla="*/ 0 60000 65536"/>
                <a:gd name="T11" fmla="*/ 0 60000 65536"/>
                <a:gd name="T12" fmla="*/ 0 60000 65536"/>
                <a:gd name="T13" fmla="*/ 0 60000 65536"/>
                <a:gd name="T14" fmla="*/ 0 60000 65536"/>
                <a:gd name="T15" fmla="*/ 0 w 105"/>
                <a:gd name="T16" fmla="*/ 0 h 136"/>
                <a:gd name="T17" fmla="*/ 105 w 105"/>
                <a:gd name="T18" fmla="*/ 136 h 136"/>
              </a:gdLst>
              <a:ahLst/>
              <a:cxnLst>
                <a:cxn ang="T10">
                  <a:pos x="T0" y="T1"/>
                </a:cxn>
                <a:cxn ang="T11">
                  <a:pos x="T2" y="T3"/>
                </a:cxn>
                <a:cxn ang="T12">
                  <a:pos x="T4" y="T5"/>
                </a:cxn>
                <a:cxn ang="T13">
                  <a:pos x="T6" y="T7"/>
                </a:cxn>
                <a:cxn ang="T14">
                  <a:pos x="T8" y="T9"/>
                </a:cxn>
              </a:cxnLst>
              <a:rect l="T15" t="T16" r="T17" b="T18"/>
              <a:pathLst>
                <a:path w="105" h="136">
                  <a:moveTo>
                    <a:pt x="0" y="136"/>
                  </a:moveTo>
                  <a:lnTo>
                    <a:pt x="49" y="0"/>
                  </a:lnTo>
                  <a:lnTo>
                    <a:pt x="105" y="0"/>
                  </a:lnTo>
                  <a:lnTo>
                    <a:pt x="56" y="136"/>
                  </a:lnTo>
                  <a:lnTo>
                    <a:pt x="0" y="136"/>
                  </a:lnTo>
                  <a:close/>
                </a:path>
              </a:pathLst>
            </a:custGeom>
            <a:solidFill>
              <a:srgbClr val="000000"/>
            </a:solidFill>
            <a:ln w="28575">
              <a:solidFill>
                <a:schemeClr val="tx1"/>
              </a:solidFill>
              <a:round/>
              <a:headEnd/>
              <a:tailEnd/>
            </a:ln>
          </p:spPr>
          <p:txBody>
            <a:bodyPr/>
            <a:lstStyle/>
            <a:p>
              <a:endParaRPr lang="en-US"/>
            </a:p>
          </p:txBody>
        </p:sp>
        <p:sp>
          <p:nvSpPr>
            <p:cNvPr id="8" name="Freeform 2364"/>
            <p:cNvSpPr>
              <a:spLocks/>
            </p:cNvSpPr>
            <p:nvPr/>
          </p:nvSpPr>
          <p:spPr bwMode="auto">
            <a:xfrm>
              <a:off x="2517" y="3143"/>
              <a:ext cx="104" cy="68"/>
            </a:xfrm>
            <a:custGeom>
              <a:avLst/>
              <a:gdLst>
                <a:gd name="T0" fmla="*/ 40 w 104"/>
                <a:gd name="T1" fmla="*/ 68 h 136"/>
                <a:gd name="T2" fmla="*/ 0 w 104"/>
                <a:gd name="T3" fmla="*/ 0 h 136"/>
                <a:gd name="T4" fmla="*/ 56 w 104"/>
                <a:gd name="T5" fmla="*/ 0 h 136"/>
                <a:gd name="T6" fmla="*/ 104 w 104"/>
                <a:gd name="T7" fmla="*/ 68 h 136"/>
                <a:gd name="T8" fmla="*/ 40 w 104"/>
                <a:gd name="T9" fmla="*/ 68 h 136"/>
                <a:gd name="T10" fmla="*/ 0 60000 65536"/>
                <a:gd name="T11" fmla="*/ 0 60000 65536"/>
                <a:gd name="T12" fmla="*/ 0 60000 65536"/>
                <a:gd name="T13" fmla="*/ 0 60000 65536"/>
                <a:gd name="T14" fmla="*/ 0 60000 65536"/>
                <a:gd name="T15" fmla="*/ 0 w 104"/>
                <a:gd name="T16" fmla="*/ 0 h 136"/>
                <a:gd name="T17" fmla="*/ 104 w 104"/>
                <a:gd name="T18" fmla="*/ 136 h 136"/>
              </a:gdLst>
              <a:ahLst/>
              <a:cxnLst>
                <a:cxn ang="T10">
                  <a:pos x="T0" y="T1"/>
                </a:cxn>
                <a:cxn ang="T11">
                  <a:pos x="T2" y="T3"/>
                </a:cxn>
                <a:cxn ang="T12">
                  <a:pos x="T4" y="T5"/>
                </a:cxn>
                <a:cxn ang="T13">
                  <a:pos x="T6" y="T7"/>
                </a:cxn>
                <a:cxn ang="T14">
                  <a:pos x="T8" y="T9"/>
                </a:cxn>
              </a:cxnLst>
              <a:rect l="T15" t="T16" r="T17" b="T18"/>
              <a:pathLst>
                <a:path w="104" h="136">
                  <a:moveTo>
                    <a:pt x="40" y="136"/>
                  </a:moveTo>
                  <a:lnTo>
                    <a:pt x="0" y="0"/>
                  </a:lnTo>
                  <a:lnTo>
                    <a:pt x="56" y="0"/>
                  </a:lnTo>
                  <a:lnTo>
                    <a:pt x="104" y="136"/>
                  </a:lnTo>
                  <a:lnTo>
                    <a:pt x="40" y="136"/>
                  </a:lnTo>
                  <a:close/>
                </a:path>
              </a:pathLst>
            </a:custGeom>
            <a:solidFill>
              <a:srgbClr val="000000"/>
            </a:solidFill>
            <a:ln w="28575">
              <a:solidFill>
                <a:schemeClr val="tx1"/>
              </a:solidFill>
              <a:round/>
              <a:headEnd/>
              <a:tailEnd/>
            </a:ln>
          </p:spPr>
          <p:txBody>
            <a:bodyPr/>
            <a:lstStyle/>
            <a:p>
              <a:endParaRPr lang="en-US"/>
            </a:p>
          </p:txBody>
        </p:sp>
        <p:sp>
          <p:nvSpPr>
            <p:cNvPr id="9" name="Freeform 2365"/>
            <p:cNvSpPr>
              <a:spLocks/>
            </p:cNvSpPr>
            <p:nvPr/>
          </p:nvSpPr>
          <p:spPr bwMode="auto">
            <a:xfrm>
              <a:off x="3167" y="3143"/>
              <a:ext cx="96" cy="68"/>
            </a:xfrm>
            <a:custGeom>
              <a:avLst/>
              <a:gdLst>
                <a:gd name="T0" fmla="*/ 0 w 96"/>
                <a:gd name="T1" fmla="*/ 68 h 136"/>
                <a:gd name="T2" fmla="*/ 48 w 96"/>
                <a:gd name="T3" fmla="*/ 0 h 136"/>
                <a:gd name="T4" fmla="*/ 96 w 96"/>
                <a:gd name="T5" fmla="*/ 0 h 136"/>
                <a:gd name="T6" fmla="*/ 57 w 96"/>
                <a:gd name="T7" fmla="*/ 68 h 136"/>
                <a:gd name="T8" fmla="*/ 0 w 96"/>
                <a:gd name="T9" fmla="*/ 68 h 136"/>
                <a:gd name="T10" fmla="*/ 0 60000 65536"/>
                <a:gd name="T11" fmla="*/ 0 60000 65536"/>
                <a:gd name="T12" fmla="*/ 0 60000 65536"/>
                <a:gd name="T13" fmla="*/ 0 60000 65536"/>
                <a:gd name="T14" fmla="*/ 0 60000 65536"/>
                <a:gd name="T15" fmla="*/ 0 w 96"/>
                <a:gd name="T16" fmla="*/ 0 h 136"/>
                <a:gd name="T17" fmla="*/ 96 w 96"/>
                <a:gd name="T18" fmla="*/ 136 h 136"/>
              </a:gdLst>
              <a:ahLst/>
              <a:cxnLst>
                <a:cxn ang="T10">
                  <a:pos x="T0" y="T1"/>
                </a:cxn>
                <a:cxn ang="T11">
                  <a:pos x="T2" y="T3"/>
                </a:cxn>
                <a:cxn ang="T12">
                  <a:pos x="T4" y="T5"/>
                </a:cxn>
                <a:cxn ang="T13">
                  <a:pos x="T6" y="T7"/>
                </a:cxn>
                <a:cxn ang="T14">
                  <a:pos x="T8" y="T9"/>
                </a:cxn>
              </a:cxnLst>
              <a:rect l="T15" t="T16" r="T17" b="T18"/>
              <a:pathLst>
                <a:path w="96" h="136">
                  <a:moveTo>
                    <a:pt x="0" y="136"/>
                  </a:moveTo>
                  <a:lnTo>
                    <a:pt x="48" y="0"/>
                  </a:lnTo>
                  <a:lnTo>
                    <a:pt x="96" y="0"/>
                  </a:lnTo>
                  <a:lnTo>
                    <a:pt x="57" y="136"/>
                  </a:lnTo>
                  <a:lnTo>
                    <a:pt x="0" y="136"/>
                  </a:lnTo>
                  <a:close/>
                </a:path>
              </a:pathLst>
            </a:custGeom>
            <a:solidFill>
              <a:srgbClr val="000000"/>
            </a:solidFill>
            <a:ln w="28575">
              <a:solidFill>
                <a:schemeClr val="tx1"/>
              </a:solidFill>
              <a:round/>
              <a:headEnd/>
              <a:tailEnd/>
            </a:ln>
          </p:spPr>
          <p:txBody>
            <a:bodyPr/>
            <a:lstStyle/>
            <a:p>
              <a:endParaRPr lang="en-US"/>
            </a:p>
          </p:txBody>
        </p:sp>
        <p:sp>
          <p:nvSpPr>
            <p:cNvPr id="10" name="Freeform 2366"/>
            <p:cNvSpPr>
              <a:spLocks/>
            </p:cNvSpPr>
            <p:nvPr/>
          </p:nvSpPr>
          <p:spPr bwMode="auto">
            <a:xfrm>
              <a:off x="3559" y="3143"/>
              <a:ext cx="105" cy="68"/>
            </a:xfrm>
            <a:custGeom>
              <a:avLst/>
              <a:gdLst>
                <a:gd name="T0" fmla="*/ 49 w 105"/>
                <a:gd name="T1" fmla="*/ 68 h 136"/>
                <a:gd name="T2" fmla="*/ 0 w 105"/>
                <a:gd name="T3" fmla="*/ 0 h 136"/>
                <a:gd name="T4" fmla="*/ 58 w 105"/>
                <a:gd name="T5" fmla="*/ 0 h 136"/>
                <a:gd name="T6" fmla="*/ 105 w 105"/>
                <a:gd name="T7" fmla="*/ 68 h 136"/>
                <a:gd name="T8" fmla="*/ 49 w 105"/>
                <a:gd name="T9" fmla="*/ 68 h 136"/>
                <a:gd name="T10" fmla="*/ 0 60000 65536"/>
                <a:gd name="T11" fmla="*/ 0 60000 65536"/>
                <a:gd name="T12" fmla="*/ 0 60000 65536"/>
                <a:gd name="T13" fmla="*/ 0 60000 65536"/>
                <a:gd name="T14" fmla="*/ 0 60000 65536"/>
                <a:gd name="T15" fmla="*/ 0 w 105"/>
                <a:gd name="T16" fmla="*/ 0 h 136"/>
                <a:gd name="T17" fmla="*/ 105 w 105"/>
                <a:gd name="T18" fmla="*/ 136 h 136"/>
              </a:gdLst>
              <a:ahLst/>
              <a:cxnLst>
                <a:cxn ang="T10">
                  <a:pos x="T0" y="T1"/>
                </a:cxn>
                <a:cxn ang="T11">
                  <a:pos x="T2" y="T3"/>
                </a:cxn>
                <a:cxn ang="T12">
                  <a:pos x="T4" y="T5"/>
                </a:cxn>
                <a:cxn ang="T13">
                  <a:pos x="T6" y="T7"/>
                </a:cxn>
                <a:cxn ang="T14">
                  <a:pos x="T8" y="T9"/>
                </a:cxn>
              </a:cxnLst>
              <a:rect l="T15" t="T16" r="T17" b="T18"/>
              <a:pathLst>
                <a:path w="105" h="136">
                  <a:moveTo>
                    <a:pt x="49" y="136"/>
                  </a:moveTo>
                  <a:lnTo>
                    <a:pt x="0" y="0"/>
                  </a:lnTo>
                  <a:lnTo>
                    <a:pt x="58" y="0"/>
                  </a:lnTo>
                  <a:lnTo>
                    <a:pt x="105" y="136"/>
                  </a:lnTo>
                  <a:lnTo>
                    <a:pt x="49" y="136"/>
                  </a:lnTo>
                  <a:close/>
                </a:path>
              </a:pathLst>
            </a:custGeom>
            <a:solidFill>
              <a:srgbClr val="000000"/>
            </a:solidFill>
            <a:ln w="28575">
              <a:solidFill>
                <a:schemeClr val="tx1"/>
              </a:solidFill>
              <a:round/>
              <a:headEnd/>
              <a:tailEnd/>
            </a:ln>
          </p:spPr>
          <p:txBody>
            <a:bodyPr/>
            <a:lstStyle/>
            <a:p>
              <a:endParaRPr lang="en-US"/>
            </a:p>
          </p:txBody>
        </p:sp>
        <p:sp>
          <p:nvSpPr>
            <p:cNvPr id="11" name="Freeform 2367"/>
            <p:cNvSpPr>
              <a:spLocks/>
            </p:cNvSpPr>
            <p:nvPr/>
          </p:nvSpPr>
          <p:spPr bwMode="auto">
            <a:xfrm>
              <a:off x="2020" y="3211"/>
              <a:ext cx="705" cy="295"/>
            </a:xfrm>
            <a:custGeom>
              <a:avLst/>
              <a:gdLst>
                <a:gd name="T0" fmla="*/ 104 w 705"/>
                <a:gd name="T1" fmla="*/ 0 h 591"/>
                <a:gd name="T2" fmla="*/ 8 w 705"/>
                <a:gd name="T3" fmla="*/ 127 h 591"/>
                <a:gd name="T4" fmla="*/ 0 w 705"/>
                <a:gd name="T5" fmla="*/ 136 h 591"/>
                <a:gd name="T6" fmla="*/ 0 w 705"/>
                <a:gd name="T7" fmla="*/ 145 h 591"/>
                <a:gd name="T8" fmla="*/ 0 w 705"/>
                <a:gd name="T9" fmla="*/ 159 h 591"/>
                <a:gd name="T10" fmla="*/ 8 w 705"/>
                <a:gd name="T11" fmla="*/ 173 h 591"/>
                <a:gd name="T12" fmla="*/ 8 w 705"/>
                <a:gd name="T13" fmla="*/ 187 h 591"/>
                <a:gd name="T14" fmla="*/ 24 w 705"/>
                <a:gd name="T15" fmla="*/ 200 h 591"/>
                <a:gd name="T16" fmla="*/ 33 w 705"/>
                <a:gd name="T17" fmla="*/ 213 h 591"/>
                <a:gd name="T18" fmla="*/ 49 w 705"/>
                <a:gd name="T19" fmla="*/ 227 h 591"/>
                <a:gd name="T20" fmla="*/ 72 w 705"/>
                <a:gd name="T21" fmla="*/ 241 h 591"/>
                <a:gd name="T22" fmla="*/ 96 w 705"/>
                <a:gd name="T23" fmla="*/ 255 h 591"/>
                <a:gd name="T24" fmla="*/ 121 w 705"/>
                <a:gd name="T25" fmla="*/ 264 h 591"/>
                <a:gd name="T26" fmla="*/ 153 w 705"/>
                <a:gd name="T27" fmla="*/ 277 h 591"/>
                <a:gd name="T28" fmla="*/ 192 w 705"/>
                <a:gd name="T29" fmla="*/ 286 h 591"/>
                <a:gd name="T30" fmla="*/ 232 w 705"/>
                <a:gd name="T31" fmla="*/ 290 h 591"/>
                <a:gd name="T32" fmla="*/ 280 w 705"/>
                <a:gd name="T33" fmla="*/ 295 h 591"/>
                <a:gd name="T34" fmla="*/ 338 w 705"/>
                <a:gd name="T35" fmla="*/ 295 h 591"/>
                <a:gd name="T36" fmla="*/ 384 w 705"/>
                <a:gd name="T37" fmla="*/ 295 h 591"/>
                <a:gd name="T38" fmla="*/ 425 w 705"/>
                <a:gd name="T39" fmla="*/ 290 h 591"/>
                <a:gd name="T40" fmla="*/ 465 w 705"/>
                <a:gd name="T41" fmla="*/ 286 h 591"/>
                <a:gd name="T42" fmla="*/ 505 w 705"/>
                <a:gd name="T43" fmla="*/ 281 h 591"/>
                <a:gd name="T44" fmla="*/ 546 w 705"/>
                <a:gd name="T45" fmla="*/ 273 h 591"/>
                <a:gd name="T46" fmla="*/ 578 w 705"/>
                <a:gd name="T47" fmla="*/ 264 h 591"/>
                <a:gd name="T48" fmla="*/ 601 w 705"/>
                <a:gd name="T49" fmla="*/ 250 h 591"/>
                <a:gd name="T50" fmla="*/ 634 w 705"/>
                <a:gd name="T51" fmla="*/ 241 h 591"/>
                <a:gd name="T52" fmla="*/ 650 w 705"/>
                <a:gd name="T53" fmla="*/ 227 h 591"/>
                <a:gd name="T54" fmla="*/ 673 w 705"/>
                <a:gd name="T55" fmla="*/ 213 h 591"/>
                <a:gd name="T56" fmla="*/ 689 w 705"/>
                <a:gd name="T57" fmla="*/ 200 h 591"/>
                <a:gd name="T58" fmla="*/ 698 w 705"/>
                <a:gd name="T59" fmla="*/ 187 h 591"/>
                <a:gd name="T60" fmla="*/ 705 w 705"/>
                <a:gd name="T61" fmla="*/ 173 h 591"/>
                <a:gd name="T62" fmla="*/ 705 w 705"/>
                <a:gd name="T63" fmla="*/ 159 h 591"/>
                <a:gd name="T64" fmla="*/ 705 w 705"/>
                <a:gd name="T65" fmla="*/ 141 h 591"/>
                <a:gd name="T66" fmla="*/ 698 w 705"/>
                <a:gd name="T67" fmla="*/ 127 h 591"/>
                <a:gd name="T68" fmla="*/ 601 w 705"/>
                <a:gd name="T69" fmla="*/ 0 h 591"/>
                <a:gd name="T70" fmla="*/ 537 w 705"/>
                <a:gd name="T71" fmla="*/ 0 h 591"/>
                <a:gd name="T72" fmla="*/ 641 w 705"/>
                <a:gd name="T73" fmla="*/ 159 h 591"/>
                <a:gd name="T74" fmla="*/ 56 w 705"/>
                <a:gd name="T75" fmla="*/ 159 h 591"/>
                <a:gd name="T76" fmla="*/ 160 w 705"/>
                <a:gd name="T77" fmla="*/ 0 h 591"/>
                <a:gd name="T78" fmla="*/ 104 w 705"/>
                <a:gd name="T79" fmla="*/ 0 h 5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5"/>
                <a:gd name="T121" fmla="*/ 0 h 591"/>
                <a:gd name="T122" fmla="*/ 705 w 705"/>
                <a:gd name="T123" fmla="*/ 591 h 59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5" h="591">
                  <a:moveTo>
                    <a:pt x="104" y="0"/>
                  </a:moveTo>
                  <a:lnTo>
                    <a:pt x="8" y="254"/>
                  </a:lnTo>
                  <a:lnTo>
                    <a:pt x="0" y="273"/>
                  </a:lnTo>
                  <a:lnTo>
                    <a:pt x="0" y="291"/>
                  </a:lnTo>
                  <a:lnTo>
                    <a:pt x="0" y="319"/>
                  </a:lnTo>
                  <a:lnTo>
                    <a:pt x="8" y="346"/>
                  </a:lnTo>
                  <a:lnTo>
                    <a:pt x="8" y="374"/>
                  </a:lnTo>
                  <a:lnTo>
                    <a:pt x="24" y="400"/>
                  </a:lnTo>
                  <a:lnTo>
                    <a:pt x="33" y="427"/>
                  </a:lnTo>
                  <a:lnTo>
                    <a:pt x="49" y="455"/>
                  </a:lnTo>
                  <a:lnTo>
                    <a:pt x="72" y="482"/>
                  </a:lnTo>
                  <a:lnTo>
                    <a:pt x="96" y="510"/>
                  </a:lnTo>
                  <a:lnTo>
                    <a:pt x="121" y="528"/>
                  </a:lnTo>
                  <a:lnTo>
                    <a:pt x="153" y="555"/>
                  </a:lnTo>
                  <a:lnTo>
                    <a:pt x="192" y="573"/>
                  </a:lnTo>
                  <a:lnTo>
                    <a:pt x="232" y="581"/>
                  </a:lnTo>
                  <a:lnTo>
                    <a:pt x="280" y="591"/>
                  </a:lnTo>
                  <a:lnTo>
                    <a:pt x="338" y="591"/>
                  </a:lnTo>
                  <a:lnTo>
                    <a:pt x="384" y="591"/>
                  </a:lnTo>
                  <a:lnTo>
                    <a:pt x="425" y="581"/>
                  </a:lnTo>
                  <a:lnTo>
                    <a:pt x="465" y="573"/>
                  </a:lnTo>
                  <a:lnTo>
                    <a:pt x="505" y="563"/>
                  </a:lnTo>
                  <a:lnTo>
                    <a:pt x="546" y="547"/>
                  </a:lnTo>
                  <a:lnTo>
                    <a:pt x="578" y="528"/>
                  </a:lnTo>
                  <a:lnTo>
                    <a:pt x="601" y="500"/>
                  </a:lnTo>
                  <a:lnTo>
                    <a:pt x="634" y="482"/>
                  </a:lnTo>
                  <a:lnTo>
                    <a:pt x="650" y="455"/>
                  </a:lnTo>
                  <a:lnTo>
                    <a:pt x="673" y="427"/>
                  </a:lnTo>
                  <a:lnTo>
                    <a:pt x="689" y="400"/>
                  </a:lnTo>
                  <a:lnTo>
                    <a:pt x="698" y="374"/>
                  </a:lnTo>
                  <a:lnTo>
                    <a:pt x="705" y="346"/>
                  </a:lnTo>
                  <a:lnTo>
                    <a:pt x="705" y="319"/>
                  </a:lnTo>
                  <a:lnTo>
                    <a:pt x="705" y="283"/>
                  </a:lnTo>
                  <a:lnTo>
                    <a:pt x="698" y="254"/>
                  </a:lnTo>
                  <a:lnTo>
                    <a:pt x="601" y="0"/>
                  </a:lnTo>
                  <a:lnTo>
                    <a:pt x="537" y="0"/>
                  </a:lnTo>
                  <a:lnTo>
                    <a:pt x="641" y="319"/>
                  </a:lnTo>
                  <a:lnTo>
                    <a:pt x="56" y="319"/>
                  </a:lnTo>
                  <a:lnTo>
                    <a:pt x="160" y="0"/>
                  </a:lnTo>
                  <a:lnTo>
                    <a:pt x="104" y="0"/>
                  </a:lnTo>
                  <a:close/>
                </a:path>
              </a:pathLst>
            </a:custGeom>
            <a:solidFill>
              <a:srgbClr val="000000"/>
            </a:solidFill>
            <a:ln w="28575">
              <a:solidFill>
                <a:schemeClr val="tx1"/>
              </a:solidFill>
              <a:round/>
              <a:headEnd/>
              <a:tailEnd/>
            </a:ln>
          </p:spPr>
          <p:txBody>
            <a:bodyPr/>
            <a:lstStyle/>
            <a:p>
              <a:endParaRPr lang="en-US"/>
            </a:p>
          </p:txBody>
        </p:sp>
        <p:sp>
          <p:nvSpPr>
            <p:cNvPr id="12" name="Freeform 2368"/>
            <p:cNvSpPr>
              <a:spLocks/>
            </p:cNvSpPr>
            <p:nvPr/>
          </p:nvSpPr>
          <p:spPr bwMode="auto">
            <a:xfrm>
              <a:off x="3071" y="3211"/>
              <a:ext cx="698" cy="295"/>
            </a:xfrm>
            <a:custGeom>
              <a:avLst/>
              <a:gdLst>
                <a:gd name="T0" fmla="*/ 96 w 698"/>
                <a:gd name="T1" fmla="*/ 0 h 591"/>
                <a:gd name="T2" fmla="*/ 8 w 698"/>
                <a:gd name="T3" fmla="*/ 123 h 591"/>
                <a:gd name="T4" fmla="*/ 0 w 698"/>
                <a:gd name="T5" fmla="*/ 132 h 591"/>
                <a:gd name="T6" fmla="*/ 0 w 698"/>
                <a:gd name="T7" fmla="*/ 145 h 591"/>
                <a:gd name="T8" fmla="*/ 0 w 698"/>
                <a:gd name="T9" fmla="*/ 159 h 591"/>
                <a:gd name="T10" fmla="*/ 8 w 698"/>
                <a:gd name="T11" fmla="*/ 173 h 591"/>
                <a:gd name="T12" fmla="*/ 15 w 698"/>
                <a:gd name="T13" fmla="*/ 187 h 591"/>
                <a:gd name="T14" fmla="*/ 24 w 698"/>
                <a:gd name="T15" fmla="*/ 200 h 591"/>
                <a:gd name="T16" fmla="*/ 40 w 698"/>
                <a:gd name="T17" fmla="*/ 218 h 591"/>
                <a:gd name="T18" fmla="*/ 56 w 698"/>
                <a:gd name="T19" fmla="*/ 232 h 591"/>
                <a:gd name="T20" fmla="*/ 80 w 698"/>
                <a:gd name="T21" fmla="*/ 246 h 591"/>
                <a:gd name="T22" fmla="*/ 104 w 698"/>
                <a:gd name="T23" fmla="*/ 255 h 591"/>
                <a:gd name="T24" fmla="*/ 137 w 698"/>
                <a:gd name="T25" fmla="*/ 268 h 591"/>
                <a:gd name="T26" fmla="*/ 167 w 698"/>
                <a:gd name="T27" fmla="*/ 277 h 591"/>
                <a:gd name="T28" fmla="*/ 208 w 698"/>
                <a:gd name="T29" fmla="*/ 286 h 591"/>
                <a:gd name="T30" fmla="*/ 248 w 698"/>
                <a:gd name="T31" fmla="*/ 290 h 591"/>
                <a:gd name="T32" fmla="*/ 296 w 698"/>
                <a:gd name="T33" fmla="*/ 295 h 591"/>
                <a:gd name="T34" fmla="*/ 345 w 698"/>
                <a:gd name="T35" fmla="*/ 295 h 591"/>
                <a:gd name="T36" fmla="*/ 401 w 698"/>
                <a:gd name="T37" fmla="*/ 295 h 591"/>
                <a:gd name="T38" fmla="*/ 449 w 698"/>
                <a:gd name="T39" fmla="*/ 290 h 591"/>
                <a:gd name="T40" fmla="*/ 488 w 698"/>
                <a:gd name="T41" fmla="*/ 281 h 591"/>
                <a:gd name="T42" fmla="*/ 530 w 698"/>
                <a:gd name="T43" fmla="*/ 277 h 591"/>
                <a:gd name="T44" fmla="*/ 562 w 698"/>
                <a:gd name="T45" fmla="*/ 264 h 591"/>
                <a:gd name="T46" fmla="*/ 593 w 698"/>
                <a:gd name="T47" fmla="*/ 255 h 591"/>
                <a:gd name="T48" fmla="*/ 617 w 698"/>
                <a:gd name="T49" fmla="*/ 241 h 591"/>
                <a:gd name="T50" fmla="*/ 641 w 698"/>
                <a:gd name="T51" fmla="*/ 227 h 591"/>
                <a:gd name="T52" fmla="*/ 657 w 698"/>
                <a:gd name="T53" fmla="*/ 213 h 591"/>
                <a:gd name="T54" fmla="*/ 673 w 698"/>
                <a:gd name="T55" fmla="*/ 195 h 591"/>
                <a:gd name="T56" fmla="*/ 682 w 698"/>
                <a:gd name="T57" fmla="*/ 182 h 591"/>
                <a:gd name="T58" fmla="*/ 689 w 698"/>
                <a:gd name="T59" fmla="*/ 168 h 591"/>
                <a:gd name="T60" fmla="*/ 698 w 698"/>
                <a:gd name="T61" fmla="*/ 159 h 591"/>
                <a:gd name="T62" fmla="*/ 698 w 698"/>
                <a:gd name="T63" fmla="*/ 145 h 591"/>
                <a:gd name="T64" fmla="*/ 698 w 698"/>
                <a:gd name="T65" fmla="*/ 136 h 591"/>
                <a:gd name="T66" fmla="*/ 698 w 698"/>
                <a:gd name="T67" fmla="*/ 127 h 591"/>
                <a:gd name="T68" fmla="*/ 593 w 698"/>
                <a:gd name="T69" fmla="*/ 0 h 591"/>
                <a:gd name="T70" fmla="*/ 537 w 698"/>
                <a:gd name="T71" fmla="*/ 0 h 591"/>
                <a:gd name="T72" fmla="*/ 641 w 698"/>
                <a:gd name="T73" fmla="*/ 159 h 591"/>
                <a:gd name="T74" fmla="*/ 56 w 698"/>
                <a:gd name="T75" fmla="*/ 159 h 591"/>
                <a:gd name="T76" fmla="*/ 153 w 698"/>
                <a:gd name="T77" fmla="*/ 0 h 591"/>
                <a:gd name="T78" fmla="*/ 96 w 698"/>
                <a:gd name="T79" fmla="*/ 0 h 5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98"/>
                <a:gd name="T121" fmla="*/ 0 h 591"/>
                <a:gd name="T122" fmla="*/ 698 w 698"/>
                <a:gd name="T123" fmla="*/ 591 h 59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98" h="591">
                  <a:moveTo>
                    <a:pt x="96" y="0"/>
                  </a:moveTo>
                  <a:lnTo>
                    <a:pt x="8" y="246"/>
                  </a:lnTo>
                  <a:lnTo>
                    <a:pt x="0" y="264"/>
                  </a:lnTo>
                  <a:lnTo>
                    <a:pt x="0" y="291"/>
                  </a:lnTo>
                  <a:lnTo>
                    <a:pt x="0" y="319"/>
                  </a:lnTo>
                  <a:lnTo>
                    <a:pt x="8" y="346"/>
                  </a:lnTo>
                  <a:lnTo>
                    <a:pt x="15" y="374"/>
                  </a:lnTo>
                  <a:lnTo>
                    <a:pt x="24" y="400"/>
                  </a:lnTo>
                  <a:lnTo>
                    <a:pt x="40" y="437"/>
                  </a:lnTo>
                  <a:lnTo>
                    <a:pt x="56" y="464"/>
                  </a:lnTo>
                  <a:lnTo>
                    <a:pt x="80" y="492"/>
                  </a:lnTo>
                  <a:lnTo>
                    <a:pt x="104" y="510"/>
                  </a:lnTo>
                  <a:lnTo>
                    <a:pt x="137" y="537"/>
                  </a:lnTo>
                  <a:lnTo>
                    <a:pt x="167" y="555"/>
                  </a:lnTo>
                  <a:lnTo>
                    <a:pt x="208" y="573"/>
                  </a:lnTo>
                  <a:lnTo>
                    <a:pt x="248" y="581"/>
                  </a:lnTo>
                  <a:lnTo>
                    <a:pt x="296" y="591"/>
                  </a:lnTo>
                  <a:lnTo>
                    <a:pt x="345" y="591"/>
                  </a:lnTo>
                  <a:lnTo>
                    <a:pt x="401" y="591"/>
                  </a:lnTo>
                  <a:lnTo>
                    <a:pt x="449" y="581"/>
                  </a:lnTo>
                  <a:lnTo>
                    <a:pt x="488" y="563"/>
                  </a:lnTo>
                  <a:lnTo>
                    <a:pt x="530" y="555"/>
                  </a:lnTo>
                  <a:lnTo>
                    <a:pt x="562" y="528"/>
                  </a:lnTo>
                  <a:lnTo>
                    <a:pt x="593" y="510"/>
                  </a:lnTo>
                  <a:lnTo>
                    <a:pt x="617" y="482"/>
                  </a:lnTo>
                  <a:lnTo>
                    <a:pt x="641" y="455"/>
                  </a:lnTo>
                  <a:lnTo>
                    <a:pt x="657" y="427"/>
                  </a:lnTo>
                  <a:lnTo>
                    <a:pt x="673" y="390"/>
                  </a:lnTo>
                  <a:lnTo>
                    <a:pt x="682" y="364"/>
                  </a:lnTo>
                  <a:lnTo>
                    <a:pt x="689" y="337"/>
                  </a:lnTo>
                  <a:lnTo>
                    <a:pt x="698" y="319"/>
                  </a:lnTo>
                  <a:lnTo>
                    <a:pt x="698" y="291"/>
                  </a:lnTo>
                  <a:lnTo>
                    <a:pt x="698" y="273"/>
                  </a:lnTo>
                  <a:lnTo>
                    <a:pt x="698" y="254"/>
                  </a:lnTo>
                  <a:lnTo>
                    <a:pt x="593" y="0"/>
                  </a:lnTo>
                  <a:lnTo>
                    <a:pt x="537" y="0"/>
                  </a:lnTo>
                  <a:lnTo>
                    <a:pt x="641" y="319"/>
                  </a:lnTo>
                  <a:lnTo>
                    <a:pt x="56" y="319"/>
                  </a:lnTo>
                  <a:lnTo>
                    <a:pt x="153" y="0"/>
                  </a:lnTo>
                  <a:lnTo>
                    <a:pt x="96" y="0"/>
                  </a:lnTo>
                  <a:close/>
                </a:path>
              </a:pathLst>
            </a:custGeom>
            <a:solidFill>
              <a:srgbClr val="000000"/>
            </a:solidFill>
            <a:ln w="28575">
              <a:solidFill>
                <a:schemeClr val="tx1"/>
              </a:solidFill>
              <a:round/>
              <a:headEnd/>
              <a:tailEnd/>
            </a:ln>
          </p:spPr>
          <p:txBody>
            <a:bodyPr/>
            <a:lstStyle/>
            <a:p>
              <a:endParaRPr lang="en-US"/>
            </a:p>
          </p:txBody>
        </p:sp>
        <p:sp>
          <p:nvSpPr>
            <p:cNvPr id="13" name="Freeform 2369"/>
            <p:cNvSpPr>
              <a:spLocks/>
            </p:cNvSpPr>
            <p:nvPr/>
          </p:nvSpPr>
          <p:spPr bwMode="auto">
            <a:xfrm>
              <a:off x="2790" y="2915"/>
              <a:ext cx="201" cy="50"/>
            </a:xfrm>
            <a:custGeom>
              <a:avLst/>
              <a:gdLst>
                <a:gd name="T0" fmla="*/ 23 w 201"/>
                <a:gd name="T1" fmla="*/ 0 h 99"/>
                <a:gd name="T2" fmla="*/ 176 w 201"/>
                <a:gd name="T3" fmla="*/ 0 h 99"/>
                <a:gd name="T4" fmla="*/ 185 w 201"/>
                <a:gd name="T5" fmla="*/ 0 h 99"/>
                <a:gd name="T6" fmla="*/ 192 w 201"/>
                <a:gd name="T7" fmla="*/ 5 h 99"/>
                <a:gd name="T8" fmla="*/ 201 w 201"/>
                <a:gd name="T9" fmla="*/ 9 h 99"/>
                <a:gd name="T10" fmla="*/ 201 w 201"/>
                <a:gd name="T11" fmla="*/ 14 h 99"/>
                <a:gd name="T12" fmla="*/ 201 w 201"/>
                <a:gd name="T13" fmla="*/ 37 h 99"/>
                <a:gd name="T14" fmla="*/ 201 w 201"/>
                <a:gd name="T15" fmla="*/ 42 h 99"/>
                <a:gd name="T16" fmla="*/ 192 w 201"/>
                <a:gd name="T17" fmla="*/ 46 h 99"/>
                <a:gd name="T18" fmla="*/ 185 w 201"/>
                <a:gd name="T19" fmla="*/ 50 h 99"/>
                <a:gd name="T20" fmla="*/ 176 w 201"/>
                <a:gd name="T21" fmla="*/ 50 h 99"/>
                <a:gd name="T22" fmla="*/ 23 w 201"/>
                <a:gd name="T23" fmla="*/ 50 h 99"/>
                <a:gd name="T24" fmla="*/ 16 w 201"/>
                <a:gd name="T25" fmla="*/ 50 h 99"/>
                <a:gd name="T26" fmla="*/ 9 w 201"/>
                <a:gd name="T27" fmla="*/ 46 h 99"/>
                <a:gd name="T28" fmla="*/ 0 w 201"/>
                <a:gd name="T29" fmla="*/ 42 h 99"/>
                <a:gd name="T30" fmla="*/ 0 w 201"/>
                <a:gd name="T31" fmla="*/ 37 h 99"/>
                <a:gd name="T32" fmla="*/ 0 w 201"/>
                <a:gd name="T33" fmla="*/ 14 h 99"/>
                <a:gd name="T34" fmla="*/ 0 w 201"/>
                <a:gd name="T35" fmla="*/ 9 h 99"/>
                <a:gd name="T36" fmla="*/ 9 w 201"/>
                <a:gd name="T37" fmla="*/ 5 h 99"/>
                <a:gd name="T38" fmla="*/ 16 w 201"/>
                <a:gd name="T39" fmla="*/ 0 h 99"/>
                <a:gd name="T40" fmla="*/ 23 w 201"/>
                <a:gd name="T41" fmla="*/ 0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1"/>
                <a:gd name="T64" fmla="*/ 0 h 99"/>
                <a:gd name="T65" fmla="*/ 201 w 201"/>
                <a:gd name="T66" fmla="*/ 99 h 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1" h="99">
                  <a:moveTo>
                    <a:pt x="23" y="0"/>
                  </a:moveTo>
                  <a:lnTo>
                    <a:pt x="176" y="0"/>
                  </a:lnTo>
                  <a:lnTo>
                    <a:pt x="185" y="0"/>
                  </a:lnTo>
                  <a:lnTo>
                    <a:pt x="192" y="9"/>
                  </a:lnTo>
                  <a:lnTo>
                    <a:pt x="201" y="18"/>
                  </a:lnTo>
                  <a:lnTo>
                    <a:pt x="201" y="28"/>
                  </a:lnTo>
                  <a:lnTo>
                    <a:pt x="201" y="73"/>
                  </a:lnTo>
                  <a:lnTo>
                    <a:pt x="201" y="83"/>
                  </a:lnTo>
                  <a:lnTo>
                    <a:pt x="192" y="91"/>
                  </a:lnTo>
                  <a:lnTo>
                    <a:pt x="185" y="99"/>
                  </a:lnTo>
                  <a:lnTo>
                    <a:pt x="176" y="99"/>
                  </a:lnTo>
                  <a:lnTo>
                    <a:pt x="23" y="99"/>
                  </a:lnTo>
                  <a:lnTo>
                    <a:pt x="16" y="99"/>
                  </a:lnTo>
                  <a:lnTo>
                    <a:pt x="9" y="91"/>
                  </a:lnTo>
                  <a:lnTo>
                    <a:pt x="0" y="83"/>
                  </a:lnTo>
                  <a:lnTo>
                    <a:pt x="0" y="73"/>
                  </a:lnTo>
                  <a:lnTo>
                    <a:pt x="0" y="28"/>
                  </a:lnTo>
                  <a:lnTo>
                    <a:pt x="0" y="18"/>
                  </a:lnTo>
                  <a:lnTo>
                    <a:pt x="9" y="9"/>
                  </a:lnTo>
                  <a:lnTo>
                    <a:pt x="16" y="0"/>
                  </a:lnTo>
                  <a:lnTo>
                    <a:pt x="23" y="0"/>
                  </a:lnTo>
                  <a:close/>
                </a:path>
              </a:pathLst>
            </a:custGeom>
            <a:solidFill>
              <a:srgbClr val="000000"/>
            </a:solidFill>
            <a:ln w="28575">
              <a:solidFill>
                <a:schemeClr val="tx1"/>
              </a:solidFill>
              <a:round/>
              <a:headEnd/>
              <a:tailEnd/>
            </a:ln>
          </p:spPr>
          <p:txBody>
            <a:bodyPr/>
            <a:lstStyle/>
            <a:p>
              <a:endParaRPr lang="en-US"/>
            </a:p>
          </p:txBody>
        </p:sp>
        <p:sp>
          <p:nvSpPr>
            <p:cNvPr id="14" name="Rectangle 2370"/>
            <p:cNvSpPr>
              <a:spLocks noChangeArrowheads="1"/>
            </p:cNvSpPr>
            <p:nvPr/>
          </p:nvSpPr>
          <p:spPr bwMode="auto">
            <a:xfrm>
              <a:off x="2846" y="2979"/>
              <a:ext cx="89" cy="623"/>
            </a:xfrm>
            <a:prstGeom prst="rect">
              <a:avLst/>
            </a:prstGeom>
            <a:solidFill>
              <a:srgbClr val="000000"/>
            </a:solidFill>
            <a:ln w="28575">
              <a:solidFill>
                <a:schemeClr val="tx1"/>
              </a:solidFill>
              <a:miter lim="800000"/>
              <a:headEnd/>
              <a:tailEnd/>
            </a:ln>
          </p:spPr>
          <p:txBody>
            <a:bodyPr/>
            <a:lstStyle/>
            <a:p>
              <a:endParaRPr lang="en-US"/>
            </a:p>
          </p:txBody>
        </p:sp>
        <p:sp>
          <p:nvSpPr>
            <p:cNvPr id="15" name="Freeform 2371"/>
            <p:cNvSpPr>
              <a:spLocks/>
            </p:cNvSpPr>
            <p:nvPr/>
          </p:nvSpPr>
          <p:spPr bwMode="auto">
            <a:xfrm>
              <a:off x="2646" y="3611"/>
              <a:ext cx="497" cy="63"/>
            </a:xfrm>
            <a:custGeom>
              <a:avLst/>
              <a:gdLst>
                <a:gd name="T0" fmla="*/ 47 w 497"/>
                <a:gd name="T1" fmla="*/ 0 h 127"/>
                <a:gd name="T2" fmla="*/ 440 w 497"/>
                <a:gd name="T3" fmla="*/ 0 h 127"/>
                <a:gd name="T4" fmla="*/ 449 w 497"/>
                <a:gd name="T5" fmla="*/ 0 h 127"/>
                <a:gd name="T6" fmla="*/ 465 w 497"/>
                <a:gd name="T7" fmla="*/ 0 h 127"/>
                <a:gd name="T8" fmla="*/ 472 w 497"/>
                <a:gd name="T9" fmla="*/ 4 h 127"/>
                <a:gd name="T10" fmla="*/ 481 w 497"/>
                <a:gd name="T11" fmla="*/ 9 h 127"/>
                <a:gd name="T12" fmla="*/ 488 w 497"/>
                <a:gd name="T13" fmla="*/ 13 h 127"/>
                <a:gd name="T14" fmla="*/ 488 w 497"/>
                <a:gd name="T15" fmla="*/ 18 h 127"/>
                <a:gd name="T16" fmla="*/ 488 w 497"/>
                <a:gd name="T17" fmla="*/ 22 h 127"/>
                <a:gd name="T18" fmla="*/ 497 w 497"/>
                <a:gd name="T19" fmla="*/ 27 h 127"/>
                <a:gd name="T20" fmla="*/ 497 w 497"/>
                <a:gd name="T21" fmla="*/ 32 h 127"/>
                <a:gd name="T22" fmla="*/ 488 w 497"/>
                <a:gd name="T23" fmla="*/ 41 h 127"/>
                <a:gd name="T24" fmla="*/ 488 w 497"/>
                <a:gd name="T25" fmla="*/ 46 h 127"/>
                <a:gd name="T26" fmla="*/ 488 w 497"/>
                <a:gd name="T27" fmla="*/ 50 h 127"/>
                <a:gd name="T28" fmla="*/ 481 w 497"/>
                <a:gd name="T29" fmla="*/ 54 h 127"/>
                <a:gd name="T30" fmla="*/ 472 w 497"/>
                <a:gd name="T31" fmla="*/ 59 h 127"/>
                <a:gd name="T32" fmla="*/ 465 w 497"/>
                <a:gd name="T33" fmla="*/ 59 h 127"/>
                <a:gd name="T34" fmla="*/ 449 w 497"/>
                <a:gd name="T35" fmla="*/ 63 h 127"/>
                <a:gd name="T36" fmla="*/ 440 w 497"/>
                <a:gd name="T37" fmla="*/ 63 h 127"/>
                <a:gd name="T38" fmla="*/ 47 w 497"/>
                <a:gd name="T39" fmla="*/ 63 h 127"/>
                <a:gd name="T40" fmla="*/ 40 w 497"/>
                <a:gd name="T41" fmla="*/ 63 h 127"/>
                <a:gd name="T42" fmla="*/ 31 w 497"/>
                <a:gd name="T43" fmla="*/ 59 h 127"/>
                <a:gd name="T44" fmla="*/ 24 w 497"/>
                <a:gd name="T45" fmla="*/ 59 h 127"/>
                <a:gd name="T46" fmla="*/ 15 w 497"/>
                <a:gd name="T47" fmla="*/ 54 h 127"/>
                <a:gd name="T48" fmla="*/ 8 w 497"/>
                <a:gd name="T49" fmla="*/ 50 h 127"/>
                <a:gd name="T50" fmla="*/ 0 w 497"/>
                <a:gd name="T51" fmla="*/ 46 h 127"/>
                <a:gd name="T52" fmla="*/ 0 w 497"/>
                <a:gd name="T53" fmla="*/ 41 h 127"/>
                <a:gd name="T54" fmla="*/ 0 w 497"/>
                <a:gd name="T55" fmla="*/ 32 h 127"/>
                <a:gd name="T56" fmla="*/ 0 w 497"/>
                <a:gd name="T57" fmla="*/ 27 h 127"/>
                <a:gd name="T58" fmla="*/ 0 w 497"/>
                <a:gd name="T59" fmla="*/ 22 h 127"/>
                <a:gd name="T60" fmla="*/ 0 w 497"/>
                <a:gd name="T61" fmla="*/ 18 h 127"/>
                <a:gd name="T62" fmla="*/ 8 w 497"/>
                <a:gd name="T63" fmla="*/ 13 h 127"/>
                <a:gd name="T64" fmla="*/ 15 w 497"/>
                <a:gd name="T65" fmla="*/ 9 h 127"/>
                <a:gd name="T66" fmla="*/ 24 w 497"/>
                <a:gd name="T67" fmla="*/ 4 h 127"/>
                <a:gd name="T68" fmla="*/ 31 w 497"/>
                <a:gd name="T69" fmla="*/ 0 h 127"/>
                <a:gd name="T70" fmla="*/ 40 w 497"/>
                <a:gd name="T71" fmla="*/ 0 h 127"/>
                <a:gd name="T72" fmla="*/ 47 w 497"/>
                <a:gd name="T73" fmla="*/ 0 h 1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97"/>
                <a:gd name="T112" fmla="*/ 0 h 127"/>
                <a:gd name="T113" fmla="*/ 497 w 497"/>
                <a:gd name="T114" fmla="*/ 127 h 1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97" h="127">
                  <a:moveTo>
                    <a:pt x="47" y="0"/>
                  </a:moveTo>
                  <a:lnTo>
                    <a:pt x="440" y="0"/>
                  </a:lnTo>
                  <a:lnTo>
                    <a:pt x="449" y="0"/>
                  </a:lnTo>
                  <a:lnTo>
                    <a:pt x="465" y="0"/>
                  </a:lnTo>
                  <a:lnTo>
                    <a:pt x="472" y="9"/>
                  </a:lnTo>
                  <a:lnTo>
                    <a:pt x="481" y="19"/>
                  </a:lnTo>
                  <a:lnTo>
                    <a:pt x="488" y="27"/>
                  </a:lnTo>
                  <a:lnTo>
                    <a:pt x="488" y="37"/>
                  </a:lnTo>
                  <a:lnTo>
                    <a:pt x="488" y="45"/>
                  </a:lnTo>
                  <a:lnTo>
                    <a:pt x="497" y="55"/>
                  </a:lnTo>
                  <a:lnTo>
                    <a:pt x="497" y="64"/>
                  </a:lnTo>
                  <a:lnTo>
                    <a:pt x="488" y="82"/>
                  </a:lnTo>
                  <a:lnTo>
                    <a:pt x="488" y="92"/>
                  </a:lnTo>
                  <a:lnTo>
                    <a:pt x="488" y="100"/>
                  </a:lnTo>
                  <a:lnTo>
                    <a:pt x="481" y="108"/>
                  </a:lnTo>
                  <a:lnTo>
                    <a:pt x="472" y="118"/>
                  </a:lnTo>
                  <a:lnTo>
                    <a:pt x="465" y="118"/>
                  </a:lnTo>
                  <a:lnTo>
                    <a:pt x="449" y="127"/>
                  </a:lnTo>
                  <a:lnTo>
                    <a:pt x="440" y="127"/>
                  </a:lnTo>
                  <a:lnTo>
                    <a:pt x="47" y="127"/>
                  </a:lnTo>
                  <a:lnTo>
                    <a:pt x="40" y="127"/>
                  </a:lnTo>
                  <a:lnTo>
                    <a:pt x="31" y="118"/>
                  </a:lnTo>
                  <a:lnTo>
                    <a:pt x="24" y="118"/>
                  </a:lnTo>
                  <a:lnTo>
                    <a:pt x="15" y="108"/>
                  </a:lnTo>
                  <a:lnTo>
                    <a:pt x="8" y="100"/>
                  </a:lnTo>
                  <a:lnTo>
                    <a:pt x="0" y="92"/>
                  </a:lnTo>
                  <a:lnTo>
                    <a:pt x="0" y="82"/>
                  </a:lnTo>
                  <a:lnTo>
                    <a:pt x="0" y="64"/>
                  </a:lnTo>
                  <a:lnTo>
                    <a:pt x="0" y="55"/>
                  </a:lnTo>
                  <a:lnTo>
                    <a:pt x="0" y="45"/>
                  </a:lnTo>
                  <a:lnTo>
                    <a:pt x="0" y="37"/>
                  </a:lnTo>
                  <a:lnTo>
                    <a:pt x="8" y="27"/>
                  </a:lnTo>
                  <a:lnTo>
                    <a:pt x="15" y="19"/>
                  </a:lnTo>
                  <a:lnTo>
                    <a:pt x="24" y="9"/>
                  </a:lnTo>
                  <a:lnTo>
                    <a:pt x="31" y="0"/>
                  </a:lnTo>
                  <a:lnTo>
                    <a:pt x="40" y="0"/>
                  </a:lnTo>
                  <a:lnTo>
                    <a:pt x="47" y="0"/>
                  </a:lnTo>
                  <a:close/>
                </a:path>
              </a:pathLst>
            </a:custGeom>
            <a:solidFill>
              <a:srgbClr val="000000"/>
            </a:solidFill>
            <a:ln w="28575">
              <a:solidFill>
                <a:schemeClr val="tx1"/>
              </a:solidFill>
              <a:round/>
              <a:headEnd/>
              <a:tailEnd/>
            </a:ln>
          </p:spPr>
          <p:txBody>
            <a:bodyPr/>
            <a:lstStyle/>
            <a:p>
              <a:endParaRPr lang="en-US"/>
            </a:p>
          </p:txBody>
        </p:sp>
        <p:sp>
          <p:nvSpPr>
            <p:cNvPr id="16" name="Rectangle 2372"/>
            <p:cNvSpPr>
              <a:spLocks noChangeArrowheads="1"/>
            </p:cNvSpPr>
            <p:nvPr/>
          </p:nvSpPr>
          <p:spPr bwMode="auto">
            <a:xfrm>
              <a:off x="2372" y="3683"/>
              <a:ext cx="1044" cy="105"/>
            </a:xfrm>
            <a:prstGeom prst="rect">
              <a:avLst/>
            </a:prstGeom>
            <a:solidFill>
              <a:srgbClr val="000000"/>
            </a:solidFill>
            <a:ln w="28575">
              <a:solidFill>
                <a:schemeClr val="tx1"/>
              </a:solidFill>
              <a:miter lim="800000"/>
              <a:headEnd/>
              <a:tailEnd/>
            </a:ln>
          </p:spPr>
          <p:txBody>
            <a:bodyPr/>
            <a:lstStyle/>
            <a:p>
              <a:endParaRPr lang="en-US"/>
            </a:p>
          </p:txBody>
        </p:sp>
      </p:grpSp>
      <p:sp>
        <p:nvSpPr>
          <p:cNvPr id="17" name="Text Box 2355"/>
          <p:cNvSpPr txBox="1">
            <a:spLocks noChangeArrowheads="1"/>
          </p:cNvSpPr>
          <p:nvPr/>
        </p:nvSpPr>
        <p:spPr bwMode="auto">
          <a:xfrm>
            <a:off x="2955925" y="5257800"/>
            <a:ext cx="3518720" cy="584775"/>
          </a:xfrm>
          <a:prstGeom prst="rect">
            <a:avLst/>
          </a:prstGeom>
          <a:noFill/>
          <a:ln w="9525">
            <a:noFill/>
            <a:miter lim="800000"/>
            <a:headEnd/>
            <a:tailEnd/>
          </a:ln>
        </p:spPr>
        <p:txBody>
          <a:bodyPr wrap="none">
            <a:spAutoFit/>
          </a:bodyPr>
          <a:lstStyle/>
          <a:p>
            <a:r>
              <a:rPr lang="en-US" sz="3200" dirty="0">
                <a:solidFill>
                  <a:schemeClr val="bg1"/>
                </a:solidFill>
                <a:latin typeface="+mj-lt"/>
              </a:rPr>
              <a:t>c</a:t>
            </a:r>
            <a:r>
              <a:rPr lang="en-US" sz="3200" dirty="0" smtClean="0">
                <a:solidFill>
                  <a:schemeClr val="bg1"/>
                </a:solidFill>
                <a:latin typeface="+mj-lt"/>
              </a:rPr>
              <a:t>ondition </a:t>
            </a:r>
            <a:r>
              <a:rPr lang="en-US" sz="3200" dirty="0">
                <a:solidFill>
                  <a:schemeClr val="bg1"/>
                </a:solidFill>
                <a:latin typeface="+mj-lt"/>
              </a:rPr>
              <a:t>of the will</a:t>
            </a:r>
          </a:p>
        </p:txBody>
      </p:sp>
      <p:sp>
        <p:nvSpPr>
          <p:cNvPr id="18" name="Text Box 2358"/>
          <p:cNvSpPr txBox="1">
            <a:spLocks noChangeArrowheads="1"/>
          </p:cNvSpPr>
          <p:nvPr/>
        </p:nvSpPr>
        <p:spPr bwMode="auto">
          <a:xfrm>
            <a:off x="5773738" y="2977138"/>
            <a:ext cx="1093569" cy="584775"/>
          </a:xfrm>
          <a:prstGeom prst="rect">
            <a:avLst/>
          </a:prstGeom>
          <a:noFill/>
          <a:ln w="9525">
            <a:noFill/>
            <a:miter lim="800000"/>
            <a:headEnd/>
            <a:tailEnd/>
          </a:ln>
        </p:spPr>
        <p:txBody>
          <a:bodyPr wrap="none">
            <a:spAutoFit/>
          </a:bodyPr>
          <a:lstStyle/>
          <a:p>
            <a:r>
              <a:rPr lang="en-US" sz="3200">
                <a:latin typeface="+mj-lt"/>
              </a:rPr>
              <a:t>Good</a:t>
            </a:r>
          </a:p>
        </p:txBody>
      </p:sp>
      <p:sp>
        <p:nvSpPr>
          <p:cNvPr id="19" name="Text Box 2359"/>
          <p:cNvSpPr txBox="1">
            <a:spLocks noChangeArrowheads="1"/>
          </p:cNvSpPr>
          <p:nvPr/>
        </p:nvSpPr>
        <p:spPr bwMode="auto">
          <a:xfrm>
            <a:off x="2590800" y="2977138"/>
            <a:ext cx="754063" cy="579437"/>
          </a:xfrm>
          <a:prstGeom prst="rect">
            <a:avLst/>
          </a:prstGeom>
          <a:noFill/>
          <a:ln w="9525">
            <a:noFill/>
            <a:miter lim="800000"/>
            <a:headEnd/>
            <a:tailEnd/>
          </a:ln>
        </p:spPr>
        <p:txBody>
          <a:bodyPr wrap="none">
            <a:spAutoFit/>
          </a:bodyPr>
          <a:lstStyle/>
          <a:p>
            <a:r>
              <a:rPr lang="en-US" sz="3200" dirty="0">
                <a:latin typeface="+mj-lt"/>
              </a:rPr>
              <a:t>Evil</a:t>
            </a:r>
          </a:p>
        </p:txBody>
      </p:sp>
    </p:spTree>
    <p:extLst>
      <p:ext uri="{BB962C8B-B14F-4D97-AF65-F5344CB8AC3E}">
        <p14:creationId xmlns:p14="http://schemas.microsoft.com/office/powerpoint/2010/main" val="17842295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dirty="0" smtClean="0">
                <a:solidFill>
                  <a:schemeClr val="bg1"/>
                </a:solidFill>
              </a:rPr>
              <a:t>Which one of the life jacket illustrations would this be?</a:t>
            </a:r>
            <a:endParaRPr lang="en-US" dirty="0">
              <a:solidFill>
                <a:schemeClr val="bg1"/>
              </a:solidFill>
            </a:endParaRPr>
          </a:p>
        </p:txBody>
      </p:sp>
    </p:spTree>
    <p:extLst>
      <p:ext uri="{BB962C8B-B14F-4D97-AF65-F5344CB8AC3E}">
        <p14:creationId xmlns:p14="http://schemas.microsoft.com/office/powerpoint/2010/main" val="837278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76400"/>
            <a:ext cx="8229600" cy="4525963"/>
          </a:xfrm>
        </p:spPr>
        <p:txBody>
          <a:bodyPr>
            <a:normAutofit lnSpcReduction="10000"/>
          </a:bodyPr>
          <a:lstStyle/>
          <a:p>
            <a:pPr>
              <a:buNone/>
            </a:pPr>
            <a:r>
              <a:rPr lang="en-US" b="1" dirty="0" smtClean="0">
                <a:solidFill>
                  <a:schemeClr val="bg1"/>
                </a:solidFill>
              </a:rPr>
              <a:t>Augustinianism:</a:t>
            </a:r>
            <a:r>
              <a:rPr lang="en-US" dirty="0" smtClean="0">
                <a:solidFill>
                  <a:schemeClr val="bg1"/>
                </a:solidFill>
              </a:rPr>
              <a:t> Taught by Augustine, bishop of Hippo in the fifth-century. </a:t>
            </a:r>
          </a:p>
          <a:p>
            <a:pPr>
              <a:buNone/>
            </a:pPr>
            <a:r>
              <a:rPr lang="en-US" dirty="0" smtClean="0">
                <a:solidFill>
                  <a:schemeClr val="bg1"/>
                </a:solidFill>
              </a:rPr>
              <a:t>	</a:t>
            </a:r>
            <a:br>
              <a:rPr lang="en-US" dirty="0" smtClean="0">
                <a:solidFill>
                  <a:schemeClr val="bg1"/>
                </a:solidFill>
              </a:rPr>
            </a:br>
            <a:r>
              <a:rPr lang="en-US" dirty="0" smtClean="0">
                <a:solidFill>
                  <a:schemeClr val="bg1"/>
                </a:solidFill>
              </a:rPr>
              <a:t>Man is inherently corrupt. The Fall brought condemnation </a:t>
            </a:r>
            <a:r>
              <a:rPr lang="en-US" i="1" dirty="0" smtClean="0">
                <a:solidFill>
                  <a:schemeClr val="bg1"/>
                </a:solidFill>
              </a:rPr>
              <a:t>and</a:t>
            </a:r>
            <a:r>
              <a:rPr lang="en-US" dirty="0" smtClean="0">
                <a:solidFill>
                  <a:schemeClr val="bg1"/>
                </a:solidFill>
              </a:rPr>
              <a:t> guilt upon all men. Man is totally corrupted and inclined toward evil. Man has free will, but that will is governed by his sinful nature. Man sins, therefore, because he is a sinner.</a:t>
            </a:r>
            <a:endParaRPr lang="en-US" dirty="0">
              <a:solidFill>
                <a:schemeClr val="bg1"/>
              </a:solidFill>
            </a:endParaRPr>
          </a:p>
        </p:txBody>
      </p:sp>
    </p:spTree>
    <p:extLst>
      <p:ext uri="{BB962C8B-B14F-4D97-AF65-F5344CB8AC3E}">
        <p14:creationId xmlns:p14="http://schemas.microsoft.com/office/powerpoint/2010/main" val="6123878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93837"/>
            <a:ext cx="8229600" cy="4525963"/>
          </a:xfrm>
        </p:spPr>
        <p:txBody>
          <a:bodyPr>
            <a:normAutofit lnSpcReduction="10000"/>
          </a:bodyPr>
          <a:lstStyle/>
          <a:p>
            <a:pPr>
              <a:buNone/>
            </a:pPr>
            <a:r>
              <a:rPr lang="en-US" b="1" dirty="0" smtClean="0">
                <a:solidFill>
                  <a:schemeClr val="bg1"/>
                </a:solidFill>
              </a:rPr>
              <a:t>Augustinianism:</a:t>
            </a:r>
          </a:p>
          <a:p>
            <a:pPr>
              <a:buNone/>
            </a:pPr>
            <a:r>
              <a:rPr lang="en-US" dirty="0" smtClean="0">
                <a:solidFill>
                  <a:schemeClr val="bg1"/>
                </a:solidFill>
              </a:rPr>
              <a:t>Is man morally good? No, he is evil.</a:t>
            </a:r>
          </a:p>
          <a:p>
            <a:pPr>
              <a:buNone/>
            </a:pPr>
            <a:r>
              <a:rPr lang="en-US" dirty="0" smtClean="0">
                <a:solidFill>
                  <a:schemeClr val="bg1"/>
                </a:solidFill>
              </a:rPr>
              <a:t>What is our relation to Adam? We are condemned in Adam and have inherited his sinful nature.</a:t>
            </a:r>
          </a:p>
          <a:p>
            <a:pPr>
              <a:buNone/>
            </a:pPr>
            <a:r>
              <a:rPr lang="en-US" dirty="0" smtClean="0">
                <a:solidFill>
                  <a:schemeClr val="bg1"/>
                </a:solidFill>
              </a:rPr>
              <a:t>Then why does man do bad? Because we are born sinners.</a:t>
            </a:r>
          </a:p>
          <a:p>
            <a:pPr>
              <a:buNone/>
            </a:pPr>
            <a:r>
              <a:rPr lang="en-US" dirty="0" smtClean="0">
                <a:solidFill>
                  <a:schemeClr val="bg1"/>
                </a:solidFill>
              </a:rPr>
              <a:t>Does man need the cross and grace? Yes. We contribute nothing to our salvation but sin.</a:t>
            </a:r>
          </a:p>
          <a:p>
            <a:pPr>
              <a:buNone/>
            </a:pPr>
            <a:endParaRPr lang="en-US" dirty="0">
              <a:solidFill>
                <a:schemeClr val="bg1"/>
              </a:solidFill>
            </a:endParaRPr>
          </a:p>
        </p:txBody>
      </p:sp>
    </p:spTree>
    <p:extLst>
      <p:ext uri="{BB962C8B-B14F-4D97-AF65-F5344CB8AC3E}">
        <p14:creationId xmlns:p14="http://schemas.microsoft.com/office/powerpoint/2010/main" val="166094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ble_grounding.jpg"/>
          <p:cNvPicPr>
            <a:picLocks noChangeAspect="1"/>
          </p:cNvPicPr>
          <p:nvPr/>
        </p:nvPicPr>
        <p:blipFill>
          <a:blip r:embed="rId3" cstate="print"/>
          <a:stretch>
            <a:fillRect/>
          </a:stretch>
        </p:blipFill>
        <p:spPr>
          <a:xfrm>
            <a:off x="2028" y="0"/>
            <a:ext cx="9139943" cy="6858000"/>
          </a:xfrm>
          <a:prstGeom prst="rect">
            <a:avLst/>
          </a:prstGeom>
        </p:spPr>
      </p:pic>
      <p:graphicFrame>
        <p:nvGraphicFramePr>
          <p:cNvPr id="2050" name="Object 19"/>
          <p:cNvGraphicFramePr>
            <a:graphicFrameLocks noChangeAspect="1"/>
          </p:cNvGraphicFramePr>
          <p:nvPr/>
        </p:nvGraphicFramePr>
        <p:xfrm>
          <a:off x="228600" y="1497013"/>
          <a:ext cx="8839200" cy="5056187"/>
        </p:xfrm>
        <a:graphic>
          <a:graphicData uri="http://schemas.openxmlformats.org/presentationml/2006/ole">
            <mc:AlternateContent xmlns:mc="http://schemas.openxmlformats.org/markup-compatibility/2006">
              <mc:Choice xmlns:v="urn:schemas-microsoft-com:vml" Requires="v">
                <p:oleObj spid="_x0000_s2055" name="Image" r:id="rId4" imgW="11726912" imgH="6706536" progId="">
                  <p:embed/>
                </p:oleObj>
              </mc:Choice>
              <mc:Fallback>
                <p:oleObj name="Image" r:id="rId4" imgW="11726912" imgH="6706536" progId="">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497013"/>
                        <a:ext cx="8839200" cy="50561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13500000" algn="ctr" rotWithShape="0">
                                <a:schemeClr val="bg2">
                                  <a:alpha val="74998"/>
                                </a:schemeClr>
                              </a:outerShdw>
                            </a:effectLst>
                          </a14:hiddenEffects>
                        </a:ext>
                      </a:extLst>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nkind_growing.jpg"/>
          <p:cNvPicPr>
            <a:picLocks noChangeAspect="1"/>
          </p:cNvPicPr>
          <p:nvPr/>
        </p:nvPicPr>
        <p:blipFill>
          <a:blip r:embed="rId2" cstate="print"/>
          <a:stretch>
            <a:fillRect/>
          </a:stretch>
        </p:blipFill>
        <p:spPr>
          <a:xfrm>
            <a:off x="2028" y="0"/>
            <a:ext cx="9139943" cy="6858000"/>
          </a:xfrm>
          <a:prstGeom prst="rect">
            <a:avLst/>
          </a:prstGeom>
        </p:spPr>
      </p:pic>
      <p:pic>
        <p:nvPicPr>
          <p:cNvPr id="4" name="Picture 3" descr="augustinian.png"/>
          <p:cNvPicPr>
            <a:picLocks noChangeAspect="1"/>
          </p:cNvPicPr>
          <p:nvPr/>
        </p:nvPicPr>
        <p:blipFill>
          <a:blip r:embed="rId3" cstate="print"/>
          <a:stretch>
            <a:fillRect/>
          </a:stretch>
        </p:blipFill>
        <p:spPr>
          <a:xfrm>
            <a:off x="65056" y="1524000"/>
            <a:ext cx="9231344" cy="4343399"/>
          </a:xfrm>
          <a:prstGeom prst="rect">
            <a:avLst/>
          </a:prstGeom>
        </p:spPr>
      </p:pic>
    </p:spTree>
    <p:extLst>
      <p:ext uri="{BB962C8B-B14F-4D97-AF65-F5344CB8AC3E}">
        <p14:creationId xmlns:p14="http://schemas.microsoft.com/office/powerpoint/2010/main" val="30754388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nkind_growing.jpg"/>
          <p:cNvPicPr>
            <a:picLocks noChangeAspect="1"/>
          </p:cNvPicPr>
          <p:nvPr/>
        </p:nvPicPr>
        <p:blipFill>
          <a:blip r:embed="rId2" cstate="print"/>
          <a:stretch>
            <a:fillRect/>
          </a:stretch>
        </p:blipFill>
        <p:spPr>
          <a:xfrm>
            <a:off x="2028" y="0"/>
            <a:ext cx="9139943" cy="6858000"/>
          </a:xfrm>
          <a:prstGeom prst="rect">
            <a:avLst/>
          </a:prstGeom>
        </p:spPr>
      </p:pic>
      <p:sp>
        <p:nvSpPr>
          <p:cNvPr id="4" name="Text Box 16"/>
          <p:cNvSpPr txBox="1">
            <a:spLocks noChangeArrowheads="1"/>
          </p:cNvSpPr>
          <p:nvPr/>
        </p:nvSpPr>
        <p:spPr bwMode="auto">
          <a:xfrm>
            <a:off x="3032125" y="5257800"/>
            <a:ext cx="3518720" cy="584775"/>
          </a:xfrm>
          <a:prstGeom prst="rect">
            <a:avLst/>
          </a:prstGeom>
          <a:noFill/>
          <a:ln w="9525">
            <a:noFill/>
            <a:miter lim="800000"/>
            <a:headEnd/>
            <a:tailEnd/>
          </a:ln>
        </p:spPr>
        <p:txBody>
          <a:bodyPr wrap="none">
            <a:spAutoFit/>
          </a:bodyPr>
          <a:lstStyle/>
          <a:p>
            <a:r>
              <a:rPr lang="en-US" sz="3200" dirty="0" smtClean="0">
                <a:solidFill>
                  <a:schemeClr val="bg1"/>
                </a:solidFill>
                <a:latin typeface="+mj-lt"/>
              </a:rPr>
              <a:t>condition </a:t>
            </a:r>
            <a:r>
              <a:rPr lang="en-US" sz="3200" dirty="0">
                <a:solidFill>
                  <a:schemeClr val="bg1"/>
                </a:solidFill>
                <a:latin typeface="+mj-lt"/>
              </a:rPr>
              <a:t>of the will</a:t>
            </a:r>
          </a:p>
        </p:txBody>
      </p:sp>
      <p:pic>
        <p:nvPicPr>
          <p:cNvPr id="5" name="Picture 1189"/>
          <p:cNvPicPr>
            <a:picLocks noChangeAspect="1" noChangeArrowheads="1"/>
          </p:cNvPicPr>
          <p:nvPr/>
        </p:nvPicPr>
        <p:blipFill>
          <a:blip r:embed="rId3" cstate="print"/>
          <a:srcRect/>
          <a:stretch>
            <a:fillRect/>
          </a:stretch>
        </p:blipFill>
        <p:spPr bwMode="auto">
          <a:xfrm>
            <a:off x="2209800" y="1828800"/>
            <a:ext cx="5029200" cy="3124200"/>
          </a:xfrm>
          <a:prstGeom prst="rect">
            <a:avLst/>
          </a:prstGeom>
          <a:noFill/>
          <a:ln w="28575">
            <a:solidFill>
              <a:schemeClr val="tx1"/>
            </a:solidFill>
            <a:miter lim="800000"/>
            <a:headEnd/>
            <a:tailEnd/>
          </a:ln>
        </p:spPr>
      </p:pic>
    </p:spTree>
    <p:extLst>
      <p:ext uri="{BB962C8B-B14F-4D97-AF65-F5344CB8AC3E}">
        <p14:creationId xmlns:p14="http://schemas.microsoft.com/office/powerpoint/2010/main" val="204433647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4" name="Rectangle 3"/>
          <p:cNvSpPr/>
          <p:nvPr/>
        </p:nvSpPr>
        <p:spPr>
          <a:xfrm>
            <a:off x="0" y="0"/>
            <a:ext cx="9144000" cy="8382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00200" y="122238"/>
            <a:ext cx="7620000" cy="715962"/>
          </a:xfrm>
        </p:spPr>
        <p:txBody>
          <a:bodyPr>
            <a:normAutofit/>
          </a:bodyPr>
          <a:lstStyle/>
          <a:p>
            <a:pPr algn="l"/>
            <a:r>
              <a:rPr lang="en-US" sz="3600" b="1" dirty="0" smtClean="0">
                <a:latin typeface="Perpetua" charset="0"/>
                <a:ea typeface="Perpetua" charset="0"/>
                <a:cs typeface="Perpetua" charset="0"/>
              </a:rPr>
              <a:t>Coffee talk: Mankind</a:t>
            </a:r>
            <a:endParaRPr lang="en-US" sz="3600" b="1" dirty="0">
              <a:latin typeface="Perpetua" charset="0"/>
              <a:ea typeface="Perpetua" charset="0"/>
              <a:cs typeface="Perpetua" charset="0"/>
            </a:endParaRPr>
          </a:p>
        </p:txBody>
      </p:sp>
      <p:sp>
        <p:nvSpPr>
          <p:cNvPr id="3" name="Content Placeholder 2"/>
          <p:cNvSpPr>
            <a:spLocks noGrp="1"/>
          </p:cNvSpPr>
          <p:nvPr>
            <p:ph idx="1"/>
          </p:nvPr>
        </p:nvSpPr>
        <p:spPr>
          <a:xfrm>
            <a:off x="457200" y="1447800"/>
            <a:ext cx="8229600" cy="4678363"/>
          </a:xfrm>
        </p:spPr>
        <p:txBody>
          <a:bodyPr/>
          <a:lstStyle/>
          <a:p>
            <a:r>
              <a:rPr lang="en-US" dirty="0" smtClean="0">
                <a:solidFill>
                  <a:schemeClr val="bg1"/>
                </a:solidFill>
              </a:rPr>
              <a:t>Why do you think we are sometimes so quick to demean mankind as evil? Give examples.</a:t>
            </a:r>
          </a:p>
          <a:p>
            <a:r>
              <a:rPr lang="en-US" dirty="0" smtClean="0">
                <a:solidFill>
                  <a:schemeClr val="bg1"/>
                </a:solidFill>
              </a:rPr>
              <a:t>Why do you think we are sometimes so quick to elevate mankind as good? Give examples.</a:t>
            </a:r>
          </a:p>
          <a:p>
            <a:r>
              <a:rPr lang="en-US" dirty="0" smtClean="0">
                <a:solidFill>
                  <a:schemeClr val="bg1"/>
                </a:solidFill>
              </a:rPr>
              <a:t>In what way can we show a biblical view of mankind, balancing both the good and evil?</a:t>
            </a:r>
          </a:p>
          <a:p>
            <a:r>
              <a:rPr lang="en-US" dirty="0" smtClean="0">
                <a:solidFill>
                  <a:schemeClr val="bg1"/>
                </a:solidFill>
              </a:rPr>
              <a:t>Why do you believe that God imputed Adam’s sin to us? Is that fair? Why or why not?</a:t>
            </a:r>
          </a:p>
          <a:p>
            <a:endParaRPr lang="en-US" dirty="0"/>
          </a:p>
        </p:txBody>
      </p:sp>
    </p:spTree>
    <p:extLst>
      <p:ext uri="{BB962C8B-B14F-4D97-AF65-F5344CB8AC3E}">
        <p14:creationId xmlns:p14="http://schemas.microsoft.com/office/powerpoint/2010/main" val="13432005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lash.jpg"/>
          <p:cNvPicPr>
            <a:picLocks noChangeAspect="1"/>
          </p:cNvPicPr>
          <p:nvPr/>
        </p:nvPicPr>
        <p:blipFill>
          <a:blip r:embed="rId2" cstate="print"/>
          <a:stretch>
            <a:fillRect/>
          </a:stretch>
        </p:blipFill>
        <p:spPr>
          <a:xfrm>
            <a:off x="-76200" y="-76201"/>
            <a:ext cx="9296400" cy="6975395"/>
          </a:xfrm>
          <a:prstGeom prst="rect">
            <a:avLst/>
          </a:prstGeom>
        </p:spPr>
      </p:pic>
    </p:spTree>
    <p:extLst>
      <p:ext uri="{BB962C8B-B14F-4D97-AF65-F5344CB8AC3E}">
        <p14:creationId xmlns:p14="http://schemas.microsoft.com/office/powerpoint/2010/main" val="127118408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und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62354581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762000"/>
            <a:ext cx="8229600" cy="4525963"/>
          </a:xfrm>
        </p:spPr>
        <p:txBody>
          <a:bodyPr>
            <a:normAutofit/>
          </a:bodyPr>
          <a:lstStyle/>
          <a:p>
            <a:pPr marL="514350" indent="-514350">
              <a:buNone/>
            </a:pPr>
            <a:endParaRPr lang="en-US" dirty="0" smtClean="0">
              <a:solidFill>
                <a:schemeClr val="bg1"/>
              </a:solidFill>
            </a:endParaRPr>
          </a:p>
          <a:p>
            <a:pPr marL="514350" indent="-514350">
              <a:buNone/>
            </a:pPr>
            <a:endParaRPr lang="en-US" dirty="0" smtClean="0">
              <a:solidFill>
                <a:schemeClr val="bg1"/>
              </a:solidFill>
            </a:endParaRPr>
          </a:p>
          <a:p>
            <a:pPr marL="514350" indent="-514350">
              <a:buNone/>
            </a:pPr>
            <a:r>
              <a:rPr lang="en-US" dirty="0" smtClean="0">
                <a:solidFill>
                  <a:schemeClr val="bg1"/>
                </a:solidFill>
              </a:rPr>
              <a:t>Why does your view of God matter?</a:t>
            </a:r>
          </a:p>
          <a:p>
            <a:pPr>
              <a:buNone/>
            </a:pPr>
            <a:endParaRPr lang="en-US" dirty="0" smtClean="0">
              <a:solidFill>
                <a:schemeClr val="bg1"/>
              </a:solidFill>
            </a:endParaRPr>
          </a:p>
        </p:txBody>
      </p:sp>
    </p:spTree>
    <p:extLst>
      <p:ext uri="{BB962C8B-B14F-4D97-AF65-F5344CB8AC3E}">
        <p14:creationId xmlns:p14="http://schemas.microsoft.com/office/powerpoint/2010/main" val="1007344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46237"/>
            <a:ext cx="8229600" cy="4525963"/>
          </a:xfrm>
        </p:spPr>
        <p:txBody>
          <a:bodyPr/>
          <a:lstStyle/>
          <a:p>
            <a:pPr>
              <a:buNone/>
            </a:pPr>
            <a:r>
              <a:rPr lang="en-US" sz="4000" dirty="0" smtClean="0">
                <a:solidFill>
                  <a:schemeClr val="bg1"/>
                </a:solidFill>
              </a:rPr>
              <a:t>Confession of the Trinity:</a:t>
            </a:r>
            <a:endParaRPr lang="en-US" dirty="0" smtClean="0">
              <a:solidFill>
                <a:schemeClr val="bg1"/>
              </a:solidFill>
            </a:endParaRPr>
          </a:p>
          <a:p>
            <a:pPr>
              <a:buNone/>
            </a:pPr>
            <a:r>
              <a:rPr lang="en-US" dirty="0" smtClean="0">
                <a:solidFill>
                  <a:schemeClr val="bg1"/>
                </a:solidFill>
              </a:rPr>
              <a:t>We believe in </a:t>
            </a:r>
            <a:r>
              <a:rPr lang="en-US" b="1" u="sng" dirty="0" smtClean="0">
                <a:solidFill>
                  <a:schemeClr val="bg1"/>
                </a:solidFill>
              </a:rPr>
              <a:t>one</a:t>
            </a:r>
            <a:r>
              <a:rPr lang="en-US" dirty="0" smtClean="0">
                <a:solidFill>
                  <a:schemeClr val="bg1"/>
                </a:solidFill>
              </a:rPr>
              <a:t> God who is </a:t>
            </a:r>
            <a:r>
              <a:rPr lang="en-US" b="1" u="sng" dirty="0" smtClean="0">
                <a:solidFill>
                  <a:schemeClr val="bg1"/>
                </a:solidFill>
              </a:rPr>
              <a:t>one</a:t>
            </a:r>
            <a:r>
              <a:rPr lang="en-US" b="1" dirty="0" smtClean="0">
                <a:solidFill>
                  <a:schemeClr val="bg1"/>
                </a:solidFill>
              </a:rPr>
              <a:t> </a:t>
            </a:r>
            <a:r>
              <a:rPr lang="en-US" b="1" u="sng" dirty="0" smtClean="0">
                <a:solidFill>
                  <a:schemeClr val="bg1"/>
                </a:solidFill>
              </a:rPr>
              <a:t>in</a:t>
            </a:r>
            <a:r>
              <a:rPr lang="en-US" b="1" dirty="0" smtClean="0">
                <a:solidFill>
                  <a:schemeClr val="bg1"/>
                </a:solidFill>
              </a:rPr>
              <a:t> </a:t>
            </a:r>
            <a:r>
              <a:rPr lang="en-US" b="1" u="sng" dirty="0" smtClean="0">
                <a:solidFill>
                  <a:schemeClr val="bg1"/>
                </a:solidFill>
              </a:rPr>
              <a:t>essence</a:t>
            </a:r>
            <a:r>
              <a:rPr lang="en-US" dirty="0" smtClean="0">
                <a:solidFill>
                  <a:schemeClr val="bg1"/>
                </a:solidFill>
              </a:rPr>
              <a:t>, yet </a:t>
            </a:r>
            <a:r>
              <a:rPr lang="en-US" b="1" u="sng" dirty="0" smtClean="0">
                <a:solidFill>
                  <a:schemeClr val="bg1"/>
                </a:solidFill>
              </a:rPr>
              <a:t>three</a:t>
            </a:r>
            <a:r>
              <a:rPr lang="en-US" b="1" dirty="0" smtClean="0">
                <a:solidFill>
                  <a:schemeClr val="bg1"/>
                </a:solidFill>
              </a:rPr>
              <a:t> </a:t>
            </a:r>
            <a:r>
              <a:rPr lang="en-US" b="1" u="sng" dirty="0" smtClean="0">
                <a:solidFill>
                  <a:schemeClr val="bg1"/>
                </a:solidFill>
              </a:rPr>
              <a:t>in</a:t>
            </a:r>
            <a:r>
              <a:rPr lang="en-US" b="1" dirty="0" smtClean="0">
                <a:solidFill>
                  <a:schemeClr val="bg1"/>
                </a:solidFill>
              </a:rPr>
              <a:t> </a:t>
            </a:r>
            <a:r>
              <a:rPr lang="en-US" b="1" u="sng" dirty="0" smtClean="0">
                <a:solidFill>
                  <a:schemeClr val="bg1"/>
                </a:solidFill>
              </a:rPr>
              <a:t>person</a:t>
            </a:r>
            <a:r>
              <a:rPr lang="en-US" dirty="0" smtClean="0">
                <a:solidFill>
                  <a:schemeClr val="bg1"/>
                </a:solidFill>
              </a:rPr>
              <a:t>. All three members of the Trinity are </a:t>
            </a:r>
            <a:r>
              <a:rPr lang="en-US" b="1" u="sng" dirty="0" smtClean="0">
                <a:solidFill>
                  <a:schemeClr val="bg1"/>
                </a:solidFill>
              </a:rPr>
              <a:t>eternally</a:t>
            </a:r>
            <a:r>
              <a:rPr lang="en-US" dirty="0" smtClean="0">
                <a:solidFill>
                  <a:schemeClr val="bg1"/>
                </a:solidFill>
              </a:rPr>
              <a:t> God, all of whom are </a:t>
            </a:r>
            <a:r>
              <a:rPr lang="en-US" b="1" u="sng" dirty="0" smtClean="0">
                <a:solidFill>
                  <a:schemeClr val="bg1"/>
                </a:solidFill>
              </a:rPr>
              <a:t>equal</a:t>
            </a:r>
            <a:r>
              <a:rPr lang="en-US" dirty="0" smtClean="0">
                <a:solidFill>
                  <a:schemeClr val="bg1"/>
                </a:solidFill>
              </a:rPr>
              <a:t>.</a:t>
            </a:r>
          </a:p>
          <a:p>
            <a:pPr>
              <a:buNone/>
            </a:pPr>
            <a:endParaRPr lang="en-US" dirty="0">
              <a:solidFill>
                <a:schemeClr val="bg1"/>
              </a:solidFill>
            </a:endParaRPr>
          </a:p>
        </p:txBody>
      </p:sp>
    </p:spTree>
    <p:extLst>
      <p:ext uri="{BB962C8B-B14F-4D97-AF65-F5344CB8AC3E}">
        <p14:creationId xmlns:p14="http://schemas.microsoft.com/office/powerpoint/2010/main" val="195053529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24000"/>
            <a:ext cx="8229600" cy="4525963"/>
          </a:xfrm>
        </p:spPr>
        <p:txBody>
          <a:bodyPr>
            <a:normAutofit/>
          </a:bodyPr>
          <a:lstStyle/>
          <a:p>
            <a:pPr>
              <a:buNone/>
            </a:pPr>
            <a:r>
              <a:rPr lang="en-US" dirty="0" smtClean="0">
                <a:solidFill>
                  <a:schemeClr val="bg1"/>
                </a:solidFill>
              </a:rPr>
              <a:t>Three primary beliefs:</a:t>
            </a:r>
          </a:p>
          <a:p>
            <a:pPr marL="514350" indent="-514350">
              <a:buFont typeface="+mj-lt"/>
              <a:buAutoNum type="arabicPeriod"/>
            </a:pPr>
            <a:r>
              <a:rPr lang="en-US" dirty="0" smtClean="0">
                <a:solidFill>
                  <a:schemeClr val="bg1"/>
                </a:solidFill>
              </a:rPr>
              <a:t>We believe that the Bible teaches that God the only God.</a:t>
            </a:r>
          </a:p>
          <a:p>
            <a:pPr marL="514350" indent="-514350">
              <a:buFont typeface="+mj-lt"/>
              <a:buAutoNum type="arabicPeriod"/>
            </a:pPr>
            <a:r>
              <a:rPr lang="en-US" dirty="0" smtClean="0">
                <a:solidFill>
                  <a:schemeClr val="bg1"/>
                </a:solidFill>
              </a:rPr>
              <a:t>We believe that the Bible teaches that thee Father is God, that Jesus is God, and that the Holy Spirit is God.</a:t>
            </a:r>
          </a:p>
          <a:p>
            <a:pPr marL="514350" indent="-514350">
              <a:buFont typeface="+mj-lt"/>
              <a:buAutoNum type="arabicPeriod"/>
            </a:pPr>
            <a:r>
              <a:rPr lang="en-US" dirty="0" smtClean="0">
                <a:solidFill>
                  <a:schemeClr val="bg1"/>
                </a:solidFill>
              </a:rPr>
              <a:t>We believe that the Bible teaches that they are not each other. </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130881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normAutofit fontScale="92500" lnSpcReduction="20000"/>
          </a:bodyPr>
          <a:lstStyle/>
          <a:p>
            <a:r>
              <a:rPr lang="en-US" dirty="0" smtClean="0">
                <a:solidFill>
                  <a:schemeClr val="bg1"/>
                </a:solidFill>
              </a:rPr>
              <a:t>The three major Christian traditions, Protestant, Roman Catholic, and Eastern Orthodox, which make up over 95% of professing Christians throughout history, have the same firm confession about the Trinity.</a:t>
            </a:r>
          </a:p>
          <a:p>
            <a:r>
              <a:rPr lang="en-US" dirty="0" smtClean="0">
                <a:solidFill>
                  <a:schemeClr val="bg1"/>
                </a:solidFill>
              </a:rPr>
              <a:t>One of the hallmarks of a Christian “cult” is the denial of the Trinity.</a:t>
            </a:r>
          </a:p>
          <a:p>
            <a:pPr lvl="1"/>
            <a:r>
              <a:rPr lang="en-US" dirty="0" smtClean="0">
                <a:solidFill>
                  <a:schemeClr val="bg1"/>
                </a:solidFill>
              </a:rPr>
              <a:t>Oneness Pentecostals</a:t>
            </a:r>
          </a:p>
          <a:p>
            <a:pPr lvl="1"/>
            <a:r>
              <a:rPr lang="en-US" dirty="0" smtClean="0">
                <a:solidFill>
                  <a:schemeClr val="bg1"/>
                </a:solidFill>
              </a:rPr>
              <a:t>Jehovah’s Witnesses</a:t>
            </a:r>
          </a:p>
          <a:p>
            <a:pPr lvl="1"/>
            <a:r>
              <a:rPr lang="en-US" dirty="0" smtClean="0">
                <a:solidFill>
                  <a:schemeClr val="bg1"/>
                </a:solidFill>
              </a:rPr>
              <a:t>Mormons</a:t>
            </a:r>
          </a:p>
          <a:p>
            <a:pPr lvl="1"/>
            <a:r>
              <a:rPr lang="en-US" dirty="0" err="1" smtClean="0">
                <a:solidFill>
                  <a:schemeClr val="bg1"/>
                </a:solidFill>
              </a:rPr>
              <a:t>Christadelphians</a:t>
            </a: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57539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grounding.jpg"/>
          <p:cNvPicPr>
            <a:picLocks noChangeAspect="1"/>
          </p:cNvPicPr>
          <p:nvPr/>
        </p:nvPicPr>
        <p:blipFill>
          <a:blip r:embed="rId2" cstate="print"/>
          <a:stretch>
            <a:fillRect/>
          </a:stretch>
        </p:blipFill>
        <p:spPr>
          <a:xfrm>
            <a:off x="2028" y="0"/>
            <a:ext cx="9139943" cy="6858000"/>
          </a:xfrm>
          <a:prstGeom prst="rect">
            <a:avLst/>
          </a:prstGeom>
        </p:spPr>
      </p:pic>
      <p:pic>
        <p:nvPicPr>
          <p:cNvPr id="1026" name="Picture 2" descr="http://www.reclaimingthemind.org/blog/wp-content/uploads/2010/06/ChristianTraditionsPercentl.gif"/>
          <p:cNvPicPr>
            <a:picLocks noChangeAspect="1" noChangeArrowheads="1"/>
          </p:cNvPicPr>
          <p:nvPr/>
        </p:nvPicPr>
        <p:blipFill>
          <a:blip r:embed="rId3" cstate="print"/>
          <a:stretch>
            <a:fillRect/>
          </a:stretch>
        </p:blipFill>
        <p:spPr bwMode="auto">
          <a:xfrm>
            <a:off x="1828800" y="1066800"/>
            <a:ext cx="5867400" cy="5503312"/>
          </a:xfrm>
          <a:prstGeom prst="rect">
            <a:avLst/>
          </a:prstGeom>
          <a:noFill/>
          <a:ln w="28575">
            <a:solidFill>
              <a:schemeClr val="tx1"/>
            </a:solidFill>
          </a:ln>
        </p:spPr>
      </p:pic>
    </p:spTree>
    <p:extLst>
      <p:ext uri="{BB962C8B-B14F-4D97-AF65-F5344CB8AC3E}">
        <p14:creationId xmlns:p14="http://schemas.microsoft.com/office/powerpoint/2010/main" val="19637534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normAutofit/>
          </a:bodyPr>
          <a:lstStyle/>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lgn="ctr">
              <a:buNone/>
            </a:pPr>
            <a:r>
              <a:rPr lang="en-US" sz="4000" dirty="0" smtClean="0">
                <a:solidFill>
                  <a:schemeClr val="bg1"/>
                </a:solidFill>
              </a:rPr>
              <a:t>General Introduction to the Bible</a:t>
            </a:r>
            <a:endParaRPr lang="en-US" sz="4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ground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70037"/>
            <a:ext cx="8229600" cy="4525963"/>
          </a:xfrm>
        </p:spPr>
        <p:txBody>
          <a:bodyPr>
            <a:normAutofit fontScale="85000" lnSpcReduction="10000"/>
          </a:bodyPr>
          <a:lstStyle/>
          <a:p>
            <a:pPr>
              <a:buNone/>
            </a:pPr>
            <a:r>
              <a:rPr lang="en-US" sz="3900" dirty="0" smtClean="0">
                <a:solidFill>
                  <a:schemeClr val="bg1"/>
                </a:solidFill>
              </a:rPr>
              <a:t>Is the doctrine of the Trinity a contradiction?</a:t>
            </a:r>
          </a:p>
          <a:p>
            <a:pPr>
              <a:buNone/>
            </a:pPr>
            <a:endParaRPr lang="en-US" dirty="0">
              <a:solidFill>
                <a:schemeClr val="bg1"/>
              </a:solidFill>
            </a:endParaRPr>
          </a:p>
          <a:p>
            <a:pPr>
              <a:buNone/>
            </a:pPr>
            <a:r>
              <a:rPr lang="en-US" i="1" dirty="0" smtClean="0">
                <a:solidFill>
                  <a:schemeClr val="bg1"/>
                </a:solidFill>
              </a:rPr>
              <a:t>Contradiction:</a:t>
            </a:r>
          </a:p>
          <a:p>
            <a:pPr>
              <a:buNone/>
            </a:pPr>
            <a:r>
              <a:rPr lang="en-US" dirty="0" smtClean="0">
                <a:solidFill>
                  <a:schemeClr val="bg1"/>
                </a:solidFill>
              </a:rPr>
              <a:t>We believe in one God who is three Gods.</a:t>
            </a:r>
          </a:p>
          <a:p>
            <a:pPr>
              <a:buNone/>
            </a:pPr>
            <a:endParaRPr lang="en-US" dirty="0">
              <a:solidFill>
                <a:schemeClr val="bg1"/>
              </a:solidFill>
            </a:endParaRPr>
          </a:p>
          <a:p>
            <a:pPr>
              <a:buNone/>
            </a:pPr>
            <a:r>
              <a:rPr lang="en-US" i="1" dirty="0" smtClean="0">
                <a:solidFill>
                  <a:schemeClr val="bg1"/>
                </a:solidFill>
              </a:rPr>
              <a:t>Not a Contradiction:</a:t>
            </a:r>
          </a:p>
          <a:p>
            <a:pPr>
              <a:buNone/>
            </a:pPr>
            <a:r>
              <a:rPr lang="en-US" dirty="0" smtClean="0">
                <a:solidFill>
                  <a:schemeClr val="bg1"/>
                </a:solidFill>
              </a:rPr>
              <a:t>We believe in one God who is three persons.</a:t>
            </a:r>
          </a:p>
          <a:p>
            <a:pPr>
              <a:buNone/>
            </a:pPr>
            <a:endParaRPr lang="en-US" dirty="0">
              <a:solidFill>
                <a:schemeClr val="bg1"/>
              </a:solidFill>
            </a:endParaRPr>
          </a:p>
          <a:p>
            <a:pPr>
              <a:buNone/>
            </a:pPr>
            <a:r>
              <a:rPr lang="en-US" dirty="0" smtClean="0">
                <a:solidFill>
                  <a:schemeClr val="bg1"/>
                </a:solidFill>
              </a:rPr>
              <a:t>Paradox, yes. Confusing, yes. Contradiction, no.</a:t>
            </a:r>
          </a:p>
          <a:p>
            <a:pPr>
              <a:buNone/>
            </a:pPr>
            <a:endParaRPr lang="en-US" dirty="0">
              <a:solidFill>
                <a:schemeClr val="bg1"/>
              </a:solidFill>
            </a:endParaRPr>
          </a:p>
        </p:txBody>
      </p:sp>
    </p:spTree>
    <p:extLst>
      <p:ext uri="{BB962C8B-B14F-4D97-AF65-F5344CB8AC3E}">
        <p14:creationId xmlns:p14="http://schemas.microsoft.com/office/powerpoint/2010/main" val="127374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w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68513288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70037"/>
            <a:ext cx="8229600" cy="4525963"/>
          </a:xfrm>
        </p:spPr>
        <p:txBody>
          <a:bodyPr/>
          <a:lstStyle/>
          <a:p>
            <a:pPr marL="514350" indent="-514350">
              <a:buFont typeface="+mj-lt"/>
              <a:buAutoNum type="arabicPeriod"/>
            </a:pPr>
            <a:r>
              <a:rPr lang="en-US" dirty="0" err="1" smtClean="0">
                <a:solidFill>
                  <a:schemeClr val="bg1"/>
                </a:solidFill>
              </a:rPr>
              <a:t>Subordinationalism</a:t>
            </a:r>
            <a:endParaRPr lang="en-US" dirty="0" smtClean="0">
              <a:solidFill>
                <a:schemeClr val="bg1"/>
              </a:solidFill>
            </a:endParaRPr>
          </a:p>
          <a:p>
            <a:pPr marL="514350" indent="-514350">
              <a:buFont typeface="+mj-lt"/>
              <a:buAutoNum type="arabicPeriod"/>
            </a:pPr>
            <a:r>
              <a:rPr lang="en-US" dirty="0" err="1" smtClean="0">
                <a:solidFill>
                  <a:schemeClr val="bg1"/>
                </a:solidFill>
              </a:rPr>
              <a:t>Modalism</a:t>
            </a:r>
            <a:endParaRPr lang="en-US" dirty="0" smtClean="0">
              <a:solidFill>
                <a:schemeClr val="bg1"/>
              </a:solidFill>
            </a:endParaRPr>
          </a:p>
          <a:p>
            <a:pPr marL="514350" indent="-514350">
              <a:buFont typeface="+mj-lt"/>
              <a:buAutoNum type="arabicPeriod"/>
            </a:pPr>
            <a:r>
              <a:rPr lang="en-US" dirty="0" err="1" smtClean="0">
                <a:solidFill>
                  <a:schemeClr val="bg1"/>
                </a:solidFill>
              </a:rPr>
              <a:t>Tritheism</a:t>
            </a:r>
            <a:r>
              <a:rPr lang="en-US" dirty="0" smtClean="0">
                <a:solidFill>
                  <a:schemeClr val="bg1"/>
                </a:solidFill>
              </a:rPr>
              <a:t> </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221133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951037"/>
            <a:ext cx="8229600" cy="4525963"/>
          </a:xfrm>
        </p:spPr>
        <p:txBody>
          <a:bodyPr/>
          <a:lstStyle/>
          <a:p>
            <a:pPr>
              <a:buNone/>
            </a:pPr>
            <a:r>
              <a:rPr lang="en-US" b="1" dirty="0" err="1" smtClean="0">
                <a:solidFill>
                  <a:schemeClr val="bg1"/>
                </a:solidFill>
              </a:rPr>
              <a:t>Subordinationalism</a:t>
            </a:r>
            <a:r>
              <a:rPr lang="en-US" b="1" dirty="0" smtClean="0">
                <a:solidFill>
                  <a:schemeClr val="bg1"/>
                </a:solidFill>
              </a:rPr>
              <a:t>:</a:t>
            </a:r>
            <a:r>
              <a:rPr lang="en-US" dirty="0" smtClean="0">
                <a:solidFill>
                  <a:schemeClr val="bg1"/>
                </a:solidFill>
              </a:rPr>
              <a:t> The belief that all three members of the Trinity are God, but that one or more are greater than the others.</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125338659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7" name="Oval 7"/>
          <p:cNvSpPr>
            <a:spLocks noChangeArrowheads="1"/>
          </p:cNvSpPr>
          <p:nvPr/>
        </p:nvSpPr>
        <p:spPr bwMode="auto">
          <a:xfrm>
            <a:off x="685800" y="1981200"/>
            <a:ext cx="3657600" cy="2438400"/>
          </a:xfrm>
          <a:prstGeom prst="ellipse">
            <a:avLst/>
          </a:prstGeom>
          <a:solidFill>
            <a:srgbClr val="EAEAEA"/>
          </a:solidFill>
          <a:ln w="9525" algn="ctr">
            <a:solidFill>
              <a:schemeClr val="tx1"/>
            </a:solidFill>
            <a:round/>
            <a:headEnd/>
            <a:tailEnd/>
          </a:ln>
          <a:effectLst/>
        </p:spPr>
        <p:txBody>
          <a:bodyPr wrap="none" anchor="ctr"/>
          <a:lstStyle/>
          <a:p>
            <a:pPr algn="ctr">
              <a:defRPr/>
            </a:pPr>
            <a:r>
              <a:rPr lang="en-US" sz="4800" dirty="0" smtClean="0"/>
              <a:t>Father</a:t>
            </a:r>
            <a:endParaRPr lang="en-US" dirty="0"/>
          </a:p>
        </p:txBody>
      </p:sp>
      <p:sp>
        <p:nvSpPr>
          <p:cNvPr id="8" name="Oval 8"/>
          <p:cNvSpPr>
            <a:spLocks noChangeArrowheads="1"/>
          </p:cNvSpPr>
          <p:nvPr/>
        </p:nvSpPr>
        <p:spPr bwMode="auto">
          <a:xfrm>
            <a:off x="762000" y="4343400"/>
            <a:ext cx="1828800" cy="1219200"/>
          </a:xfrm>
          <a:prstGeom prst="ellipse">
            <a:avLst/>
          </a:prstGeom>
          <a:solidFill>
            <a:srgbClr val="EAEAEA"/>
          </a:solidFill>
          <a:ln w="9525" algn="ctr">
            <a:solidFill>
              <a:schemeClr val="tx1"/>
            </a:solidFill>
            <a:round/>
            <a:headEnd/>
            <a:tailEnd/>
          </a:ln>
          <a:effectLst/>
        </p:spPr>
        <p:txBody>
          <a:bodyPr wrap="none" anchor="ctr"/>
          <a:lstStyle/>
          <a:p>
            <a:pPr algn="ctr">
              <a:defRPr/>
            </a:pPr>
            <a:r>
              <a:rPr lang="en-US" sz="2800" dirty="0" smtClean="0"/>
              <a:t>Son</a:t>
            </a:r>
            <a:endParaRPr lang="en-US" dirty="0"/>
          </a:p>
        </p:txBody>
      </p:sp>
      <p:sp>
        <p:nvSpPr>
          <p:cNvPr id="9" name="Oval 9"/>
          <p:cNvSpPr>
            <a:spLocks noChangeArrowheads="1"/>
          </p:cNvSpPr>
          <p:nvPr/>
        </p:nvSpPr>
        <p:spPr bwMode="auto">
          <a:xfrm>
            <a:off x="2590800" y="4343400"/>
            <a:ext cx="1828800" cy="1219200"/>
          </a:xfrm>
          <a:prstGeom prst="ellipse">
            <a:avLst/>
          </a:prstGeom>
          <a:solidFill>
            <a:srgbClr val="EAEAEA"/>
          </a:solidFill>
          <a:ln w="9525" algn="ctr">
            <a:solidFill>
              <a:schemeClr val="tx1"/>
            </a:solidFill>
            <a:round/>
            <a:headEnd/>
            <a:tailEnd/>
          </a:ln>
          <a:effectLst/>
        </p:spPr>
        <p:txBody>
          <a:bodyPr wrap="none" anchor="ctr"/>
          <a:lstStyle/>
          <a:p>
            <a:pPr algn="ctr">
              <a:defRPr/>
            </a:pPr>
            <a:r>
              <a:rPr lang="en-US" sz="2800" dirty="0" smtClean="0"/>
              <a:t>Holy Spirit</a:t>
            </a:r>
            <a:endParaRPr lang="en-US" sz="2800" dirty="0"/>
          </a:p>
        </p:txBody>
      </p:sp>
      <p:sp>
        <p:nvSpPr>
          <p:cNvPr id="11" name="Oval 7"/>
          <p:cNvSpPr>
            <a:spLocks noChangeArrowheads="1"/>
          </p:cNvSpPr>
          <p:nvPr/>
        </p:nvSpPr>
        <p:spPr bwMode="auto">
          <a:xfrm>
            <a:off x="4724400" y="1524000"/>
            <a:ext cx="3657600" cy="2438400"/>
          </a:xfrm>
          <a:prstGeom prst="ellipse">
            <a:avLst/>
          </a:prstGeom>
          <a:solidFill>
            <a:srgbClr val="EAEAEA"/>
          </a:solidFill>
          <a:ln w="9525" algn="ctr">
            <a:solidFill>
              <a:schemeClr val="tx1"/>
            </a:solidFill>
            <a:round/>
            <a:headEnd/>
            <a:tailEnd/>
          </a:ln>
          <a:effectLst/>
        </p:spPr>
        <p:txBody>
          <a:bodyPr wrap="none" anchor="ctr"/>
          <a:lstStyle/>
          <a:p>
            <a:pPr algn="ctr">
              <a:defRPr/>
            </a:pPr>
            <a:r>
              <a:rPr lang="en-US" sz="4800" dirty="0" smtClean="0"/>
              <a:t>Father</a:t>
            </a:r>
            <a:endParaRPr lang="en-US" dirty="0"/>
          </a:p>
        </p:txBody>
      </p:sp>
      <p:sp>
        <p:nvSpPr>
          <p:cNvPr id="12" name="Oval 8"/>
          <p:cNvSpPr>
            <a:spLocks noChangeArrowheads="1"/>
          </p:cNvSpPr>
          <p:nvPr/>
        </p:nvSpPr>
        <p:spPr bwMode="auto">
          <a:xfrm>
            <a:off x="5638800" y="3962400"/>
            <a:ext cx="1828800" cy="1219200"/>
          </a:xfrm>
          <a:prstGeom prst="ellipse">
            <a:avLst/>
          </a:prstGeom>
          <a:solidFill>
            <a:srgbClr val="EAEAEA"/>
          </a:solidFill>
          <a:ln w="9525" algn="ctr">
            <a:solidFill>
              <a:schemeClr val="tx1"/>
            </a:solidFill>
            <a:round/>
            <a:headEnd/>
            <a:tailEnd/>
          </a:ln>
          <a:effectLst/>
        </p:spPr>
        <p:txBody>
          <a:bodyPr wrap="none" anchor="ctr"/>
          <a:lstStyle/>
          <a:p>
            <a:pPr algn="ctr">
              <a:defRPr/>
            </a:pPr>
            <a:r>
              <a:rPr lang="en-US" sz="2800" dirty="0" smtClean="0"/>
              <a:t>Son</a:t>
            </a:r>
            <a:endParaRPr lang="en-US" dirty="0"/>
          </a:p>
        </p:txBody>
      </p:sp>
      <p:sp>
        <p:nvSpPr>
          <p:cNvPr id="13" name="Oval 9"/>
          <p:cNvSpPr>
            <a:spLocks noChangeArrowheads="1"/>
          </p:cNvSpPr>
          <p:nvPr/>
        </p:nvSpPr>
        <p:spPr bwMode="auto">
          <a:xfrm>
            <a:off x="6019800" y="5181600"/>
            <a:ext cx="1143000" cy="838200"/>
          </a:xfrm>
          <a:prstGeom prst="ellipse">
            <a:avLst/>
          </a:prstGeom>
          <a:solidFill>
            <a:srgbClr val="EAEAEA"/>
          </a:solidFill>
          <a:ln w="9525" algn="ctr">
            <a:solidFill>
              <a:schemeClr val="tx1"/>
            </a:solidFill>
            <a:round/>
            <a:headEnd/>
            <a:tailEnd/>
          </a:ln>
          <a:effectLst/>
        </p:spPr>
        <p:txBody>
          <a:bodyPr wrap="none" anchor="ctr"/>
          <a:lstStyle/>
          <a:p>
            <a:pPr algn="ctr">
              <a:defRPr/>
            </a:pPr>
            <a:r>
              <a:rPr lang="en-US" sz="2000" dirty="0" smtClean="0"/>
              <a:t>Holy Spirit</a:t>
            </a:r>
            <a:endParaRPr lang="en-US" sz="2000" dirty="0"/>
          </a:p>
        </p:txBody>
      </p:sp>
    </p:spTree>
    <p:extLst>
      <p:ext uri="{BB962C8B-B14F-4D97-AF65-F5344CB8AC3E}">
        <p14:creationId xmlns:p14="http://schemas.microsoft.com/office/powerpoint/2010/main" val="214744315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endParaRPr lang="en-US" b="1" dirty="0" smtClean="0"/>
          </a:p>
          <a:p>
            <a:pPr>
              <a:buNone/>
            </a:pPr>
            <a:r>
              <a:rPr lang="en-US" b="1" dirty="0" err="1" smtClean="0">
                <a:solidFill>
                  <a:schemeClr val="bg1"/>
                </a:solidFill>
              </a:rPr>
              <a:t>Tritheism</a:t>
            </a:r>
            <a:r>
              <a:rPr lang="en-US" b="1" dirty="0" smtClean="0">
                <a:solidFill>
                  <a:schemeClr val="bg1"/>
                </a:solidFill>
              </a:rPr>
              <a:t>:</a:t>
            </a:r>
            <a:r>
              <a:rPr lang="en-US" dirty="0" smtClean="0">
                <a:solidFill>
                  <a:schemeClr val="bg1"/>
                </a:solidFill>
              </a:rPr>
              <a:t> The belief that all three members of the Trinity are God, but that they are separate Gods, sharing in a similar nature.</a:t>
            </a:r>
          </a:p>
          <a:p>
            <a:pPr>
              <a:buNone/>
            </a:pPr>
            <a:endParaRPr lang="en-US" dirty="0" smtClean="0"/>
          </a:p>
          <a:p>
            <a:pPr>
              <a:buNone/>
            </a:pPr>
            <a:endParaRPr lang="en-US" dirty="0" smtClean="0"/>
          </a:p>
          <a:p>
            <a:pPr>
              <a:buNone/>
            </a:pPr>
            <a:endParaRPr lang="en-US" dirty="0" smtClean="0"/>
          </a:p>
          <a:p>
            <a:pPr>
              <a:buNone/>
            </a:pPr>
            <a:endParaRPr lang="en-US" dirty="0"/>
          </a:p>
        </p:txBody>
      </p:sp>
    </p:spTree>
    <p:extLst>
      <p:ext uri="{BB962C8B-B14F-4D97-AF65-F5344CB8AC3E}">
        <p14:creationId xmlns:p14="http://schemas.microsoft.com/office/powerpoint/2010/main" val="165760506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growing.jpg"/>
          <p:cNvPicPr>
            <a:picLocks noChangeAspect="1"/>
          </p:cNvPicPr>
          <p:nvPr/>
        </p:nvPicPr>
        <p:blipFill>
          <a:blip r:embed="rId3" cstate="print"/>
          <a:stretch>
            <a:fillRect/>
          </a:stretch>
        </p:blipFill>
        <p:spPr>
          <a:xfrm>
            <a:off x="2028" y="0"/>
            <a:ext cx="9139943" cy="6858000"/>
          </a:xfrm>
          <a:prstGeom prst="rect">
            <a:avLst/>
          </a:prstGeom>
        </p:spPr>
      </p:pic>
      <p:pic>
        <p:nvPicPr>
          <p:cNvPr id="11" name="Picture 10" descr="tritheism.png"/>
          <p:cNvPicPr>
            <a:picLocks noChangeAspect="1"/>
          </p:cNvPicPr>
          <p:nvPr/>
        </p:nvPicPr>
        <p:blipFill>
          <a:blip r:embed="rId4" cstate="print"/>
          <a:stretch>
            <a:fillRect/>
          </a:stretch>
        </p:blipFill>
        <p:spPr>
          <a:xfrm>
            <a:off x="2438400" y="1676400"/>
            <a:ext cx="4333875" cy="4362450"/>
          </a:xfrm>
          <a:prstGeom prst="rect">
            <a:avLst/>
          </a:prstGeom>
        </p:spPr>
      </p:pic>
    </p:spTree>
    <p:extLst>
      <p:ext uri="{BB962C8B-B14F-4D97-AF65-F5344CB8AC3E}">
        <p14:creationId xmlns:p14="http://schemas.microsoft.com/office/powerpoint/2010/main" val="72769234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endParaRPr lang="en-US" b="1" dirty="0" smtClean="0">
              <a:solidFill>
                <a:schemeClr val="bg1"/>
              </a:solidFill>
            </a:endParaRPr>
          </a:p>
          <a:p>
            <a:pPr>
              <a:buNone/>
            </a:pPr>
            <a:r>
              <a:rPr lang="en-US" b="1" dirty="0" err="1" smtClean="0">
                <a:solidFill>
                  <a:schemeClr val="bg1"/>
                </a:solidFill>
              </a:rPr>
              <a:t>Modalism</a:t>
            </a:r>
            <a:r>
              <a:rPr lang="en-US" b="1" dirty="0" smtClean="0">
                <a:solidFill>
                  <a:schemeClr val="bg1"/>
                </a:solidFill>
              </a:rPr>
              <a:t>:</a:t>
            </a:r>
            <a:r>
              <a:rPr lang="en-US" dirty="0" smtClean="0">
                <a:solidFill>
                  <a:schemeClr val="bg1"/>
                </a:solidFill>
              </a:rPr>
              <a:t> The belief that all three members of the Trinity are representative of one God who shows himself in three ways.</a:t>
            </a:r>
          </a:p>
          <a:p>
            <a:pPr>
              <a:buNone/>
            </a:pPr>
            <a:endParaRPr lang="en-US" dirty="0" smtClean="0">
              <a:solidFill>
                <a:schemeClr val="bg1"/>
              </a:solidFill>
            </a:endParaRPr>
          </a:p>
          <a:p>
            <a:pPr>
              <a:buNone/>
            </a:pPr>
            <a:endParaRPr lang="en-US" dirty="0" smtClean="0">
              <a:solidFill>
                <a:schemeClr val="bg1"/>
              </a:solidFill>
            </a:endParaRPr>
          </a:p>
          <a:p>
            <a:pPr>
              <a:buNone/>
            </a:pPr>
            <a:endParaRPr lang="en-US" dirty="0">
              <a:solidFill>
                <a:schemeClr val="bg1"/>
              </a:solidFill>
            </a:endParaRPr>
          </a:p>
        </p:txBody>
      </p:sp>
    </p:spTree>
    <p:extLst>
      <p:ext uri="{BB962C8B-B14F-4D97-AF65-F5344CB8AC3E}">
        <p14:creationId xmlns:p14="http://schemas.microsoft.com/office/powerpoint/2010/main" val="194267212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4" name="TextBox 3"/>
          <p:cNvSpPr txBox="1"/>
          <p:nvPr/>
        </p:nvSpPr>
        <p:spPr>
          <a:xfrm>
            <a:off x="3810000" y="1991380"/>
            <a:ext cx="1600200" cy="523220"/>
          </a:xfrm>
          <a:prstGeom prst="rect">
            <a:avLst/>
          </a:prstGeom>
          <a:noFill/>
        </p:spPr>
        <p:txBody>
          <a:bodyPr wrap="square" rtlCol="0">
            <a:spAutoFit/>
          </a:bodyPr>
          <a:lstStyle/>
          <a:p>
            <a:r>
              <a:rPr lang="en-US" sz="2800" dirty="0" smtClean="0">
                <a:solidFill>
                  <a:schemeClr val="bg1"/>
                </a:solidFill>
              </a:rPr>
              <a:t>One God</a:t>
            </a:r>
            <a:endParaRPr lang="en-US" sz="2800" dirty="0">
              <a:solidFill>
                <a:schemeClr val="bg1"/>
              </a:solidFill>
            </a:endParaRPr>
          </a:p>
        </p:txBody>
      </p:sp>
      <p:cxnSp>
        <p:nvCxnSpPr>
          <p:cNvPr id="6" name="Straight Arrow Connector 5"/>
          <p:cNvCxnSpPr>
            <a:endCxn id="11" idx="0"/>
          </p:cNvCxnSpPr>
          <p:nvPr/>
        </p:nvCxnSpPr>
        <p:spPr>
          <a:xfrm rot="5400000">
            <a:off x="3214360" y="2606129"/>
            <a:ext cx="1229380" cy="14097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rot="5400000">
            <a:off x="3900160" y="3291929"/>
            <a:ext cx="1229380" cy="381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rot="16200000" flipH="1">
            <a:off x="4547860" y="2682329"/>
            <a:ext cx="1229380" cy="12573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2438400" y="3925669"/>
            <a:ext cx="1371600" cy="646331"/>
          </a:xfrm>
          <a:prstGeom prst="rect">
            <a:avLst/>
          </a:prstGeom>
          <a:noFill/>
        </p:spPr>
        <p:txBody>
          <a:bodyPr wrap="square" rtlCol="0">
            <a:spAutoFit/>
          </a:bodyPr>
          <a:lstStyle/>
          <a:p>
            <a:pPr algn="ctr"/>
            <a:r>
              <a:rPr lang="en-US" dirty="0" smtClean="0">
                <a:solidFill>
                  <a:schemeClr val="bg1"/>
                </a:solidFill>
              </a:rPr>
              <a:t>Sometimes </a:t>
            </a:r>
            <a:br>
              <a:rPr lang="en-US" dirty="0" smtClean="0">
                <a:solidFill>
                  <a:schemeClr val="bg1"/>
                </a:solidFill>
              </a:rPr>
            </a:br>
            <a:r>
              <a:rPr lang="en-US" dirty="0" smtClean="0">
                <a:solidFill>
                  <a:schemeClr val="bg1"/>
                </a:solidFill>
              </a:rPr>
              <a:t>Father</a:t>
            </a:r>
            <a:endParaRPr lang="en-US" dirty="0">
              <a:solidFill>
                <a:schemeClr val="bg1"/>
              </a:solidFill>
            </a:endParaRPr>
          </a:p>
        </p:txBody>
      </p:sp>
      <p:sp>
        <p:nvSpPr>
          <p:cNvPr id="12" name="TextBox 11"/>
          <p:cNvSpPr txBox="1"/>
          <p:nvPr/>
        </p:nvSpPr>
        <p:spPr>
          <a:xfrm>
            <a:off x="3810000" y="3925669"/>
            <a:ext cx="1371600" cy="646331"/>
          </a:xfrm>
          <a:prstGeom prst="rect">
            <a:avLst/>
          </a:prstGeom>
          <a:noFill/>
        </p:spPr>
        <p:txBody>
          <a:bodyPr wrap="square" rtlCol="0">
            <a:spAutoFit/>
          </a:bodyPr>
          <a:lstStyle/>
          <a:p>
            <a:pPr algn="ctr"/>
            <a:r>
              <a:rPr lang="en-US" dirty="0" smtClean="0">
                <a:solidFill>
                  <a:schemeClr val="bg1"/>
                </a:solidFill>
              </a:rPr>
              <a:t>Sometimes </a:t>
            </a:r>
            <a:br>
              <a:rPr lang="en-US" dirty="0" smtClean="0">
                <a:solidFill>
                  <a:schemeClr val="bg1"/>
                </a:solidFill>
              </a:rPr>
            </a:br>
            <a:r>
              <a:rPr lang="en-US" dirty="0" smtClean="0">
                <a:solidFill>
                  <a:schemeClr val="bg1"/>
                </a:solidFill>
              </a:rPr>
              <a:t>Son</a:t>
            </a:r>
            <a:endParaRPr lang="en-US" dirty="0">
              <a:solidFill>
                <a:schemeClr val="bg1"/>
              </a:solidFill>
            </a:endParaRPr>
          </a:p>
        </p:txBody>
      </p:sp>
      <p:sp>
        <p:nvSpPr>
          <p:cNvPr id="13" name="TextBox 12"/>
          <p:cNvSpPr txBox="1"/>
          <p:nvPr/>
        </p:nvSpPr>
        <p:spPr>
          <a:xfrm>
            <a:off x="5181600" y="3925669"/>
            <a:ext cx="1371600" cy="646331"/>
          </a:xfrm>
          <a:prstGeom prst="rect">
            <a:avLst/>
          </a:prstGeom>
          <a:noFill/>
        </p:spPr>
        <p:txBody>
          <a:bodyPr wrap="square" rtlCol="0">
            <a:spAutoFit/>
          </a:bodyPr>
          <a:lstStyle/>
          <a:p>
            <a:pPr algn="ctr"/>
            <a:r>
              <a:rPr lang="en-US" dirty="0" smtClean="0">
                <a:solidFill>
                  <a:schemeClr val="bg1"/>
                </a:solidFill>
              </a:rPr>
              <a:t>Sometimes </a:t>
            </a:r>
            <a:br>
              <a:rPr lang="en-US" dirty="0" smtClean="0">
                <a:solidFill>
                  <a:schemeClr val="bg1"/>
                </a:solidFill>
              </a:rPr>
            </a:br>
            <a:r>
              <a:rPr lang="en-US" dirty="0" smtClean="0">
                <a:solidFill>
                  <a:schemeClr val="bg1"/>
                </a:solidFill>
              </a:rPr>
              <a:t>Spirit</a:t>
            </a:r>
            <a:endParaRPr lang="en-US" dirty="0">
              <a:solidFill>
                <a:schemeClr val="bg1"/>
              </a:solidFill>
            </a:endParaRPr>
          </a:p>
        </p:txBody>
      </p:sp>
    </p:spTree>
    <p:extLst>
      <p:ext uri="{BB962C8B-B14F-4D97-AF65-F5344CB8AC3E}">
        <p14:creationId xmlns:p14="http://schemas.microsoft.com/office/powerpoint/2010/main" val="88022040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rinity_growing.jpg"/>
          <p:cNvPicPr>
            <a:picLocks noChangeAspect="1"/>
          </p:cNvPicPr>
          <p:nvPr/>
        </p:nvPicPr>
        <p:blipFill>
          <a:blip r:embed="rId3" cstate="print"/>
          <a:stretch>
            <a:fillRect/>
          </a:stretch>
        </p:blipFill>
        <p:spPr>
          <a:xfrm>
            <a:off x="2028" y="0"/>
            <a:ext cx="9139943" cy="6858000"/>
          </a:xfrm>
          <a:prstGeom prst="rect">
            <a:avLst/>
          </a:prstGeom>
        </p:spPr>
      </p:pic>
      <p:sp>
        <p:nvSpPr>
          <p:cNvPr id="472067" name="Rectangle 3"/>
          <p:cNvSpPr>
            <a:spLocks noGrp="1" noChangeArrowheads="1"/>
          </p:cNvSpPr>
          <p:nvPr>
            <p:ph type="title"/>
          </p:nvPr>
        </p:nvSpPr>
        <p:spPr>
          <a:xfrm>
            <a:off x="457200" y="1143000"/>
            <a:ext cx="8229600" cy="1143000"/>
          </a:xfrm>
        </p:spPr>
        <p:txBody>
          <a:bodyPr/>
          <a:lstStyle/>
          <a:p>
            <a:pPr eaLnBrk="1" hangingPunct="1">
              <a:defRPr/>
            </a:pPr>
            <a:r>
              <a:rPr lang="en-US" sz="3200" dirty="0" smtClean="0">
                <a:solidFill>
                  <a:schemeClr val="bg1"/>
                </a:solidFill>
              </a:rPr>
              <a:t>The Nicene Creed (325, 381 A.D.)</a:t>
            </a:r>
          </a:p>
        </p:txBody>
      </p:sp>
      <p:sp>
        <p:nvSpPr>
          <p:cNvPr id="306180" name="Rectangle 4"/>
          <p:cNvSpPr>
            <a:spLocks noGrp="1" noChangeArrowheads="1"/>
          </p:cNvSpPr>
          <p:nvPr>
            <p:ph type="body" idx="1"/>
          </p:nvPr>
        </p:nvSpPr>
        <p:spPr>
          <a:xfrm>
            <a:off x="457200" y="2209800"/>
            <a:ext cx="8229600" cy="4525963"/>
          </a:xfrm>
        </p:spPr>
        <p:txBody>
          <a:bodyPr/>
          <a:lstStyle/>
          <a:p>
            <a:pPr marL="0" indent="0" eaLnBrk="1" hangingPunct="1">
              <a:spcBef>
                <a:spcPct val="0"/>
              </a:spcBef>
              <a:buClrTx/>
              <a:buFontTx/>
              <a:buNone/>
            </a:pPr>
            <a:r>
              <a:rPr lang="en-US" dirty="0" smtClean="0">
                <a:solidFill>
                  <a:schemeClr val="bg1"/>
                </a:solidFill>
              </a:rPr>
              <a:t>We believe in one God, the Father, the Almighty, creator of all that is seen and unseen. We believe in one Lord, Jesus Christ, the only Son of God, eternally begotten of the Father, God from God, Light from Light, true God from true God, begotten,  not made, of the same essence [</a:t>
            </a:r>
            <a:r>
              <a:rPr lang="en-US" i="1" dirty="0" err="1" smtClean="0">
                <a:solidFill>
                  <a:schemeClr val="bg1"/>
                </a:solidFill>
              </a:rPr>
              <a:t>homoousion</a:t>
            </a:r>
            <a:r>
              <a:rPr lang="en-US" dirty="0" smtClean="0">
                <a:solidFill>
                  <a:schemeClr val="bg1"/>
                </a:solidFill>
              </a:rPr>
              <a:t>] with the Father.</a:t>
            </a:r>
          </a:p>
        </p:txBody>
      </p:sp>
    </p:spTree>
    <p:extLst>
      <p:ext uri="{BB962C8B-B14F-4D97-AF65-F5344CB8AC3E}">
        <p14:creationId xmlns:p14="http://schemas.microsoft.com/office/powerpoint/2010/main" val="89175882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ble_ground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417637"/>
            <a:ext cx="8229600" cy="4525963"/>
          </a:xfrm>
        </p:spPr>
        <p:txBody>
          <a:bodyPr>
            <a:normAutofit/>
          </a:bodyPr>
          <a:lstStyle/>
          <a:p>
            <a:pPr>
              <a:buNone/>
            </a:pPr>
            <a:r>
              <a:rPr lang="en-US" b="1" dirty="0" smtClean="0">
                <a:solidFill>
                  <a:schemeClr val="bg1"/>
                </a:solidFill>
              </a:rPr>
              <a:t>Vitals:</a:t>
            </a:r>
          </a:p>
          <a:p>
            <a:pPr>
              <a:buNone/>
            </a:pPr>
            <a:endParaRPr lang="en-US" dirty="0" smtClean="0">
              <a:solidFill>
                <a:schemeClr val="bg1"/>
              </a:solidFill>
            </a:endParaRPr>
          </a:p>
          <a:p>
            <a:pPr>
              <a:buNone/>
            </a:pPr>
            <a:r>
              <a:rPr lang="en-US" b="1" dirty="0" smtClean="0">
                <a:solidFill>
                  <a:schemeClr val="bg1"/>
                </a:solidFill>
              </a:rPr>
              <a:t>Canon</a:t>
            </a:r>
            <a:r>
              <a:rPr lang="en-US" dirty="0" smtClean="0">
                <a:solidFill>
                  <a:schemeClr val="bg1"/>
                </a:solidFill>
              </a:rPr>
              <a:t>: The Bible is a collection of 66 books (Protestant).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ggingSplash.jpg"/>
          <p:cNvPicPr>
            <a:picLocks noChangeAspect="1"/>
          </p:cNvPicPr>
          <p:nvPr/>
        </p:nvPicPr>
        <p:blipFill>
          <a:blip r:embed="rId2" cstate="print"/>
          <a:stretch>
            <a:fillRect/>
          </a:stretch>
        </p:blipFill>
        <p:spPr>
          <a:xfrm>
            <a:off x="2028" y="0"/>
            <a:ext cx="9139943" cy="6858000"/>
          </a:xfrm>
          <a:prstGeom prst="rect">
            <a:avLst/>
          </a:prstGeom>
        </p:spPr>
      </p:pic>
    </p:spTree>
    <p:extLst>
      <p:ext uri="{BB962C8B-B14F-4D97-AF65-F5344CB8AC3E}">
        <p14:creationId xmlns:p14="http://schemas.microsoft.com/office/powerpoint/2010/main" val="170137017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Digging into the Word:</a:t>
            </a:r>
          </a:p>
          <a:p>
            <a:pPr>
              <a:buNone/>
            </a:pPr>
            <a:r>
              <a:rPr lang="en-US" dirty="0" smtClean="0">
                <a:solidFill>
                  <a:schemeClr val="bg1"/>
                </a:solidFill>
              </a:rPr>
              <a:t>There is one God</a:t>
            </a:r>
            <a:endParaRPr lang="en-US" dirty="0">
              <a:solidFill>
                <a:schemeClr val="bg1"/>
              </a:solidFill>
            </a:endParaRPr>
          </a:p>
        </p:txBody>
      </p:sp>
    </p:spTree>
    <p:extLst>
      <p:ext uri="{BB962C8B-B14F-4D97-AF65-F5344CB8AC3E}">
        <p14:creationId xmlns:p14="http://schemas.microsoft.com/office/powerpoint/2010/main" val="118370419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marL="0" indent="0">
              <a:buNone/>
              <a:defRPr/>
            </a:pPr>
            <a:r>
              <a:rPr lang="en-US" b="1" dirty="0" smtClean="0">
                <a:solidFill>
                  <a:schemeClr val="bg1"/>
                </a:solidFill>
              </a:rPr>
              <a:t>Deut</a:t>
            </a:r>
            <a:r>
              <a:rPr lang="en-US" b="1" dirty="0">
                <a:solidFill>
                  <a:schemeClr val="bg1"/>
                </a:solidFill>
              </a:rPr>
              <a:t>. 6:4</a:t>
            </a:r>
          </a:p>
          <a:p>
            <a:pPr marL="0" indent="0">
              <a:buNone/>
              <a:defRPr/>
            </a:pPr>
            <a:r>
              <a:rPr lang="en-US" dirty="0">
                <a:solidFill>
                  <a:schemeClr val="bg1"/>
                </a:solidFill>
              </a:rPr>
              <a:t>“Hear, O Israel: The Lord our God is one Lord.” </a:t>
            </a:r>
          </a:p>
          <a:p>
            <a:pPr>
              <a:buNone/>
            </a:pPr>
            <a:endParaRPr lang="en-US" dirty="0" smtClean="0">
              <a:solidFill>
                <a:schemeClr val="bg1"/>
              </a:solidFill>
            </a:endParaRPr>
          </a:p>
        </p:txBody>
      </p:sp>
    </p:spTree>
    <p:extLst>
      <p:ext uri="{BB962C8B-B14F-4D97-AF65-F5344CB8AC3E}">
        <p14:creationId xmlns:p14="http://schemas.microsoft.com/office/powerpoint/2010/main" val="22784913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a:buNone/>
            </a:pPr>
            <a:r>
              <a:rPr lang="en-US" b="1" dirty="0" smtClean="0">
                <a:solidFill>
                  <a:schemeClr val="bg1"/>
                </a:solidFill>
              </a:rPr>
              <a:t>Digging into the Word:</a:t>
            </a:r>
          </a:p>
          <a:p>
            <a:pPr marL="0" indent="0">
              <a:buNone/>
              <a:defRPr/>
            </a:pPr>
            <a:r>
              <a:rPr lang="en-US" dirty="0" smtClean="0">
                <a:solidFill>
                  <a:schemeClr val="bg1"/>
                </a:solidFill>
              </a:rPr>
              <a:t>Jesus is God</a:t>
            </a:r>
            <a:endParaRPr lang="en-US" dirty="0">
              <a:solidFill>
                <a:schemeClr val="bg1"/>
              </a:solidFill>
            </a:endParaRPr>
          </a:p>
          <a:p>
            <a:pPr>
              <a:buNone/>
            </a:pPr>
            <a:endParaRPr lang="en-US" dirty="0" smtClean="0">
              <a:solidFill>
                <a:schemeClr val="bg1"/>
              </a:solidFill>
            </a:endParaRPr>
          </a:p>
        </p:txBody>
      </p:sp>
    </p:spTree>
    <p:extLst>
      <p:ext uri="{BB962C8B-B14F-4D97-AF65-F5344CB8AC3E}">
        <p14:creationId xmlns:p14="http://schemas.microsoft.com/office/powerpoint/2010/main" val="49708615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lstStyle/>
          <a:p>
            <a:pPr marL="0" indent="0">
              <a:buNone/>
              <a:defRPr/>
            </a:pPr>
            <a:r>
              <a:rPr lang="en-US" b="1" dirty="0" smtClean="0">
                <a:solidFill>
                  <a:schemeClr val="bg1"/>
                </a:solidFill>
              </a:rPr>
              <a:t>John 1:1</a:t>
            </a:r>
          </a:p>
          <a:p>
            <a:pPr marL="0" indent="0">
              <a:buNone/>
              <a:defRPr/>
            </a:pPr>
            <a:r>
              <a:rPr lang="en-US" dirty="0" smtClean="0">
                <a:solidFill>
                  <a:schemeClr val="bg1"/>
                </a:solidFill>
              </a:rPr>
              <a:t>“In the beginning was the Word, and the Word was with God, and the Word was God.”</a:t>
            </a:r>
          </a:p>
        </p:txBody>
      </p:sp>
    </p:spTree>
    <p:extLst>
      <p:ext uri="{BB962C8B-B14F-4D97-AF65-F5344CB8AC3E}">
        <p14:creationId xmlns:p14="http://schemas.microsoft.com/office/powerpoint/2010/main" val="81555302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Digging into the Word:</a:t>
            </a:r>
          </a:p>
          <a:p>
            <a:pPr>
              <a:buNone/>
            </a:pPr>
            <a:r>
              <a:rPr lang="en-US" dirty="0" smtClean="0">
                <a:solidFill>
                  <a:schemeClr val="bg1"/>
                </a:solidFill>
              </a:rPr>
              <a:t>The Holy Spirit is God</a:t>
            </a:r>
          </a:p>
        </p:txBody>
      </p:sp>
    </p:spTree>
    <p:extLst>
      <p:ext uri="{BB962C8B-B14F-4D97-AF65-F5344CB8AC3E}">
        <p14:creationId xmlns:p14="http://schemas.microsoft.com/office/powerpoint/2010/main" val="175908963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600200"/>
            <a:ext cx="8229600" cy="4525963"/>
          </a:xfrm>
        </p:spPr>
        <p:txBody>
          <a:bodyPr/>
          <a:lstStyle/>
          <a:p>
            <a:pPr marL="0" indent="0">
              <a:lnSpc>
                <a:spcPct val="90000"/>
              </a:lnSpc>
              <a:buNone/>
              <a:defRPr/>
            </a:pPr>
            <a:r>
              <a:rPr lang="en-US" b="1" dirty="0" smtClean="0">
                <a:solidFill>
                  <a:schemeClr val="bg1"/>
                </a:solidFill>
              </a:rPr>
              <a:t>Acts 5:3–4</a:t>
            </a:r>
          </a:p>
          <a:p>
            <a:pPr marL="0" indent="0">
              <a:lnSpc>
                <a:spcPct val="90000"/>
              </a:lnSpc>
              <a:buNone/>
              <a:defRPr/>
            </a:pPr>
            <a:r>
              <a:rPr lang="en-US" dirty="0" smtClean="0">
                <a:solidFill>
                  <a:schemeClr val="bg1"/>
                </a:solidFill>
              </a:rPr>
              <a:t>“But Peter said, ‘Ananias, why has Satan filled your heart to lie to the Holy Spirit and to keep back some of the price of the land? While it remained unsold, did it not remain your own? And after it was sold, was it not under your control? Why is it that you have conceived this deed in your heart? You have not lied to men but to God.’”</a:t>
            </a:r>
            <a:endParaRPr lang="en-US" dirty="0">
              <a:solidFill>
                <a:schemeClr val="bg1"/>
              </a:solidFill>
            </a:endParaRPr>
          </a:p>
        </p:txBody>
      </p:sp>
    </p:spTree>
    <p:extLst>
      <p:ext uri="{BB962C8B-B14F-4D97-AF65-F5344CB8AC3E}">
        <p14:creationId xmlns:p14="http://schemas.microsoft.com/office/powerpoint/2010/main" val="61212719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p:txBody>
          <a:bodyPr>
            <a:normAutofit/>
          </a:bodyPr>
          <a:lstStyle/>
          <a:p>
            <a:pPr>
              <a:buNone/>
            </a:pPr>
            <a:r>
              <a:rPr lang="en-US" b="1" dirty="0" smtClean="0">
                <a:solidFill>
                  <a:schemeClr val="bg1"/>
                </a:solidFill>
              </a:rPr>
              <a:t>Digging into the Word:</a:t>
            </a:r>
          </a:p>
          <a:p>
            <a:pPr>
              <a:buNone/>
            </a:pPr>
            <a:r>
              <a:rPr lang="en-US" dirty="0" smtClean="0">
                <a:solidFill>
                  <a:schemeClr val="bg1"/>
                </a:solidFill>
              </a:rPr>
              <a:t>They are not each other:</a:t>
            </a:r>
          </a:p>
          <a:p>
            <a:pPr>
              <a:buNone/>
            </a:pPr>
            <a:endParaRPr lang="en-US" dirty="0" smtClean="0">
              <a:solidFill>
                <a:schemeClr val="bg1"/>
              </a:solidFill>
            </a:endParaRPr>
          </a:p>
        </p:txBody>
      </p:sp>
    </p:spTree>
    <p:extLst>
      <p:ext uri="{BB962C8B-B14F-4D97-AF65-F5344CB8AC3E}">
        <p14:creationId xmlns:p14="http://schemas.microsoft.com/office/powerpoint/2010/main" val="157511404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70037"/>
            <a:ext cx="8229600" cy="4525963"/>
          </a:xfrm>
        </p:spPr>
        <p:txBody>
          <a:bodyPr/>
          <a:lstStyle/>
          <a:p>
            <a:pPr marL="0" indent="0">
              <a:buNone/>
              <a:defRPr/>
            </a:pPr>
            <a:r>
              <a:rPr lang="en-US" b="1" dirty="0" smtClean="0">
                <a:solidFill>
                  <a:schemeClr val="bg1"/>
                </a:solidFill>
              </a:rPr>
              <a:t>Matt. 3:16–17</a:t>
            </a:r>
          </a:p>
          <a:p>
            <a:pPr marL="0" indent="0">
              <a:buNone/>
              <a:defRPr/>
            </a:pPr>
            <a:r>
              <a:rPr lang="en-US" dirty="0" smtClean="0">
                <a:solidFill>
                  <a:schemeClr val="bg1"/>
                </a:solidFill>
              </a:rPr>
              <a:t>“As soon as Jesus was baptized, he went up out of the water. At that moment heaven was opened, and he saw the Spirit of God descending like a dove and lighting on him. And a voice from heaven said, ‘This is my Son, whom I love; with him I am well pleased.’”</a:t>
            </a:r>
            <a:endParaRPr lang="en-US" dirty="0">
              <a:solidFill>
                <a:schemeClr val="bg1"/>
              </a:solidFill>
            </a:endParaRPr>
          </a:p>
        </p:txBody>
      </p:sp>
    </p:spTree>
    <p:extLst>
      <p:ext uri="{BB962C8B-B14F-4D97-AF65-F5344CB8AC3E}">
        <p14:creationId xmlns:p14="http://schemas.microsoft.com/office/powerpoint/2010/main" val="91078732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nity_digging.jpg"/>
          <p:cNvPicPr>
            <a:picLocks noChangeAspect="1"/>
          </p:cNvPicPr>
          <p:nvPr/>
        </p:nvPicPr>
        <p:blipFill>
          <a:blip r:embed="rId2" cstate="print"/>
          <a:stretch>
            <a:fillRect/>
          </a:stretch>
        </p:blipFill>
        <p:spPr>
          <a:xfrm>
            <a:off x="2028" y="0"/>
            <a:ext cx="9139943" cy="6858000"/>
          </a:xfrm>
          <a:prstGeom prst="rect">
            <a:avLst/>
          </a:prstGeom>
        </p:spPr>
      </p:pic>
      <p:sp>
        <p:nvSpPr>
          <p:cNvPr id="3" name="Content Placeholder 2"/>
          <p:cNvSpPr>
            <a:spLocks noGrp="1"/>
          </p:cNvSpPr>
          <p:nvPr>
            <p:ph idx="1"/>
          </p:nvPr>
        </p:nvSpPr>
        <p:spPr>
          <a:xfrm>
            <a:off x="457200" y="1570037"/>
            <a:ext cx="8229600" cy="4525963"/>
          </a:xfrm>
        </p:spPr>
        <p:txBody>
          <a:bodyPr/>
          <a:lstStyle/>
          <a:p>
            <a:pPr marL="0" indent="0">
              <a:buNone/>
              <a:defRPr/>
            </a:pPr>
            <a:r>
              <a:rPr lang="en-US" b="1" dirty="0" smtClean="0">
                <a:solidFill>
                  <a:schemeClr val="bg1"/>
                </a:solidFill>
              </a:rPr>
              <a:t>Matt. 28:19</a:t>
            </a:r>
          </a:p>
          <a:p>
            <a:pPr marL="0" indent="0">
              <a:buNone/>
              <a:defRPr/>
            </a:pPr>
            <a:r>
              <a:rPr lang="en-US" dirty="0" smtClean="0">
                <a:solidFill>
                  <a:schemeClr val="bg1"/>
                </a:solidFill>
              </a:rPr>
              <a:t>“Go therefore and make disciples of all the nations, baptizing them in the name of the Father and the Son and the Holy Spirit.”</a:t>
            </a:r>
            <a:endParaRPr lang="en-US" dirty="0">
              <a:solidFill>
                <a:schemeClr val="bg1"/>
              </a:solidFill>
            </a:endParaRPr>
          </a:p>
        </p:txBody>
      </p:sp>
    </p:spTree>
    <p:extLst>
      <p:ext uri="{BB962C8B-B14F-4D97-AF65-F5344CB8AC3E}">
        <p14:creationId xmlns:p14="http://schemas.microsoft.com/office/powerpoint/2010/main" val="3391354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8384</TotalTime>
  <Words>9176</Words>
  <Application>Microsoft Macintosh PowerPoint</Application>
  <PresentationFormat>On-screen Show (4:3)</PresentationFormat>
  <Paragraphs>1275</Paragraphs>
  <Slides>342</Slides>
  <Notes>148</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342</vt:i4>
      </vt:variant>
    </vt:vector>
  </HeadingPairs>
  <TitlesOfParts>
    <vt:vector size="353" baseType="lpstr">
      <vt:lpstr>Bwgrkl</vt:lpstr>
      <vt:lpstr>Calibri</vt:lpstr>
      <vt:lpstr>Papyrus</vt:lpstr>
      <vt:lpstr>Perpetua</vt:lpstr>
      <vt:lpstr>Perpetua Titling MT</vt:lpstr>
      <vt:lpstr>Symbol</vt:lpstr>
      <vt:lpstr>Times New Roman</vt:lpstr>
      <vt:lpstr>Wingdings</vt:lpstr>
      <vt:lpstr>Arial</vt:lpstr>
      <vt:lpstr>Office Theme</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Coffee talk: Mankind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Nicene Creed (325, 381 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Boot Camp</dc:title>
  <dc:creator>Owner</dc:creator>
  <cp:lastModifiedBy>Michael Patton</cp:lastModifiedBy>
  <cp:revision>282</cp:revision>
  <dcterms:created xsi:type="dcterms:W3CDTF">2011-03-16T07:01:48Z</dcterms:created>
  <dcterms:modified xsi:type="dcterms:W3CDTF">2017-08-15T16:37:11Z</dcterms:modified>
</cp:coreProperties>
</file>