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540" r:id="rId2"/>
    <p:sldId id="541" r:id="rId3"/>
    <p:sldId id="542" r:id="rId4"/>
    <p:sldId id="543" r:id="rId5"/>
    <p:sldId id="544" r:id="rId6"/>
    <p:sldId id="545" r:id="rId7"/>
    <p:sldId id="546" r:id="rId8"/>
    <p:sldId id="548"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66" r:id="rId26"/>
    <p:sldId id="567" r:id="rId27"/>
    <p:sldId id="10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9CA6C-0797-4CDB-BF97-796177A2AAC6}" type="datetimeFigureOut">
              <a:rPr lang="en-US" smtClean="0"/>
              <a:t>9/11/2018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C2E53-1B04-42D2-895D-58D66F1E70B2}" type="slidenum">
              <a:rPr lang="en-US" smtClean="0"/>
              <a:t>‹#›</a:t>
            </a:fld>
            <a:endParaRPr lang="en-US"/>
          </a:p>
        </p:txBody>
      </p:sp>
    </p:spTree>
    <p:extLst>
      <p:ext uri="{BB962C8B-B14F-4D97-AF65-F5344CB8AC3E}">
        <p14:creationId xmlns:p14="http://schemas.microsoft.com/office/powerpoint/2010/main" val="294609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547A64B7-15C2-4842-A76C-80B8E0848640}"/>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87B9B4A5-E4EE-45BF-BB9E-2138061F514F}"/>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BA5AD850-995E-4CF5-9FB7-03AC5C1C5670}"/>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A233E01C-5197-4723-BCDB-8DAEF5BDFB5E}"/>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5A3EEBFD-A6CB-4129-BB51-E8B653104F8D}"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41026" name="Rectangle 2">
            <a:extLst>
              <a:ext uri="{FF2B5EF4-FFF2-40B4-BE49-F238E27FC236}">
                <a16:creationId xmlns:a16="http://schemas.microsoft.com/office/drawing/2014/main" id="{9FC6B9F2-A870-4F90-AE5C-11E9B58DB04B}"/>
              </a:ext>
            </a:extLst>
          </p:cNvPr>
          <p:cNvSpPr>
            <a:spLocks noRot="1" noChangeArrowheads="1" noTextEdit="1"/>
          </p:cNvSpPr>
          <p:nvPr>
            <p:ph type="sldImg"/>
          </p:nvPr>
        </p:nvSpPr>
        <p:spPr>
          <a:ln/>
        </p:spPr>
      </p:sp>
      <p:sp>
        <p:nvSpPr>
          <p:cNvPr id="641027" name="Rectangle 3">
            <a:extLst>
              <a:ext uri="{FF2B5EF4-FFF2-40B4-BE49-F238E27FC236}">
                <a16:creationId xmlns:a16="http://schemas.microsoft.com/office/drawing/2014/main" id="{26C758A9-E579-4ACD-8B7E-5AF068F8CC3D}"/>
              </a:ext>
            </a:extLst>
          </p:cNvPr>
          <p:cNvSpPr>
            <a:spLocks noGrp="1" noChangeArrowheads="1"/>
          </p:cNvSpPr>
          <p:nvPr>
            <p:ph type="body" idx="1"/>
          </p:nvPr>
        </p:nvSpPr>
        <p:spPr/>
        <p:txBody>
          <a:bodyPr/>
          <a:lstStyle/>
          <a:p>
            <a:pPr marL="228600" indent="-228600" algn="ctr">
              <a:lnSpc>
                <a:spcPct val="80000"/>
              </a:lnSpc>
            </a:pPr>
            <a:r>
              <a:rPr lang="en-US" altLang="en-US" sz="900" b="1"/>
              <a:t>Teacher’s Notes Information Page</a:t>
            </a:r>
          </a:p>
          <a:p>
            <a:pPr marL="228600" indent="-228600">
              <a:lnSpc>
                <a:spcPct val="80000"/>
              </a:lnSpc>
            </a:pPr>
            <a:endParaRPr lang="en-US" altLang="en-US" sz="900"/>
          </a:p>
          <a:p>
            <a:pPr marL="228600" indent="-228600">
              <a:lnSpc>
                <a:spcPct val="80000"/>
              </a:lnSpc>
            </a:pPr>
            <a:r>
              <a:rPr lang="en-US" altLang="en-US" sz="900"/>
              <a:t>This notes section is to inform those who would choose to teach this course using the material provided by The Theology Program. Any and all teachers, professors, and pastors are welcome to use the TTP material for the purpose of instructing people in the individual courses or though entire program. It should be noted, however, that each set of notes, PowerPoint presentations, and assignments assumes knowledge of the previous course according to the program schedule (see program schedule on www.thetheologyprogram.com). It is our hope that the TTP material would be of benefit to those whose purpose it is teach people theology at a level greater than that which is readily available though self-study or the typical Bible studies. </a:t>
            </a:r>
          </a:p>
          <a:p>
            <a:pPr marL="228600" indent="-228600">
              <a:lnSpc>
                <a:spcPct val="80000"/>
              </a:lnSpc>
            </a:pPr>
            <a:endParaRPr lang="en-US" altLang="en-US" sz="900"/>
          </a:p>
          <a:p>
            <a:pPr marL="228600" indent="-228600">
              <a:lnSpc>
                <a:spcPct val="80000"/>
              </a:lnSpc>
            </a:pPr>
            <a:r>
              <a:rPr lang="en-US" altLang="en-US" sz="900" b="1"/>
              <a:t>PowerPoint Slides and Notes:</a:t>
            </a:r>
          </a:p>
          <a:p>
            <a:pPr marL="228600" indent="-228600">
              <a:lnSpc>
                <a:spcPct val="80000"/>
              </a:lnSpc>
            </a:pPr>
            <a:r>
              <a:rPr lang="en-US" altLang="en-US" sz="900"/>
              <a:t>The PowerPoint notes provided have the teacher in mind. They are not meant to be an exhaustive source of information on the topic covered. Neither are they meant to answer all of the questions that may come up during the presentation. What we hope to accomplish with the notes section is to give the teacher a basic understanding of what the individual slide is trying to accomplish along with some additional information on the subject of the slide.. </a:t>
            </a:r>
          </a:p>
          <a:p>
            <a:pPr marL="228600" indent="-228600">
              <a:lnSpc>
                <a:spcPct val="80000"/>
              </a:lnSpc>
            </a:pPr>
            <a:endParaRPr lang="en-US" altLang="en-US" sz="900"/>
          </a:p>
          <a:p>
            <a:pPr marL="228600" indent="-228600">
              <a:lnSpc>
                <a:spcPct val="80000"/>
              </a:lnSpc>
            </a:pPr>
            <a:r>
              <a:rPr lang="en-US" altLang="en-US" sz="900"/>
              <a:t>The notes will be kept as brief as possible and contain the following types of information:</a:t>
            </a:r>
          </a:p>
          <a:p>
            <a:pPr marL="228600" indent="-228600">
              <a:lnSpc>
                <a:spcPct val="80000"/>
              </a:lnSpc>
            </a:pPr>
            <a:r>
              <a:rPr lang="en-US" altLang="en-US" sz="900" b="1"/>
              <a:t>Explanation of slide:</a:t>
            </a:r>
            <a:r>
              <a:rPr lang="en-US" altLang="en-US" sz="900"/>
              <a:t> Explanations of what the slide is trying to accomplish. (Most of the time we hope that this is self-evident).  </a:t>
            </a:r>
          </a:p>
          <a:p>
            <a:pPr marL="228600" indent="-228600">
              <a:lnSpc>
                <a:spcPct val="80000"/>
              </a:lnSpc>
            </a:pPr>
            <a:r>
              <a:rPr lang="en-US" altLang="en-US" sz="900" b="1"/>
              <a:t>Presentation notes:</a:t>
            </a:r>
            <a:r>
              <a:rPr lang="en-US" altLang="en-US" sz="900"/>
              <a:t> Expanded subject information including definitions of terms with which we feel the teacher may not be acquainted. Also, there may be suggested illustrations for the topic being discussed. </a:t>
            </a:r>
          </a:p>
          <a:p>
            <a:pPr marL="228600" indent="-228600">
              <a:lnSpc>
                <a:spcPct val="80000"/>
              </a:lnSpc>
            </a:pPr>
            <a:r>
              <a:rPr lang="en-US" altLang="en-US" sz="900" b="1"/>
              <a:t>Activity:</a:t>
            </a:r>
            <a:r>
              <a:rPr lang="en-US" altLang="en-US" sz="900"/>
              <a:t> Sometimes the slides are created with a particular learning activity in mind and are non-productive without this activity. If this is the case a suggested activity will be explained. Sometime the activities are suggested with and left up to the teacher’s discretion.</a:t>
            </a:r>
          </a:p>
          <a:p>
            <a:pPr marL="228600" indent="-228600">
              <a:lnSpc>
                <a:spcPct val="80000"/>
              </a:lnSpc>
            </a:pPr>
            <a:r>
              <a:rPr lang="en-US" altLang="en-US" sz="900" b="1"/>
              <a:t>References:</a:t>
            </a:r>
            <a:r>
              <a:rPr lang="en-US" altLang="en-US" sz="900"/>
              <a:t> This will contain both references that were used in the slide and suggested references for further study on the subject.</a:t>
            </a:r>
          </a:p>
          <a:p>
            <a:pPr marL="228600" indent="-228600">
              <a:lnSpc>
                <a:spcPct val="80000"/>
              </a:lnSpc>
            </a:pPr>
            <a:r>
              <a:rPr lang="en-US" altLang="en-US" sz="900" b="1"/>
              <a:t>Illustrations:</a:t>
            </a:r>
            <a:r>
              <a:rPr lang="en-US" altLang="en-US" sz="900"/>
              <a:t> Whenever possible, we will try to provide a teaching illustration to help the instructor.</a:t>
            </a:r>
          </a:p>
          <a:p>
            <a:pPr marL="228600" indent="-228600">
              <a:lnSpc>
                <a:spcPct val="80000"/>
              </a:lnSpc>
            </a:pPr>
            <a:endParaRPr lang="en-US" altLang="en-US" sz="900"/>
          </a:p>
          <a:p>
            <a:pPr marL="228600" indent="-228600">
              <a:lnSpc>
                <a:spcPct val="80000"/>
              </a:lnSpc>
            </a:pPr>
            <a:r>
              <a:rPr lang="en-US" altLang="en-US" sz="900"/>
              <a:t>Keep in mind that most of the slides are self-explanatory and, therefore, do not need notes. The teacher is expected to have watched the video of the class being taught so that he can get a better idea of what is trying to be accomplished.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78921844-89A0-4C11-96DC-6E9DF8522428}"/>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F74C1931-8A70-4B03-AA95-0ED8A8DB91D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FBFBCFF9-ED6D-4039-8817-D6A1E1B95804}"/>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5188FD92-17D7-4522-92E9-09CE3D92367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3467E8AF-139B-4061-82C7-A64FB542D400}"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58434" name="Rectangle 2">
            <a:extLst>
              <a:ext uri="{FF2B5EF4-FFF2-40B4-BE49-F238E27FC236}">
                <a16:creationId xmlns:a16="http://schemas.microsoft.com/office/drawing/2014/main" id="{C843E9C3-732C-4898-85B5-1D6ED344B469}"/>
              </a:ext>
            </a:extLst>
          </p:cNvPr>
          <p:cNvSpPr>
            <a:spLocks noRot="1" noChangeArrowheads="1" noTextEdit="1"/>
          </p:cNvSpPr>
          <p:nvPr>
            <p:ph type="sldImg"/>
          </p:nvPr>
        </p:nvSpPr>
        <p:spPr>
          <a:ln/>
        </p:spPr>
      </p:sp>
      <p:sp>
        <p:nvSpPr>
          <p:cNvPr id="658435" name="Rectangle 3">
            <a:extLst>
              <a:ext uri="{FF2B5EF4-FFF2-40B4-BE49-F238E27FC236}">
                <a16:creationId xmlns:a16="http://schemas.microsoft.com/office/drawing/2014/main" id="{39D3C92A-4B5B-49CD-800B-F506F80C75E5}"/>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The Bible presents the salvation of a believer as a definite event that happened in the past, something that progressively happens in the present, and something that will take place in the future.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57CDC3CF-B448-429B-969A-D9484A9E1D4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88BDB688-0D61-46B9-9349-E578A2996D2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9857081B-D950-4CEC-92F3-F05E54FC2C45}"/>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C02AF319-F99F-46E4-B739-04635E126366}"/>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0FE11855-1983-4F38-BD3D-A1B24324EC89}"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60482" name="Rectangle 2">
            <a:extLst>
              <a:ext uri="{FF2B5EF4-FFF2-40B4-BE49-F238E27FC236}">
                <a16:creationId xmlns:a16="http://schemas.microsoft.com/office/drawing/2014/main" id="{02F4E85D-F389-40A9-832E-81F2AFDE4EEC}"/>
              </a:ext>
            </a:extLst>
          </p:cNvPr>
          <p:cNvSpPr>
            <a:spLocks noRot="1" noChangeArrowheads="1" noTextEdit="1"/>
          </p:cNvSpPr>
          <p:nvPr>
            <p:ph type="sldImg"/>
          </p:nvPr>
        </p:nvSpPr>
        <p:spPr>
          <a:ln/>
        </p:spPr>
      </p:sp>
      <p:sp>
        <p:nvSpPr>
          <p:cNvPr id="660483" name="Rectangle 3">
            <a:extLst>
              <a:ext uri="{FF2B5EF4-FFF2-40B4-BE49-F238E27FC236}">
                <a16:creationId xmlns:a16="http://schemas.microsoft.com/office/drawing/2014/main" id="{F23FB837-88B5-4575-A6CD-9F736442BDED}"/>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This question presents the dilemma experienced when trying to outline the doctrine of salvation in a logical order that is didactically (teaching) purposed. When one examines the various books and theologies that are devoted to the doctrine of soteriology, they find that there are many different models. Often one’s theological persuasion will dictate how they teach this subject. </a:t>
            </a:r>
          </a:p>
          <a:p>
            <a:endParaRPr lang="en-US" altLang="en-US"/>
          </a:p>
          <a:p>
            <a:r>
              <a:rPr lang="en-US" altLang="en-US"/>
              <a:t>Our purpose in this section is to determine an order and outline for our studies.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E829DEE9-AE0C-4B76-898B-446228DEC4B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5177640F-F3DE-4647-A6F1-0D6F5BCBB50A}"/>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E0D29F14-C3BA-44C6-A50D-6C553C98F598}"/>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0B38C347-D721-4E5E-86AD-3144B2E68DD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DCAF0DE3-734F-4494-9955-46905AE15ACC}"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62530" name="Rectangle 2">
            <a:extLst>
              <a:ext uri="{FF2B5EF4-FFF2-40B4-BE49-F238E27FC236}">
                <a16:creationId xmlns:a16="http://schemas.microsoft.com/office/drawing/2014/main" id="{7E3A4C1C-365D-4A00-8074-E8C23DEAEE22}"/>
              </a:ext>
            </a:extLst>
          </p:cNvPr>
          <p:cNvSpPr>
            <a:spLocks noRot="1" noChangeArrowheads="1" noTextEdit="1"/>
          </p:cNvSpPr>
          <p:nvPr>
            <p:ph type="sldImg"/>
          </p:nvPr>
        </p:nvSpPr>
        <p:spPr>
          <a:ln/>
        </p:spPr>
      </p:sp>
      <p:sp>
        <p:nvSpPr>
          <p:cNvPr id="662531" name="Rectangle 3">
            <a:extLst>
              <a:ext uri="{FF2B5EF4-FFF2-40B4-BE49-F238E27FC236}">
                <a16:creationId xmlns:a16="http://schemas.microsoft.com/office/drawing/2014/main" id="{E84EFF1A-0C75-4F65-AC1E-D51AEE6EE785}"/>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This course will use the </a:t>
            </a:r>
            <a:r>
              <a:rPr lang="en-US" altLang="en-US" i="1"/>
              <a:t>ordo salutis</a:t>
            </a:r>
            <a:r>
              <a:rPr lang="en-US" altLang="en-US"/>
              <a:t> model as the primary paradigm for understanding the doctrine of salvation. It seems to present the best way to understand the doctrine theologically, logically, and didactically. While the </a:t>
            </a:r>
            <a:r>
              <a:rPr lang="en-US" altLang="en-US" i="1"/>
              <a:t>ordo</a:t>
            </a:r>
            <a:r>
              <a:rPr lang="en-US" altLang="en-US"/>
              <a:t> of three representative Christian traditions will be shown in the following slides, the reformed </a:t>
            </a:r>
            <a:r>
              <a:rPr lang="en-US" altLang="en-US" i="1"/>
              <a:t>ordo</a:t>
            </a:r>
            <a:r>
              <a:rPr lang="en-US" altLang="en-US"/>
              <a:t> is the one we have chosen according to our reformed convictions about soteriology. If you do not hold to reformed soteriology, then simply rearrange the slides according to the </a:t>
            </a:r>
            <a:r>
              <a:rPr lang="en-US" altLang="en-US" i="1"/>
              <a:t>ordo</a:t>
            </a:r>
            <a:r>
              <a:rPr lang="en-US" altLang="en-US"/>
              <a:t> of your tradition. (You have the right to be wrong!)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CFBAF793-849F-49CC-AABF-DDED53569FF5}"/>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3FD4E93E-A78B-44A2-90D5-2DAD0BE8D99E}"/>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C90A9758-BF92-4B0D-A512-ADC5290A990C}"/>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C585173F-3528-488D-BAC1-DC48AD1C029F}"/>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10CA0EA3-EEC8-4339-830E-8CDB494881C9}"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64578" name="Rectangle 2">
            <a:extLst>
              <a:ext uri="{FF2B5EF4-FFF2-40B4-BE49-F238E27FC236}">
                <a16:creationId xmlns:a16="http://schemas.microsoft.com/office/drawing/2014/main" id="{F75C1DC2-812E-44FF-99BE-AFBD41EB049F}"/>
              </a:ext>
            </a:extLst>
          </p:cNvPr>
          <p:cNvSpPr>
            <a:spLocks noRot="1" noChangeArrowheads="1" noTextEdit="1"/>
          </p:cNvSpPr>
          <p:nvPr>
            <p:ph type="sldImg"/>
          </p:nvPr>
        </p:nvSpPr>
        <p:spPr>
          <a:ln/>
        </p:spPr>
      </p:sp>
      <p:sp>
        <p:nvSpPr>
          <p:cNvPr id="664579" name="Rectangle 3">
            <a:extLst>
              <a:ext uri="{FF2B5EF4-FFF2-40B4-BE49-F238E27FC236}">
                <a16:creationId xmlns:a16="http://schemas.microsoft.com/office/drawing/2014/main" id="{024CF5A2-13A2-4454-865C-FC7237C369EF}"/>
              </a:ext>
            </a:extLst>
          </p:cNvPr>
          <p:cNvSpPr>
            <a:spLocks noGrp="1" noChangeArrowheads="1"/>
          </p:cNvSpPr>
          <p:nvPr>
            <p:ph type="body" idx="1"/>
          </p:nvPr>
        </p:nvSpPr>
        <p:spPr/>
        <p:txBody>
          <a:bodyPr/>
          <a:lstStyle/>
          <a:p>
            <a:r>
              <a:rPr lang="en-US" altLang="en-US" b="1"/>
              <a:t>Presentation Notes</a:t>
            </a:r>
            <a:r>
              <a:rPr lang="en-US" altLang="en-US"/>
              <a:t>: </a:t>
            </a:r>
          </a:p>
          <a:p>
            <a:r>
              <a:rPr lang="en-US" altLang="en-US"/>
              <a:t>This slide is included again as an option for an order of salvation. Broadly speaking, this is how we will to cover the doctrine of salvation, with the glorification aspect to be covered in eschatology.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2A898957-BDE4-4CAF-A08D-ED61B2F0C8C9}"/>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577C3665-C771-4113-908F-122743F68173}"/>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8CAB08DF-2786-4A96-9A7C-641853BC79E9}"/>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E31ABEC1-93D2-4614-9B6B-63EE67EC688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70A274F3-8B3A-4304-AF26-D20978798739}"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16</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66626" name="Rectangle 2">
            <a:extLst>
              <a:ext uri="{FF2B5EF4-FFF2-40B4-BE49-F238E27FC236}">
                <a16:creationId xmlns:a16="http://schemas.microsoft.com/office/drawing/2014/main" id="{828E200B-1C97-45DC-852D-B87151D840F4}"/>
              </a:ext>
            </a:extLst>
          </p:cNvPr>
          <p:cNvSpPr>
            <a:spLocks noRot="1" noChangeArrowheads="1" noTextEdit="1"/>
          </p:cNvSpPr>
          <p:nvPr>
            <p:ph type="sldImg"/>
          </p:nvPr>
        </p:nvSpPr>
        <p:spPr>
          <a:ln/>
        </p:spPr>
      </p:sp>
      <p:sp>
        <p:nvSpPr>
          <p:cNvPr id="666627" name="Rectangle 3">
            <a:extLst>
              <a:ext uri="{FF2B5EF4-FFF2-40B4-BE49-F238E27FC236}">
                <a16:creationId xmlns:a16="http://schemas.microsoft.com/office/drawing/2014/main" id="{0B00B064-4128-4C85-B1D5-8B1A90D50A30}"/>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This is a way to distinguish the different aspects of salvation. The Bible will often credit different members of the Trinity for various aspects of the salvation process. Paul seems to do this in Eph. 1 where the Father is the One who elects (v. 4), the Son redeems (v. 7), and the Spirit seals or secures the believer (v. 13). This becomes difficult when more than one member of the Trinity is credited for one or more aspects (e.g., see John 15:16, where Christ is seen as the One who elects).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1468A79E-E7A6-4DBC-89B8-075513A1ED3E}"/>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7462C875-3100-48F0-8A57-5FEFF8B1D48F}"/>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E4635EBB-C008-4DBB-9FE1-9FEB50CEEFFB}"/>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1C30E7E8-B2F6-419F-9F65-B1BB36D197C4}"/>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9BEF823-8CE8-48B5-A717-D5B279745E40}"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17</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68674" name="Rectangle 2">
            <a:extLst>
              <a:ext uri="{FF2B5EF4-FFF2-40B4-BE49-F238E27FC236}">
                <a16:creationId xmlns:a16="http://schemas.microsoft.com/office/drawing/2014/main" id="{83AE8D76-5072-4BC5-A7F9-49EC80275FAA}"/>
              </a:ext>
            </a:extLst>
          </p:cNvPr>
          <p:cNvSpPr>
            <a:spLocks noRot="1" noChangeArrowheads="1" noTextEdit="1"/>
          </p:cNvSpPr>
          <p:nvPr>
            <p:ph type="sldImg"/>
          </p:nvPr>
        </p:nvSpPr>
        <p:spPr>
          <a:ln/>
        </p:spPr>
      </p:sp>
      <p:sp>
        <p:nvSpPr>
          <p:cNvPr id="668675" name="Rectangle 3">
            <a:extLst>
              <a:ext uri="{FF2B5EF4-FFF2-40B4-BE49-F238E27FC236}">
                <a16:creationId xmlns:a16="http://schemas.microsoft.com/office/drawing/2014/main" id="{37932E92-50F4-4796-AA99-E1AE9F2C6C4E}"/>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This is another way one might logically and didactically divide the different aspects of the doctrine of salvation. Here we move to a familiar slide from Trinitarianism that carries the arch theme. Foreknowledge and predestination/election are the aspects that occur in the eternal council of God. The other aspects takes place as God moves in time. They are not necessarily in an order with which everyone will agree. The </a:t>
            </a:r>
            <a:r>
              <a:rPr lang="en-US" altLang="en-US" i="1"/>
              <a:t>ordo salutis</a:t>
            </a:r>
            <a:r>
              <a:rPr lang="en-US" altLang="en-US"/>
              <a:t> paradigm, to which this course will adhere, will follow shortly.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23C5DA83-0EFB-47FF-95E7-9E644D4ED23D}"/>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4DA36FA0-F4E7-4480-A76E-227CA265E97F}"/>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8D3C632C-B08A-405F-827F-1D8335C46B15}"/>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D7C2D195-3F38-4037-A0AD-7B4E8DD26600}"/>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25D002B9-23ED-4BC6-8572-DDC4CAA5B378}"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18</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70722" name="Rectangle 2">
            <a:extLst>
              <a:ext uri="{FF2B5EF4-FFF2-40B4-BE49-F238E27FC236}">
                <a16:creationId xmlns:a16="http://schemas.microsoft.com/office/drawing/2014/main" id="{BF4DB1B4-7689-4B0C-BBD6-77FB15600275}"/>
              </a:ext>
            </a:extLst>
          </p:cNvPr>
          <p:cNvSpPr>
            <a:spLocks noRot="1" noChangeArrowheads="1" noTextEdit="1"/>
          </p:cNvSpPr>
          <p:nvPr>
            <p:ph type="sldImg"/>
          </p:nvPr>
        </p:nvSpPr>
        <p:spPr>
          <a:ln/>
        </p:spPr>
      </p:sp>
      <p:sp>
        <p:nvSpPr>
          <p:cNvPr id="670723" name="Rectangle 3">
            <a:extLst>
              <a:ext uri="{FF2B5EF4-FFF2-40B4-BE49-F238E27FC236}">
                <a16:creationId xmlns:a16="http://schemas.microsoft.com/office/drawing/2014/main" id="{0D92AAEB-E590-408A-B679-7EA8510A9823}"/>
              </a:ext>
            </a:extLst>
          </p:cNvPr>
          <p:cNvSpPr>
            <a:spLocks noGrp="1" noChangeArrowheads="1"/>
          </p:cNvSpPr>
          <p:nvPr>
            <p:ph type="body" idx="1"/>
          </p:nvPr>
        </p:nvSpPr>
        <p:spPr/>
        <p:txBody>
          <a:bodyPr/>
          <a:lstStyle/>
          <a:p>
            <a:pPr marL="228600" indent="-228600"/>
            <a:r>
              <a:rPr lang="en-US" altLang="en-US" b="1"/>
              <a:t>Slide Notes</a:t>
            </a:r>
            <a:r>
              <a:rPr lang="en-US" altLang="en-US"/>
              <a:t>:</a:t>
            </a:r>
          </a:p>
          <a:p>
            <a:pPr marL="228600" indent="-228600"/>
            <a:r>
              <a:rPr lang="en-US" altLang="en-US"/>
              <a:t>Salvation can also be divided into objective and subjective categories. </a:t>
            </a:r>
            <a:r>
              <a:rPr lang="en-US" altLang="en-US" i="1"/>
              <a:t>This paradigm is Reformed/Calvinistic, and Arminians would take exception to it</a:t>
            </a:r>
            <a:r>
              <a:rPr lang="en-US" altLang="en-US"/>
              <a:t>.</a:t>
            </a:r>
          </a:p>
          <a:p>
            <a:pPr marL="228600" indent="-228600">
              <a:buFontTx/>
              <a:buAutoNum type="arabicPeriod"/>
            </a:pPr>
            <a:r>
              <a:rPr lang="en-US" altLang="en-US"/>
              <a:t>Objective aspects of salvation are those that God performs which do not depend upon any human effort or ability. They are what God does with certainty and cannot be added to or taken away from by man. Foreknowledge and predestination/election are in the mind, heart, and volition of God alone. They are not dependent upon anything outside of God. God’s effectual calling, along with regeneration, brings a person to faith and repentance (this is a strong Reformed position). Justification is a declaration of righteousness, even though the person is not subjectively righteous (both Arminians and Calvinists would agree with this, although Roman Catholics would take exception). These are all aspects of salvation that God does alone, or monogistically (working by Himself). </a:t>
            </a:r>
          </a:p>
          <a:p>
            <a:pPr marL="228600" indent="-228600">
              <a:buFontTx/>
              <a:buAutoNum type="arabicPeriod"/>
            </a:pPr>
            <a:r>
              <a:rPr lang="en-US" altLang="en-US"/>
              <a:t>Subjective aspects of salvation are those that we accomplish by the power of God. This is called synergism (working together with God). They are subjective and synergistic in the sense that they cannot, by nature, be accomplished without the will of man. Some might take exception to perseverance being placed in this category, but the perseverance referred to here is the perseverance of faith, which necessitates the involvement of man.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A0BCB772-EF06-41F3-BDBB-6AC960843E05}"/>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35FF17A3-0BDA-46A0-9196-D8A2BFB96745}"/>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FE0C6319-B6A5-4AFF-910C-4F5C2F732D27}"/>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60245B1C-10DC-4C1A-BB8E-2DA52554FA3F}"/>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DC6514FE-5808-41D5-8D4F-5366C0EB0228}"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19</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72770" name="Rectangle 2">
            <a:extLst>
              <a:ext uri="{FF2B5EF4-FFF2-40B4-BE49-F238E27FC236}">
                <a16:creationId xmlns:a16="http://schemas.microsoft.com/office/drawing/2014/main" id="{54CAEADA-C6FD-4D3F-8E14-27EB0978B721}"/>
              </a:ext>
            </a:extLst>
          </p:cNvPr>
          <p:cNvSpPr>
            <a:spLocks noRot="1" noChangeArrowheads="1" noTextEdit="1"/>
          </p:cNvSpPr>
          <p:nvPr>
            <p:ph type="sldImg"/>
          </p:nvPr>
        </p:nvSpPr>
        <p:spPr>
          <a:ln/>
        </p:spPr>
      </p:sp>
      <p:sp>
        <p:nvSpPr>
          <p:cNvPr id="672771" name="Rectangle 3">
            <a:extLst>
              <a:ext uri="{FF2B5EF4-FFF2-40B4-BE49-F238E27FC236}">
                <a16:creationId xmlns:a16="http://schemas.microsoft.com/office/drawing/2014/main" id="{A831402A-1422-4E91-A0F6-CF5C6EF837AF}"/>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This passage presents Paul’s </a:t>
            </a:r>
            <a:r>
              <a:rPr lang="en-US" altLang="en-US" i="1"/>
              <a:t>ordo salutis</a:t>
            </a:r>
            <a:r>
              <a:rPr lang="en-US" alt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5355F921-9DF3-4F87-8C7E-7283B0547250}"/>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4AA44B9E-3B42-4759-B688-13D04932F4E7}"/>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1EC2B497-304C-42B6-8F3A-CDEA002AF562}"/>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A42F3A30-72FD-4118-B9C1-3AE307101FD3}"/>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8903C57D-B74B-4B91-8F11-CAE661151802}"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76866" name="Rectangle 2">
            <a:extLst>
              <a:ext uri="{FF2B5EF4-FFF2-40B4-BE49-F238E27FC236}">
                <a16:creationId xmlns:a16="http://schemas.microsoft.com/office/drawing/2014/main" id="{ADA5E4E6-47EE-4252-8F41-4ED9E60B402A}"/>
              </a:ext>
            </a:extLst>
          </p:cNvPr>
          <p:cNvSpPr>
            <a:spLocks noRot="1" noChangeArrowheads="1" noTextEdit="1"/>
          </p:cNvSpPr>
          <p:nvPr>
            <p:ph type="sldImg"/>
          </p:nvPr>
        </p:nvSpPr>
        <p:spPr>
          <a:ln/>
        </p:spPr>
      </p:sp>
      <p:sp>
        <p:nvSpPr>
          <p:cNvPr id="676867" name="Rectangle 3">
            <a:extLst>
              <a:ext uri="{FF2B5EF4-FFF2-40B4-BE49-F238E27FC236}">
                <a16:creationId xmlns:a16="http://schemas.microsoft.com/office/drawing/2014/main" id="{B1B65FA4-C7DF-4FBF-B1F9-E060B2064EEF}"/>
              </a:ext>
            </a:extLst>
          </p:cNvPr>
          <p:cNvSpPr>
            <a:spLocks noGrp="1" noChangeArrowheads="1"/>
          </p:cNvSpPr>
          <p:nvPr>
            <p:ph type="body" idx="1"/>
          </p:nvPr>
        </p:nvSpPr>
        <p:spPr/>
        <p:txBody>
          <a:bodyPr/>
          <a:lstStyle/>
          <a:p>
            <a:pPr marL="228600" indent="-228600"/>
            <a:r>
              <a:rPr lang="en-US" altLang="en-US" b="1"/>
              <a:t>Presentation Notes</a:t>
            </a:r>
            <a:r>
              <a:rPr lang="en-US" altLang="en-US"/>
              <a:t>:</a:t>
            </a:r>
          </a:p>
          <a:p>
            <a:pPr marL="228600" indent="-228600"/>
            <a:r>
              <a:rPr lang="en-US" altLang="en-US"/>
              <a:t>This is a basic Pelagian or liberal paradigm of salvation. It is presented simplistically to demonstrate that man’s primary goal is to have his good works outweigh the bad.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1A01E6A4-00FE-4DB0-80D4-0E2190E9FC0C}"/>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2EB5C5D4-2D23-418F-93A7-64350A2571FA}"/>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5CCBCE6B-E309-48F4-814D-D4B0A0198413}"/>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D7DC89D7-CE0B-48BE-866C-0B87AA80A0F9}"/>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BA198E13-D8A4-41B6-9337-D31EC5D34ECB}"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78914" name="Rectangle 2">
            <a:extLst>
              <a:ext uri="{FF2B5EF4-FFF2-40B4-BE49-F238E27FC236}">
                <a16:creationId xmlns:a16="http://schemas.microsoft.com/office/drawing/2014/main" id="{0CB7DCD7-2E1B-4F31-ABDA-22954C28EB8F}"/>
              </a:ext>
            </a:extLst>
          </p:cNvPr>
          <p:cNvSpPr>
            <a:spLocks noRot="1" noChangeArrowheads="1" noTextEdit="1"/>
          </p:cNvSpPr>
          <p:nvPr>
            <p:ph type="sldImg"/>
          </p:nvPr>
        </p:nvSpPr>
        <p:spPr>
          <a:ln/>
        </p:spPr>
      </p:sp>
      <p:sp>
        <p:nvSpPr>
          <p:cNvPr id="678915" name="Rectangle 3">
            <a:extLst>
              <a:ext uri="{FF2B5EF4-FFF2-40B4-BE49-F238E27FC236}">
                <a16:creationId xmlns:a16="http://schemas.microsoft.com/office/drawing/2014/main" id="{15309693-B462-46E8-A77A-ACB5748488B1}"/>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This is a basic Roman Catholic paradigm of salvation. This is not an exposition of Roman Catholic justification, but an overview of the Roman Catholic Church’s basic belief about salvation. A more detailed exposition of justification will come later in the course.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3DE54285-C720-4E94-97FB-931E9984336C}"/>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3FF9F377-6BF6-4AED-A206-AF3B172172A0}"/>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E8C57D8F-B23A-4695-B830-618B51E4652C}"/>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7069CB42-66E0-4368-A915-EDB55AC7FE47}"/>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B56AA906-5279-4428-90F5-C23D0092E82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671170" name="Rectangle 2">
            <a:extLst>
              <a:ext uri="{FF2B5EF4-FFF2-40B4-BE49-F238E27FC236}">
                <a16:creationId xmlns:a16="http://schemas.microsoft.com/office/drawing/2014/main" id="{DEDFB43F-C6B5-4C1B-9EAC-5F707AF210EC}"/>
              </a:ext>
            </a:extLst>
          </p:cNvPr>
          <p:cNvSpPr>
            <a:spLocks noRot="1" noChangeArrowheads="1" noTextEdit="1"/>
          </p:cNvSpPr>
          <p:nvPr>
            <p:ph type="sldImg"/>
          </p:nvPr>
        </p:nvSpPr>
        <p:spPr>
          <a:ln/>
        </p:spPr>
      </p:sp>
      <p:sp>
        <p:nvSpPr>
          <p:cNvPr id="1671171" name="Rectangle 3">
            <a:extLst>
              <a:ext uri="{FF2B5EF4-FFF2-40B4-BE49-F238E27FC236}">
                <a16:creationId xmlns:a16="http://schemas.microsoft.com/office/drawing/2014/main" id="{31DA5D3F-C099-4652-AD83-584411B53CB3}"/>
              </a:ext>
            </a:extLst>
          </p:cNvPr>
          <p:cNvSpPr>
            <a:spLocks noGrp="1" noChangeArrowheads="1"/>
          </p:cNvSpPr>
          <p:nvPr>
            <p:ph type="body" idx="1"/>
          </p:nvPr>
        </p:nvSpPr>
        <p:spPr/>
        <p:txBody>
          <a:bodyPr/>
          <a:lstStyle/>
          <a:p>
            <a:pPr>
              <a:lnSpc>
                <a:spcPct val="90000"/>
              </a:lnSpc>
            </a:pPr>
            <a:r>
              <a:rPr lang="en-US" altLang="en-US" b="1"/>
              <a:t>Student Notes:</a:t>
            </a:r>
          </a:p>
          <a:p>
            <a:pPr>
              <a:lnSpc>
                <a:spcPct val="90000"/>
              </a:lnSpc>
            </a:pPr>
            <a:r>
              <a:rPr lang="en-US" altLang="en-US"/>
              <a:t>The student notes are created to coincide interactively with the PowerPoint slides. Some will have all the information contained in the slides, few may be fill-in-the-blank, and some will simply be a blank page so that the students can do an assignment. We have intentionally left much space in the student notes so that the student can take lecture notes. </a:t>
            </a:r>
          </a:p>
          <a:p>
            <a:pPr>
              <a:lnSpc>
                <a:spcPct val="90000"/>
              </a:lnSpc>
            </a:pPr>
            <a:endParaRPr lang="en-US" altLang="en-US"/>
          </a:p>
          <a:p>
            <a:pPr>
              <a:lnSpc>
                <a:spcPct val="90000"/>
              </a:lnSpc>
            </a:pPr>
            <a:r>
              <a:rPr lang="en-US" altLang="en-US" b="1"/>
              <a:t>General Guidelines:</a:t>
            </a:r>
          </a:p>
          <a:p>
            <a:pPr>
              <a:lnSpc>
                <a:spcPct val="90000"/>
              </a:lnSpc>
            </a:pPr>
            <a:r>
              <a:rPr lang="en-US" altLang="en-US"/>
              <a:t>We understand that while some instructors will use all the material as-is, some will want to modify the slides and the notes to suite their goals, purpose, culture, and style. This is OK. Permission is granted by TTP. We simply ask that you do not reproduce this program or any part there-in for profit. If the program is used for integration into other programs or presentations, we also ask that you follow by the copyright guidelines and give credit to TTP. </a:t>
            </a:r>
          </a:p>
          <a:p>
            <a:pPr>
              <a:lnSpc>
                <a:spcPct val="90000"/>
              </a:lnSpc>
            </a:pPr>
            <a:endParaRPr lang="en-US" altLang="en-US"/>
          </a:p>
          <a:p>
            <a:pPr>
              <a:lnSpc>
                <a:spcPct val="90000"/>
              </a:lnSpc>
            </a:pPr>
            <a:r>
              <a:rPr lang="en-US" altLang="en-US" b="1"/>
              <a:t>Fonts:</a:t>
            </a:r>
            <a:endParaRPr lang="en-US" altLang="en-US"/>
          </a:p>
          <a:p>
            <a:pPr>
              <a:lnSpc>
                <a:spcPct val="90000"/>
              </a:lnSpc>
            </a:pPr>
            <a:r>
              <a:rPr lang="en-US" altLang="en-US"/>
              <a:t>Along with standard fonts such as Times New Roman, these are the fonts that are used in all The Theology Program material. If you do not already have them, they can be downloaded from our web-site. It is highly recommended that you use these in all the material since changing the fonts will affect the format of the notes and PowerPoint. If you change the fonts, it will be necessary for you to reformat the lines and paragraphs of all of the material. The fonts can be downloaded from the TTP website. See the TTP FAQ page.</a:t>
            </a:r>
          </a:p>
          <a:p>
            <a:pPr>
              <a:lnSpc>
                <a:spcPct val="90000"/>
              </a:lnSpc>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CF4B1DB4-8653-4B86-B680-5BD917726BFF}"/>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CBFBD8F6-24D3-4336-A42D-CC66E0CCA1B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155B906C-C234-4562-9B3F-16433A44DC90}"/>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B5C50298-2A35-44BA-9D2A-73ACB98B6E0E}"/>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7442E195-2E7E-4935-A280-A5C31266C318}"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80962" name="Rectangle 2">
            <a:extLst>
              <a:ext uri="{FF2B5EF4-FFF2-40B4-BE49-F238E27FC236}">
                <a16:creationId xmlns:a16="http://schemas.microsoft.com/office/drawing/2014/main" id="{F915F5F0-37AA-43DC-B6F0-1AAAAA7253E1}"/>
              </a:ext>
            </a:extLst>
          </p:cNvPr>
          <p:cNvSpPr>
            <a:spLocks noRot="1" noChangeArrowheads="1" noTextEdit="1"/>
          </p:cNvSpPr>
          <p:nvPr>
            <p:ph type="sldImg"/>
          </p:nvPr>
        </p:nvSpPr>
        <p:spPr>
          <a:ln/>
        </p:spPr>
      </p:sp>
      <p:sp>
        <p:nvSpPr>
          <p:cNvPr id="680963" name="Rectangle 3">
            <a:extLst>
              <a:ext uri="{FF2B5EF4-FFF2-40B4-BE49-F238E27FC236}">
                <a16:creationId xmlns:a16="http://schemas.microsoft.com/office/drawing/2014/main" id="{E09E1879-DD96-4298-B14A-B45071AFE578}"/>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Notice how in the Arminian tradition the majority of the salvation process is understood synergistically (a cooperation between God and man). This will be the primary difference in the Arminian and Reformed </a:t>
            </a:r>
            <a:r>
              <a:rPr lang="en-US" altLang="en-US" i="1"/>
              <a:t>ordo</a:t>
            </a:r>
            <a:r>
              <a:rPr lang="en-US" altLang="en-US"/>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05E62D2E-69FA-4BA0-828B-10D8E5F5E327}"/>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18EC11D9-EB3B-4BF4-8A79-3E40A105BFF9}"/>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2E1D1C5B-B2A7-42CA-A09C-470642AC115E}"/>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50B52420-E20D-4065-BF40-BDFD5E07F7EC}"/>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FE25F1B1-D25D-4140-8382-96F9B748CD33}"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610754" name="Rectangle 2">
            <a:extLst>
              <a:ext uri="{FF2B5EF4-FFF2-40B4-BE49-F238E27FC236}">
                <a16:creationId xmlns:a16="http://schemas.microsoft.com/office/drawing/2014/main" id="{4939E35F-16B7-43F0-90C8-1E121B5AF58D}"/>
              </a:ext>
            </a:extLst>
          </p:cNvPr>
          <p:cNvSpPr>
            <a:spLocks noRot="1" noChangeArrowheads="1" noTextEdit="1"/>
          </p:cNvSpPr>
          <p:nvPr>
            <p:ph type="sldImg"/>
          </p:nvPr>
        </p:nvSpPr>
        <p:spPr>
          <a:ln/>
        </p:spPr>
      </p:sp>
      <p:sp>
        <p:nvSpPr>
          <p:cNvPr id="1610755" name="Rectangle 3">
            <a:extLst>
              <a:ext uri="{FF2B5EF4-FFF2-40B4-BE49-F238E27FC236}">
                <a16:creationId xmlns:a16="http://schemas.microsoft.com/office/drawing/2014/main" id="{EE5569D8-DF7A-4054-9776-FC2655FE042B}"/>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Notice that the Reformed </a:t>
            </a:r>
            <a:r>
              <a:rPr lang="en-US" altLang="en-US" i="1"/>
              <a:t>ordo</a:t>
            </a:r>
            <a:r>
              <a:rPr lang="en-US" altLang="en-US"/>
              <a:t> does not recognize any possibility of the elect losing their salvation at any time in the process. This concept is often called “perseverance of the Saints” or “eternal security” and is unique to the Reformed position. Its uniqueness does not make it true. Its validity will be tested later.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2185BD3F-BBDF-40D3-8E28-524C2264A465}"/>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5CA5095C-7835-43EB-82AC-5318D1F71A6B}"/>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C92907B1-AA5B-48D1-A90E-010011A6001A}"/>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0DDC00A0-C94C-4E20-BB40-70256ED812BC}"/>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BBC841DE-28EC-4F12-885D-F09C9C4C2F90}"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26</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85058" name="Rectangle 2">
            <a:extLst>
              <a:ext uri="{FF2B5EF4-FFF2-40B4-BE49-F238E27FC236}">
                <a16:creationId xmlns:a16="http://schemas.microsoft.com/office/drawing/2014/main" id="{F20581C4-7548-41C6-BC36-CDA3D12BBCAE}"/>
              </a:ext>
            </a:extLst>
          </p:cNvPr>
          <p:cNvSpPr>
            <a:spLocks noRot="1" noChangeArrowheads="1" noTextEdit="1"/>
          </p:cNvSpPr>
          <p:nvPr>
            <p:ph type="sldImg"/>
          </p:nvPr>
        </p:nvSpPr>
        <p:spPr>
          <a:ln/>
        </p:spPr>
      </p:sp>
      <p:sp>
        <p:nvSpPr>
          <p:cNvPr id="685059" name="Rectangle 3">
            <a:extLst>
              <a:ext uri="{FF2B5EF4-FFF2-40B4-BE49-F238E27FC236}">
                <a16:creationId xmlns:a16="http://schemas.microsoft.com/office/drawing/2014/main" id="{B0EC284C-D30F-48F6-9DF3-0165970EB389}"/>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This is the outline that we will use for this course, covering each aspect in succession. Some will disagree with the Reformed </a:t>
            </a:r>
            <a:r>
              <a:rPr lang="en-US" altLang="en-US" i="1"/>
              <a:t>ordo</a:t>
            </a:r>
            <a:r>
              <a:rPr lang="en-US" altLang="en-US"/>
              <a:t> in which regeneration precedes faith. This is not a major issue but, nevertheless, it is the format that we will follow for this course.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ACD3E58D-4E9D-4401-8342-D9F9D20E067D}"/>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81A8EF4E-368B-493E-A556-0D9F82255E13}"/>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1509C196-2598-4608-ABCE-27E3C05C194A}"/>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C3B9EE1D-9685-4A22-AD81-6BE58A2CE14F}"/>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5D3AACA1-3D44-4112-8E69-02FCB47262AA}"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27</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641474" name="Rectangle 2">
            <a:extLst>
              <a:ext uri="{FF2B5EF4-FFF2-40B4-BE49-F238E27FC236}">
                <a16:creationId xmlns:a16="http://schemas.microsoft.com/office/drawing/2014/main" id="{DDE2FAB6-C274-407E-8819-B1846B706F14}"/>
              </a:ext>
            </a:extLst>
          </p:cNvPr>
          <p:cNvSpPr>
            <a:spLocks noRot="1" noChangeArrowheads="1" noTextEdit="1"/>
          </p:cNvSpPr>
          <p:nvPr>
            <p:ph type="sldImg"/>
          </p:nvPr>
        </p:nvSpPr>
        <p:spPr>
          <a:xfrm>
            <a:off x="1257300" y="719138"/>
            <a:ext cx="4800600" cy="3600450"/>
          </a:xfrm>
          <a:ln/>
        </p:spPr>
      </p:sp>
      <p:sp>
        <p:nvSpPr>
          <p:cNvPr id="1641475" name="Rectangle 3">
            <a:extLst>
              <a:ext uri="{FF2B5EF4-FFF2-40B4-BE49-F238E27FC236}">
                <a16:creationId xmlns:a16="http://schemas.microsoft.com/office/drawing/2014/main" id="{944D6B2D-E735-484D-8448-1E031985FDD5}"/>
              </a:ext>
            </a:extLst>
          </p:cNvPr>
          <p:cNvSpPr>
            <a:spLocks noGrp="1" noChangeArrowheads="1"/>
          </p:cNvSpPr>
          <p:nvPr>
            <p:ph type="body" idx="1"/>
          </p:nvPr>
        </p:nvSpPr>
        <p:spPr>
          <a:xfrm>
            <a:off x="731838" y="4560888"/>
            <a:ext cx="5851525" cy="4321175"/>
          </a:xfrm>
        </p:spPr>
        <p:txBody>
          <a:bodyPr/>
          <a:lstStyle/>
          <a:p>
            <a:r>
              <a:rPr lang="en-US" altLang="en-US" b="1"/>
              <a:t>Activity: Group discussion</a:t>
            </a:r>
          </a:p>
          <a:p>
            <a:r>
              <a:rPr lang="en-US" altLang="en-US"/>
              <a:t>Have your students separate into groups of 5-10 people to discuss the questions found in the student notes. Make sure that each group has a leader that is familiar with the material and </a:t>
            </a:r>
            <a:r>
              <a:rPr lang="en-US" altLang="en-US" i="1"/>
              <a:t>able to keep the discussion on track</a:t>
            </a:r>
            <a:r>
              <a:rPr lang="en-US" altLang="en-US"/>
              <a:t>. The discussion groups should last no longer than forty-five minutes.</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57F3198D-D978-4A04-B780-D2626E86FE9D}"/>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DAC699CB-2A71-4409-957D-E7AA4F3AD83A}"/>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C0B64F5C-7FF2-4D70-AEE0-45F39150C096}"/>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DBB877FE-E0F3-4136-8802-B2EE93F1ED4E}"/>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52232F72-8881-45A2-8FDD-2541F02754DE}"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443842" name="Rectangle 2">
            <a:extLst>
              <a:ext uri="{FF2B5EF4-FFF2-40B4-BE49-F238E27FC236}">
                <a16:creationId xmlns:a16="http://schemas.microsoft.com/office/drawing/2014/main" id="{00052026-A5F0-4189-AC42-D002D9BC672C}"/>
              </a:ext>
            </a:extLst>
          </p:cNvPr>
          <p:cNvSpPr>
            <a:spLocks noRot="1" noChangeArrowheads="1" noTextEdit="1"/>
          </p:cNvSpPr>
          <p:nvPr>
            <p:ph type="sldImg"/>
          </p:nvPr>
        </p:nvSpPr>
        <p:spPr>
          <a:ln/>
        </p:spPr>
      </p:sp>
      <p:sp>
        <p:nvSpPr>
          <p:cNvPr id="1443843" name="Rectangle 3">
            <a:extLst>
              <a:ext uri="{FF2B5EF4-FFF2-40B4-BE49-F238E27FC236}">
                <a16:creationId xmlns:a16="http://schemas.microsoft.com/office/drawing/2014/main" id="{3FF3E805-825D-41BC-8914-3FBD2523AC13}"/>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These are the twenty-two primary questions that will be covered in this course. They will serve as an outline for the course.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162DB81C-8301-4980-B032-3F95A0425210}"/>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09793521-8406-4C68-B141-7555A74CA765}"/>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348EDAE3-54CB-4374-982A-AA40351B8E13}"/>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9800E1BA-F428-4000-8594-C0EBF4DDD3B9}"/>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773AC610-E0D9-4E59-BF46-40DD3972487C}"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971778" name="Rectangle 2">
            <a:extLst>
              <a:ext uri="{FF2B5EF4-FFF2-40B4-BE49-F238E27FC236}">
                <a16:creationId xmlns:a16="http://schemas.microsoft.com/office/drawing/2014/main" id="{78D1FA4A-8800-4F35-B132-9E6C2703F5F1}"/>
              </a:ext>
            </a:extLst>
          </p:cNvPr>
          <p:cNvSpPr>
            <a:spLocks noRot="1" noChangeArrowheads="1" noTextEdit="1"/>
          </p:cNvSpPr>
          <p:nvPr>
            <p:ph type="sldImg"/>
          </p:nvPr>
        </p:nvSpPr>
        <p:spPr>
          <a:ln/>
        </p:spPr>
      </p:sp>
      <p:sp>
        <p:nvSpPr>
          <p:cNvPr id="971779" name="Rectangle 3">
            <a:extLst>
              <a:ext uri="{FF2B5EF4-FFF2-40B4-BE49-F238E27FC236}">
                <a16:creationId xmlns:a16="http://schemas.microsoft.com/office/drawing/2014/main" id="{E01BE357-70D6-4480-A6D1-5284D25492C8}"/>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This outline is a more academic outline that will also be used throughout the course.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E4296DB2-2C10-48BB-A991-604576A34605}"/>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AA06C7E3-1A08-4F7B-9D1E-26AB4D30AACE}"/>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DD0306C8-4857-4E61-8D7E-9CF74D0D4D41}"/>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5A7D31C3-2790-452E-8AAC-2D506626AA5B}"/>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A198BFD3-FDAF-49C7-BCC1-30E776E68588}"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7</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608706" name="Rectangle 2">
            <a:extLst>
              <a:ext uri="{FF2B5EF4-FFF2-40B4-BE49-F238E27FC236}">
                <a16:creationId xmlns:a16="http://schemas.microsoft.com/office/drawing/2014/main" id="{81483980-5120-4EF7-A3CE-6AAF5DD4FF58}"/>
              </a:ext>
            </a:extLst>
          </p:cNvPr>
          <p:cNvSpPr>
            <a:spLocks noRot="1" noChangeArrowheads="1" noTextEdit="1"/>
          </p:cNvSpPr>
          <p:nvPr>
            <p:ph type="sldImg"/>
          </p:nvPr>
        </p:nvSpPr>
        <p:spPr>
          <a:ln/>
        </p:spPr>
      </p:sp>
      <p:sp>
        <p:nvSpPr>
          <p:cNvPr id="1608707" name="Rectangle 3">
            <a:extLst>
              <a:ext uri="{FF2B5EF4-FFF2-40B4-BE49-F238E27FC236}">
                <a16:creationId xmlns:a16="http://schemas.microsoft.com/office/drawing/2014/main" id="{9FB4CCD6-6FC2-44A8-A2F4-748E75F4109E}"/>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This slide previews the theological terminology of the course.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6C7C680-17B4-42D8-9E75-98306A96C2F9}"/>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9CEABF2B-89AF-4510-AF01-351D1677331E}"/>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2935DEAF-F779-49C9-B67E-AB1A20AC3693}"/>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E99962C8-DB29-4B7A-B4FC-A8A5F37F2B90}"/>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4AEA1536-F7E6-46AE-9279-66AB4C494629}"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8</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609730" name="Rectangle 2">
            <a:extLst>
              <a:ext uri="{FF2B5EF4-FFF2-40B4-BE49-F238E27FC236}">
                <a16:creationId xmlns:a16="http://schemas.microsoft.com/office/drawing/2014/main" id="{88843ACF-AF71-4D23-AED0-140340F897D7}"/>
              </a:ext>
            </a:extLst>
          </p:cNvPr>
          <p:cNvSpPr>
            <a:spLocks noRot="1" noChangeArrowheads="1" noTextEdit="1"/>
          </p:cNvSpPr>
          <p:nvPr>
            <p:ph type="sldImg"/>
          </p:nvPr>
        </p:nvSpPr>
        <p:spPr>
          <a:ln/>
        </p:spPr>
      </p:sp>
      <p:sp>
        <p:nvSpPr>
          <p:cNvPr id="1609731" name="Rectangle 3">
            <a:extLst>
              <a:ext uri="{FF2B5EF4-FFF2-40B4-BE49-F238E27FC236}">
                <a16:creationId xmlns:a16="http://schemas.microsoft.com/office/drawing/2014/main" id="{DF24F030-BF5B-4BF2-8229-426E33BAF2AA}"/>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This slide defines soteriology as a preview for things to come. The rest of this course will explain this definition. Attention should be given to the terms “process” and “event.” See the following slides for a brief explanation of the idea that salvation is a process—a difficult concept for most Protestants to understand.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EDC5DFB9-8101-4D2F-A87B-49047B18817D}"/>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2C380639-000F-44B2-834D-F0B8DBC4F025}"/>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4AD59146-25FF-4478-90EB-63015BB58AE8}"/>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2CE1FF68-83D8-487E-AA44-DE8A509B06BB}"/>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F5A375CC-C6C1-462A-964A-F767320D9764}"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9</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52290" name="Rectangle 2">
            <a:extLst>
              <a:ext uri="{FF2B5EF4-FFF2-40B4-BE49-F238E27FC236}">
                <a16:creationId xmlns:a16="http://schemas.microsoft.com/office/drawing/2014/main" id="{911139AA-FCD2-420C-BFC5-85503169DFFB}"/>
              </a:ext>
            </a:extLst>
          </p:cNvPr>
          <p:cNvSpPr>
            <a:spLocks noRot="1" noChangeArrowheads="1" noTextEdit="1"/>
          </p:cNvSpPr>
          <p:nvPr>
            <p:ph type="sldImg"/>
          </p:nvPr>
        </p:nvSpPr>
        <p:spPr>
          <a:ln/>
        </p:spPr>
      </p:sp>
      <p:sp>
        <p:nvSpPr>
          <p:cNvPr id="652291" name="Rectangle 3">
            <a:extLst>
              <a:ext uri="{FF2B5EF4-FFF2-40B4-BE49-F238E27FC236}">
                <a16:creationId xmlns:a16="http://schemas.microsoft.com/office/drawing/2014/main" id="{C20ACF5D-3168-414E-A473-C1C6EEDD24AC}"/>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The Bible presents the salvation of a believer as a definite event that happened in the past, something that progressively happens in the present, and something that will take place in the future.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C84152EC-2EA5-4029-84E8-5037850FD6BB}"/>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50D0C659-9508-4820-A88A-3BCD9CF39999}"/>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84181337-68B2-4B3A-9017-CE0FAB371F12}"/>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666B4B35-E500-47BA-9E76-DA1BE32C127D}"/>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2F1B2260-BAEE-4808-B82F-35F7367BB63D}"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10</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54338" name="Rectangle 2">
            <a:extLst>
              <a:ext uri="{FF2B5EF4-FFF2-40B4-BE49-F238E27FC236}">
                <a16:creationId xmlns:a16="http://schemas.microsoft.com/office/drawing/2014/main" id="{BD090019-7193-4B47-92C9-7D6E887136C4}"/>
              </a:ext>
            </a:extLst>
          </p:cNvPr>
          <p:cNvSpPr>
            <a:spLocks noRot="1" noChangeArrowheads="1" noTextEdit="1"/>
          </p:cNvSpPr>
          <p:nvPr>
            <p:ph type="sldImg"/>
          </p:nvPr>
        </p:nvSpPr>
        <p:spPr>
          <a:ln/>
        </p:spPr>
      </p:sp>
      <p:sp>
        <p:nvSpPr>
          <p:cNvPr id="654339" name="Rectangle 3">
            <a:extLst>
              <a:ext uri="{FF2B5EF4-FFF2-40B4-BE49-F238E27FC236}">
                <a16:creationId xmlns:a16="http://schemas.microsoft.com/office/drawing/2014/main" id="{68ADAB0C-6F41-400D-8703-19F3E030337C}"/>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The Bible presents the salvation of a believer as a definite event that happened in the past, something that progressively happens in the present, and something that will take place in the future.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001AA45-0393-48C0-8FAE-A827BB295A71}"/>
              </a:ext>
            </a:extLst>
          </p:cNvPr>
          <p:cNvSpPr>
            <a:spLocks noGrp="1" noChangeArrowheads="1"/>
          </p:cNvSpPr>
          <p:nvPr>
            <p:ph type="hdr" sz="quarter"/>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 name="Rectangle 9">
            <a:extLst>
              <a:ext uri="{FF2B5EF4-FFF2-40B4-BE49-F238E27FC236}">
                <a16:creationId xmlns:a16="http://schemas.microsoft.com/office/drawing/2014/main" id="{6D83D67F-4ECD-4048-A886-21C35CE39356}"/>
              </a:ext>
            </a:extLst>
          </p:cNvPr>
          <p:cNvSpPr>
            <a:spLocks noGrp="1" noChangeArrowheads="1"/>
          </p:cNvSpPr>
          <p:nvPr>
            <p:ph type="dt" idx="1"/>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Soteriology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10">
            <a:extLst>
              <a:ext uri="{FF2B5EF4-FFF2-40B4-BE49-F238E27FC236}">
                <a16:creationId xmlns:a16="http://schemas.microsoft.com/office/drawing/2014/main" id="{F38500E9-C4DF-40A7-8DCD-E5C8F10CDBC1}"/>
              </a:ext>
            </a:extLst>
          </p:cNvPr>
          <p:cNvSpPr>
            <a:spLocks noGrp="1" noChangeArrowheads="1"/>
          </p:cNvSpPr>
          <p:nvPr>
            <p:ph type="ftr" sz="quarter" idx="4"/>
          </p:nvPr>
        </p:nvSpPr>
        <p:spPr>
          <a:ln/>
        </p:spPr>
        <p:txBody>
          <a:body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2004-2006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7" name="Rectangle 11">
            <a:extLst>
              <a:ext uri="{FF2B5EF4-FFF2-40B4-BE49-F238E27FC236}">
                <a16:creationId xmlns:a16="http://schemas.microsoft.com/office/drawing/2014/main" id="{7BE0AE40-758D-4F92-B6C4-63E89BBFBDB5}"/>
              </a:ext>
            </a:extLst>
          </p:cNvPr>
          <p:cNvSpPr>
            <a:spLocks noGrp="1" noChangeArrowheads="1"/>
          </p:cNvSpPr>
          <p:nvPr>
            <p:ph type="sldNum" sz="quarter" idx="5"/>
          </p:nvPr>
        </p:nvSpPr>
        <p:spPr>
          <a:ln/>
        </p:spPr>
        <p:txBody>
          <a:body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E292765B-EE50-4D49-B2C1-5DABBC2DD398}"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56386" name="Rectangle 2">
            <a:extLst>
              <a:ext uri="{FF2B5EF4-FFF2-40B4-BE49-F238E27FC236}">
                <a16:creationId xmlns:a16="http://schemas.microsoft.com/office/drawing/2014/main" id="{2437C322-BCCD-4917-AD43-ED5644E3D215}"/>
              </a:ext>
            </a:extLst>
          </p:cNvPr>
          <p:cNvSpPr>
            <a:spLocks noRot="1" noChangeArrowheads="1" noTextEdit="1"/>
          </p:cNvSpPr>
          <p:nvPr>
            <p:ph type="sldImg"/>
          </p:nvPr>
        </p:nvSpPr>
        <p:spPr>
          <a:ln/>
        </p:spPr>
      </p:sp>
      <p:sp>
        <p:nvSpPr>
          <p:cNvPr id="656387" name="Rectangle 3">
            <a:extLst>
              <a:ext uri="{FF2B5EF4-FFF2-40B4-BE49-F238E27FC236}">
                <a16:creationId xmlns:a16="http://schemas.microsoft.com/office/drawing/2014/main" id="{3173913F-CD08-400B-AA45-1318028699DE}"/>
              </a:ext>
            </a:extLst>
          </p:cNvPr>
          <p:cNvSpPr>
            <a:spLocks noGrp="1" noChangeArrowheads="1"/>
          </p:cNvSpPr>
          <p:nvPr>
            <p:ph type="body" idx="1"/>
          </p:nvPr>
        </p:nvSpPr>
        <p:spPr/>
        <p:txBody>
          <a:bodyPr/>
          <a:lstStyle/>
          <a:p>
            <a:r>
              <a:rPr lang="en-US" altLang="en-US" b="1"/>
              <a:t>Presentation Notes</a:t>
            </a:r>
            <a:r>
              <a:rPr lang="en-US" altLang="en-US"/>
              <a:t>:</a:t>
            </a:r>
          </a:p>
          <a:p>
            <a:r>
              <a:rPr lang="en-US" altLang="en-US"/>
              <a:t>The Bible presents the salvation of a believer as a definite event that happened in the past, something that progressively happens in the present, and something that will take place in the future.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aphicFrame>
        <p:nvGraphicFramePr>
          <p:cNvPr id="1669122" name="Object 2">
            <a:extLst>
              <a:ext uri="{FF2B5EF4-FFF2-40B4-BE49-F238E27FC236}">
                <a16:creationId xmlns:a16="http://schemas.microsoft.com/office/drawing/2014/main" id="{17DCA990-70C5-4A6D-9D89-F923C8DCA76D}"/>
              </a:ext>
            </a:extLst>
          </p:cNvPr>
          <p:cNvGraphicFramePr>
            <a:graphicFrameLocks noChangeAspect="1"/>
          </p:cNvGraphicFramePr>
          <p:nvPr userDrawn="1"/>
        </p:nvGraphicFramePr>
        <p:xfrm>
          <a:off x="0" y="0"/>
          <a:ext cx="3888317" cy="6858000"/>
        </p:xfrm>
        <a:graphic>
          <a:graphicData uri="http://schemas.openxmlformats.org/presentationml/2006/ole">
            <mc:AlternateContent xmlns:mc="http://schemas.openxmlformats.org/markup-compatibility/2006">
              <mc:Choice xmlns:v="urn:schemas-microsoft-com:vml" Requires="v">
                <p:oleObj spid="_x0000_s2050" name="Image" r:id="rId3" imgW="3786798" imgH="8907872" progId="Photoshop.Image.5">
                  <p:embed/>
                </p:oleObj>
              </mc:Choice>
              <mc:Fallback>
                <p:oleObj name="Image" r:id="rId3" imgW="3786798" imgH="8907872" progId="Photoshop.Image.5">
                  <p:embed/>
                  <p:pic>
                    <p:nvPicPr>
                      <p:cNvPr id="1669122" name="Object 2">
                        <a:extLst>
                          <a:ext uri="{FF2B5EF4-FFF2-40B4-BE49-F238E27FC236}">
                            <a16:creationId xmlns:a16="http://schemas.microsoft.com/office/drawing/2014/main" id="{17DCA990-70C5-4A6D-9D89-F923C8DCA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88317" cy="6858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123" name="Rectangle 3">
            <a:extLst>
              <a:ext uri="{FF2B5EF4-FFF2-40B4-BE49-F238E27FC236}">
                <a16:creationId xmlns:a16="http://schemas.microsoft.com/office/drawing/2014/main" id="{07C7BDB1-30E0-4EBA-942B-87C3EE9B9087}"/>
              </a:ext>
            </a:extLst>
          </p:cNvPr>
          <p:cNvSpPr>
            <a:spLocks noGrp="1" noChangeArrowheads="1"/>
          </p:cNvSpPr>
          <p:nvPr>
            <p:ph type="ctrTitle"/>
          </p:nvPr>
        </p:nvSpPr>
        <p:spPr>
          <a:xfrm>
            <a:off x="1828800" y="990601"/>
            <a:ext cx="9144000" cy="1470025"/>
          </a:xfrm>
        </p:spPr>
        <p:txBody>
          <a:bodyPr/>
          <a:lstStyle>
            <a:lvl1pPr algn="l">
              <a:defRPr/>
            </a:lvl1pPr>
          </a:lstStyle>
          <a:p>
            <a:pPr lvl="0"/>
            <a:r>
              <a:rPr lang="en-US" altLang="en-US" noProof="0"/>
              <a:t>Click to edit Master title style</a:t>
            </a:r>
          </a:p>
        </p:txBody>
      </p:sp>
      <p:sp>
        <p:nvSpPr>
          <p:cNvPr id="1669124" name="Rectangle 4">
            <a:extLst>
              <a:ext uri="{FF2B5EF4-FFF2-40B4-BE49-F238E27FC236}">
                <a16:creationId xmlns:a16="http://schemas.microsoft.com/office/drawing/2014/main" id="{4E94031F-7D6F-4AFE-91E8-304F13C6FD15}"/>
              </a:ext>
            </a:extLst>
          </p:cNvPr>
          <p:cNvSpPr>
            <a:spLocks noGrp="1" noChangeArrowheads="1"/>
          </p:cNvSpPr>
          <p:nvPr>
            <p:ph type="subTitle" idx="1"/>
          </p:nvPr>
        </p:nvSpPr>
        <p:spPr>
          <a:xfrm>
            <a:off x="3251200" y="3048000"/>
            <a:ext cx="7924800" cy="1752600"/>
          </a:xfrm>
        </p:spPr>
        <p:txBody>
          <a:bodyPr/>
          <a:lstStyle>
            <a:lvl1pPr marL="0" indent="0" algn="ctr">
              <a:buFontTx/>
              <a:buNone/>
              <a:defRPr b="1">
                <a:latin typeface="Bradley Hand ITC" panose="03070402050302030203" pitchFamily="66" charset="0"/>
              </a:defRPr>
            </a:lvl1pPr>
          </a:lstStyle>
          <a:p>
            <a:pPr lvl="0"/>
            <a:r>
              <a:rPr lang="en-US" altLang="en-US" noProof="0"/>
              <a:t>Click to edit Master subtitle style</a:t>
            </a:r>
          </a:p>
        </p:txBody>
      </p:sp>
      <p:sp>
        <p:nvSpPr>
          <p:cNvPr id="1669125" name="Rectangle 5">
            <a:extLst>
              <a:ext uri="{FF2B5EF4-FFF2-40B4-BE49-F238E27FC236}">
                <a16:creationId xmlns:a16="http://schemas.microsoft.com/office/drawing/2014/main" id="{E7DBA807-36E6-4485-9D01-B91FF8316556}"/>
              </a:ext>
            </a:extLst>
          </p:cNvPr>
          <p:cNvSpPr>
            <a:spLocks noChangeArrowheads="1"/>
          </p:cNvSpPr>
          <p:nvPr userDrawn="1"/>
        </p:nvSpPr>
        <p:spPr bwMode="auto">
          <a:xfrm>
            <a:off x="3556000" y="6629400"/>
            <a:ext cx="416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FontTx/>
              <a:buNone/>
            </a:pPr>
            <a:r>
              <a:rPr lang="en-US" altLang="en-US" sz="900">
                <a:latin typeface="Arial" panose="020B0604020202020204" pitchFamily="34" charset="0"/>
              </a:rPr>
              <a:t>Copyright © 2003-2006 Reclaiming the Mind Ministries.</a:t>
            </a:r>
          </a:p>
        </p:txBody>
      </p:sp>
      <p:pic>
        <p:nvPicPr>
          <p:cNvPr id="1669126" name="Picture 6">
            <a:extLst>
              <a:ext uri="{FF2B5EF4-FFF2-40B4-BE49-F238E27FC236}">
                <a16:creationId xmlns:a16="http://schemas.microsoft.com/office/drawing/2014/main" id="{BD330DEB-502F-4BA0-B666-5249565007E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452101" y="6172201"/>
            <a:ext cx="14351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8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A1570-4D41-48FC-A7AF-8D59420719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765BC9-EDC2-4E29-80AC-A2D6E900A2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33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235651-A836-4EAF-A6F9-DB99CFFF22DF}"/>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B2F2A5-7AE8-4980-A187-14FB63DC2FF9}"/>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04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F033-588F-4D9F-8629-6263E9668D8E}"/>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BCADB30A-D498-4554-BAB1-1E2C65AEEAD9}"/>
              </a:ext>
            </a:extLst>
          </p:cNvPr>
          <p:cNvSpPr>
            <a:spLocks noGrp="1"/>
          </p:cNvSpPr>
          <p:nvPr>
            <p:ph type="tbl" idx="1"/>
          </p:nvPr>
        </p:nvSpPr>
        <p:spPr>
          <a:xfrm>
            <a:off x="2032000" y="1600201"/>
            <a:ext cx="9245600" cy="4525963"/>
          </a:xfrm>
        </p:spPr>
        <p:txBody>
          <a:bodyPr/>
          <a:lstStyle/>
          <a:p>
            <a:endParaRPr lang="en-US"/>
          </a:p>
        </p:txBody>
      </p:sp>
    </p:spTree>
    <p:extLst>
      <p:ext uri="{BB962C8B-B14F-4D97-AF65-F5344CB8AC3E}">
        <p14:creationId xmlns:p14="http://schemas.microsoft.com/office/powerpoint/2010/main" val="241712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C219-F6EE-4765-B89E-FD1A81DA9406}"/>
              </a:ext>
            </a:extLst>
          </p:cNvPr>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5715F64-81FD-4814-B19C-D012DD3D3559}"/>
              </a:ext>
            </a:extLst>
          </p:cNvPr>
          <p:cNvSpPr>
            <a:spLocks noGrp="1"/>
          </p:cNvSpPr>
          <p:nvPr>
            <p:ph sz="quarter" idx="1"/>
          </p:nvPr>
        </p:nvSpPr>
        <p:spPr>
          <a:xfrm>
            <a:off x="2032000" y="1600200"/>
            <a:ext cx="45212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6F9BDE-E764-4D01-9ACC-33350F7A41CD}"/>
              </a:ext>
            </a:extLst>
          </p:cNvPr>
          <p:cNvSpPr>
            <a:spLocks noGrp="1"/>
          </p:cNvSpPr>
          <p:nvPr>
            <p:ph sz="quarter" idx="2"/>
          </p:nvPr>
        </p:nvSpPr>
        <p:spPr>
          <a:xfrm>
            <a:off x="6756400" y="1600200"/>
            <a:ext cx="45212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45F4BE9-A849-4775-A55C-59716D27DEDD}"/>
              </a:ext>
            </a:extLst>
          </p:cNvPr>
          <p:cNvSpPr>
            <a:spLocks noGrp="1"/>
          </p:cNvSpPr>
          <p:nvPr>
            <p:ph sz="quarter" idx="3"/>
          </p:nvPr>
        </p:nvSpPr>
        <p:spPr>
          <a:xfrm>
            <a:off x="2032000" y="3938589"/>
            <a:ext cx="45212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B756896-B60B-4C67-A19C-D965A4BB7443}"/>
              </a:ext>
            </a:extLst>
          </p:cNvPr>
          <p:cNvSpPr>
            <a:spLocks noGrp="1"/>
          </p:cNvSpPr>
          <p:nvPr>
            <p:ph sz="quarter" idx="4"/>
          </p:nvPr>
        </p:nvSpPr>
        <p:spPr>
          <a:xfrm>
            <a:off x="6756400" y="3938589"/>
            <a:ext cx="45212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2528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5BBD8-E30D-4E0C-9BE7-452511C17A95}"/>
              </a:ext>
            </a:extLst>
          </p:cNvPr>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8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D57F-F1A4-46D1-9FF9-7519569EE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3B61F-622C-4856-A384-270FFFD537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4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E5BC-8870-4D01-9F8A-8D2D13EB184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09F4F-47F6-42B2-BE43-9BD325DF9AF7}"/>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68320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F221-FEB9-46B2-8D21-157ED4DF7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EA5B9-6168-429F-B2F0-BB89E2974EA9}"/>
              </a:ext>
            </a:extLst>
          </p:cNvPr>
          <p:cNvSpPr>
            <a:spLocks noGrp="1"/>
          </p:cNvSpPr>
          <p:nvPr>
            <p:ph sz="half" idx="1"/>
          </p:nvPr>
        </p:nvSpPr>
        <p:spPr>
          <a:xfrm>
            <a:off x="2032000" y="1600201"/>
            <a:ext cx="45212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126193-6305-4E00-8A50-80D64F735BDD}"/>
              </a:ext>
            </a:extLst>
          </p:cNvPr>
          <p:cNvSpPr>
            <a:spLocks noGrp="1"/>
          </p:cNvSpPr>
          <p:nvPr>
            <p:ph sz="half" idx="2"/>
          </p:nvPr>
        </p:nvSpPr>
        <p:spPr>
          <a:xfrm>
            <a:off x="6756400" y="1600201"/>
            <a:ext cx="45212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33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8DB9-2F86-4987-916C-A99293C67BD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C4E907-0F78-40ED-A42B-45D89707C39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1E33AA-D69E-475A-8549-EC50FA9849DE}"/>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A1C01C-0E5C-4F06-A88C-961C46AD6EB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A7F493-2D12-44A1-BC0D-75787CAEF115}"/>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52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BC8E-C4EA-4618-BFA2-47D9255BC07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01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39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05FD-7E8C-4431-B2DC-9F0BB783367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B5CD85-CA57-49FD-9C35-B43D8ABB6C90}"/>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AA835D-0A72-484C-B6E9-799790459A5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0736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BBF7-B936-4FE5-8D35-2E6FAB0E81F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F60B53-68CE-4802-9900-DEFBB2740B7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6525DD-2C9E-4774-A00A-7F063C847AE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6994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68098" name="Object 2">
            <a:extLst>
              <a:ext uri="{FF2B5EF4-FFF2-40B4-BE49-F238E27FC236}">
                <a16:creationId xmlns:a16="http://schemas.microsoft.com/office/drawing/2014/main" id="{9504EAA8-4CA2-410E-B43C-EE63BA23625C}"/>
              </a:ext>
            </a:extLst>
          </p:cNvPr>
          <p:cNvGraphicFramePr>
            <a:graphicFrameLocks noChangeAspect="1"/>
          </p:cNvGraphicFramePr>
          <p:nvPr userDrawn="1"/>
        </p:nvGraphicFramePr>
        <p:xfrm>
          <a:off x="1" y="2743200"/>
          <a:ext cx="2332567" cy="4114800"/>
        </p:xfrm>
        <a:graphic>
          <a:graphicData uri="http://schemas.openxmlformats.org/presentationml/2006/ole">
            <mc:AlternateContent xmlns:mc="http://schemas.openxmlformats.org/markup-compatibility/2006">
              <mc:Choice xmlns:v="urn:schemas-microsoft-com:vml" Requires="v">
                <p:oleObj spid="_x0000_s1026" name="Image" r:id="rId17" imgW="3786798" imgH="8907872" progId="Photoshop.Image.5">
                  <p:embed/>
                </p:oleObj>
              </mc:Choice>
              <mc:Fallback>
                <p:oleObj name="Image" r:id="rId17" imgW="3786798" imgH="8907872" progId="Photoshop.Image.5">
                  <p:embed/>
                  <p:pic>
                    <p:nvPicPr>
                      <p:cNvPr id="1668098" name="Object 2">
                        <a:extLst>
                          <a:ext uri="{FF2B5EF4-FFF2-40B4-BE49-F238E27FC236}">
                            <a16:creationId xmlns:a16="http://schemas.microsoft.com/office/drawing/2014/main" id="{9504EAA8-4CA2-410E-B43C-EE63BA2362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 y="2743200"/>
                        <a:ext cx="2332567" cy="41148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8099" name="Rectangle 3">
            <a:extLst>
              <a:ext uri="{FF2B5EF4-FFF2-40B4-BE49-F238E27FC236}">
                <a16:creationId xmlns:a16="http://schemas.microsoft.com/office/drawing/2014/main" id="{BFF0D36D-870F-4487-A204-D16368D1B02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68100" name="Rectangle 4">
            <a:extLst>
              <a:ext uri="{FF2B5EF4-FFF2-40B4-BE49-F238E27FC236}">
                <a16:creationId xmlns:a16="http://schemas.microsoft.com/office/drawing/2014/main" id="{599976AE-2F38-41F7-90AE-152EA7153466}"/>
              </a:ext>
            </a:extLst>
          </p:cNvPr>
          <p:cNvSpPr>
            <a:spLocks noGrp="1" noChangeArrowheads="1"/>
          </p:cNvSpPr>
          <p:nvPr>
            <p:ph type="body" idx="1"/>
          </p:nvPr>
        </p:nvSpPr>
        <p:spPr bwMode="auto">
          <a:xfrm>
            <a:off x="2032000" y="1600201"/>
            <a:ext cx="9245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68101" name="Rectangle 5">
            <a:extLst>
              <a:ext uri="{FF2B5EF4-FFF2-40B4-BE49-F238E27FC236}">
                <a16:creationId xmlns:a16="http://schemas.microsoft.com/office/drawing/2014/main" id="{B47EA0B0-6CAB-4539-A9A4-AACD1F0267F4}"/>
              </a:ext>
            </a:extLst>
          </p:cNvPr>
          <p:cNvSpPr>
            <a:spLocks noChangeArrowheads="1"/>
          </p:cNvSpPr>
          <p:nvPr userDrawn="1"/>
        </p:nvSpPr>
        <p:spPr bwMode="auto">
          <a:xfrm>
            <a:off x="2235200" y="6629400"/>
            <a:ext cx="416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FontTx/>
              <a:buNone/>
            </a:pPr>
            <a:r>
              <a:rPr lang="en-US" altLang="en-US" sz="900">
                <a:latin typeface="Arial" panose="020B0604020202020204" pitchFamily="34" charset="0"/>
              </a:rPr>
              <a:t>Copyright © 2003-2006 Reclaiming the Mind Ministries.</a:t>
            </a:r>
          </a:p>
        </p:txBody>
      </p:sp>
      <p:pic>
        <p:nvPicPr>
          <p:cNvPr id="1668102" name="Picture 6">
            <a:extLst>
              <a:ext uri="{FF2B5EF4-FFF2-40B4-BE49-F238E27FC236}">
                <a16:creationId xmlns:a16="http://schemas.microsoft.com/office/drawing/2014/main" id="{2DC90CD8-7A37-4B61-87C9-51653EA3EE16}"/>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452101" y="6172201"/>
            <a:ext cx="14351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0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8100">
                                            <p:txEl>
                                              <p:pRg st="0" end="0"/>
                                            </p:txEl>
                                          </p:spTgt>
                                        </p:tgtEl>
                                        <p:attrNameLst>
                                          <p:attrName>style.visibility</p:attrName>
                                        </p:attrNameLst>
                                      </p:cBhvr>
                                      <p:to>
                                        <p:strVal val="visible"/>
                                      </p:to>
                                    </p:set>
                                    <p:animEffect transition="in" filter="blinds(horizontal)">
                                      <p:cBhvr>
                                        <p:cTn id="7" dur="500"/>
                                        <p:tgtEl>
                                          <p:spTgt spid="1668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68100">
                                            <p:txEl>
                                              <p:pRg st="1" end="1"/>
                                            </p:txEl>
                                          </p:spTgt>
                                        </p:tgtEl>
                                        <p:attrNameLst>
                                          <p:attrName>style.visibility</p:attrName>
                                        </p:attrNameLst>
                                      </p:cBhvr>
                                      <p:to>
                                        <p:strVal val="visible"/>
                                      </p:to>
                                    </p:set>
                                    <p:animEffect transition="in" filter="blinds(horizontal)">
                                      <p:cBhvr>
                                        <p:cTn id="12" dur="500"/>
                                        <p:tgtEl>
                                          <p:spTgt spid="1668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68100">
                                            <p:txEl>
                                              <p:pRg st="2" end="2"/>
                                            </p:txEl>
                                          </p:spTgt>
                                        </p:tgtEl>
                                        <p:attrNameLst>
                                          <p:attrName>style.visibility</p:attrName>
                                        </p:attrNameLst>
                                      </p:cBhvr>
                                      <p:to>
                                        <p:strVal val="visible"/>
                                      </p:to>
                                    </p:set>
                                    <p:animEffect transition="in" filter="blinds(horizontal)">
                                      <p:cBhvr>
                                        <p:cTn id="17" dur="500"/>
                                        <p:tgtEl>
                                          <p:spTgt spid="1668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68100">
                                            <p:txEl>
                                              <p:pRg st="3" end="3"/>
                                            </p:txEl>
                                          </p:spTgt>
                                        </p:tgtEl>
                                        <p:attrNameLst>
                                          <p:attrName>style.visibility</p:attrName>
                                        </p:attrNameLst>
                                      </p:cBhvr>
                                      <p:to>
                                        <p:strVal val="visible"/>
                                      </p:to>
                                    </p:set>
                                    <p:animEffect transition="in" filter="blinds(horizontal)">
                                      <p:cBhvr>
                                        <p:cTn id="22" dur="500"/>
                                        <p:tgtEl>
                                          <p:spTgt spid="16681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68100">
                                            <p:txEl>
                                              <p:pRg st="4" end="4"/>
                                            </p:txEl>
                                          </p:spTgt>
                                        </p:tgtEl>
                                        <p:attrNameLst>
                                          <p:attrName>style.visibility</p:attrName>
                                        </p:attrNameLst>
                                      </p:cBhvr>
                                      <p:to>
                                        <p:strVal val="visible"/>
                                      </p:to>
                                    </p:set>
                                    <p:animEffect transition="in" filter="blinds(horizontal)">
                                      <p:cBhvr>
                                        <p:cTn id="27" dur="500"/>
                                        <p:tgtEl>
                                          <p:spTgt spid="1668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8100" grpId="0" build="p" bldLvl="5">
        <p:tmplLst>
          <p:tmpl lvl="1">
            <p:tnLst>
              <p:par>
                <p:cT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2">
            <p:tnLst>
              <p:par>
                <p:cT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3">
            <p:tnLst>
              <p:par>
                <p:cT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4">
            <p:tnLst>
              <p:par>
                <p:cT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5">
            <p:tnLst>
              <p:par>
                <p:cT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Lst>
      </p:bldP>
    </p:bldLst>
  </p:timing>
  <p:txStyles>
    <p:titleStyle>
      <a:lvl1pPr algn="ctr" rtl="0" fontAlgn="base">
        <a:spcBef>
          <a:spcPct val="0"/>
        </a:spcBef>
        <a:spcAft>
          <a:spcPct val="0"/>
        </a:spcAft>
        <a:defRPr sz="4000" kern="1200">
          <a:solidFill>
            <a:srgbClr val="99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000">
          <a:solidFill>
            <a:srgbClr val="990000"/>
          </a:solidFill>
          <a:effectLst>
            <a:outerShdw blurRad="38100" dist="38100" dir="2700000" algn="tl">
              <a:srgbClr val="C0C0C0"/>
            </a:outerShdw>
          </a:effectLst>
          <a:latin typeface="Perpetua Titling MT" panose="02020502060505020804" pitchFamily="18" charset="0"/>
        </a:defRPr>
      </a:lvl2pPr>
      <a:lvl3pPr algn="ctr" rtl="0" fontAlgn="base">
        <a:spcBef>
          <a:spcPct val="0"/>
        </a:spcBef>
        <a:spcAft>
          <a:spcPct val="0"/>
        </a:spcAft>
        <a:defRPr sz="4000">
          <a:solidFill>
            <a:srgbClr val="990000"/>
          </a:solidFill>
          <a:effectLst>
            <a:outerShdw blurRad="38100" dist="38100" dir="2700000" algn="tl">
              <a:srgbClr val="C0C0C0"/>
            </a:outerShdw>
          </a:effectLst>
          <a:latin typeface="Perpetua Titling MT" panose="02020502060505020804" pitchFamily="18" charset="0"/>
        </a:defRPr>
      </a:lvl3pPr>
      <a:lvl4pPr algn="ctr" rtl="0" fontAlgn="base">
        <a:spcBef>
          <a:spcPct val="0"/>
        </a:spcBef>
        <a:spcAft>
          <a:spcPct val="0"/>
        </a:spcAft>
        <a:defRPr sz="4000">
          <a:solidFill>
            <a:srgbClr val="990000"/>
          </a:solidFill>
          <a:effectLst>
            <a:outerShdw blurRad="38100" dist="38100" dir="2700000" algn="tl">
              <a:srgbClr val="C0C0C0"/>
            </a:outerShdw>
          </a:effectLst>
          <a:latin typeface="Perpetua Titling MT" panose="02020502060505020804" pitchFamily="18" charset="0"/>
        </a:defRPr>
      </a:lvl4pPr>
      <a:lvl5pPr algn="ctr" rtl="0" fontAlgn="base">
        <a:spcBef>
          <a:spcPct val="0"/>
        </a:spcBef>
        <a:spcAft>
          <a:spcPct val="0"/>
        </a:spcAft>
        <a:defRPr sz="4000">
          <a:solidFill>
            <a:srgbClr val="990000"/>
          </a:solidFill>
          <a:effectLst>
            <a:outerShdw blurRad="38100" dist="38100" dir="2700000" algn="tl">
              <a:srgbClr val="C0C0C0"/>
            </a:outerShdw>
          </a:effectLst>
          <a:latin typeface="Perpetua Titling MT" panose="02020502060505020804" pitchFamily="18" charset="0"/>
        </a:defRPr>
      </a:lvl5pPr>
      <a:lvl6pPr marL="457200" algn="ctr" rtl="0" fontAlgn="base">
        <a:spcBef>
          <a:spcPct val="0"/>
        </a:spcBef>
        <a:spcAft>
          <a:spcPct val="0"/>
        </a:spcAft>
        <a:defRPr sz="4000">
          <a:solidFill>
            <a:srgbClr val="990000"/>
          </a:solidFill>
          <a:effectLst>
            <a:outerShdw blurRad="38100" dist="38100" dir="2700000" algn="tl">
              <a:srgbClr val="C0C0C0"/>
            </a:outerShdw>
          </a:effectLst>
          <a:latin typeface="Perpetua Titling MT" panose="02020502060505020804" pitchFamily="18" charset="0"/>
        </a:defRPr>
      </a:lvl6pPr>
      <a:lvl7pPr marL="914400" algn="ctr" rtl="0" fontAlgn="base">
        <a:spcBef>
          <a:spcPct val="0"/>
        </a:spcBef>
        <a:spcAft>
          <a:spcPct val="0"/>
        </a:spcAft>
        <a:defRPr sz="4000">
          <a:solidFill>
            <a:srgbClr val="990000"/>
          </a:solidFill>
          <a:effectLst>
            <a:outerShdw blurRad="38100" dist="38100" dir="2700000" algn="tl">
              <a:srgbClr val="C0C0C0"/>
            </a:outerShdw>
          </a:effectLst>
          <a:latin typeface="Perpetua Titling MT" panose="02020502060505020804" pitchFamily="18" charset="0"/>
        </a:defRPr>
      </a:lvl7pPr>
      <a:lvl8pPr marL="1371600" algn="ctr" rtl="0" fontAlgn="base">
        <a:spcBef>
          <a:spcPct val="0"/>
        </a:spcBef>
        <a:spcAft>
          <a:spcPct val="0"/>
        </a:spcAft>
        <a:defRPr sz="4000">
          <a:solidFill>
            <a:srgbClr val="990000"/>
          </a:solidFill>
          <a:effectLst>
            <a:outerShdw blurRad="38100" dist="38100" dir="2700000" algn="tl">
              <a:srgbClr val="C0C0C0"/>
            </a:outerShdw>
          </a:effectLst>
          <a:latin typeface="Perpetua Titling MT" panose="02020502060505020804" pitchFamily="18" charset="0"/>
        </a:defRPr>
      </a:lvl8pPr>
      <a:lvl9pPr marL="1828800" algn="ctr" rtl="0" fontAlgn="base">
        <a:spcBef>
          <a:spcPct val="0"/>
        </a:spcBef>
        <a:spcAft>
          <a:spcPct val="0"/>
        </a:spcAft>
        <a:defRPr sz="4000">
          <a:solidFill>
            <a:srgbClr val="990000"/>
          </a:solidFill>
          <a:effectLst>
            <a:outerShdw blurRad="38100" dist="38100" dir="2700000" algn="tl">
              <a:srgbClr val="C0C0C0"/>
            </a:outerShdw>
          </a:effectLst>
          <a:latin typeface="Perpetua Titling MT" panose="02020502060505020804" pitchFamily="18" charset="0"/>
        </a:defRPr>
      </a:lvl9pPr>
    </p:titleStyle>
    <p:bodyStyle>
      <a:lvl1pPr marL="342900" indent="-342900" algn="l" rtl="0" fontAlgn="base">
        <a:spcBef>
          <a:spcPct val="20000"/>
        </a:spcBef>
        <a:spcAft>
          <a:spcPct val="0"/>
        </a:spcAft>
        <a:buClr>
          <a:srgbClr val="990000"/>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990000"/>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990000"/>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990000"/>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990000"/>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a:extLst>
              <a:ext uri="{FF2B5EF4-FFF2-40B4-BE49-F238E27FC236}">
                <a16:creationId xmlns:a16="http://schemas.microsoft.com/office/drawing/2014/main" id="{7E091727-C98B-421D-AA51-D6D01ACA29F6}"/>
              </a:ext>
            </a:extLst>
          </p:cNvPr>
          <p:cNvSpPr>
            <a:spLocks noGrp="1" noChangeArrowheads="1"/>
          </p:cNvSpPr>
          <p:nvPr>
            <p:ph type="ctrTitle"/>
          </p:nvPr>
        </p:nvSpPr>
        <p:spPr>
          <a:xfrm>
            <a:off x="3505200" y="3143251"/>
            <a:ext cx="6858000" cy="1470025"/>
          </a:xfrm>
        </p:spPr>
        <p:txBody>
          <a:bodyPr/>
          <a:lstStyle/>
          <a:p>
            <a:r>
              <a:rPr lang="en-US" altLang="en-US"/>
              <a:t>Soteriology</a:t>
            </a:r>
          </a:p>
        </p:txBody>
      </p:sp>
      <p:sp>
        <p:nvSpPr>
          <p:cNvPr id="640003" name="Rectangle 3">
            <a:extLst>
              <a:ext uri="{FF2B5EF4-FFF2-40B4-BE49-F238E27FC236}">
                <a16:creationId xmlns:a16="http://schemas.microsoft.com/office/drawing/2014/main" id="{9126BC35-9F52-4893-ABE0-0B4A0DCEEFBE}"/>
              </a:ext>
            </a:extLst>
          </p:cNvPr>
          <p:cNvSpPr>
            <a:spLocks noGrp="1" noChangeArrowheads="1"/>
          </p:cNvSpPr>
          <p:nvPr>
            <p:ph type="subTitle" idx="1"/>
          </p:nvPr>
        </p:nvSpPr>
        <p:spPr>
          <a:xfrm>
            <a:off x="3962400" y="4343400"/>
            <a:ext cx="5943600" cy="1752600"/>
          </a:xfrm>
        </p:spPr>
        <p:txBody>
          <a:bodyPr/>
          <a:lstStyle/>
          <a:p>
            <a:r>
              <a:rPr lang="en-US" altLang="en-US"/>
              <a:t>What Does It Mean to Be Saved?</a:t>
            </a:r>
          </a:p>
        </p:txBody>
      </p:sp>
      <p:pic>
        <p:nvPicPr>
          <p:cNvPr id="640015" name="Picture 15">
            <a:extLst>
              <a:ext uri="{FF2B5EF4-FFF2-40B4-BE49-F238E27FC236}">
                <a16:creationId xmlns:a16="http://schemas.microsoft.com/office/drawing/2014/main" id="{E73135FF-7DED-49C0-94D5-4F37B2019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6801"/>
            <a:ext cx="4286250" cy="2314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03727BD0-A03E-405A-8A17-5994565F9E33}"/>
              </a:ext>
            </a:extLst>
          </p:cNvPr>
          <p:cNvSpPr>
            <a:spLocks noChangeArrowheads="1"/>
          </p:cNvSpPr>
          <p:nvPr/>
        </p:nvSpPr>
        <p:spPr bwMode="auto">
          <a:xfrm>
            <a:off x="1524000" y="3244334"/>
            <a:ext cx="264816"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3315" name="Rectangle 3">
            <a:extLst>
              <a:ext uri="{FF2B5EF4-FFF2-40B4-BE49-F238E27FC236}">
                <a16:creationId xmlns:a16="http://schemas.microsoft.com/office/drawing/2014/main" id="{D9F4DB9E-85ED-4006-B2AD-5700E3CE515D}"/>
              </a:ext>
            </a:extLst>
          </p:cNvPr>
          <p:cNvSpPr>
            <a:spLocks noGrp="1" noChangeArrowheads="1"/>
          </p:cNvSpPr>
          <p:nvPr>
            <p:ph type="title"/>
          </p:nvPr>
        </p:nvSpPr>
        <p:spPr>
          <a:xfrm>
            <a:off x="1524000" y="274638"/>
            <a:ext cx="9144000" cy="1143000"/>
          </a:xfrm>
        </p:spPr>
        <p:txBody>
          <a:bodyPr/>
          <a:lstStyle/>
          <a:p>
            <a:r>
              <a:rPr lang="en-US" altLang="en-US"/>
              <a:t>What is Salvation?</a:t>
            </a:r>
          </a:p>
        </p:txBody>
      </p:sp>
      <p:sp>
        <p:nvSpPr>
          <p:cNvPr id="653316" name="Line 4">
            <a:extLst>
              <a:ext uri="{FF2B5EF4-FFF2-40B4-BE49-F238E27FC236}">
                <a16:creationId xmlns:a16="http://schemas.microsoft.com/office/drawing/2014/main" id="{5EDAE9A1-2BDA-45BF-9DA8-01D7B048443D}"/>
              </a:ext>
            </a:extLst>
          </p:cNvPr>
          <p:cNvSpPr>
            <a:spLocks noChangeShapeType="1"/>
          </p:cNvSpPr>
          <p:nvPr/>
        </p:nvSpPr>
        <p:spPr bwMode="auto">
          <a:xfrm>
            <a:off x="2438400" y="3810000"/>
            <a:ext cx="7391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3317" name="Line 5">
            <a:extLst>
              <a:ext uri="{FF2B5EF4-FFF2-40B4-BE49-F238E27FC236}">
                <a16:creationId xmlns:a16="http://schemas.microsoft.com/office/drawing/2014/main" id="{08405A11-4CDD-42EF-A1A4-260824DD8694}"/>
              </a:ext>
            </a:extLst>
          </p:cNvPr>
          <p:cNvSpPr>
            <a:spLocks noChangeShapeType="1"/>
          </p:cNvSpPr>
          <p:nvPr/>
        </p:nvSpPr>
        <p:spPr bwMode="auto">
          <a:xfrm>
            <a:off x="4724400" y="34290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3318" name="Line 6">
            <a:extLst>
              <a:ext uri="{FF2B5EF4-FFF2-40B4-BE49-F238E27FC236}">
                <a16:creationId xmlns:a16="http://schemas.microsoft.com/office/drawing/2014/main" id="{642EACA3-A829-459C-9A6C-A8A2499BE4D5}"/>
              </a:ext>
            </a:extLst>
          </p:cNvPr>
          <p:cNvSpPr>
            <a:spLocks noChangeShapeType="1"/>
          </p:cNvSpPr>
          <p:nvPr/>
        </p:nvSpPr>
        <p:spPr bwMode="auto">
          <a:xfrm>
            <a:off x="7467600" y="34290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3319" name="Text Box 7">
            <a:extLst>
              <a:ext uri="{FF2B5EF4-FFF2-40B4-BE49-F238E27FC236}">
                <a16:creationId xmlns:a16="http://schemas.microsoft.com/office/drawing/2014/main" id="{8AC49E04-1D7E-421D-92CD-D42380A6EFA7}"/>
              </a:ext>
            </a:extLst>
          </p:cNvPr>
          <p:cNvSpPr txBox="1">
            <a:spLocks noChangeArrowheads="1"/>
          </p:cNvSpPr>
          <p:nvPr/>
        </p:nvSpPr>
        <p:spPr bwMode="auto">
          <a:xfrm>
            <a:off x="2944814" y="3810000"/>
            <a:ext cx="979487"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Past</a:t>
            </a:r>
          </a:p>
          <a:p>
            <a:pPr algn="ctr" fontAlgn="base">
              <a:spcBef>
                <a:spcPct val="0"/>
              </a:spcBef>
              <a:spcAft>
                <a:spcPct val="0"/>
              </a:spcAft>
            </a:pPr>
            <a:r>
              <a:rPr lang="en-US" altLang="en-US" sz="2000">
                <a:solidFill>
                  <a:srgbClr val="000000"/>
                </a:solidFill>
                <a:latin typeface="Perpetua" panose="02020502060401020303" pitchFamily="18" charset="0"/>
              </a:rPr>
              <a:t>Eph. 2:8</a:t>
            </a:r>
          </a:p>
        </p:txBody>
      </p:sp>
      <p:sp>
        <p:nvSpPr>
          <p:cNvPr id="653320" name="Text Box 8">
            <a:extLst>
              <a:ext uri="{FF2B5EF4-FFF2-40B4-BE49-F238E27FC236}">
                <a16:creationId xmlns:a16="http://schemas.microsoft.com/office/drawing/2014/main" id="{AC94014D-0112-4180-A66E-8B7EE6DB4D97}"/>
              </a:ext>
            </a:extLst>
          </p:cNvPr>
          <p:cNvSpPr txBox="1">
            <a:spLocks noChangeArrowheads="1"/>
          </p:cNvSpPr>
          <p:nvPr/>
        </p:nvSpPr>
        <p:spPr bwMode="auto">
          <a:xfrm>
            <a:off x="5480050" y="3810000"/>
            <a:ext cx="1454150"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Present</a:t>
            </a:r>
          </a:p>
          <a:p>
            <a:pPr algn="ctr" fontAlgn="base">
              <a:spcBef>
                <a:spcPct val="0"/>
              </a:spcBef>
              <a:spcAft>
                <a:spcPct val="0"/>
              </a:spcAft>
            </a:pPr>
            <a:r>
              <a:rPr lang="en-US" altLang="en-US" sz="2000">
                <a:solidFill>
                  <a:srgbClr val="000000"/>
                </a:solidFill>
                <a:latin typeface="Perpetua" panose="02020502060401020303" pitchFamily="18" charset="0"/>
              </a:rPr>
              <a:t>1 Cor. 1:18</a:t>
            </a:r>
          </a:p>
        </p:txBody>
      </p:sp>
      <p:sp>
        <p:nvSpPr>
          <p:cNvPr id="653321" name="Text Box 9">
            <a:extLst>
              <a:ext uri="{FF2B5EF4-FFF2-40B4-BE49-F238E27FC236}">
                <a16:creationId xmlns:a16="http://schemas.microsoft.com/office/drawing/2014/main" id="{890A85D0-BD54-4FC0-BA27-3AF215846415}"/>
              </a:ext>
            </a:extLst>
          </p:cNvPr>
          <p:cNvSpPr txBox="1">
            <a:spLocks noChangeArrowheads="1"/>
          </p:cNvSpPr>
          <p:nvPr/>
        </p:nvSpPr>
        <p:spPr bwMode="auto">
          <a:xfrm>
            <a:off x="7918451" y="3810000"/>
            <a:ext cx="1374775"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Future</a:t>
            </a:r>
          </a:p>
          <a:p>
            <a:pPr algn="ctr" fontAlgn="base">
              <a:spcBef>
                <a:spcPct val="0"/>
              </a:spcBef>
              <a:spcAft>
                <a:spcPct val="0"/>
              </a:spcAft>
            </a:pPr>
            <a:r>
              <a:rPr lang="en-US" altLang="en-US" sz="2000">
                <a:solidFill>
                  <a:srgbClr val="000000"/>
                </a:solidFill>
                <a:latin typeface="Perpetua" panose="02020502060401020303" pitchFamily="18" charset="0"/>
              </a:rPr>
              <a:t>Rom. 5:9</a:t>
            </a:r>
          </a:p>
        </p:txBody>
      </p:sp>
      <p:sp>
        <p:nvSpPr>
          <p:cNvPr id="653322" name="Text Box 10">
            <a:extLst>
              <a:ext uri="{FF2B5EF4-FFF2-40B4-BE49-F238E27FC236}">
                <a16:creationId xmlns:a16="http://schemas.microsoft.com/office/drawing/2014/main" id="{AB649880-BE44-4D18-88B0-BBA651D8D35D}"/>
              </a:ext>
            </a:extLst>
          </p:cNvPr>
          <p:cNvSpPr txBox="1">
            <a:spLocks noChangeArrowheads="1"/>
          </p:cNvSpPr>
          <p:nvPr/>
        </p:nvSpPr>
        <p:spPr bwMode="auto">
          <a:xfrm>
            <a:off x="2514600" y="3186114"/>
            <a:ext cx="1924050" cy="57943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Salvation</a:t>
            </a:r>
          </a:p>
        </p:txBody>
      </p:sp>
      <p:sp>
        <p:nvSpPr>
          <p:cNvPr id="653323" name="Text Box 11">
            <a:extLst>
              <a:ext uri="{FF2B5EF4-FFF2-40B4-BE49-F238E27FC236}">
                <a16:creationId xmlns:a16="http://schemas.microsoft.com/office/drawing/2014/main" id="{AA76830D-040B-45E4-93A9-8A61C6931FB0}"/>
              </a:ext>
            </a:extLst>
          </p:cNvPr>
          <p:cNvSpPr txBox="1">
            <a:spLocks noChangeArrowheads="1"/>
          </p:cNvSpPr>
          <p:nvPr/>
        </p:nvSpPr>
        <p:spPr bwMode="auto">
          <a:xfrm>
            <a:off x="4724401" y="3200400"/>
            <a:ext cx="2690813"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Sanctification</a:t>
            </a:r>
          </a:p>
        </p:txBody>
      </p:sp>
      <p:sp>
        <p:nvSpPr>
          <p:cNvPr id="653324" name="Text Box 12">
            <a:extLst>
              <a:ext uri="{FF2B5EF4-FFF2-40B4-BE49-F238E27FC236}">
                <a16:creationId xmlns:a16="http://schemas.microsoft.com/office/drawing/2014/main" id="{A79B931F-907A-4906-8502-0562FD92DED3}"/>
              </a:ext>
            </a:extLst>
          </p:cNvPr>
          <p:cNvSpPr txBox="1">
            <a:spLocks noChangeArrowheads="1"/>
          </p:cNvSpPr>
          <p:nvPr/>
        </p:nvSpPr>
        <p:spPr bwMode="auto">
          <a:xfrm>
            <a:off x="7543801" y="3200400"/>
            <a:ext cx="2403475"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Glorification</a:t>
            </a:r>
          </a:p>
        </p:txBody>
      </p:sp>
      <p:sp>
        <p:nvSpPr>
          <p:cNvPr id="653325" name="AutoShape 13">
            <a:extLst>
              <a:ext uri="{FF2B5EF4-FFF2-40B4-BE49-F238E27FC236}">
                <a16:creationId xmlns:a16="http://schemas.microsoft.com/office/drawing/2014/main" id="{96AD288A-E869-4A2E-B5D5-4850CDB0E5E6}"/>
              </a:ext>
            </a:extLst>
          </p:cNvPr>
          <p:cNvSpPr>
            <a:spLocks noChangeArrowheads="1"/>
          </p:cNvSpPr>
          <p:nvPr/>
        </p:nvSpPr>
        <p:spPr bwMode="auto">
          <a:xfrm>
            <a:off x="3505200" y="1295400"/>
            <a:ext cx="5867400" cy="2438400"/>
          </a:xfrm>
          <a:prstGeom prst="wedgeRectCallout">
            <a:avLst>
              <a:gd name="adj1" fmla="val -43750"/>
              <a:gd name="adj2" fmla="val 7513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altLang="en-US" sz="3200">
                <a:solidFill>
                  <a:srgbClr val="FFFFFF"/>
                </a:solidFill>
                <a:latin typeface="Perpetua" panose="02020502060401020303" pitchFamily="18" charset="0"/>
              </a:rPr>
              <a:t>Ephesians 2:8  </a:t>
            </a:r>
          </a:p>
          <a:p>
            <a:pPr fontAlgn="base">
              <a:spcBef>
                <a:spcPct val="0"/>
              </a:spcBef>
              <a:spcAft>
                <a:spcPct val="0"/>
              </a:spcAft>
            </a:pPr>
            <a:r>
              <a:rPr lang="en-US" altLang="en-US" sz="3200">
                <a:solidFill>
                  <a:srgbClr val="FFFFFF"/>
                </a:solidFill>
                <a:latin typeface="Perpetua" panose="02020502060401020303" pitchFamily="18" charset="0"/>
              </a:rPr>
              <a:t>“For by grace you have been saved through faith; and that not of yourselves, it is the gift of God.”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01135630-88B8-4B56-8DFE-CD13ABD8F9E3}"/>
              </a:ext>
            </a:extLst>
          </p:cNvPr>
          <p:cNvSpPr>
            <a:spLocks noChangeArrowheads="1"/>
          </p:cNvSpPr>
          <p:nvPr/>
        </p:nvSpPr>
        <p:spPr bwMode="auto">
          <a:xfrm>
            <a:off x="1524000" y="3244334"/>
            <a:ext cx="264816"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5363" name="Rectangle 3">
            <a:extLst>
              <a:ext uri="{FF2B5EF4-FFF2-40B4-BE49-F238E27FC236}">
                <a16:creationId xmlns:a16="http://schemas.microsoft.com/office/drawing/2014/main" id="{7754C05F-0936-42A1-BB79-0C0A4C377811}"/>
              </a:ext>
            </a:extLst>
          </p:cNvPr>
          <p:cNvSpPr>
            <a:spLocks noGrp="1" noChangeArrowheads="1"/>
          </p:cNvSpPr>
          <p:nvPr>
            <p:ph type="title"/>
          </p:nvPr>
        </p:nvSpPr>
        <p:spPr>
          <a:xfrm>
            <a:off x="1524000" y="274638"/>
            <a:ext cx="9144000" cy="1143000"/>
          </a:xfrm>
        </p:spPr>
        <p:txBody>
          <a:bodyPr/>
          <a:lstStyle/>
          <a:p>
            <a:r>
              <a:rPr lang="en-US" altLang="en-US"/>
              <a:t>What is Salvation?</a:t>
            </a:r>
          </a:p>
        </p:txBody>
      </p:sp>
      <p:sp>
        <p:nvSpPr>
          <p:cNvPr id="655364" name="Line 4">
            <a:extLst>
              <a:ext uri="{FF2B5EF4-FFF2-40B4-BE49-F238E27FC236}">
                <a16:creationId xmlns:a16="http://schemas.microsoft.com/office/drawing/2014/main" id="{AF59076E-C9AD-42A7-AF4C-C6DCC89711F7}"/>
              </a:ext>
            </a:extLst>
          </p:cNvPr>
          <p:cNvSpPr>
            <a:spLocks noChangeShapeType="1"/>
          </p:cNvSpPr>
          <p:nvPr/>
        </p:nvSpPr>
        <p:spPr bwMode="auto">
          <a:xfrm>
            <a:off x="2438400" y="3810000"/>
            <a:ext cx="7391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5365" name="Line 5">
            <a:extLst>
              <a:ext uri="{FF2B5EF4-FFF2-40B4-BE49-F238E27FC236}">
                <a16:creationId xmlns:a16="http://schemas.microsoft.com/office/drawing/2014/main" id="{DE83D604-B5FD-4056-8C88-E39980D332B3}"/>
              </a:ext>
            </a:extLst>
          </p:cNvPr>
          <p:cNvSpPr>
            <a:spLocks noChangeShapeType="1"/>
          </p:cNvSpPr>
          <p:nvPr/>
        </p:nvSpPr>
        <p:spPr bwMode="auto">
          <a:xfrm>
            <a:off x="4724400" y="34290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5366" name="Line 6">
            <a:extLst>
              <a:ext uri="{FF2B5EF4-FFF2-40B4-BE49-F238E27FC236}">
                <a16:creationId xmlns:a16="http://schemas.microsoft.com/office/drawing/2014/main" id="{5BECCB34-3F20-4795-9961-33B32F14B031}"/>
              </a:ext>
            </a:extLst>
          </p:cNvPr>
          <p:cNvSpPr>
            <a:spLocks noChangeShapeType="1"/>
          </p:cNvSpPr>
          <p:nvPr/>
        </p:nvSpPr>
        <p:spPr bwMode="auto">
          <a:xfrm>
            <a:off x="7467600" y="34290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5367" name="Text Box 7">
            <a:extLst>
              <a:ext uri="{FF2B5EF4-FFF2-40B4-BE49-F238E27FC236}">
                <a16:creationId xmlns:a16="http://schemas.microsoft.com/office/drawing/2014/main" id="{7CFD45C8-7904-4F0D-A3FE-F68E8145265D}"/>
              </a:ext>
            </a:extLst>
          </p:cNvPr>
          <p:cNvSpPr txBox="1">
            <a:spLocks noChangeArrowheads="1"/>
          </p:cNvSpPr>
          <p:nvPr/>
        </p:nvSpPr>
        <p:spPr bwMode="auto">
          <a:xfrm>
            <a:off x="2944814" y="3810000"/>
            <a:ext cx="979487"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Past</a:t>
            </a:r>
          </a:p>
          <a:p>
            <a:pPr algn="ctr" fontAlgn="base">
              <a:spcBef>
                <a:spcPct val="0"/>
              </a:spcBef>
              <a:spcAft>
                <a:spcPct val="0"/>
              </a:spcAft>
            </a:pPr>
            <a:r>
              <a:rPr lang="en-US" altLang="en-US" sz="2000">
                <a:solidFill>
                  <a:srgbClr val="000000"/>
                </a:solidFill>
                <a:latin typeface="Perpetua" panose="02020502060401020303" pitchFamily="18" charset="0"/>
              </a:rPr>
              <a:t>Eph. 2:8</a:t>
            </a:r>
          </a:p>
        </p:txBody>
      </p:sp>
      <p:sp>
        <p:nvSpPr>
          <p:cNvPr id="655368" name="Text Box 8">
            <a:extLst>
              <a:ext uri="{FF2B5EF4-FFF2-40B4-BE49-F238E27FC236}">
                <a16:creationId xmlns:a16="http://schemas.microsoft.com/office/drawing/2014/main" id="{2F56AFD8-72C3-41AD-A32C-EF576A06F790}"/>
              </a:ext>
            </a:extLst>
          </p:cNvPr>
          <p:cNvSpPr txBox="1">
            <a:spLocks noChangeArrowheads="1"/>
          </p:cNvSpPr>
          <p:nvPr/>
        </p:nvSpPr>
        <p:spPr bwMode="auto">
          <a:xfrm>
            <a:off x="5480050" y="3810000"/>
            <a:ext cx="1454150"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Present</a:t>
            </a:r>
          </a:p>
          <a:p>
            <a:pPr algn="ctr" fontAlgn="base">
              <a:spcBef>
                <a:spcPct val="0"/>
              </a:spcBef>
              <a:spcAft>
                <a:spcPct val="0"/>
              </a:spcAft>
            </a:pPr>
            <a:r>
              <a:rPr lang="en-US" altLang="en-US" sz="2000">
                <a:solidFill>
                  <a:srgbClr val="000000"/>
                </a:solidFill>
                <a:latin typeface="Perpetua" panose="02020502060401020303" pitchFamily="18" charset="0"/>
              </a:rPr>
              <a:t>1 Cor. 1:18</a:t>
            </a:r>
          </a:p>
        </p:txBody>
      </p:sp>
      <p:sp>
        <p:nvSpPr>
          <p:cNvPr id="655369" name="Text Box 9">
            <a:extLst>
              <a:ext uri="{FF2B5EF4-FFF2-40B4-BE49-F238E27FC236}">
                <a16:creationId xmlns:a16="http://schemas.microsoft.com/office/drawing/2014/main" id="{3A69FC4D-1499-4C2D-A3F7-53B6241E3D6D}"/>
              </a:ext>
            </a:extLst>
          </p:cNvPr>
          <p:cNvSpPr txBox="1">
            <a:spLocks noChangeArrowheads="1"/>
          </p:cNvSpPr>
          <p:nvPr/>
        </p:nvSpPr>
        <p:spPr bwMode="auto">
          <a:xfrm>
            <a:off x="7918451" y="3810000"/>
            <a:ext cx="1374775"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Future</a:t>
            </a:r>
          </a:p>
          <a:p>
            <a:pPr algn="ctr" fontAlgn="base">
              <a:spcBef>
                <a:spcPct val="0"/>
              </a:spcBef>
              <a:spcAft>
                <a:spcPct val="0"/>
              </a:spcAft>
            </a:pPr>
            <a:r>
              <a:rPr lang="en-US" altLang="en-US" sz="2000">
                <a:solidFill>
                  <a:srgbClr val="000000"/>
                </a:solidFill>
                <a:latin typeface="Perpetua" panose="02020502060401020303" pitchFamily="18" charset="0"/>
              </a:rPr>
              <a:t>Rom. 5:9</a:t>
            </a:r>
          </a:p>
        </p:txBody>
      </p:sp>
      <p:sp>
        <p:nvSpPr>
          <p:cNvPr id="655370" name="Text Box 10">
            <a:extLst>
              <a:ext uri="{FF2B5EF4-FFF2-40B4-BE49-F238E27FC236}">
                <a16:creationId xmlns:a16="http://schemas.microsoft.com/office/drawing/2014/main" id="{03E71AB4-AD20-4BBD-B68B-1F19E332496F}"/>
              </a:ext>
            </a:extLst>
          </p:cNvPr>
          <p:cNvSpPr txBox="1">
            <a:spLocks noChangeArrowheads="1"/>
          </p:cNvSpPr>
          <p:nvPr/>
        </p:nvSpPr>
        <p:spPr bwMode="auto">
          <a:xfrm>
            <a:off x="2514600" y="3186114"/>
            <a:ext cx="1924050" cy="57943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Salvation</a:t>
            </a:r>
          </a:p>
        </p:txBody>
      </p:sp>
      <p:sp>
        <p:nvSpPr>
          <p:cNvPr id="655371" name="Text Box 11">
            <a:extLst>
              <a:ext uri="{FF2B5EF4-FFF2-40B4-BE49-F238E27FC236}">
                <a16:creationId xmlns:a16="http://schemas.microsoft.com/office/drawing/2014/main" id="{DCEECB01-8880-4356-A1F2-3DC4595D6815}"/>
              </a:ext>
            </a:extLst>
          </p:cNvPr>
          <p:cNvSpPr txBox="1">
            <a:spLocks noChangeArrowheads="1"/>
          </p:cNvSpPr>
          <p:nvPr/>
        </p:nvSpPr>
        <p:spPr bwMode="auto">
          <a:xfrm>
            <a:off x="4724401" y="3200400"/>
            <a:ext cx="2690813"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Sanctification</a:t>
            </a:r>
          </a:p>
        </p:txBody>
      </p:sp>
      <p:sp>
        <p:nvSpPr>
          <p:cNvPr id="655372" name="Text Box 12">
            <a:extLst>
              <a:ext uri="{FF2B5EF4-FFF2-40B4-BE49-F238E27FC236}">
                <a16:creationId xmlns:a16="http://schemas.microsoft.com/office/drawing/2014/main" id="{FB2B73B5-E9A8-4DDB-A248-E34C4947B5BD}"/>
              </a:ext>
            </a:extLst>
          </p:cNvPr>
          <p:cNvSpPr txBox="1">
            <a:spLocks noChangeArrowheads="1"/>
          </p:cNvSpPr>
          <p:nvPr/>
        </p:nvSpPr>
        <p:spPr bwMode="auto">
          <a:xfrm>
            <a:off x="7543801" y="3200400"/>
            <a:ext cx="2403475"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Glorification</a:t>
            </a:r>
          </a:p>
        </p:txBody>
      </p:sp>
      <p:sp>
        <p:nvSpPr>
          <p:cNvPr id="655373" name="AutoShape 13">
            <a:extLst>
              <a:ext uri="{FF2B5EF4-FFF2-40B4-BE49-F238E27FC236}">
                <a16:creationId xmlns:a16="http://schemas.microsoft.com/office/drawing/2014/main" id="{F8E2BD6C-F5E0-4E24-AB13-F9E049AE42E6}"/>
              </a:ext>
            </a:extLst>
          </p:cNvPr>
          <p:cNvSpPr>
            <a:spLocks noChangeArrowheads="1"/>
          </p:cNvSpPr>
          <p:nvPr/>
        </p:nvSpPr>
        <p:spPr bwMode="auto">
          <a:xfrm>
            <a:off x="3505200" y="1295400"/>
            <a:ext cx="5867400" cy="2438400"/>
          </a:xfrm>
          <a:prstGeom prst="wedgeRectCallout">
            <a:avLst>
              <a:gd name="adj1" fmla="val 5250"/>
              <a:gd name="adj2" fmla="val 73634"/>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altLang="en-US" sz="3200">
                <a:solidFill>
                  <a:srgbClr val="FFFFFF"/>
                </a:solidFill>
                <a:latin typeface="Perpetua" panose="02020502060401020303" pitchFamily="18" charset="0"/>
              </a:rPr>
              <a:t>1 Corinthians 1:18 </a:t>
            </a:r>
          </a:p>
          <a:p>
            <a:pPr fontAlgn="base">
              <a:spcBef>
                <a:spcPct val="0"/>
              </a:spcBef>
              <a:spcAft>
                <a:spcPct val="0"/>
              </a:spcAft>
            </a:pPr>
            <a:r>
              <a:rPr lang="en-US" altLang="en-US" sz="3200">
                <a:solidFill>
                  <a:srgbClr val="FFFFFF"/>
                </a:solidFill>
                <a:latin typeface="Perpetua" panose="02020502060401020303" pitchFamily="18" charset="0"/>
              </a:rPr>
              <a:t>“For the word of the cross is foolishness to those who are perishing, but to us who are being saved it is the power of God.”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a:extLst>
              <a:ext uri="{FF2B5EF4-FFF2-40B4-BE49-F238E27FC236}">
                <a16:creationId xmlns:a16="http://schemas.microsoft.com/office/drawing/2014/main" id="{03C5B137-1CD1-4A24-B115-A09E3EED101F}"/>
              </a:ext>
            </a:extLst>
          </p:cNvPr>
          <p:cNvSpPr>
            <a:spLocks noChangeArrowheads="1"/>
          </p:cNvSpPr>
          <p:nvPr/>
        </p:nvSpPr>
        <p:spPr bwMode="auto">
          <a:xfrm>
            <a:off x="1524000" y="3244334"/>
            <a:ext cx="264816"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7411" name="Rectangle 3">
            <a:extLst>
              <a:ext uri="{FF2B5EF4-FFF2-40B4-BE49-F238E27FC236}">
                <a16:creationId xmlns:a16="http://schemas.microsoft.com/office/drawing/2014/main" id="{6F56E659-00FF-4EBF-9C2F-5AC4EB7EB9DB}"/>
              </a:ext>
            </a:extLst>
          </p:cNvPr>
          <p:cNvSpPr>
            <a:spLocks noGrp="1" noChangeArrowheads="1"/>
          </p:cNvSpPr>
          <p:nvPr>
            <p:ph type="title"/>
          </p:nvPr>
        </p:nvSpPr>
        <p:spPr>
          <a:xfrm>
            <a:off x="1524000" y="274638"/>
            <a:ext cx="9144000" cy="1143000"/>
          </a:xfrm>
        </p:spPr>
        <p:txBody>
          <a:bodyPr/>
          <a:lstStyle/>
          <a:p>
            <a:r>
              <a:rPr lang="en-US" altLang="en-US"/>
              <a:t>What is Salvation?</a:t>
            </a:r>
          </a:p>
        </p:txBody>
      </p:sp>
      <p:sp>
        <p:nvSpPr>
          <p:cNvPr id="657412" name="Line 4">
            <a:extLst>
              <a:ext uri="{FF2B5EF4-FFF2-40B4-BE49-F238E27FC236}">
                <a16:creationId xmlns:a16="http://schemas.microsoft.com/office/drawing/2014/main" id="{AA221030-BE01-475B-A239-D555E70974E9}"/>
              </a:ext>
            </a:extLst>
          </p:cNvPr>
          <p:cNvSpPr>
            <a:spLocks noChangeShapeType="1"/>
          </p:cNvSpPr>
          <p:nvPr/>
        </p:nvSpPr>
        <p:spPr bwMode="auto">
          <a:xfrm>
            <a:off x="2438400" y="3810000"/>
            <a:ext cx="7391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7413" name="Line 5">
            <a:extLst>
              <a:ext uri="{FF2B5EF4-FFF2-40B4-BE49-F238E27FC236}">
                <a16:creationId xmlns:a16="http://schemas.microsoft.com/office/drawing/2014/main" id="{45E7367B-4224-429D-AB68-D55A5F18CD17}"/>
              </a:ext>
            </a:extLst>
          </p:cNvPr>
          <p:cNvSpPr>
            <a:spLocks noChangeShapeType="1"/>
          </p:cNvSpPr>
          <p:nvPr/>
        </p:nvSpPr>
        <p:spPr bwMode="auto">
          <a:xfrm>
            <a:off x="4724400" y="34290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7414" name="Line 6">
            <a:extLst>
              <a:ext uri="{FF2B5EF4-FFF2-40B4-BE49-F238E27FC236}">
                <a16:creationId xmlns:a16="http://schemas.microsoft.com/office/drawing/2014/main" id="{F141E905-57F1-4D3F-83F7-972DF86C0832}"/>
              </a:ext>
            </a:extLst>
          </p:cNvPr>
          <p:cNvSpPr>
            <a:spLocks noChangeShapeType="1"/>
          </p:cNvSpPr>
          <p:nvPr/>
        </p:nvSpPr>
        <p:spPr bwMode="auto">
          <a:xfrm>
            <a:off x="7467600" y="34290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7415" name="Text Box 7">
            <a:extLst>
              <a:ext uri="{FF2B5EF4-FFF2-40B4-BE49-F238E27FC236}">
                <a16:creationId xmlns:a16="http://schemas.microsoft.com/office/drawing/2014/main" id="{2090FE23-DD84-4076-A814-27D5CF60F52C}"/>
              </a:ext>
            </a:extLst>
          </p:cNvPr>
          <p:cNvSpPr txBox="1">
            <a:spLocks noChangeArrowheads="1"/>
          </p:cNvSpPr>
          <p:nvPr/>
        </p:nvSpPr>
        <p:spPr bwMode="auto">
          <a:xfrm>
            <a:off x="2944814" y="3810000"/>
            <a:ext cx="979487"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Past</a:t>
            </a:r>
          </a:p>
          <a:p>
            <a:pPr algn="ctr" fontAlgn="base">
              <a:spcBef>
                <a:spcPct val="0"/>
              </a:spcBef>
              <a:spcAft>
                <a:spcPct val="0"/>
              </a:spcAft>
            </a:pPr>
            <a:r>
              <a:rPr lang="en-US" altLang="en-US" sz="2000">
                <a:solidFill>
                  <a:srgbClr val="000000"/>
                </a:solidFill>
                <a:latin typeface="Perpetua" panose="02020502060401020303" pitchFamily="18" charset="0"/>
              </a:rPr>
              <a:t>Eph. 2:8</a:t>
            </a:r>
          </a:p>
        </p:txBody>
      </p:sp>
      <p:sp>
        <p:nvSpPr>
          <p:cNvPr id="657416" name="Text Box 8">
            <a:extLst>
              <a:ext uri="{FF2B5EF4-FFF2-40B4-BE49-F238E27FC236}">
                <a16:creationId xmlns:a16="http://schemas.microsoft.com/office/drawing/2014/main" id="{5A344A24-DB2E-4B49-BB63-74465CB431AE}"/>
              </a:ext>
            </a:extLst>
          </p:cNvPr>
          <p:cNvSpPr txBox="1">
            <a:spLocks noChangeArrowheads="1"/>
          </p:cNvSpPr>
          <p:nvPr/>
        </p:nvSpPr>
        <p:spPr bwMode="auto">
          <a:xfrm>
            <a:off x="5480050" y="3810000"/>
            <a:ext cx="1454150"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Present</a:t>
            </a:r>
          </a:p>
          <a:p>
            <a:pPr algn="ctr" fontAlgn="base">
              <a:spcBef>
                <a:spcPct val="0"/>
              </a:spcBef>
              <a:spcAft>
                <a:spcPct val="0"/>
              </a:spcAft>
            </a:pPr>
            <a:r>
              <a:rPr lang="en-US" altLang="en-US" sz="2000">
                <a:solidFill>
                  <a:srgbClr val="000000"/>
                </a:solidFill>
                <a:latin typeface="Perpetua" panose="02020502060401020303" pitchFamily="18" charset="0"/>
              </a:rPr>
              <a:t>1 Cor. 1:18</a:t>
            </a:r>
          </a:p>
        </p:txBody>
      </p:sp>
      <p:sp>
        <p:nvSpPr>
          <p:cNvPr id="657417" name="Text Box 9">
            <a:extLst>
              <a:ext uri="{FF2B5EF4-FFF2-40B4-BE49-F238E27FC236}">
                <a16:creationId xmlns:a16="http://schemas.microsoft.com/office/drawing/2014/main" id="{60B7EFC4-1C3F-4AD9-83B5-9B96F6061696}"/>
              </a:ext>
            </a:extLst>
          </p:cNvPr>
          <p:cNvSpPr txBox="1">
            <a:spLocks noChangeArrowheads="1"/>
          </p:cNvSpPr>
          <p:nvPr/>
        </p:nvSpPr>
        <p:spPr bwMode="auto">
          <a:xfrm>
            <a:off x="7918451" y="3810000"/>
            <a:ext cx="1374775"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Future</a:t>
            </a:r>
          </a:p>
          <a:p>
            <a:pPr algn="ctr" fontAlgn="base">
              <a:spcBef>
                <a:spcPct val="0"/>
              </a:spcBef>
              <a:spcAft>
                <a:spcPct val="0"/>
              </a:spcAft>
            </a:pPr>
            <a:r>
              <a:rPr lang="en-US" altLang="en-US" sz="2000">
                <a:solidFill>
                  <a:srgbClr val="000000"/>
                </a:solidFill>
                <a:latin typeface="Perpetua" panose="02020502060401020303" pitchFamily="18" charset="0"/>
              </a:rPr>
              <a:t>Rom. 5:9</a:t>
            </a:r>
          </a:p>
        </p:txBody>
      </p:sp>
      <p:sp>
        <p:nvSpPr>
          <p:cNvPr id="657418" name="Text Box 10">
            <a:extLst>
              <a:ext uri="{FF2B5EF4-FFF2-40B4-BE49-F238E27FC236}">
                <a16:creationId xmlns:a16="http://schemas.microsoft.com/office/drawing/2014/main" id="{3602F3EA-9C1B-4311-B640-D5A8533E0FFF}"/>
              </a:ext>
            </a:extLst>
          </p:cNvPr>
          <p:cNvSpPr txBox="1">
            <a:spLocks noChangeArrowheads="1"/>
          </p:cNvSpPr>
          <p:nvPr/>
        </p:nvSpPr>
        <p:spPr bwMode="auto">
          <a:xfrm>
            <a:off x="2514600" y="3186114"/>
            <a:ext cx="1924050" cy="57943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Salvation</a:t>
            </a:r>
          </a:p>
        </p:txBody>
      </p:sp>
      <p:sp>
        <p:nvSpPr>
          <p:cNvPr id="657419" name="Text Box 11">
            <a:extLst>
              <a:ext uri="{FF2B5EF4-FFF2-40B4-BE49-F238E27FC236}">
                <a16:creationId xmlns:a16="http://schemas.microsoft.com/office/drawing/2014/main" id="{779B6CF3-29C1-46F1-B06A-64FE20B78B44}"/>
              </a:ext>
            </a:extLst>
          </p:cNvPr>
          <p:cNvSpPr txBox="1">
            <a:spLocks noChangeArrowheads="1"/>
          </p:cNvSpPr>
          <p:nvPr/>
        </p:nvSpPr>
        <p:spPr bwMode="auto">
          <a:xfrm>
            <a:off x="4724401" y="3200400"/>
            <a:ext cx="2690813"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Sanctification</a:t>
            </a:r>
          </a:p>
        </p:txBody>
      </p:sp>
      <p:sp>
        <p:nvSpPr>
          <p:cNvPr id="657420" name="Text Box 12">
            <a:extLst>
              <a:ext uri="{FF2B5EF4-FFF2-40B4-BE49-F238E27FC236}">
                <a16:creationId xmlns:a16="http://schemas.microsoft.com/office/drawing/2014/main" id="{9EA1E9AA-11F3-4C0A-9838-9ACEF4DF6D77}"/>
              </a:ext>
            </a:extLst>
          </p:cNvPr>
          <p:cNvSpPr txBox="1">
            <a:spLocks noChangeArrowheads="1"/>
          </p:cNvSpPr>
          <p:nvPr/>
        </p:nvSpPr>
        <p:spPr bwMode="auto">
          <a:xfrm>
            <a:off x="7543801" y="3200400"/>
            <a:ext cx="2403475"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Glorification</a:t>
            </a:r>
          </a:p>
        </p:txBody>
      </p:sp>
      <p:sp>
        <p:nvSpPr>
          <p:cNvPr id="657421" name="AutoShape 13">
            <a:extLst>
              <a:ext uri="{FF2B5EF4-FFF2-40B4-BE49-F238E27FC236}">
                <a16:creationId xmlns:a16="http://schemas.microsoft.com/office/drawing/2014/main" id="{91DB6539-1E47-42E6-8624-A3D8AA240CBF}"/>
              </a:ext>
            </a:extLst>
          </p:cNvPr>
          <p:cNvSpPr>
            <a:spLocks noChangeArrowheads="1"/>
          </p:cNvSpPr>
          <p:nvPr/>
        </p:nvSpPr>
        <p:spPr bwMode="auto">
          <a:xfrm>
            <a:off x="2743200" y="1371600"/>
            <a:ext cx="5867400" cy="2438400"/>
          </a:xfrm>
          <a:prstGeom prst="wedgeRectCallout">
            <a:avLst>
              <a:gd name="adj1" fmla="val 41505"/>
              <a:gd name="adj2" fmla="val 72852"/>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altLang="en-US" sz="3200">
                <a:solidFill>
                  <a:srgbClr val="FFFFFF"/>
                </a:solidFill>
                <a:latin typeface="Perpetua" panose="02020502060401020303" pitchFamily="18" charset="0"/>
              </a:rPr>
              <a:t>Romans 5:9  </a:t>
            </a:r>
          </a:p>
          <a:p>
            <a:pPr fontAlgn="base">
              <a:spcBef>
                <a:spcPct val="0"/>
              </a:spcBef>
              <a:spcAft>
                <a:spcPct val="0"/>
              </a:spcAft>
            </a:pPr>
            <a:r>
              <a:rPr lang="en-US" altLang="en-US" sz="3200">
                <a:solidFill>
                  <a:srgbClr val="FFFFFF"/>
                </a:solidFill>
                <a:latin typeface="Perpetua" panose="02020502060401020303" pitchFamily="18" charset="0"/>
              </a:rPr>
              <a:t>“Much more then, because we have now been declared righteous by his blood, we will be saved through him from God’s wrath.”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9458" name="Rectangle 2">
            <a:extLst>
              <a:ext uri="{FF2B5EF4-FFF2-40B4-BE49-F238E27FC236}">
                <a16:creationId xmlns:a16="http://schemas.microsoft.com/office/drawing/2014/main" id="{3F159CF3-7E91-4231-9251-2C807C6D7EB2}"/>
              </a:ext>
            </a:extLst>
          </p:cNvPr>
          <p:cNvSpPr>
            <a:spLocks noGrp="1" noChangeArrowheads="1"/>
          </p:cNvSpPr>
          <p:nvPr>
            <p:ph type="title"/>
          </p:nvPr>
        </p:nvSpPr>
        <p:spPr>
          <a:xfrm>
            <a:off x="1524000" y="274638"/>
            <a:ext cx="9144000" cy="1143000"/>
          </a:xfrm>
        </p:spPr>
        <p:txBody>
          <a:bodyPr/>
          <a:lstStyle/>
          <a:p>
            <a:r>
              <a:rPr lang="en-US" altLang="en-US"/>
              <a:t>Ordo Salutis</a:t>
            </a:r>
          </a:p>
        </p:txBody>
      </p:sp>
      <p:sp>
        <p:nvSpPr>
          <p:cNvPr id="659459" name="Rectangle 3">
            <a:extLst>
              <a:ext uri="{FF2B5EF4-FFF2-40B4-BE49-F238E27FC236}">
                <a16:creationId xmlns:a16="http://schemas.microsoft.com/office/drawing/2014/main" id="{D1BC1730-6DD3-4F31-85E9-0522F2641A9E}"/>
              </a:ext>
            </a:extLst>
          </p:cNvPr>
          <p:cNvSpPr>
            <a:spLocks noGrp="1" noChangeArrowheads="1"/>
          </p:cNvSpPr>
          <p:nvPr>
            <p:ph type="body" idx="1"/>
          </p:nvPr>
        </p:nvSpPr>
        <p:spPr/>
        <p:txBody>
          <a:bodyPr/>
          <a:lstStyle/>
          <a:p>
            <a:pPr marL="0" indent="0">
              <a:buNone/>
            </a:pPr>
            <a:r>
              <a:rPr lang="en-US" altLang="en-US"/>
              <a:t>How do we take the doctrine of salvation and all of its various aspects and understand the process?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1506" name="Rectangle 2">
            <a:extLst>
              <a:ext uri="{FF2B5EF4-FFF2-40B4-BE49-F238E27FC236}">
                <a16:creationId xmlns:a16="http://schemas.microsoft.com/office/drawing/2014/main" id="{C813E839-259C-4CD1-B2EE-DFBDA5E46CF2}"/>
              </a:ext>
            </a:extLst>
          </p:cNvPr>
          <p:cNvSpPr>
            <a:spLocks noGrp="1" noChangeArrowheads="1"/>
          </p:cNvSpPr>
          <p:nvPr>
            <p:ph type="title"/>
          </p:nvPr>
        </p:nvSpPr>
        <p:spPr>
          <a:xfrm>
            <a:off x="1524000" y="274638"/>
            <a:ext cx="9144000" cy="1143000"/>
          </a:xfrm>
        </p:spPr>
        <p:txBody>
          <a:bodyPr/>
          <a:lstStyle/>
          <a:p>
            <a:r>
              <a:rPr lang="en-US" altLang="en-US"/>
              <a:t>Ordo Salutis</a:t>
            </a:r>
          </a:p>
        </p:txBody>
      </p:sp>
      <p:sp>
        <p:nvSpPr>
          <p:cNvPr id="661507" name="Rectangle 3">
            <a:extLst>
              <a:ext uri="{FF2B5EF4-FFF2-40B4-BE49-F238E27FC236}">
                <a16:creationId xmlns:a16="http://schemas.microsoft.com/office/drawing/2014/main" id="{C8A65366-0096-4510-80DA-37210BFAC5C6}"/>
              </a:ext>
            </a:extLst>
          </p:cNvPr>
          <p:cNvSpPr>
            <a:spLocks noGrp="1" noChangeArrowheads="1"/>
          </p:cNvSpPr>
          <p:nvPr>
            <p:ph type="body" idx="1"/>
          </p:nvPr>
        </p:nvSpPr>
        <p:spPr/>
        <p:txBody>
          <a:bodyPr/>
          <a:lstStyle/>
          <a:p>
            <a:pPr marL="0" indent="0">
              <a:buNone/>
            </a:pPr>
            <a:r>
              <a:rPr lang="en-US" altLang="en-US"/>
              <a:t>Lat. “Order of Salvation.” The logical order in which the process of salvation takes place.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a:extLst>
              <a:ext uri="{FF2B5EF4-FFF2-40B4-BE49-F238E27FC236}">
                <a16:creationId xmlns:a16="http://schemas.microsoft.com/office/drawing/2014/main" id="{DD65F59F-821F-4FFE-ADC1-CB6BF668F4B1}"/>
              </a:ext>
            </a:extLst>
          </p:cNvPr>
          <p:cNvSpPr>
            <a:spLocks noChangeArrowheads="1"/>
          </p:cNvSpPr>
          <p:nvPr/>
        </p:nvSpPr>
        <p:spPr bwMode="auto">
          <a:xfrm>
            <a:off x="1524000" y="3244334"/>
            <a:ext cx="264816"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63555" name="Rectangle 3">
            <a:extLst>
              <a:ext uri="{FF2B5EF4-FFF2-40B4-BE49-F238E27FC236}">
                <a16:creationId xmlns:a16="http://schemas.microsoft.com/office/drawing/2014/main" id="{6227445E-1820-4F8B-BCA8-D5E8602CFC49}"/>
              </a:ext>
            </a:extLst>
          </p:cNvPr>
          <p:cNvSpPr>
            <a:spLocks noGrp="1" noChangeArrowheads="1"/>
          </p:cNvSpPr>
          <p:nvPr>
            <p:ph type="title"/>
          </p:nvPr>
        </p:nvSpPr>
        <p:spPr>
          <a:xfrm>
            <a:off x="1524000" y="274638"/>
            <a:ext cx="9144000" cy="1143000"/>
          </a:xfrm>
        </p:spPr>
        <p:txBody>
          <a:bodyPr/>
          <a:lstStyle/>
          <a:p>
            <a:r>
              <a:rPr lang="en-US" altLang="en-US"/>
              <a:t>What is Salvation?</a:t>
            </a:r>
          </a:p>
        </p:txBody>
      </p:sp>
      <p:sp>
        <p:nvSpPr>
          <p:cNvPr id="663556" name="Line 4">
            <a:extLst>
              <a:ext uri="{FF2B5EF4-FFF2-40B4-BE49-F238E27FC236}">
                <a16:creationId xmlns:a16="http://schemas.microsoft.com/office/drawing/2014/main" id="{9ADE78B7-7FB4-4C7E-A8B7-B5E4A0961A0D}"/>
              </a:ext>
            </a:extLst>
          </p:cNvPr>
          <p:cNvSpPr>
            <a:spLocks noChangeShapeType="1"/>
          </p:cNvSpPr>
          <p:nvPr/>
        </p:nvSpPr>
        <p:spPr bwMode="auto">
          <a:xfrm>
            <a:off x="2438400" y="3810000"/>
            <a:ext cx="7391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63557" name="Line 5">
            <a:extLst>
              <a:ext uri="{FF2B5EF4-FFF2-40B4-BE49-F238E27FC236}">
                <a16:creationId xmlns:a16="http://schemas.microsoft.com/office/drawing/2014/main" id="{81F15E07-5CDF-4F57-9C36-C8F47D8B226B}"/>
              </a:ext>
            </a:extLst>
          </p:cNvPr>
          <p:cNvSpPr>
            <a:spLocks noChangeShapeType="1"/>
          </p:cNvSpPr>
          <p:nvPr/>
        </p:nvSpPr>
        <p:spPr bwMode="auto">
          <a:xfrm>
            <a:off x="4724400" y="34290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63558" name="Line 6">
            <a:extLst>
              <a:ext uri="{FF2B5EF4-FFF2-40B4-BE49-F238E27FC236}">
                <a16:creationId xmlns:a16="http://schemas.microsoft.com/office/drawing/2014/main" id="{71969D42-A70A-4BEE-9997-D5FEAEF9F1DB}"/>
              </a:ext>
            </a:extLst>
          </p:cNvPr>
          <p:cNvSpPr>
            <a:spLocks noChangeShapeType="1"/>
          </p:cNvSpPr>
          <p:nvPr/>
        </p:nvSpPr>
        <p:spPr bwMode="auto">
          <a:xfrm>
            <a:off x="7467600" y="34290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63559" name="Text Box 7">
            <a:extLst>
              <a:ext uri="{FF2B5EF4-FFF2-40B4-BE49-F238E27FC236}">
                <a16:creationId xmlns:a16="http://schemas.microsoft.com/office/drawing/2014/main" id="{518C68CE-5EB7-42E5-8800-BD85747194CB}"/>
              </a:ext>
            </a:extLst>
          </p:cNvPr>
          <p:cNvSpPr txBox="1">
            <a:spLocks noChangeArrowheads="1"/>
          </p:cNvSpPr>
          <p:nvPr/>
        </p:nvSpPr>
        <p:spPr bwMode="auto">
          <a:xfrm>
            <a:off x="2944814" y="3810000"/>
            <a:ext cx="979487"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Past</a:t>
            </a:r>
          </a:p>
          <a:p>
            <a:pPr algn="ctr" fontAlgn="base">
              <a:spcBef>
                <a:spcPct val="0"/>
              </a:spcBef>
              <a:spcAft>
                <a:spcPct val="0"/>
              </a:spcAft>
            </a:pPr>
            <a:r>
              <a:rPr lang="en-US" altLang="en-US" sz="2000">
                <a:solidFill>
                  <a:srgbClr val="000000"/>
                </a:solidFill>
                <a:latin typeface="Perpetua" panose="02020502060401020303" pitchFamily="18" charset="0"/>
              </a:rPr>
              <a:t>Eph. 2:8</a:t>
            </a:r>
          </a:p>
        </p:txBody>
      </p:sp>
      <p:sp>
        <p:nvSpPr>
          <p:cNvPr id="663560" name="Text Box 8">
            <a:extLst>
              <a:ext uri="{FF2B5EF4-FFF2-40B4-BE49-F238E27FC236}">
                <a16:creationId xmlns:a16="http://schemas.microsoft.com/office/drawing/2014/main" id="{E6E86915-2E04-4452-9F78-2DEEDA691B3D}"/>
              </a:ext>
            </a:extLst>
          </p:cNvPr>
          <p:cNvSpPr txBox="1">
            <a:spLocks noChangeArrowheads="1"/>
          </p:cNvSpPr>
          <p:nvPr/>
        </p:nvSpPr>
        <p:spPr bwMode="auto">
          <a:xfrm>
            <a:off x="5480050" y="3810000"/>
            <a:ext cx="1454150"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Present</a:t>
            </a:r>
          </a:p>
          <a:p>
            <a:pPr algn="ctr" fontAlgn="base">
              <a:spcBef>
                <a:spcPct val="0"/>
              </a:spcBef>
              <a:spcAft>
                <a:spcPct val="0"/>
              </a:spcAft>
            </a:pPr>
            <a:r>
              <a:rPr lang="en-US" altLang="en-US" sz="2000">
                <a:solidFill>
                  <a:srgbClr val="000000"/>
                </a:solidFill>
                <a:latin typeface="Perpetua" panose="02020502060401020303" pitchFamily="18" charset="0"/>
              </a:rPr>
              <a:t>2 Cor. 2:15</a:t>
            </a:r>
          </a:p>
        </p:txBody>
      </p:sp>
      <p:sp>
        <p:nvSpPr>
          <p:cNvPr id="663561" name="Text Box 9">
            <a:extLst>
              <a:ext uri="{FF2B5EF4-FFF2-40B4-BE49-F238E27FC236}">
                <a16:creationId xmlns:a16="http://schemas.microsoft.com/office/drawing/2014/main" id="{56497FB6-6115-4A42-A1EB-A0452EB0E1B4}"/>
              </a:ext>
            </a:extLst>
          </p:cNvPr>
          <p:cNvSpPr txBox="1">
            <a:spLocks noChangeArrowheads="1"/>
          </p:cNvSpPr>
          <p:nvPr/>
        </p:nvSpPr>
        <p:spPr bwMode="auto">
          <a:xfrm>
            <a:off x="7918451" y="3810000"/>
            <a:ext cx="1374775"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Future</a:t>
            </a:r>
          </a:p>
          <a:p>
            <a:pPr algn="ctr" fontAlgn="base">
              <a:spcBef>
                <a:spcPct val="0"/>
              </a:spcBef>
              <a:spcAft>
                <a:spcPct val="0"/>
              </a:spcAft>
            </a:pPr>
            <a:r>
              <a:rPr lang="en-US" altLang="en-US" sz="2000">
                <a:solidFill>
                  <a:srgbClr val="000000"/>
                </a:solidFill>
                <a:latin typeface="Perpetua" panose="02020502060401020303" pitchFamily="18" charset="0"/>
              </a:rPr>
              <a:t>Rom. 5:9</a:t>
            </a:r>
          </a:p>
        </p:txBody>
      </p:sp>
      <p:sp>
        <p:nvSpPr>
          <p:cNvPr id="663562" name="Text Box 10">
            <a:extLst>
              <a:ext uri="{FF2B5EF4-FFF2-40B4-BE49-F238E27FC236}">
                <a16:creationId xmlns:a16="http://schemas.microsoft.com/office/drawing/2014/main" id="{FCE8981D-89AF-4851-AF81-9B6C46F5931A}"/>
              </a:ext>
            </a:extLst>
          </p:cNvPr>
          <p:cNvSpPr txBox="1">
            <a:spLocks noChangeArrowheads="1"/>
          </p:cNvSpPr>
          <p:nvPr/>
        </p:nvSpPr>
        <p:spPr bwMode="auto">
          <a:xfrm>
            <a:off x="2514600" y="3186114"/>
            <a:ext cx="1924050" cy="57943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Salvation</a:t>
            </a:r>
          </a:p>
        </p:txBody>
      </p:sp>
      <p:sp>
        <p:nvSpPr>
          <p:cNvPr id="663563" name="Text Box 11">
            <a:extLst>
              <a:ext uri="{FF2B5EF4-FFF2-40B4-BE49-F238E27FC236}">
                <a16:creationId xmlns:a16="http://schemas.microsoft.com/office/drawing/2014/main" id="{D029BB8E-4BCE-47E1-8DB6-CD826C9F19C8}"/>
              </a:ext>
            </a:extLst>
          </p:cNvPr>
          <p:cNvSpPr txBox="1">
            <a:spLocks noChangeArrowheads="1"/>
          </p:cNvSpPr>
          <p:nvPr/>
        </p:nvSpPr>
        <p:spPr bwMode="auto">
          <a:xfrm>
            <a:off x="4724401" y="3200400"/>
            <a:ext cx="2690813"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Sanctification</a:t>
            </a:r>
          </a:p>
        </p:txBody>
      </p:sp>
      <p:sp>
        <p:nvSpPr>
          <p:cNvPr id="663564" name="Text Box 12">
            <a:extLst>
              <a:ext uri="{FF2B5EF4-FFF2-40B4-BE49-F238E27FC236}">
                <a16:creationId xmlns:a16="http://schemas.microsoft.com/office/drawing/2014/main" id="{B8F6B5A2-DFB3-4888-83C2-3A4FBC4EB8C7}"/>
              </a:ext>
            </a:extLst>
          </p:cNvPr>
          <p:cNvSpPr txBox="1">
            <a:spLocks noChangeArrowheads="1"/>
          </p:cNvSpPr>
          <p:nvPr/>
        </p:nvSpPr>
        <p:spPr bwMode="auto">
          <a:xfrm>
            <a:off x="7543801" y="3200400"/>
            <a:ext cx="2403475"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Glorification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3E8E5890-5A99-45B2-BF82-1931DE78B55B}"/>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665603" name="Text Box 3">
            <a:extLst>
              <a:ext uri="{FF2B5EF4-FFF2-40B4-BE49-F238E27FC236}">
                <a16:creationId xmlns:a16="http://schemas.microsoft.com/office/drawing/2014/main" id="{B881201E-F916-41E1-93AA-29124C0F1148}"/>
              </a:ext>
            </a:extLst>
          </p:cNvPr>
          <p:cNvSpPr txBox="1">
            <a:spLocks noChangeArrowheads="1"/>
          </p:cNvSpPr>
          <p:nvPr/>
        </p:nvSpPr>
        <p:spPr bwMode="auto">
          <a:xfrm>
            <a:off x="1905000" y="1981200"/>
            <a:ext cx="2362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Aft>
                <a:spcPct val="0"/>
              </a:spcAft>
              <a:buFontTx/>
              <a:buChar char="•"/>
            </a:pPr>
            <a:r>
              <a:rPr lang="en-US" altLang="en-US" sz="2400">
                <a:solidFill>
                  <a:srgbClr val="000000"/>
                </a:solidFill>
                <a:latin typeface="Perpetua" panose="02020502060401020303" pitchFamily="18" charset="0"/>
              </a:rPr>
              <a:t>Foreknowledge</a:t>
            </a:r>
          </a:p>
          <a:p>
            <a:pPr fontAlgn="base">
              <a:spcAft>
                <a:spcPct val="0"/>
              </a:spcAft>
              <a:buFontTx/>
              <a:buChar char="•"/>
            </a:pPr>
            <a:r>
              <a:rPr lang="en-US" altLang="en-US" sz="2400">
                <a:solidFill>
                  <a:srgbClr val="000000"/>
                </a:solidFill>
                <a:latin typeface="Perpetua" panose="02020502060401020303" pitchFamily="18" charset="0"/>
              </a:rPr>
              <a:t>Predestination/</a:t>
            </a:r>
            <a:br>
              <a:rPr lang="en-US" altLang="en-US" sz="2400">
                <a:solidFill>
                  <a:srgbClr val="000000"/>
                </a:solidFill>
                <a:latin typeface="Perpetua" panose="02020502060401020303" pitchFamily="18" charset="0"/>
              </a:rPr>
            </a:br>
            <a:r>
              <a:rPr lang="en-US" altLang="en-US" sz="2400">
                <a:solidFill>
                  <a:srgbClr val="000000"/>
                </a:solidFill>
                <a:latin typeface="Perpetua" panose="02020502060401020303" pitchFamily="18" charset="0"/>
              </a:rPr>
              <a:t>Election</a:t>
            </a:r>
          </a:p>
          <a:p>
            <a:pPr fontAlgn="base">
              <a:spcAft>
                <a:spcPct val="0"/>
              </a:spcAft>
              <a:buFontTx/>
              <a:buChar char="•"/>
            </a:pPr>
            <a:r>
              <a:rPr lang="en-US" altLang="en-US" sz="2400">
                <a:solidFill>
                  <a:srgbClr val="000000"/>
                </a:solidFill>
                <a:latin typeface="Perpetua" panose="02020502060401020303" pitchFamily="18" charset="0"/>
              </a:rPr>
              <a:t>Reconciliation</a:t>
            </a:r>
          </a:p>
          <a:p>
            <a:pPr fontAlgn="base">
              <a:spcAft>
                <a:spcPct val="0"/>
              </a:spcAft>
              <a:buFontTx/>
              <a:buChar char="•"/>
            </a:pPr>
            <a:r>
              <a:rPr lang="en-US" altLang="en-US" sz="2400">
                <a:solidFill>
                  <a:srgbClr val="000000"/>
                </a:solidFill>
                <a:latin typeface="Perpetua" panose="02020502060401020303" pitchFamily="18" charset="0"/>
              </a:rPr>
              <a:t>Adoption</a:t>
            </a:r>
          </a:p>
        </p:txBody>
      </p:sp>
      <p:sp>
        <p:nvSpPr>
          <p:cNvPr id="665604" name="Text Box 4">
            <a:extLst>
              <a:ext uri="{FF2B5EF4-FFF2-40B4-BE49-F238E27FC236}">
                <a16:creationId xmlns:a16="http://schemas.microsoft.com/office/drawing/2014/main" id="{A3AE4002-F5A1-4F54-BC63-9F35FAC969F4}"/>
              </a:ext>
            </a:extLst>
          </p:cNvPr>
          <p:cNvSpPr txBox="1">
            <a:spLocks noChangeArrowheads="1"/>
          </p:cNvSpPr>
          <p:nvPr/>
        </p:nvSpPr>
        <p:spPr bwMode="auto">
          <a:xfrm>
            <a:off x="4724401" y="1981200"/>
            <a:ext cx="18088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Aft>
                <a:spcPct val="0"/>
              </a:spcAft>
              <a:buFontTx/>
              <a:buChar char="•"/>
            </a:pPr>
            <a:r>
              <a:rPr lang="en-US" altLang="en-US" sz="2400">
                <a:solidFill>
                  <a:srgbClr val="000000"/>
                </a:solidFill>
                <a:latin typeface="Perpetua" panose="02020502060401020303" pitchFamily="18" charset="0"/>
              </a:rPr>
              <a:t>Atonement</a:t>
            </a:r>
          </a:p>
          <a:p>
            <a:pPr fontAlgn="base">
              <a:spcAft>
                <a:spcPct val="0"/>
              </a:spcAft>
              <a:buFontTx/>
              <a:buChar char="•"/>
            </a:pPr>
            <a:r>
              <a:rPr lang="en-US" altLang="en-US" sz="2400">
                <a:solidFill>
                  <a:srgbClr val="000000"/>
                </a:solidFill>
                <a:latin typeface="Perpetua" panose="02020502060401020303" pitchFamily="18" charset="0"/>
              </a:rPr>
              <a:t>Propitiation </a:t>
            </a:r>
          </a:p>
          <a:p>
            <a:pPr fontAlgn="base">
              <a:spcAft>
                <a:spcPct val="0"/>
              </a:spcAft>
              <a:buFontTx/>
              <a:buChar char="•"/>
            </a:pPr>
            <a:r>
              <a:rPr lang="en-US" altLang="en-US" sz="2400">
                <a:solidFill>
                  <a:srgbClr val="000000"/>
                </a:solidFill>
                <a:latin typeface="Perpetua" panose="02020502060401020303" pitchFamily="18" charset="0"/>
              </a:rPr>
              <a:t>Redemption</a:t>
            </a:r>
          </a:p>
          <a:p>
            <a:pPr fontAlgn="base">
              <a:spcAft>
                <a:spcPct val="0"/>
              </a:spcAft>
              <a:buFontTx/>
              <a:buChar char="•"/>
            </a:pPr>
            <a:r>
              <a:rPr lang="en-US" altLang="en-US" sz="2400">
                <a:solidFill>
                  <a:srgbClr val="000000"/>
                </a:solidFill>
                <a:latin typeface="Perpetua" panose="02020502060401020303" pitchFamily="18" charset="0"/>
              </a:rPr>
              <a:t>Justification</a:t>
            </a:r>
          </a:p>
        </p:txBody>
      </p:sp>
      <p:sp>
        <p:nvSpPr>
          <p:cNvPr id="665605" name="Rectangle 5">
            <a:extLst>
              <a:ext uri="{FF2B5EF4-FFF2-40B4-BE49-F238E27FC236}">
                <a16:creationId xmlns:a16="http://schemas.microsoft.com/office/drawing/2014/main" id="{8D5B4F96-611A-43C3-94A9-667F4BC30E07}"/>
              </a:ext>
            </a:extLst>
          </p:cNvPr>
          <p:cNvSpPr>
            <a:spLocks noChangeArrowheads="1"/>
          </p:cNvSpPr>
          <p:nvPr/>
        </p:nvSpPr>
        <p:spPr bwMode="auto">
          <a:xfrm>
            <a:off x="4800600" y="990601"/>
            <a:ext cx="2743200" cy="841375"/>
          </a:xfrm>
          <a:prstGeom prst="rect">
            <a:avLst/>
          </a:prstGeom>
          <a:solidFill>
            <a:srgbClr val="990000"/>
          </a:solidFill>
          <a:ln w="9525">
            <a:solidFill>
              <a:schemeClr val="tx1"/>
            </a:solidFill>
            <a:miter lim="800000"/>
            <a:headEnd/>
            <a:tailEnd/>
          </a:ln>
          <a:effectLst>
            <a:outerShdw dist="107763" dir="13500000" algn="ctr" rotWithShape="0">
              <a:schemeClr val="bg2">
                <a:alpha val="50000"/>
              </a:schemeClr>
            </a:outerShdw>
          </a:effectLst>
        </p:spPr>
        <p:txBody>
          <a:bodyPr anchor="ctr"/>
          <a:lstStyle/>
          <a:p>
            <a:pPr algn="ctr" fontAlgn="base">
              <a:spcBef>
                <a:spcPct val="0"/>
              </a:spcBef>
              <a:spcAft>
                <a:spcPct val="0"/>
              </a:spcAft>
            </a:pPr>
            <a:r>
              <a:rPr lang="en-US" altLang="en-US" sz="2800">
                <a:solidFill>
                  <a:srgbClr val="FFFFFF"/>
                </a:solidFill>
                <a:latin typeface="Calligrapher" panose="020B0604020202020204" pitchFamily="2" charset="0"/>
              </a:rPr>
              <a:t>God </a:t>
            </a:r>
          </a:p>
          <a:p>
            <a:pPr algn="ctr" fontAlgn="base">
              <a:spcBef>
                <a:spcPct val="0"/>
              </a:spcBef>
              <a:spcAft>
                <a:spcPct val="0"/>
              </a:spcAft>
            </a:pPr>
            <a:r>
              <a:rPr lang="en-US" altLang="en-US" sz="2800">
                <a:solidFill>
                  <a:srgbClr val="FFFFFF"/>
                </a:solidFill>
                <a:latin typeface="Calligrapher" panose="020B0604020202020204" pitchFamily="2" charset="0"/>
              </a:rPr>
              <a:t>the Son</a:t>
            </a:r>
          </a:p>
        </p:txBody>
      </p:sp>
      <p:sp>
        <p:nvSpPr>
          <p:cNvPr id="665606" name="Rectangle 6">
            <a:extLst>
              <a:ext uri="{FF2B5EF4-FFF2-40B4-BE49-F238E27FC236}">
                <a16:creationId xmlns:a16="http://schemas.microsoft.com/office/drawing/2014/main" id="{7B50D112-185B-440F-BB32-B1DE6903E09E}"/>
              </a:ext>
            </a:extLst>
          </p:cNvPr>
          <p:cNvSpPr>
            <a:spLocks noChangeArrowheads="1"/>
          </p:cNvSpPr>
          <p:nvPr/>
        </p:nvSpPr>
        <p:spPr bwMode="auto">
          <a:xfrm>
            <a:off x="1981200" y="990601"/>
            <a:ext cx="2743200" cy="841375"/>
          </a:xfrm>
          <a:prstGeom prst="rect">
            <a:avLst/>
          </a:prstGeom>
          <a:solidFill>
            <a:srgbClr val="990000"/>
          </a:solidFill>
          <a:ln w="9525">
            <a:solidFill>
              <a:schemeClr val="tx1"/>
            </a:solidFill>
            <a:miter lim="800000"/>
            <a:headEnd/>
            <a:tailEnd/>
          </a:ln>
          <a:effectLst>
            <a:outerShdw dist="107763" dir="13500000" algn="ctr" rotWithShape="0">
              <a:schemeClr val="bg2">
                <a:alpha val="50000"/>
              </a:schemeClr>
            </a:outerShdw>
          </a:effectLst>
        </p:spPr>
        <p:txBody>
          <a:bodyPr anchor="ctr"/>
          <a:lstStyle/>
          <a:p>
            <a:pPr algn="ctr" fontAlgn="base">
              <a:spcBef>
                <a:spcPct val="0"/>
              </a:spcBef>
              <a:spcAft>
                <a:spcPct val="0"/>
              </a:spcAft>
            </a:pPr>
            <a:r>
              <a:rPr lang="en-US" altLang="en-US" sz="2800">
                <a:solidFill>
                  <a:srgbClr val="FFFFFF"/>
                </a:solidFill>
                <a:latin typeface="Calligrapher" panose="020B0604020202020204" pitchFamily="2" charset="0"/>
              </a:rPr>
              <a:t>God </a:t>
            </a:r>
          </a:p>
          <a:p>
            <a:pPr algn="ctr" fontAlgn="base">
              <a:spcBef>
                <a:spcPct val="0"/>
              </a:spcBef>
              <a:spcAft>
                <a:spcPct val="0"/>
              </a:spcAft>
            </a:pPr>
            <a:r>
              <a:rPr lang="en-US" altLang="en-US" sz="2800">
                <a:solidFill>
                  <a:srgbClr val="FFFFFF"/>
                </a:solidFill>
                <a:latin typeface="Calligrapher" panose="020B0604020202020204" pitchFamily="2" charset="0"/>
              </a:rPr>
              <a:t>the Father</a:t>
            </a:r>
          </a:p>
        </p:txBody>
      </p:sp>
      <p:sp>
        <p:nvSpPr>
          <p:cNvPr id="665607" name="Rectangle 7">
            <a:extLst>
              <a:ext uri="{FF2B5EF4-FFF2-40B4-BE49-F238E27FC236}">
                <a16:creationId xmlns:a16="http://schemas.microsoft.com/office/drawing/2014/main" id="{3A74BCA2-F77C-4300-86DC-CF1CAEAC77B0}"/>
              </a:ext>
            </a:extLst>
          </p:cNvPr>
          <p:cNvSpPr>
            <a:spLocks noChangeArrowheads="1"/>
          </p:cNvSpPr>
          <p:nvPr/>
        </p:nvSpPr>
        <p:spPr bwMode="auto">
          <a:xfrm>
            <a:off x="7620000" y="990601"/>
            <a:ext cx="2743200" cy="841375"/>
          </a:xfrm>
          <a:prstGeom prst="rect">
            <a:avLst/>
          </a:prstGeom>
          <a:solidFill>
            <a:srgbClr val="990000"/>
          </a:solidFill>
          <a:ln w="9525">
            <a:solidFill>
              <a:schemeClr val="tx1"/>
            </a:solidFill>
            <a:miter lim="800000"/>
            <a:headEnd/>
            <a:tailEnd/>
          </a:ln>
          <a:effectLst>
            <a:outerShdw dist="107763" dir="13500000" algn="ctr" rotWithShape="0">
              <a:schemeClr val="bg2">
                <a:alpha val="50000"/>
              </a:schemeClr>
            </a:outerShdw>
          </a:effectLst>
        </p:spPr>
        <p:txBody>
          <a:bodyPr anchor="ctr"/>
          <a:lstStyle/>
          <a:p>
            <a:pPr algn="ctr" fontAlgn="base">
              <a:spcBef>
                <a:spcPct val="0"/>
              </a:spcBef>
              <a:spcAft>
                <a:spcPct val="0"/>
              </a:spcAft>
            </a:pPr>
            <a:r>
              <a:rPr lang="en-US" altLang="en-US" sz="2800">
                <a:solidFill>
                  <a:srgbClr val="FFFFFF"/>
                </a:solidFill>
                <a:latin typeface="Calligrapher" panose="020B0604020202020204" pitchFamily="2" charset="0"/>
              </a:rPr>
              <a:t>God </a:t>
            </a:r>
          </a:p>
          <a:p>
            <a:pPr algn="ctr" fontAlgn="base">
              <a:spcBef>
                <a:spcPct val="0"/>
              </a:spcBef>
              <a:spcAft>
                <a:spcPct val="0"/>
              </a:spcAft>
            </a:pPr>
            <a:r>
              <a:rPr lang="en-US" altLang="en-US" sz="2800">
                <a:solidFill>
                  <a:srgbClr val="FFFFFF"/>
                </a:solidFill>
                <a:latin typeface="Calligrapher" panose="020B0604020202020204" pitchFamily="2" charset="0"/>
              </a:rPr>
              <a:t>the Holy Spirit</a:t>
            </a:r>
          </a:p>
        </p:txBody>
      </p:sp>
      <p:sp>
        <p:nvSpPr>
          <p:cNvPr id="665608" name="Rectangle 8">
            <a:extLst>
              <a:ext uri="{FF2B5EF4-FFF2-40B4-BE49-F238E27FC236}">
                <a16:creationId xmlns:a16="http://schemas.microsoft.com/office/drawing/2014/main" id="{CFAFDF3B-A5A5-4FC6-B76F-E3375B6AD604}"/>
              </a:ext>
            </a:extLst>
          </p:cNvPr>
          <p:cNvSpPr>
            <a:spLocks noChangeArrowheads="1"/>
          </p:cNvSpPr>
          <p:nvPr/>
        </p:nvSpPr>
        <p:spPr bwMode="auto">
          <a:xfrm>
            <a:off x="4953000" y="3786189"/>
            <a:ext cx="2439988" cy="841375"/>
          </a:xfrm>
          <a:prstGeom prst="rect">
            <a:avLst/>
          </a:prstGeom>
          <a:solidFill>
            <a:srgbClr val="990000"/>
          </a:solidFill>
          <a:ln w="9525">
            <a:solidFill>
              <a:schemeClr val="tx1"/>
            </a:solidFill>
            <a:miter lim="800000"/>
            <a:headEnd/>
            <a:tailEnd/>
          </a:ln>
          <a:effectLst>
            <a:outerShdw dist="107763" dir="13500000" algn="ctr" rotWithShape="0">
              <a:schemeClr val="bg2">
                <a:alpha val="50000"/>
              </a:schemeClr>
            </a:outerShdw>
          </a:effectLst>
        </p:spPr>
        <p:txBody>
          <a:bodyPr anchor="ctr"/>
          <a:lstStyle/>
          <a:p>
            <a:pPr algn="ctr" fontAlgn="base">
              <a:spcBef>
                <a:spcPct val="0"/>
              </a:spcBef>
              <a:spcAft>
                <a:spcPct val="0"/>
              </a:spcAft>
            </a:pPr>
            <a:r>
              <a:rPr lang="en-US" altLang="en-US" sz="2800">
                <a:solidFill>
                  <a:srgbClr val="FFFFFF"/>
                </a:solidFill>
                <a:latin typeface="Calligrapher" panose="020B0604020202020204" pitchFamily="2" charset="0"/>
              </a:rPr>
              <a:t>God/Man</a:t>
            </a:r>
          </a:p>
        </p:txBody>
      </p:sp>
      <p:sp>
        <p:nvSpPr>
          <p:cNvPr id="665609" name="Text Box 9">
            <a:extLst>
              <a:ext uri="{FF2B5EF4-FFF2-40B4-BE49-F238E27FC236}">
                <a16:creationId xmlns:a16="http://schemas.microsoft.com/office/drawing/2014/main" id="{F3BA2997-C403-4E75-986A-544D697BC2C0}"/>
              </a:ext>
            </a:extLst>
          </p:cNvPr>
          <p:cNvSpPr txBox="1">
            <a:spLocks noChangeArrowheads="1"/>
          </p:cNvSpPr>
          <p:nvPr/>
        </p:nvSpPr>
        <p:spPr bwMode="auto">
          <a:xfrm>
            <a:off x="7543800" y="1981201"/>
            <a:ext cx="190327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Aft>
                <a:spcPct val="0"/>
              </a:spcAft>
              <a:buFontTx/>
              <a:buChar char="•"/>
            </a:pPr>
            <a:r>
              <a:rPr lang="en-US" altLang="en-US" sz="2400">
                <a:solidFill>
                  <a:srgbClr val="000000"/>
                </a:solidFill>
                <a:latin typeface="Perpetua" panose="02020502060401020303" pitchFamily="18" charset="0"/>
              </a:rPr>
              <a:t>Calling</a:t>
            </a:r>
          </a:p>
          <a:p>
            <a:pPr fontAlgn="base">
              <a:spcAft>
                <a:spcPct val="0"/>
              </a:spcAft>
              <a:buFontTx/>
              <a:buChar char="•"/>
            </a:pPr>
            <a:r>
              <a:rPr lang="en-US" altLang="en-US" sz="2400">
                <a:solidFill>
                  <a:srgbClr val="000000"/>
                </a:solidFill>
                <a:latin typeface="Perpetua" panose="02020502060401020303" pitchFamily="18" charset="0"/>
              </a:rPr>
              <a:t>Regeneration</a:t>
            </a:r>
          </a:p>
          <a:p>
            <a:pPr fontAlgn="base">
              <a:spcAft>
                <a:spcPct val="0"/>
              </a:spcAft>
              <a:buFontTx/>
              <a:buChar char="•"/>
            </a:pPr>
            <a:r>
              <a:rPr lang="en-US" altLang="en-US" sz="2400">
                <a:solidFill>
                  <a:srgbClr val="000000"/>
                </a:solidFill>
                <a:latin typeface="Perpetua" panose="02020502060401020303" pitchFamily="18" charset="0"/>
              </a:rPr>
              <a:t>Security</a:t>
            </a:r>
          </a:p>
        </p:txBody>
      </p:sp>
      <p:sp>
        <p:nvSpPr>
          <p:cNvPr id="665610" name="Text Box 10">
            <a:extLst>
              <a:ext uri="{FF2B5EF4-FFF2-40B4-BE49-F238E27FC236}">
                <a16:creationId xmlns:a16="http://schemas.microsoft.com/office/drawing/2014/main" id="{E6B37663-0FA2-4514-A000-1D238FC3FFB2}"/>
              </a:ext>
            </a:extLst>
          </p:cNvPr>
          <p:cNvSpPr txBox="1">
            <a:spLocks noChangeArrowheads="1"/>
          </p:cNvSpPr>
          <p:nvPr/>
        </p:nvSpPr>
        <p:spPr bwMode="auto">
          <a:xfrm>
            <a:off x="5029200" y="4659313"/>
            <a:ext cx="19000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Aft>
                <a:spcPct val="0"/>
              </a:spcAft>
              <a:buFontTx/>
              <a:buChar char="•"/>
            </a:pPr>
            <a:r>
              <a:rPr lang="en-US" altLang="en-US" sz="2400">
                <a:solidFill>
                  <a:srgbClr val="000000"/>
                </a:solidFill>
                <a:latin typeface="Perpetua" panose="02020502060401020303" pitchFamily="18" charset="0"/>
              </a:rPr>
              <a:t>Faith</a:t>
            </a:r>
          </a:p>
          <a:p>
            <a:pPr fontAlgn="base">
              <a:spcAft>
                <a:spcPct val="0"/>
              </a:spcAft>
              <a:buFontTx/>
              <a:buChar char="•"/>
            </a:pPr>
            <a:r>
              <a:rPr lang="en-US" altLang="en-US" sz="2400">
                <a:solidFill>
                  <a:srgbClr val="000000"/>
                </a:solidFill>
                <a:latin typeface="Perpetua" panose="02020502060401020303" pitchFamily="18" charset="0"/>
              </a:rPr>
              <a:t>Repentance</a:t>
            </a:r>
          </a:p>
          <a:p>
            <a:pPr fontAlgn="base">
              <a:spcAft>
                <a:spcPct val="0"/>
              </a:spcAft>
              <a:buFontTx/>
              <a:buChar char="•"/>
            </a:pPr>
            <a:r>
              <a:rPr lang="en-US" altLang="en-US" sz="2400">
                <a:solidFill>
                  <a:srgbClr val="000000"/>
                </a:solidFill>
                <a:latin typeface="Perpetua" panose="02020502060401020303" pitchFamily="18" charset="0"/>
              </a:rPr>
              <a:t>Sanctification</a:t>
            </a:r>
          </a:p>
          <a:p>
            <a:pPr fontAlgn="base">
              <a:spcAft>
                <a:spcPct val="0"/>
              </a:spcAft>
              <a:buFontTx/>
              <a:buChar char="•"/>
            </a:pPr>
            <a:r>
              <a:rPr lang="en-US" altLang="en-US" sz="2400">
                <a:solidFill>
                  <a:srgbClr val="000000"/>
                </a:solidFill>
                <a:latin typeface="Perpetua" panose="02020502060401020303" pitchFamily="18" charset="0"/>
              </a:rPr>
              <a:t>Perseverance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a:extLst>
              <a:ext uri="{FF2B5EF4-FFF2-40B4-BE49-F238E27FC236}">
                <a16:creationId xmlns:a16="http://schemas.microsoft.com/office/drawing/2014/main" id="{BB9333B5-FCB1-41C4-8A78-64BC9D603CAC}"/>
              </a:ext>
            </a:extLst>
          </p:cNvPr>
          <p:cNvSpPr>
            <a:spLocks noGrp="1" noChangeArrowheads="1"/>
          </p:cNvSpPr>
          <p:nvPr>
            <p:ph type="body" idx="1"/>
          </p:nvPr>
        </p:nvSpPr>
        <p:spPr/>
        <p:txBody>
          <a:bodyPr/>
          <a:lstStyle/>
          <a:p>
            <a:endParaRPr lang="en-US" altLang="en-US"/>
          </a:p>
        </p:txBody>
      </p:sp>
      <p:sp>
        <p:nvSpPr>
          <p:cNvPr id="667651" name="Rectangle 3">
            <a:extLst>
              <a:ext uri="{FF2B5EF4-FFF2-40B4-BE49-F238E27FC236}">
                <a16:creationId xmlns:a16="http://schemas.microsoft.com/office/drawing/2014/main" id="{389E1646-BB8D-434C-B1A2-53F2E7B066A8}"/>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667652" name="Oval 4">
            <a:extLst>
              <a:ext uri="{FF2B5EF4-FFF2-40B4-BE49-F238E27FC236}">
                <a16:creationId xmlns:a16="http://schemas.microsoft.com/office/drawing/2014/main" id="{A2D30BDF-7AAF-45A6-90EC-22DA6FC69DC9}"/>
              </a:ext>
            </a:extLst>
          </p:cNvPr>
          <p:cNvSpPr>
            <a:spLocks noChangeArrowheads="1"/>
          </p:cNvSpPr>
          <p:nvPr/>
        </p:nvSpPr>
        <p:spPr bwMode="auto">
          <a:xfrm>
            <a:off x="609600" y="3048000"/>
            <a:ext cx="10896600" cy="624840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67653" name="Text Box 5">
            <a:extLst>
              <a:ext uri="{FF2B5EF4-FFF2-40B4-BE49-F238E27FC236}">
                <a16:creationId xmlns:a16="http://schemas.microsoft.com/office/drawing/2014/main" id="{B6C571F3-37F1-4C20-A751-E70DF918B33B}"/>
              </a:ext>
            </a:extLst>
          </p:cNvPr>
          <p:cNvSpPr txBox="1">
            <a:spLocks noChangeArrowheads="1"/>
          </p:cNvSpPr>
          <p:nvPr/>
        </p:nvSpPr>
        <p:spPr bwMode="auto">
          <a:xfrm rot="19846306">
            <a:off x="2898775" y="3894139"/>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000">
              <a:solidFill>
                <a:srgbClr val="000000"/>
              </a:solidFill>
              <a:latin typeface="Times New Roman" panose="02020603050405020304" pitchFamily="18" charset="0"/>
            </a:endParaRPr>
          </a:p>
        </p:txBody>
      </p:sp>
      <p:sp>
        <p:nvSpPr>
          <p:cNvPr id="667654" name="Text Box 6">
            <a:extLst>
              <a:ext uri="{FF2B5EF4-FFF2-40B4-BE49-F238E27FC236}">
                <a16:creationId xmlns:a16="http://schemas.microsoft.com/office/drawing/2014/main" id="{97FF72A9-C45E-4087-9C72-A1FA473E8941}"/>
              </a:ext>
            </a:extLst>
          </p:cNvPr>
          <p:cNvSpPr txBox="1">
            <a:spLocks noChangeArrowheads="1"/>
          </p:cNvSpPr>
          <p:nvPr/>
        </p:nvSpPr>
        <p:spPr bwMode="auto">
          <a:xfrm rot="1062623">
            <a:off x="8066088" y="282892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667655" name="Text Box 7">
            <a:extLst>
              <a:ext uri="{FF2B5EF4-FFF2-40B4-BE49-F238E27FC236}">
                <a16:creationId xmlns:a16="http://schemas.microsoft.com/office/drawing/2014/main" id="{184828D7-2865-41F3-AF22-8D7231F99753}"/>
              </a:ext>
            </a:extLst>
          </p:cNvPr>
          <p:cNvSpPr txBox="1">
            <a:spLocks noChangeArrowheads="1"/>
          </p:cNvSpPr>
          <p:nvPr/>
        </p:nvSpPr>
        <p:spPr bwMode="auto">
          <a:xfrm>
            <a:off x="5867400" y="1768476"/>
            <a:ext cx="30864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Aft>
                <a:spcPct val="0"/>
              </a:spcAft>
              <a:buFontTx/>
              <a:buChar char="•"/>
            </a:pPr>
            <a:r>
              <a:rPr lang="en-US" altLang="en-US" sz="2400">
                <a:solidFill>
                  <a:srgbClr val="000000"/>
                </a:solidFill>
                <a:latin typeface="Perpetua" panose="02020502060401020303" pitchFamily="18" charset="0"/>
              </a:rPr>
              <a:t>Foreknowledge</a:t>
            </a:r>
          </a:p>
          <a:p>
            <a:pPr fontAlgn="base">
              <a:spcAft>
                <a:spcPct val="0"/>
              </a:spcAft>
              <a:buFontTx/>
              <a:buChar char="•"/>
            </a:pPr>
            <a:r>
              <a:rPr lang="en-US" altLang="en-US" sz="2400">
                <a:solidFill>
                  <a:srgbClr val="000000"/>
                </a:solidFill>
                <a:latin typeface="Perpetua" panose="02020502060401020303" pitchFamily="18" charset="0"/>
              </a:rPr>
              <a:t>Predestination/Election</a:t>
            </a:r>
          </a:p>
        </p:txBody>
      </p:sp>
      <p:sp>
        <p:nvSpPr>
          <p:cNvPr id="667656" name="Text Box 8">
            <a:extLst>
              <a:ext uri="{FF2B5EF4-FFF2-40B4-BE49-F238E27FC236}">
                <a16:creationId xmlns:a16="http://schemas.microsoft.com/office/drawing/2014/main" id="{5B72F7DE-5F5C-42BF-A32D-D8A57F9E0E04}"/>
              </a:ext>
            </a:extLst>
          </p:cNvPr>
          <p:cNvSpPr txBox="1">
            <a:spLocks noChangeArrowheads="1"/>
          </p:cNvSpPr>
          <p:nvPr/>
        </p:nvSpPr>
        <p:spPr bwMode="auto">
          <a:xfrm>
            <a:off x="5791200" y="3657600"/>
            <a:ext cx="190327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Aft>
                <a:spcPct val="0"/>
              </a:spcAft>
              <a:buFontTx/>
              <a:buChar char="•"/>
            </a:pPr>
            <a:r>
              <a:rPr lang="en-US" altLang="en-US" sz="2400">
                <a:solidFill>
                  <a:srgbClr val="000000"/>
                </a:solidFill>
                <a:latin typeface="Perpetua" panose="02020502060401020303" pitchFamily="18" charset="0"/>
              </a:rPr>
              <a:t>Calling</a:t>
            </a:r>
          </a:p>
          <a:p>
            <a:pPr fontAlgn="base">
              <a:spcAft>
                <a:spcPct val="0"/>
              </a:spcAft>
              <a:buFontTx/>
              <a:buChar char="•"/>
            </a:pPr>
            <a:r>
              <a:rPr lang="en-US" altLang="en-US" sz="2400">
                <a:solidFill>
                  <a:srgbClr val="000000"/>
                </a:solidFill>
                <a:latin typeface="Perpetua" panose="02020502060401020303" pitchFamily="18" charset="0"/>
              </a:rPr>
              <a:t>Regeneration</a:t>
            </a:r>
          </a:p>
          <a:p>
            <a:pPr fontAlgn="base">
              <a:spcAft>
                <a:spcPct val="0"/>
              </a:spcAft>
              <a:buFontTx/>
              <a:buChar char="•"/>
            </a:pPr>
            <a:r>
              <a:rPr lang="en-US" altLang="en-US" sz="2400">
                <a:solidFill>
                  <a:srgbClr val="000000"/>
                </a:solidFill>
                <a:latin typeface="Perpetua" panose="02020502060401020303" pitchFamily="18" charset="0"/>
              </a:rPr>
              <a:t>Justification</a:t>
            </a:r>
          </a:p>
          <a:p>
            <a:pPr fontAlgn="base">
              <a:spcAft>
                <a:spcPct val="0"/>
              </a:spcAft>
              <a:buFontTx/>
              <a:buChar char="•"/>
            </a:pPr>
            <a:r>
              <a:rPr lang="en-US" altLang="en-US" sz="2400">
                <a:solidFill>
                  <a:srgbClr val="000000"/>
                </a:solidFill>
                <a:latin typeface="Perpetua" panose="02020502060401020303" pitchFamily="18" charset="0"/>
              </a:rPr>
              <a:t>Faith</a:t>
            </a:r>
          </a:p>
          <a:p>
            <a:pPr fontAlgn="base">
              <a:spcAft>
                <a:spcPct val="0"/>
              </a:spcAft>
              <a:buFontTx/>
              <a:buChar char="•"/>
            </a:pPr>
            <a:r>
              <a:rPr lang="en-US" altLang="en-US" sz="2400">
                <a:solidFill>
                  <a:srgbClr val="000000"/>
                </a:solidFill>
                <a:latin typeface="Perpetua" panose="02020502060401020303" pitchFamily="18" charset="0"/>
              </a:rPr>
              <a:t>Repentance</a:t>
            </a:r>
          </a:p>
          <a:p>
            <a:pPr fontAlgn="base">
              <a:spcAft>
                <a:spcPct val="0"/>
              </a:spcAft>
              <a:buFontTx/>
              <a:buChar char="•"/>
            </a:pPr>
            <a:r>
              <a:rPr lang="en-US" altLang="en-US" sz="2400">
                <a:solidFill>
                  <a:srgbClr val="000000"/>
                </a:solidFill>
                <a:latin typeface="Perpetua" panose="02020502060401020303" pitchFamily="18" charset="0"/>
              </a:rPr>
              <a:t>Perseverance</a:t>
            </a:r>
          </a:p>
        </p:txBody>
      </p:sp>
      <p:sp>
        <p:nvSpPr>
          <p:cNvPr id="667657" name="Rectangle 9">
            <a:extLst>
              <a:ext uri="{FF2B5EF4-FFF2-40B4-BE49-F238E27FC236}">
                <a16:creationId xmlns:a16="http://schemas.microsoft.com/office/drawing/2014/main" id="{E8330158-1439-4F74-9E48-3121573F4DB9}"/>
              </a:ext>
            </a:extLst>
          </p:cNvPr>
          <p:cNvSpPr>
            <a:spLocks noChangeArrowheads="1"/>
          </p:cNvSpPr>
          <p:nvPr/>
        </p:nvSpPr>
        <p:spPr bwMode="auto">
          <a:xfrm>
            <a:off x="3157539" y="1797051"/>
            <a:ext cx="2439987" cy="841375"/>
          </a:xfrm>
          <a:prstGeom prst="rect">
            <a:avLst/>
          </a:prstGeom>
          <a:solidFill>
            <a:srgbClr val="990000"/>
          </a:solidFill>
          <a:ln w="9525">
            <a:solidFill>
              <a:schemeClr val="tx1"/>
            </a:solidFill>
            <a:miter lim="800000"/>
            <a:headEnd/>
            <a:tailEnd/>
          </a:ln>
          <a:effectLst>
            <a:outerShdw dist="107763" dir="13500000" algn="ctr" rotWithShape="0">
              <a:schemeClr val="bg2">
                <a:alpha val="50000"/>
              </a:schemeClr>
            </a:outerShdw>
          </a:effectLst>
        </p:spPr>
        <p:txBody>
          <a:bodyPr anchor="ctr"/>
          <a:lstStyle/>
          <a:p>
            <a:pPr algn="ctr" fontAlgn="base">
              <a:spcBef>
                <a:spcPct val="0"/>
              </a:spcBef>
              <a:spcAft>
                <a:spcPct val="0"/>
              </a:spcAft>
            </a:pPr>
            <a:r>
              <a:rPr lang="en-US" altLang="en-US" sz="2800">
                <a:solidFill>
                  <a:srgbClr val="FFFFFF"/>
                </a:solidFill>
                <a:latin typeface="Perpetua" panose="02020502060401020303" pitchFamily="18" charset="0"/>
              </a:rPr>
              <a:t>Salvation Before Time</a:t>
            </a:r>
          </a:p>
        </p:txBody>
      </p:sp>
      <p:sp>
        <p:nvSpPr>
          <p:cNvPr id="667658" name="Rectangle 10">
            <a:extLst>
              <a:ext uri="{FF2B5EF4-FFF2-40B4-BE49-F238E27FC236}">
                <a16:creationId xmlns:a16="http://schemas.microsoft.com/office/drawing/2014/main" id="{57FD8719-1CFA-46CE-A0C5-14F90E5B4CDB}"/>
              </a:ext>
            </a:extLst>
          </p:cNvPr>
          <p:cNvSpPr>
            <a:spLocks noChangeArrowheads="1"/>
          </p:cNvSpPr>
          <p:nvPr/>
        </p:nvSpPr>
        <p:spPr bwMode="auto">
          <a:xfrm>
            <a:off x="3200400" y="4391026"/>
            <a:ext cx="2439988" cy="841375"/>
          </a:xfrm>
          <a:prstGeom prst="rect">
            <a:avLst/>
          </a:prstGeom>
          <a:solidFill>
            <a:srgbClr val="990000"/>
          </a:solidFill>
          <a:ln w="9525">
            <a:solidFill>
              <a:schemeClr val="tx1"/>
            </a:solidFill>
            <a:miter lim="800000"/>
            <a:headEnd/>
            <a:tailEnd/>
          </a:ln>
          <a:effectLst>
            <a:outerShdw dist="107763" dir="13500000" algn="ctr" rotWithShape="0">
              <a:schemeClr val="bg2">
                <a:alpha val="50000"/>
              </a:schemeClr>
            </a:outerShdw>
          </a:effectLst>
        </p:spPr>
        <p:txBody>
          <a:bodyPr anchor="ctr"/>
          <a:lstStyle/>
          <a:p>
            <a:pPr algn="ctr" fontAlgn="base">
              <a:spcBef>
                <a:spcPct val="0"/>
              </a:spcBef>
              <a:spcAft>
                <a:spcPct val="0"/>
              </a:spcAft>
            </a:pPr>
            <a:r>
              <a:rPr lang="en-US" altLang="en-US" sz="2800">
                <a:solidFill>
                  <a:srgbClr val="FFFFFF"/>
                </a:solidFill>
                <a:latin typeface="Perpetua" panose="02020502060401020303" pitchFamily="18" charset="0"/>
              </a:rPr>
              <a:t>Salvation in Time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D6A75253-6249-45C7-A2DD-BA8E4F609E3B}"/>
              </a:ext>
            </a:extLst>
          </p:cNvPr>
          <p:cNvSpPr>
            <a:spLocks noGrp="1" noChangeArrowheads="1"/>
          </p:cNvSpPr>
          <p:nvPr>
            <p:ph type="body" idx="1"/>
          </p:nvPr>
        </p:nvSpPr>
        <p:spPr/>
        <p:txBody>
          <a:bodyPr/>
          <a:lstStyle/>
          <a:p>
            <a:endParaRPr lang="en-US" altLang="en-US"/>
          </a:p>
        </p:txBody>
      </p:sp>
      <p:sp>
        <p:nvSpPr>
          <p:cNvPr id="669699" name="Rectangle 3">
            <a:extLst>
              <a:ext uri="{FF2B5EF4-FFF2-40B4-BE49-F238E27FC236}">
                <a16:creationId xmlns:a16="http://schemas.microsoft.com/office/drawing/2014/main" id="{BEDF1501-0FC8-45D0-A470-B1112F70DBF3}"/>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669700" name="Text Box 4">
            <a:extLst>
              <a:ext uri="{FF2B5EF4-FFF2-40B4-BE49-F238E27FC236}">
                <a16:creationId xmlns:a16="http://schemas.microsoft.com/office/drawing/2014/main" id="{ED07057F-BD52-483D-A19E-B17440F5B92C}"/>
              </a:ext>
            </a:extLst>
          </p:cNvPr>
          <p:cNvSpPr txBox="1">
            <a:spLocks noChangeArrowheads="1"/>
          </p:cNvSpPr>
          <p:nvPr/>
        </p:nvSpPr>
        <p:spPr bwMode="auto">
          <a:xfrm rot="1062623">
            <a:off x="7499350" y="282892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grpSp>
        <p:nvGrpSpPr>
          <p:cNvPr id="669710" name="Group 14">
            <a:extLst>
              <a:ext uri="{FF2B5EF4-FFF2-40B4-BE49-F238E27FC236}">
                <a16:creationId xmlns:a16="http://schemas.microsoft.com/office/drawing/2014/main" id="{5292C03E-EF60-4F9C-9BDD-CFC44645EC52}"/>
              </a:ext>
            </a:extLst>
          </p:cNvPr>
          <p:cNvGrpSpPr>
            <a:grpSpLocks/>
          </p:cNvGrpSpPr>
          <p:nvPr/>
        </p:nvGrpSpPr>
        <p:grpSpPr bwMode="auto">
          <a:xfrm>
            <a:off x="1981200" y="425451"/>
            <a:ext cx="8153400" cy="5886451"/>
            <a:chOff x="288" y="268"/>
            <a:chExt cx="5136" cy="3708"/>
          </a:xfrm>
        </p:grpSpPr>
        <p:sp>
          <p:nvSpPr>
            <p:cNvPr id="669701" name="Text Box 5">
              <a:extLst>
                <a:ext uri="{FF2B5EF4-FFF2-40B4-BE49-F238E27FC236}">
                  <a16:creationId xmlns:a16="http://schemas.microsoft.com/office/drawing/2014/main" id="{143E583C-1A5C-4F4B-8B07-BDF3E3FAB19F}"/>
                </a:ext>
              </a:extLst>
            </p:cNvPr>
            <p:cNvSpPr txBox="1">
              <a:spLocks noChangeArrowheads="1"/>
            </p:cNvSpPr>
            <p:nvPr/>
          </p:nvSpPr>
          <p:spPr bwMode="auto">
            <a:xfrm>
              <a:off x="2263" y="268"/>
              <a:ext cx="142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800000"/>
                  </a:solidFill>
                  <a:effectLst>
                    <a:outerShdw blurRad="38100" dist="38100" dir="2700000" algn="tl">
                      <a:srgbClr val="C0C0C0"/>
                    </a:outerShdw>
                  </a:effectLst>
                  <a:latin typeface="Calligrapher" panose="020B0604020202020204" pitchFamily="2" charset="0"/>
                </a:rPr>
                <a:t>Objective</a:t>
              </a:r>
            </a:p>
          </p:txBody>
        </p:sp>
        <p:sp>
          <p:nvSpPr>
            <p:cNvPr id="669702" name="Text Box 6">
              <a:extLst>
                <a:ext uri="{FF2B5EF4-FFF2-40B4-BE49-F238E27FC236}">
                  <a16:creationId xmlns:a16="http://schemas.microsoft.com/office/drawing/2014/main" id="{D85BD4BD-B28C-457D-B977-1675B0EA0E6B}"/>
                </a:ext>
              </a:extLst>
            </p:cNvPr>
            <p:cNvSpPr txBox="1">
              <a:spLocks noChangeArrowheads="1"/>
            </p:cNvSpPr>
            <p:nvPr/>
          </p:nvSpPr>
          <p:spPr bwMode="auto">
            <a:xfrm>
              <a:off x="2160" y="2448"/>
              <a:ext cx="157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800000"/>
                  </a:solidFill>
                  <a:effectLst>
                    <a:outerShdw blurRad="38100" dist="38100" dir="2700000" algn="tl">
                      <a:srgbClr val="C0C0C0"/>
                    </a:outerShdw>
                  </a:effectLst>
                  <a:latin typeface="Calligrapher" panose="020B0604020202020204" pitchFamily="2" charset="0"/>
                </a:rPr>
                <a:t>Subjective</a:t>
              </a:r>
            </a:p>
          </p:txBody>
        </p:sp>
        <p:sp>
          <p:nvSpPr>
            <p:cNvPr id="669703" name="Text Box 7">
              <a:extLst>
                <a:ext uri="{FF2B5EF4-FFF2-40B4-BE49-F238E27FC236}">
                  <a16:creationId xmlns:a16="http://schemas.microsoft.com/office/drawing/2014/main" id="{3EF6CC82-9481-4E5D-B0EC-CCD078DFE936}"/>
                </a:ext>
              </a:extLst>
            </p:cNvPr>
            <p:cNvSpPr txBox="1">
              <a:spLocks noChangeArrowheads="1"/>
            </p:cNvSpPr>
            <p:nvPr/>
          </p:nvSpPr>
          <p:spPr bwMode="auto">
            <a:xfrm>
              <a:off x="2304" y="808"/>
              <a:ext cx="1199"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Aft>
                  <a:spcPct val="0"/>
                </a:spcAft>
                <a:buFontTx/>
                <a:buChar char="•"/>
              </a:pPr>
              <a:r>
                <a:rPr lang="en-US" altLang="en-US" sz="2400">
                  <a:solidFill>
                    <a:srgbClr val="000000"/>
                  </a:solidFill>
                  <a:latin typeface="Perpetua" panose="02020502060401020303" pitchFamily="18" charset="0"/>
                </a:rPr>
                <a:t>Election</a:t>
              </a:r>
            </a:p>
            <a:p>
              <a:pPr fontAlgn="base">
                <a:spcAft>
                  <a:spcPct val="0"/>
                </a:spcAft>
                <a:buFontTx/>
                <a:buChar char="•"/>
              </a:pPr>
              <a:r>
                <a:rPr lang="en-US" altLang="en-US" sz="2400">
                  <a:solidFill>
                    <a:srgbClr val="000000"/>
                  </a:solidFill>
                  <a:latin typeface="Perpetua" panose="02020502060401020303" pitchFamily="18" charset="0"/>
                </a:rPr>
                <a:t>Atonement</a:t>
              </a:r>
            </a:p>
            <a:p>
              <a:pPr fontAlgn="base">
                <a:spcAft>
                  <a:spcPct val="0"/>
                </a:spcAft>
                <a:buFontTx/>
                <a:buChar char="•"/>
              </a:pPr>
              <a:r>
                <a:rPr lang="en-US" altLang="en-US" sz="2400">
                  <a:solidFill>
                    <a:srgbClr val="000000"/>
                  </a:solidFill>
                  <a:latin typeface="Perpetua" panose="02020502060401020303" pitchFamily="18" charset="0"/>
                </a:rPr>
                <a:t>Calling </a:t>
              </a:r>
            </a:p>
            <a:p>
              <a:pPr fontAlgn="base">
                <a:spcAft>
                  <a:spcPct val="0"/>
                </a:spcAft>
                <a:buFontTx/>
                <a:buChar char="•"/>
              </a:pPr>
              <a:r>
                <a:rPr lang="en-US" altLang="en-US" sz="2400">
                  <a:solidFill>
                    <a:srgbClr val="000000"/>
                  </a:solidFill>
                  <a:latin typeface="Perpetua" panose="02020502060401020303" pitchFamily="18" charset="0"/>
                </a:rPr>
                <a:t>Regeneration</a:t>
              </a:r>
            </a:p>
            <a:p>
              <a:pPr fontAlgn="base">
                <a:spcAft>
                  <a:spcPct val="0"/>
                </a:spcAft>
                <a:buFontTx/>
                <a:buChar char="•"/>
              </a:pPr>
              <a:r>
                <a:rPr lang="en-US" altLang="en-US" sz="2400">
                  <a:solidFill>
                    <a:srgbClr val="000000"/>
                  </a:solidFill>
                  <a:latin typeface="Perpetua" panose="02020502060401020303" pitchFamily="18" charset="0"/>
                </a:rPr>
                <a:t>Justification</a:t>
              </a:r>
            </a:p>
          </p:txBody>
        </p:sp>
        <p:sp>
          <p:nvSpPr>
            <p:cNvPr id="669704" name="Text Box 8">
              <a:extLst>
                <a:ext uri="{FF2B5EF4-FFF2-40B4-BE49-F238E27FC236}">
                  <a16:creationId xmlns:a16="http://schemas.microsoft.com/office/drawing/2014/main" id="{2EA6239E-126D-4AED-8359-543D38551D17}"/>
                </a:ext>
              </a:extLst>
            </p:cNvPr>
            <p:cNvSpPr txBox="1">
              <a:spLocks noChangeArrowheads="1"/>
            </p:cNvSpPr>
            <p:nvPr/>
          </p:nvSpPr>
          <p:spPr bwMode="auto">
            <a:xfrm>
              <a:off x="2352" y="2987"/>
              <a:ext cx="1197"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31775" indent="-231775">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Aft>
                  <a:spcPct val="0"/>
                </a:spcAft>
                <a:buFontTx/>
                <a:buChar char="•"/>
              </a:pPr>
              <a:r>
                <a:rPr lang="en-US" altLang="en-US" sz="2400">
                  <a:solidFill>
                    <a:srgbClr val="000000"/>
                  </a:solidFill>
                  <a:latin typeface="Perpetua" panose="02020502060401020303" pitchFamily="18" charset="0"/>
                </a:rPr>
                <a:t>Faith</a:t>
              </a:r>
            </a:p>
            <a:p>
              <a:pPr fontAlgn="base">
                <a:spcAft>
                  <a:spcPct val="0"/>
                </a:spcAft>
                <a:buFontTx/>
                <a:buChar char="•"/>
              </a:pPr>
              <a:r>
                <a:rPr lang="en-US" altLang="en-US" sz="2400">
                  <a:solidFill>
                    <a:srgbClr val="000000"/>
                  </a:solidFill>
                  <a:latin typeface="Perpetua" panose="02020502060401020303" pitchFamily="18" charset="0"/>
                </a:rPr>
                <a:t>Repentance</a:t>
              </a:r>
            </a:p>
            <a:p>
              <a:pPr fontAlgn="base">
                <a:spcAft>
                  <a:spcPct val="0"/>
                </a:spcAft>
                <a:buFontTx/>
                <a:buChar char="•"/>
              </a:pPr>
              <a:r>
                <a:rPr lang="en-US" altLang="en-US" sz="2400">
                  <a:solidFill>
                    <a:srgbClr val="000000"/>
                  </a:solidFill>
                  <a:latin typeface="Perpetua" panose="02020502060401020303" pitchFamily="18" charset="0"/>
                </a:rPr>
                <a:t>Sanctification</a:t>
              </a:r>
            </a:p>
            <a:p>
              <a:pPr fontAlgn="base">
                <a:spcAft>
                  <a:spcPct val="0"/>
                </a:spcAft>
                <a:buFontTx/>
                <a:buChar char="•"/>
              </a:pPr>
              <a:r>
                <a:rPr lang="en-US" altLang="en-US" sz="2400">
                  <a:solidFill>
                    <a:srgbClr val="000000"/>
                  </a:solidFill>
                  <a:latin typeface="Perpetua" panose="02020502060401020303" pitchFamily="18" charset="0"/>
                </a:rPr>
                <a:t>Perseverance</a:t>
              </a:r>
            </a:p>
          </p:txBody>
        </p:sp>
        <p:sp>
          <p:nvSpPr>
            <p:cNvPr id="669705" name="Rectangle 9">
              <a:extLst>
                <a:ext uri="{FF2B5EF4-FFF2-40B4-BE49-F238E27FC236}">
                  <a16:creationId xmlns:a16="http://schemas.microsoft.com/office/drawing/2014/main" id="{E60BC6D8-3D59-41E9-9F6F-F34E65153B23}"/>
                </a:ext>
              </a:extLst>
            </p:cNvPr>
            <p:cNvSpPr>
              <a:spLocks noChangeArrowheads="1"/>
            </p:cNvSpPr>
            <p:nvPr/>
          </p:nvSpPr>
          <p:spPr bwMode="auto">
            <a:xfrm>
              <a:off x="672" y="1132"/>
              <a:ext cx="1537" cy="530"/>
            </a:xfrm>
            <a:prstGeom prst="rect">
              <a:avLst/>
            </a:prstGeom>
            <a:solidFill>
              <a:srgbClr val="990000"/>
            </a:solidFill>
            <a:ln w="9525">
              <a:solidFill>
                <a:schemeClr val="tx1"/>
              </a:solidFill>
              <a:miter lim="800000"/>
              <a:headEnd/>
              <a:tailEnd/>
            </a:ln>
            <a:effectLst>
              <a:outerShdw dist="107763" dir="13500000" algn="ctr" rotWithShape="0">
                <a:schemeClr val="bg2">
                  <a:alpha val="50000"/>
                </a:schemeClr>
              </a:outerShdw>
            </a:effectLst>
          </p:spPr>
          <p:txBody>
            <a:bodyPr anchor="ctr"/>
            <a:lstStyle/>
            <a:p>
              <a:pPr algn="ctr" fontAlgn="base">
                <a:spcBef>
                  <a:spcPct val="0"/>
                </a:spcBef>
                <a:spcAft>
                  <a:spcPct val="0"/>
                </a:spcAft>
              </a:pPr>
              <a:r>
                <a:rPr lang="en-US" altLang="en-US" sz="2800">
                  <a:solidFill>
                    <a:srgbClr val="FFFFFF"/>
                  </a:solidFill>
                  <a:latin typeface="Perpetua" panose="02020502060401020303" pitchFamily="18" charset="0"/>
                </a:rPr>
                <a:t>What God Does Alone</a:t>
              </a:r>
            </a:p>
          </p:txBody>
        </p:sp>
        <p:sp>
          <p:nvSpPr>
            <p:cNvPr id="669706" name="Rectangle 10">
              <a:extLst>
                <a:ext uri="{FF2B5EF4-FFF2-40B4-BE49-F238E27FC236}">
                  <a16:creationId xmlns:a16="http://schemas.microsoft.com/office/drawing/2014/main" id="{431C90A2-0FE6-4AC0-BC46-7D62231250F3}"/>
                </a:ext>
              </a:extLst>
            </p:cNvPr>
            <p:cNvSpPr>
              <a:spLocks noChangeArrowheads="1"/>
            </p:cNvSpPr>
            <p:nvPr/>
          </p:nvSpPr>
          <p:spPr bwMode="auto">
            <a:xfrm>
              <a:off x="672" y="3113"/>
              <a:ext cx="1537" cy="583"/>
            </a:xfrm>
            <a:prstGeom prst="rect">
              <a:avLst/>
            </a:prstGeom>
            <a:solidFill>
              <a:srgbClr val="990000"/>
            </a:solidFill>
            <a:ln w="9525">
              <a:solidFill>
                <a:schemeClr val="tx1"/>
              </a:solidFill>
              <a:miter lim="800000"/>
              <a:headEnd/>
              <a:tailEnd/>
            </a:ln>
            <a:effectLst>
              <a:outerShdw dist="107763" dir="13500000" algn="ctr" rotWithShape="0">
                <a:schemeClr val="bg2">
                  <a:alpha val="50000"/>
                </a:schemeClr>
              </a:outerShdw>
            </a:effectLst>
          </p:spPr>
          <p:txBody>
            <a:bodyPr anchor="ctr"/>
            <a:lstStyle/>
            <a:p>
              <a:pPr algn="ctr" fontAlgn="base">
                <a:spcBef>
                  <a:spcPct val="0"/>
                </a:spcBef>
                <a:spcAft>
                  <a:spcPct val="0"/>
                </a:spcAft>
              </a:pPr>
              <a:r>
                <a:rPr lang="en-US" altLang="en-US" sz="2800">
                  <a:solidFill>
                    <a:srgbClr val="FFFFFF"/>
                  </a:solidFill>
                  <a:latin typeface="Perpetua" panose="02020502060401020303" pitchFamily="18" charset="0"/>
                </a:rPr>
                <a:t>What God Does Through Us</a:t>
              </a:r>
            </a:p>
          </p:txBody>
        </p:sp>
        <p:sp>
          <p:nvSpPr>
            <p:cNvPr id="669707" name="Line 11">
              <a:extLst>
                <a:ext uri="{FF2B5EF4-FFF2-40B4-BE49-F238E27FC236}">
                  <a16:creationId xmlns:a16="http://schemas.microsoft.com/office/drawing/2014/main" id="{51A649DB-F6F9-4D95-BD19-D83563160F8B}"/>
                </a:ext>
              </a:extLst>
            </p:cNvPr>
            <p:cNvSpPr>
              <a:spLocks noChangeShapeType="1"/>
            </p:cNvSpPr>
            <p:nvPr/>
          </p:nvSpPr>
          <p:spPr bwMode="auto">
            <a:xfrm>
              <a:off x="288" y="2160"/>
              <a:ext cx="5136" cy="0"/>
            </a:xfrm>
            <a:prstGeom prst="line">
              <a:avLst/>
            </a:prstGeom>
            <a:noFill/>
            <a:ln w="57150">
              <a:solidFill>
                <a:schemeClr val="bg1"/>
              </a:solidFill>
              <a:round/>
              <a:headEnd/>
              <a:tailEnd/>
            </a:ln>
            <a:effectLst/>
            <a:scene3d>
              <a:camera prst="legacyPerspectiveBottom"/>
              <a:lightRig rig="legacyFlat3" dir="t"/>
            </a:scene3d>
            <a:sp3d extrusionH="887400" prstMaterial="legacyMatte">
              <a:bevelT w="13500" h="13500" prst="angle"/>
              <a:bevelB w="13500" h="13500" prst="angle"/>
              <a:extrusionClr>
                <a:schemeClr val="bg1"/>
              </a:extrusionClr>
              <a:contourClr>
                <a:schemeClr val="bg1"/>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69708" name="Text Box 12">
              <a:extLst>
                <a:ext uri="{FF2B5EF4-FFF2-40B4-BE49-F238E27FC236}">
                  <a16:creationId xmlns:a16="http://schemas.microsoft.com/office/drawing/2014/main" id="{E1BA1105-00D4-4A6E-AA41-3B7DC596B583}"/>
                </a:ext>
              </a:extLst>
            </p:cNvPr>
            <p:cNvSpPr txBox="1">
              <a:spLocks noChangeArrowheads="1"/>
            </p:cNvSpPr>
            <p:nvPr/>
          </p:nvSpPr>
          <p:spPr bwMode="auto">
            <a:xfrm>
              <a:off x="3648" y="1104"/>
              <a:ext cx="1294" cy="2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a:solidFill>
                    <a:srgbClr val="000000"/>
                  </a:solidFill>
                  <a:latin typeface="Perpetua Titling MT" panose="02020502060505020804" pitchFamily="18" charset="0"/>
                </a:rPr>
                <a:t>Monogism</a:t>
              </a:r>
            </a:p>
          </p:txBody>
        </p:sp>
        <p:sp>
          <p:nvSpPr>
            <p:cNvPr id="669709" name="Text Box 13">
              <a:extLst>
                <a:ext uri="{FF2B5EF4-FFF2-40B4-BE49-F238E27FC236}">
                  <a16:creationId xmlns:a16="http://schemas.microsoft.com/office/drawing/2014/main" id="{0C71BB9F-6370-4367-A833-0ACF41C5FB51}"/>
                </a:ext>
              </a:extLst>
            </p:cNvPr>
            <p:cNvSpPr txBox="1">
              <a:spLocks noChangeArrowheads="1"/>
            </p:cNvSpPr>
            <p:nvPr/>
          </p:nvSpPr>
          <p:spPr bwMode="auto">
            <a:xfrm>
              <a:off x="3634" y="3264"/>
              <a:ext cx="1310" cy="2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a:solidFill>
                    <a:srgbClr val="000000"/>
                  </a:solidFill>
                  <a:latin typeface="Perpetua Titling MT" panose="02020502060505020804" pitchFamily="18" charset="0"/>
                </a:rPr>
                <a:t>Synergism</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1746" name="Rectangle 2">
            <a:extLst>
              <a:ext uri="{FF2B5EF4-FFF2-40B4-BE49-F238E27FC236}">
                <a16:creationId xmlns:a16="http://schemas.microsoft.com/office/drawing/2014/main" id="{10F1B87A-835D-4017-8CF4-B18272B6881A}"/>
              </a:ext>
            </a:extLst>
          </p:cNvPr>
          <p:cNvSpPr>
            <a:spLocks noGrp="1" noChangeArrowheads="1"/>
          </p:cNvSpPr>
          <p:nvPr>
            <p:ph type="title"/>
          </p:nvPr>
        </p:nvSpPr>
        <p:spPr>
          <a:xfrm>
            <a:off x="1524000" y="274638"/>
            <a:ext cx="9144000" cy="1143000"/>
          </a:xfrm>
        </p:spPr>
        <p:txBody>
          <a:bodyPr/>
          <a:lstStyle/>
          <a:p>
            <a:r>
              <a:rPr lang="en-US" altLang="en-US"/>
              <a:t>Ordo Salutis</a:t>
            </a:r>
          </a:p>
        </p:txBody>
      </p:sp>
      <p:sp>
        <p:nvSpPr>
          <p:cNvPr id="671747" name="Rectangle 3">
            <a:extLst>
              <a:ext uri="{FF2B5EF4-FFF2-40B4-BE49-F238E27FC236}">
                <a16:creationId xmlns:a16="http://schemas.microsoft.com/office/drawing/2014/main" id="{CFCB2BAF-2283-4172-9A75-4010A29028AD}"/>
              </a:ext>
            </a:extLst>
          </p:cNvPr>
          <p:cNvSpPr>
            <a:spLocks noGrp="1" noChangeArrowheads="1"/>
          </p:cNvSpPr>
          <p:nvPr>
            <p:ph type="body" idx="1"/>
          </p:nvPr>
        </p:nvSpPr>
        <p:spPr/>
        <p:txBody>
          <a:bodyPr/>
          <a:lstStyle/>
          <a:p>
            <a:pPr marL="0" indent="0">
              <a:buNone/>
            </a:pPr>
            <a:r>
              <a:rPr lang="en-US" altLang="en-US" b="1">
                <a:effectLst>
                  <a:outerShdw blurRad="38100" dist="38100" dir="2700000" algn="tl">
                    <a:srgbClr val="C0C0C0"/>
                  </a:outerShdw>
                </a:effectLst>
              </a:rPr>
              <a:t>Rom. 8:29–30 </a:t>
            </a:r>
            <a:r>
              <a:rPr lang="en-US" altLang="en-US">
                <a:effectLst>
                  <a:outerShdw blurRad="38100" dist="38100" dir="2700000" algn="tl">
                    <a:srgbClr val="C0C0C0"/>
                  </a:outerShdw>
                </a:effectLst>
              </a:rPr>
              <a:t> </a:t>
            </a:r>
          </a:p>
          <a:p>
            <a:pPr marL="0" indent="0">
              <a:buNone/>
            </a:pPr>
            <a:r>
              <a:rPr lang="en-US" altLang="en-US"/>
              <a:t>“For those whom He foreknew, He also predestined </a:t>
            </a:r>
            <a:r>
              <a:rPr lang="en-US" altLang="en-US" i="1"/>
              <a:t>to become </a:t>
            </a:r>
            <a:r>
              <a:rPr lang="en-US" altLang="en-US"/>
              <a:t>conformed to the image of His Son, so that He would be the firstborn among many brethren; and these whom He predestined, He also called; and these whom He called, He also justified; and these whom He justified, He also glorified.”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a:extLst>
              <a:ext uri="{FF2B5EF4-FFF2-40B4-BE49-F238E27FC236}">
                <a16:creationId xmlns:a16="http://schemas.microsoft.com/office/drawing/2014/main" id="{97CA9CE7-6319-48B7-8A05-9A23FBEA8696}"/>
              </a:ext>
            </a:extLst>
          </p:cNvPr>
          <p:cNvSpPr>
            <a:spLocks noGrp="1" noChangeArrowheads="1"/>
          </p:cNvSpPr>
          <p:nvPr>
            <p:ph type="ctrTitle"/>
          </p:nvPr>
        </p:nvSpPr>
        <p:spPr>
          <a:xfrm>
            <a:off x="3352800" y="1806576"/>
            <a:ext cx="7162800" cy="1470025"/>
          </a:xfrm>
        </p:spPr>
        <p:txBody>
          <a:bodyPr/>
          <a:lstStyle/>
          <a:p>
            <a:br>
              <a:rPr lang="en-US" altLang="en-US" sz="3600">
                <a:latin typeface="Perpetua" panose="02020502060401020303" pitchFamily="18" charset="0"/>
              </a:rPr>
            </a:br>
            <a:r>
              <a:rPr lang="en-US" altLang="en-US" sz="3600">
                <a:latin typeface="Perpetua" panose="02020502060401020303" pitchFamily="18" charset="0"/>
              </a:rPr>
              <a:t>“He made Him who knew no sin </a:t>
            </a:r>
            <a:r>
              <a:rPr lang="en-US" altLang="en-US" sz="3600" i="1">
                <a:latin typeface="Perpetua" panose="02020502060401020303" pitchFamily="18" charset="0"/>
              </a:rPr>
              <a:t>to be </a:t>
            </a:r>
            <a:r>
              <a:rPr lang="en-US" altLang="en-US" sz="3600">
                <a:latin typeface="Perpetua" panose="02020502060401020303" pitchFamily="18" charset="0"/>
              </a:rPr>
              <a:t>sin on our behalf, so that we might become the righteousness of God in Him.”</a:t>
            </a:r>
            <a:r>
              <a:rPr lang="en-US" altLang="en-US" sz="3600"/>
              <a:t> </a:t>
            </a:r>
            <a:br>
              <a:rPr lang="en-US" altLang="en-US" sz="3600"/>
            </a:br>
            <a:r>
              <a:rPr lang="en-US" altLang="en-US" sz="3600"/>
              <a:t>                    </a:t>
            </a:r>
            <a:r>
              <a:rPr lang="en-US" altLang="en-US" sz="3600">
                <a:latin typeface="Perpetua" panose="02020502060401020303" pitchFamily="18" charset="0"/>
              </a:rPr>
              <a:t>–2 Corinthians 5:21</a:t>
            </a:r>
            <a:r>
              <a:rPr lang="en-US" altLang="en-US" sz="3600" b="1">
                <a:latin typeface="Perpetua" panose="02020502060401020303"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3794" name="Rectangle 2">
            <a:extLst>
              <a:ext uri="{FF2B5EF4-FFF2-40B4-BE49-F238E27FC236}">
                <a16:creationId xmlns:a16="http://schemas.microsoft.com/office/drawing/2014/main" id="{317F87AC-5933-4013-B7F3-CEDD412F3024}"/>
              </a:ext>
            </a:extLst>
          </p:cNvPr>
          <p:cNvSpPr>
            <a:spLocks noGrp="1" noChangeArrowheads="1"/>
          </p:cNvSpPr>
          <p:nvPr>
            <p:ph type="title"/>
          </p:nvPr>
        </p:nvSpPr>
        <p:spPr>
          <a:xfrm>
            <a:off x="1524000" y="274638"/>
            <a:ext cx="9144000" cy="1143000"/>
          </a:xfrm>
        </p:spPr>
        <p:txBody>
          <a:bodyPr/>
          <a:lstStyle/>
          <a:p>
            <a:r>
              <a:rPr lang="en-US" altLang="en-US"/>
              <a:t>Ordo Salutis</a:t>
            </a:r>
          </a:p>
        </p:txBody>
      </p:sp>
      <p:sp>
        <p:nvSpPr>
          <p:cNvPr id="673795" name="Rectangle 3">
            <a:extLst>
              <a:ext uri="{FF2B5EF4-FFF2-40B4-BE49-F238E27FC236}">
                <a16:creationId xmlns:a16="http://schemas.microsoft.com/office/drawing/2014/main" id="{7C668E4F-D75B-4560-AC38-79610736610D}"/>
              </a:ext>
            </a:extLst>
          </p:cNvPr>
          <p:cNvSpPr>
            <a:spLocks noGrp="1" noChangeArrowheads="1"/>
          </p:cNvSpPr>
          <p:nvPr>
            <p:ph type="body" idx="1"/>
          </p:nvPr>
        </p:nvSpPr>
        <p:spPr/>
        <p:txBody>
          <a:bodyPr/>
          <a:lstStyle/>
          <a:p>
            <a:pPr marL="0" indent="0" algn="ctr">
              <a:buNone/>
            </a:pPr>
            <a:r>
              <a:rPr lang="en-US" altLang="en-US" sz="4000">
                <a:effectLst>
                  <a:outerShdw blurRad="38100" dist="38100" dir="2700000" algn="tl">
                    <a:srgbClr val="C0C0C0"/>
                  </a:outerShdw>
                </a:effectLst>
              </a:rPr>
              <a:t>How do the various Christian traditions view salvation differently?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a:extLst>
              <a:ext uri="{FF2B5EF4-FFF2-40B4-BE49-F238E27FC236}">
                <a16:creationId xmlns:a16="http://schemas.microsoft.com/office/drawing/2014/main" id="{487D1F36-C25F-429B-AD74-AA7EB920EF96}"/>
              </a:ext>
            </a:extLst>
          </p:cNvPr>
          <p:cNvSpPr>
            <a:spLocks noGrp="1" noChangeArrowheads="1"/>
          </p:cNvSpPr>
          <p:nvPr>
            <p:ph type="title"/>
          </p:nvPr>
        </p:nvSpPr>
        <p:spPr>
          <a:xfrm>
            <a:off x="1524000" y="274638"/>
            <a:ext cx="9144000" cy="1143000"/>
          </a:xfrm>
        </p:spPr>
        <p:txBody>
          <a:bodyPr/>
          <a:lstStyle/>
          <a:p>
            <a:r>
              <a:rPr lang="en-US" altLang="en-US"/>
              <a:t>Different Traditions</a:t>
            </a:r>
          </a:p>
        </p:txBody>
      </p:sp>
      <p:sp>
        <p:nvSpPr>
          <p:cNvPr id="674819" name="Rectangle 3">
            <a:extLst>
              <a:ext uri="{FF2B5EF4-FFF2-40B4-BE49-F238E27FC236}">
                <a16:creationId xmlns:a16="http://schemas.microsoft.com/office/drawing/2014/main" id="{A027BF6E-6696-40B6-A51B-5C1D32B4CC69}"/>
              </a:ext>
            </a:extLst>
          </p:cNvPr>
          <p:cNvSpPr>
            <a:spLocks noGrp="1" noChangeArrowheads="1"/>
          </p:cNvSpPr>
          <p:nvPr>
            <p:ph type="body" idx="1"/>
          </p:nvPr>
        </p:nvSpPr>
        <p:spPr/>
        <p:txBody>
          <a:bodyPr/>
          <a:lstStyle/>
          <a:p>
            <a:pPr marL="609600" indent="-609600">
              <a:buFontTx/>
              <a:buAutoNum type="arabicPeriod"/>
            </a:pPr>
            <a:r>
              <a:rPr lang="en-US" altLang="en-US"/>
              <a:t>Pelagian/Liberal</a:t>
            </a:r>
          </a:p>
          <a:p>
            <a:pPr marL="609600" indent="-609600">
              <a:buFontTx/>
              <a:buAutoNum type="arabicPeriod"/>
            </a:pPr>
            <a:r>
              <a:rPr lang="en-US" altLang="en-US"/>
              <a:t>Roman Catholicism</a:t>
            </a:r>
          </a:p>
          <a:p>
            <a:pPr marL="609600" indent="-609600">
              <a:buFontTx/>
              <a:buAutoNum type="arabicPeriod"/>
            </a:pPr>
            <a:r>
              <a:rPr lang="en-US" altLang="en-US"/>
              <a:t>Arminianism</a:t>
            </a:r>
          </a:p>
          <a:p>
            <a:pPr marL="609600" indent="-609600">
              <a:buFontTx/>
              <a:buAutoNum type="arabicPeriod"/>
            </a:pPr>
            <a:r>
              <a:rPr lang="en-US" altLang="en-US"/>
              <a:t>Reformed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a:extLst>
              <a:ext uri="{FF2B5EF4-FFF2-40B4-BE49-F238E27FC236}">
                <a16:creationId xmlns:a16="http://schemas.microsoft.com/office/drawing/2014/main" id="{04D147C7-2781-465F-A747-9B5918F10858}"/>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grpSp>
        <p:nvGrpSpPr>
          <p:cNvPr id="675843" name="Group 3">
            <a:extLst>
              <a:ext uri="{FF2B5EF4-FFF2-40B4-BE49-F238E27FC236}">
                <a16:creationId xmlns:a16="http://schemas.microsoft.com/office/drawing/2014/main" id="{4745131B-7660-4CDA-AF35-A0D371F4412D}"/>
              </a:ext>
            </a:extLst>
          </p:cNvPr>
          <p:cNvGrpSpPr>
            <a:grpSpLocks/>
          </p:cNvGrpSpPr>
          <p:nvPr/>
        </p:nvGrpSpPr>
        <p:grpSpPr bwMode="auto">
          <a:xfrm>
            <a:off x="2971800" y="3733801"/>
            <a:ext cx="7696200" cy="792163"/>
            <a:chOff x="912" y="2544"/>
            <a:chExt cx="4848" cy="499"/>
          </a:xfrm>
        </p:grpSpPr>
        <p:sp>
          <p:nvSpPr>
            <p:cNvPr id="675844" name="Line 4">
              <a:extLst>
                <a:ext uri="{FF2B5EF4-FFF2-40B4-BE49-F238E27FC236}">
                  <a16:creationId xmlns:a16="http://schemas.microsoft.com/office/drawing/2014/main" id="{B2FCC224-0CF9-47C6-9646-FC5DFDDB2F61}"/>
                </a:ext>
              </a:extLst>
            </p:cNvPr>
            <p:cNvSpPr>
              <a:spLocks noChangeShapeType="1"/>
            </p:cNvSpPr>
            <p:nvPr/>
          </p:nvSpPr>
          <p:spPr bwMode="auto">
            <a:xfrm>
              <a:off x="912" y="2784"/>
              <a:ext cx="4848" cy="0"/>
            </a:xfrm>
            <a:prstGeom prst="line">
              <a:avLst/>
            </a:prstGeom>
            <a:noFill/>
            <a:ln w="762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5845" name="Text Box 5">
              <a:extLst>
                <a:ext uri="{FF2B5EF4-FFF2-40B4-BE49-F238E27FC236}">
                  <a16:creationId xmlns:a16="http://schemas.microsoft.com/office/drawing/2014/main" id="{E917062A-1024-414C-9B2E-12C7AB290CD6}"/>
                </a:ext>
              </a:extLst>
            </p:cNvPr>
            <p:cNvSpPr txBox="1">
              <a:spLocks noChangeArrowheads="1"/>
            </p:cNvSpPr>
            <p:nvPr/>
          </p:nvSpPr>
          <p:spPr bwMode="auto">
            <a:xfrm>
              <a:off x="4118" y="2810"/>
              <a:ext cx="722" cy="2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990000"/>
                  </a:solidFill>
                  <a:latin typeface="Calligrapher" panose="020B0604020202020204" pitchFamily="2" charset="0"/>
                </a:rPr>
                <a:t>Unsaved</a:t>
              </a:r>
            </a:p>
          </p:txBody>
        </p:sp>
        <p:sp>
          <p:nvSpPr>
            <p:cNvPr id="675846" name="Text Box 6">
              <a:extLst>
                <a:ext uri="{FF2B5EF4-FFF2-40B4-BE49-F238E27FC236}">
                  <a16:creationId xmlns:a16="http://schemas.microsoft.com/office/drawing/2014/main" id="{B86A9F1D-25F9-4624-80B2-2CC49AEBE098}"/>
                </a:ext>
              </a:extLst>
            </p:cNvPr>
            <p:cNvSpPr txBox="1">
              <a:spLocks noChangeArrowheads="1"/>
            </p:cNvSpPr>
            <p:nvPr/>
          </p:nvSpPr>
          <p:spPr bwMode="auto">
            <a:xfrm>
              <a:off x="4188" y="2544"/>
              <a:ext cx="544" cy="2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990000"/>
                  </a:solidFill>
                  <a:latin typeface="Calligrapher" panose="020B0604020202020204" pitchFamily="2" charset="0"/>
                </a:rPr>
                <a:t>Saved</a:t>
              </a:r>
            </a:p>
          </p:txBody>
        </p:sp>
      </p:grpSp>
      <p:sp>
        <p:nvSpPr>
          <p:cNvPr id="675847" name="Text Box 7">
            <a:extLst>
              <a:ext uri="{FF2B5EF4-FFF2-40B4-BE49-F238E27FC236}">
                <a16:creationId xmlns:a16="http://schemas.microsoft.com/office/drawing/2014/main" id="{A6CD4AEE-3C7D-479E-A277-77174FD477BF}"/>
              </a:ext>
            </a:extLst>
          </p:cNvPr>
          <p:cNvSpPr txBox="1">
            <a:spLocks noChangeArrowheads="1"/>
          </p:cNvSpPr>
          <p:nvPr/>
        </p:nvSpPr>
        <p:spPr bwMode="auto">
          <a:xfrm>
            <a:off x="1797050" y="3886201"/>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Innocence</a:t>
            </a:r>
          </a:p>
        </p:txBody>
      </p:sp>
      <p:grpSp>
        <p:nvGrpSpPr>
          <p:cNvPr id="675848" name="Group 8">
            <a:extLst>
              <a:ext uri="{FF2B5EF4-FFF2-40B4-BE49-F238E27FC236}">
                <a16:creationId xmlns:a16="http://schemas.microsoft.com/office/drawing/2014/main" id="{5300726D-2C5E-40D0-B918-FBA1C1908BFC}"/>
              </a:ext>
            </a:extLst>
          </p:cNvPr>
          <p:cNvGrpSpPr>
            <a:grpSpLocks/>
          </p:cNvGrpSpPr>
          <p:nvPr/>
        </p:nvGrpSpPr>
        <p:grpSpPr bwMode="auto">
          <a:xfrm>
            <a:off x="4495800" y="5805488"/>
            <a:ext cx="2984500" cy="366712"/>
            <a:chOff x="3216" y="3648"/>
            <a:chExt cx="1880" cy="231"/>
          </a:xfrm>
        </p:grpSpPr>
        <p:sp>
          <p:nvSpPr>
            <p:cNvPr id="675849" name="Line 9">
              <a:extLst>
                <a:ext uri="{FF2B5EF4-FFF2-40B4-BE49-F238E27FC236}">
                  <a16:creationId xmlns:a16="http://schemas.microsoft.com/office/drawing/2014/main" id="{456C1F0C-B72E-43D5-8077-00ED5A28A415}"/>
                </a:ext>
              </a:extLst>
            </p:cNvPr>
            <p:cNvSpPr>
              <a:spLocks noChangeShapeType="1"/>
            </p:cNvSpPr>
            <p:nvPr/>
          </p:nvSpPr>
          <p:spPr bwMode="auto">
            <a:xfrm>
              <a:off x="3216" y="3744"/>
              <a:ext cx="576"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5850" name="Text Box 10">
              <a:extLst>
                <a:ext uri="{FF2B5EF4-FFF2-40B4-BE49-F238E27FC236}">
                  <a16:creationId xmlns:a16="http://schemas.microsoft.com/office/drawing/2014/main" id="{3355BD22-A28F-4493-B59A-892E0E356FAA}"/>
                </a:ext>
              </a:extLst>
            </p:cNvPr>
            <p:cNvSpPr txBox="1">
              <a:spLocks noChangeArrowheads="1"/>
            </p:cNvSpPr>
            <p:nvPr/>
          </p:nvSpPr>
          <p:spPr bwMode="auto">
            <a:xfrm>
              <a:off x="3792" y="3648"/>
              <a:ext cx="13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Eternal Damnation</a:t>
              </a:r>
            </a:p>
          </p:txBody>
        </p:sp>
      </p:grpSp>
      <p:grpSp>
        <p:nvGrpSpPr>
          <p:cNvPr id="675851" name="Group 11">
            <a:extLst>
              <a:ext uri="{FF2B5EF4-FFF2-40B4-BE49-F238E27FC236}">
                <a16:creationId xmlns:a16="http://schemas.microsoft.com/office/drawing/2014/main" id="{4B838E49-7C7C-4441-9740-D19FE51A6110}"/>
              </a:ext>
            </a:extLst>
          </p:cNvPr>
          <p:cNvGrpSpPr>
            <a:grpSpLocks/>
          </p:cNvGrpSpPr>
          <p:nvPr/>
        </p:nvGrpSpPr>
        <p:grpSpPr bwMode="auto">
          <a:xfrm>
            <a:off x="4425950" y="1676400"/>
            <a:ext cx="1905000" cy="915988"/>
            <a:chOff x="2784" y="960"/>
            <a:chExt cx="1200" cy="577"/>
          </a:xfrm>
        </p:grpSpPr>
        <p:sp>
          <p:nvSpPr>
            <p:cNvPr id="675852" name="Text Box 12">
              <a:extLst>
                <a:ext uri="{FF2B5EF4-FFF2-40B4-BE49-F238E27FC236}">
                  <a16:creationId xmlns:a16="http://schemas.microsoft.com/office/drawing/2014/main" id="{236F9565-4EE5-4365-82AF-7B732C93BD48}"/>
                </a:ext>
              </a:extLst>
            </p:cNvPr>
            <p:cNvSpPr txBox="1">
              <a:spLocks noChangeArrowheads="1"/>
            </p:cNvSpPr>
            <p:nvPr/>
          </p:nvSpPr>
          <p:spPr bwMode="auto">
            <a:xfrm>
              <a:off x="3072" y="960"/>
              <a:ext cx="91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Process </a:t>
              </a:r>
            </a:p>
            <a:p>
              <a:pPr fontAlgn="base">
                <a:spcBef>
                  <a:spcPct val="0"/>
                </a:spcBef>
                <a:spcAft>
                  <a:spcPct val="0"/>
                </a:spcAft>
              </a:pPr>
              <a:r>
                <a:rPr lang="en-US" altLang="en-US" b="1">
                  <a:solidFill>
                    <a:srgbClr val="000000"/>
                  </a:solidFill>
                  <a:latin typeface="Times New Roman" panose="02020603050405020304" pitchFamily="18" charset="0"/>
                </a:rPr>
                <a:t>Justification </a:t>
              </a:r>
            </a:p>
            <a:p>
              <a:pPr fontAlgn="base">
                <a:spcBef>
                  <a:spcPct val="0"/>
                </a:spcBef>
                <a:spcAft>
                  <a:spcPct val="0"/>
                </a:spcAft>
              </a:pPr>
              <a:r>
                <a:rPr lang="en-US" altLang="en-US" b="1">
                  <a:solidFill>
                    <a:srgbClr val="000000"/>
                  </a:solidFill>
                  <a:latin typeface="Times New Roman" panose="02020603050405020304" pitchFamily="18" charset="0"/>
                </a:rPr>
                <a:t>(man)</a:t>
              </a:r>
            </a:p>
          </p:txBody>
        </p:sp>
        <p:sp>
          <p:nvSpPr>
            <p:cNvPr id="675853" name="Line 13">
              <a:extLst>
                <a:ext uri="{FF2B5EF4-FFF2-40B4-BE49-F238E27FC236}">
                  <a16:creationId xmlns:a16="http://schemas.microsoft.com/office/drawing/2014/main" id="{2DEAF683-F9C1-4D14-B27B-A8D63C61F776}"/>
                </a:ext>
              </a:extLst>
            </p:cNvPr>
            <p:cNvSpPr>
              <a:spLocks noChangeShapeType="1"/>
            </p:cNvSpPr>
            <p:nvPr/>
          </p:nvSpPr>
          <p:spPr bwMode="auto">
            <a:xfrm rot="-2780873">
              <a:off x="2784" y="1089"/>
              <a:ext cx="240" cy="24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75869" name="Group 29">
            <a:extLst>
              <a:ext uri="{FF2B5EF4-FFF2-40B4-BE49-F238E27FC236}">
                <a16:creationId xmlns:a16="http://schemas.microsoft.com/office/drawing/2014/main" id="{0D195775-2AC9-4B15-9D08-35B98DC35F50}"/>
              </a:ext>
            </a:extLst>
          </p:cNvPr>
          <p:cNvGrpSpPr>
            <a:grpSpLocks/>
          </p:cNvGrpSpPr>
          <p:nvPr/>
        </p:nvGrpSpPr>
        <p:grpSpPr bwMode="auto">
          <a:xfrm>
            <a:off x="6400800" y="1720851"/>
            <a:ext cx="2362200" cy="715963"/>
            <a:chOff x="3072" y="1084"/>
            <a:chExt cx="1488" cy="451"/>
          </a:xfrm>
        </p:grpSpPr>
        <p:sp>
          <p:nvSpPr>
            <p:cNvPr id="675854" name="Text Box 14">
              <a:extLst>
                <a:ext uri="{FF2B5EF4-FFF2-40B4-BE49-F238E27FC236}">
                  <a16:creationId xmlns:a16="http://schemas.microsoft.com/office/drawing/2014/main" id="{29EE02B2-59DB-4890-B869-4647710B7505}"/>
                </a:ext>
              </a:extLst>
            </p:cNvPr>
            <p:cNvSpPr txBox="1">
              <a:spLocks noChangeArrowheads="1"/>
            </p:cNvSpPr>
            <p:nvPr/>
          </p:nvSpPr>
          <p:spPr bwMode="auto">
            <a:xfrm>
              <a:off x="3652" y="1084"/>
              <a:ext cx="9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Glorification</a:t>
              </a:r>
            </a:p>
            <a:p>
              <a:pPr fontAlgn="base">
                <a:spcBef>
                  <a:spcPct val="0"/>
                </a:spcBef>
                <a:spcAft>
                  <a:spcPct val="0"/>
                </a:spcAft>
              </a:pPr>
              <a:r>
                <a:rPr lang="en-US" altLang="en-US" b="1">
                  <a:solidFill>
                    <a:srgbClr val="000000"/>
                  </a:solidFill>
                  <a:latin typeface="Times New Roman" panose="02020603050405020304" pitchFamily="18" charset="0"/>
                </a:rPr>
                <a:t>(God)</a:t>
              </a:r>
            </a:p>
          </p:txBody>
        </p:sp>
        <p:sp>
          <p:nvSpPr>
            <p:cNvPr id="675855" name="Line 15">
              <a:extLst>
                <a:ext uri="{FF2B5EF4-FFF2-40B4-BE49-F238E27FC236}">
                  <a16:creationId xmlns:a16="http://schemas.microsoft.com/office/drawing/2014/main" id="{E81F4E98-607B-47B1-B234-684CB32B1818}"/>
                </a:ext>
              </a:extLst>
            </p:cNvPr>
            <p:cNvSpPr>
              <a:spLocks noChangeShapeType="1"/>
            </p:cNvSpPr>
            <p:nvPr/>
          </p:nvSpPr>
          <p:spPr bwMode="auto">
            <a:xfrm rot="-2780873" flipH="1" flipV="1">
              <a:off x="3080" y="1108"/>
              <a:ext cx="419" cy="436"/>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sp>
        <p:nvSpPr>
          <p:cNvPr id="675856" name="Rectangle 16">
            <a:extLst>
              <a:ext uri="{FF2B5EF4-FFF2-40B4-BE49-F238E27FC236}">
                <a16:creationId xmlns:a16="http://schemas.microsoft.com/office/drawing/2014/main" id="{D51B8C39-8BC9-428F-9786-522A312B891A}"/>
              </a:ext>
            </a:extLst>
          </p:cNvPr>
          <p:cNvSpPr>
            <a:spLocks noChangeArrowheads="1"/>
          </p:cNvSpPr>
          <p:nvPr/>
        </p:nvSpPr>
        <p:spPr bwMode="auto">
          <a:xfrm>
            <a:off x="1600200" y="85725"/>
            <a:ext cx="4648200" cy="1200150"/>
          </a:xfrm>
          <a:prstGeom prst="rect">
            <a:avLst/>
          </a:prstGeom>
          <a:solidFill>
            <a:srgbClr val="990000"/>
          </a:solidFill>
          <a:ln w="9525">
            <a:solidFill>
              <a:schemeClr val="tx1"/>
            </a:solidFill>
            <a:miter lim="800000"/>
            <a:headEnd/>
            <a:tailEnd/>
          </a:ln>
          <a:effectLst>
            <a:outerShdw dist="107763" dir="2700000" algn="ctr" rotWithShape="0">
              <a:schemeClr val="bg2"/>
            </a:outerShdw>
          </a:effectLst>
        </p:spPr>
        <p:txBody>
          <a:bodyPr anchor="ctr">
            <a:spAutoFit/>
          </a:bodyPr>
          <a:lstStyle/>
          <a:p>
            <a:pPr algn="ctr" fontAlgn="base">
              <a:spcBef>
                <a:spcPct val="0"/>
              </a:spcBef>
              <a:spcAft>
                <a:spcPct val="0"/>
              </a:spcAft>
            </a:pPr>
            <a:r>
              <a:rPr lang="en-US" altLang="en-US" sz="3600">
                <a:solidFill>
                  <a:srgbClr val="FFFFFF"/>
                </a:solidFill>
                <a:latin typeface="Calligrapher" panose="020B0604020202020204" pitchFamily="2" charset="0"/>
              </a:rPr>
              <a:t>Pelagian/Liberal</a:t>
            </a:r>
          </a:p>
          <a:p>
            <a:pPr algn="ctr" fontAlgn="base">
              <a:spcBef>
                <a:spcPct val="0"/>
              </a:spcBef>
              <a:spcAft>
                <a:spcPct val="0"/>
              </a:spcAft>
            </a:pPr>
            <a:r>
              <a:rPr lang="en-US" altLang="en-US" sz="3600">
                <a:solidFill>
                  <a:srgbClr val="FFFFFF"/>
                </a:solidFill>
                <a:latin typeface="Calligrapher" panose="020B0604020202020204" pitchFamily="2" charset="0"/>
              </a:rPr>
              <a:t> </a:t>
            </a:r>
            <a:r>
              <a:rPr lang="en-US" altLang="en-US" sz="3600" i="1">
                <a:solidFill>
                  <a:srgbClr val="FFFFFF"/>
                </a:solidFill>
                <a:latin typeface="Calligrapher" panose="020B0604020202020204" pitchFamily="2" charset="0"/>
              </a:rPr>
              <a:t>Ordo Salutis</a:t>
            </a:r>
          </a:p>
        </p:txBody>
      </p:sp>
      <p:grpSp>
        <p:nvGrpSpPr>
          <p:cNvPr id="675857" name="Group 17">
            <a:extLst>
              <a:ext uri="{FF2B5EF4-FFF2-40B4-BE49-F238E27FC236}">
                <a16:creationId xmlns:a16="http://schemas.microsoft.com/office/drawing/2014/main" id="{E884F366-3FE7-4807-82E9-4510AB288E76}"/>
              </a:ext>
            </a:extLst>
          </p:cNvPr>
          <p:cNvGrpSpPr>
            <a:grpSpLocks/>
          </p:cNvGrpSpPr>
          <p:nvPr/>
        </p:nvGrpSpPr>
        <p:grpSpPr bwMode="auto">
          <a:xfrm>
            <a:off x="2971800" y="1676400"/>
            <a:ext cx="1835150" cy="4756150"/>
            <a:chOff x="1524" y="1056"/>
            <a:chExt cx="1156" cy="2996"/>
          </a:xfrm>
        </p:grpSpPr>
        <p:grpSp>
          <p:nvGrpSpPr>
            <p:cNvPr id="675858" name="Group 18">
              <a:extLst>
                <a:ext uri="{FF2B5EF4-FFF2-40B4-BE49-F238E27FC236}">
                  <a16:creationId xmlns:a16="http://schemas.microsoft.com/office/drawing/2014/main" id="{2AF12BBE-33A7-4410-9712-838651DF9780}"/>
                </a:ext>
              </a:extLst>
            </p:cNvPr>
            <p:cNvGrpSpPr>
              <a:grpSpLocks/>
            </p:cNvGrpSpPr>
            <p:nvPr/>
          </p:nvGrpSpPr>
          <p:grpSpPr bwMode="auto">
            <a:xfrm>
              <a:off x="1524" y="1056"/>
              <a:ext cx="1156" cy="1357"/>
              <a:chOff x="1524" y="1056"/>
              <a:chExt cx="1156" cy="1357"/>
            </a:xfrm>
          </p:grpSpPr>
          <p:sp>
            <p:nvSpPr>
              <p:cNvPr id="675859" name="Line 19">
                <a:extLst>
                  <a:ext uri="{FF2B5EF4-FFF2-40B4-BE49-F238E27FC236}">
                    <a16:creationId xmlns:a16="http://schemas.microsoft.com/office/drawing/2014/main" id="{47EFE8E3-45C7-48E7-925F-093563B7D561}"/>
                  </a:ext>
                </a:extLst>
              </p:cNvPr>
              <p:cNvSpPr>
                <a:spLocks noChangeShapeType="1"/>
              </p:cNvSpPr>
              <p:nvPr/>
            </p:nvSpPr>
            <p:spPr bwMode="auto">
              <a:xfrm rot="18819127" flipH="1">
                <a:off x="1282" y="1714"/>
                <a:ext cx="941" cy="458"/>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5860" name="Text Box 20">
                <a:extLst>
                  <a:ext uri="{FF2B5EF4-FFF2-40B4-BE49-F238E27FC236}">
                    <a16:creationId xmlns:a16="http://schemas.microsoft.com/office/drawing/2014/main" id="{B86799A4-04BB-4B22-95F6-282943284203}"/>
                  </a:ext>
                </a:extLst>
              </p:cNvPr>
              <p:cNvSpPr txBox="1">
                <a:spLocks noChangeArrowheads="1"/>
              </p:cNvSpPr>
              <p:nvPr/>
            </p:nvSpPr>
            <p:spPr bwMode="auto">
              <a:xfrm>
                <a:off x="1776" y="1056"/>
                <a:ext cx="9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Good Works</a:t>
                </a:r>
              </a:p>
              <a:p>
                <a:pPr fontAlgn="base">
                  <a:spcBef>
                    <a:spcPct val="0"/>
                  </a:spcBef>
                  <a:spcAft>
                    <a:spcPct val="0"/>
                  </a:spcAft>
                </a:pPr>
                <a:r>
                  <a:rPr lang="en-US" altLang="en-US" b="1">
                    <a:solidFill>
                      <a:srgbClr val="000000"/>
                    </a:solidFill>
                    <a:latin typeface="Times New Roman" panose="02020603050405020304" pitchFamily="18" charset="0"/>
                  </a:rPr>
                  <a:t>(man)</a:t>
                </a:r>
              </a:p>
            </p:txBody>
          </p:sp>
        </p:grpSp>
        <p:grpSp>
          <p:nvGrpSpPr>
            <p:cNvPr id="675861" name="Group 21">
              <a:extLst>
                <a:ext uri="{FF2B5EF4-FFF2-40B4-BE49-F238E27FC236}">
                  <a16:creationId xmlns:a16="http://schemas.microsoft.com/office/drawing/2014/main" id="{A0E01D99-8BAB-4C04-972B-680D075CA352}"/>
                </a:ext>
              </a:extLst>
            </p:cNvPr>
            <p:cNvGrpSpPr>
              <a:grpSpLocks/>
            </p:cNvGrpSpPr>
            <p:nvPr/>
          </p:nvGrpSpPr>
          <p:grpSpPr bwMode="auto">
            <a:xfrm>
              <a:off x="1563" y="2658"/>
              <a:ext cx="933" cy="1394"/>
              <a:chOff x="1563" y="2658"/>
              <a:chExt cx="933" cy="1394"/>
            </a:xfrm>
          </p:grpSpPr>
          <p:sp>
            <p:nvSpPr>
              <p:cNvPr id="675862" name="Line 22">
                <a:extLst>
                  <a:ext uri="{FF2B5EF4-FFF2-40B4-BE49-F238E27FC236}">
                    <a16:creationId xmlns:a16="http://schemas.microsoft.com/office/drawing/2014/main" id="{77EDB5E2-FDB0-4270-AA1F-1BB96F02DBB4}"/>
                  </a:ext>
                </a:extLst>
              </p:cNvPr>
              <p:cNvSpPr>
                <a:spLocks noChangeShapeType="1"/>
              </p:cNvSpPr>
              <p:nvPr/>
            </p:nvSpPr>
            <p:spPr bwMode="auto">
              <a:xfrm>
                <a:off x="1584" y="2832"/>
                <a:ext cx="240" cy="72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nvGrpSpPr>
              <p:cNvPr id="675863" name="Group 23">
                <a:extLst>
                  <a:ext uri="{FF2B5EF4-FFF2-40B4-BE49-F238E27FC236}">
                    <a16:creationId xmlns:a16="http://schemas.microsoft.com/office/drawing/2014/main" id="{AAA0A440-9C78-47BE-86A4-CDB6A8583974}"/>
                  </a:ext>
                </a:extLst>
              </p:cNvPr>
              <p:cNvGrpSpPr>
                <a:grpSpLocks/>
              </p:cNvGrpSpPr>
              <p:nvPr/>
            </p:nvGrpSpPr>
            <p:grpSpPr bwMode="auto">
              <a:xfrm>
                <a:off x="1563" y="2658"/>
                <a:ext cx="933" cy="1394"/>
                <a:chOff x="1563" y="2658"/>
                <a:chExt cx="933" cy="1394"/>
              </a:xfrm>
            </p:grpSpPr>
            <p:sp>
              <p:nvSpPr>
                <p:cNvPr id="675864" name="Text Box 24">
                  <a:extLst>
                    <a:ext uri="{FF2B5EF4-FFF2-40B4-BE49-F238E27FC236}">
                      <a16:creationId xmlns:a16="http://schemas.microsoft.com/office/drawing/2014/main" id="{9F22B17B-49F1-49C8-B422-59AAB25C557D}"/>
                    </a:ext>
                  </a:extLst>
                </p:cNvPr>
                <p:cNvSpPr txBox="1">
                  <a:spLocks noChangeArrowheads="1"/>
                </p:cNvSpPr>
                <p:nvPr/>
              </p:nvSpPr>
              <p:spPr bwMode="auto">
                <a:xfrm>
                  <a:off x="1680" y="3648"/>
                  <a:ext cx="8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Bad Works</a:t>
                  </a:r>
                </a:p>
                <a:p>
                  <a:pPr fontAlgn="base">
                    <a:spcBef>
                      <a:spcPct val="0"/>
                    </a:spcBef>
                    <a:spcAft>
                      <a:spcPct val="0"/>
                    </a:spcAft>
                  </a:pPr>
                  <a:r>
                    <a:rPr lang="en-US" altLang="en-US" b="1">
                      <a:solidFill>
                        <a:srgbClr val="000000"/>
                      </a:solidFill>
                      <a:latin typeface="Times New Roman" panose="02020603050405020304" pitchFamily="18" charset="0"/>
                    </a:rPr>
                    <a:t>(man)</a:t>
                  </a:r>
                </a:p>
              </p:txBody>
            </p:sp>
            <p:sp>
              <p:nvSpPr>
                <p:cNvPr id="675865" name="Text Box 25">
                  <a:extLst>
                    <a:ext uri="{FF2B5EF4-FFF2-40B4-BE49-F238E27FC236}">
                      <a16:creationId xmlns:a16="http://schemas.microsoft.com/office/drawing/2014/main" id="{4A8A6F20-BAC7-4AC1-BF25-458126255270}"/>
                    </a:ext>
                  </a:extLst>
                </p:cNvPr>
                <p:cNvSpPr txBox="1">
                  <a:spLocks noChangeArrowheads="1"/>
                </p:cNvSpPr>
                <p:nvPr/>
              </p:nvSpPr>
              <p:spPr bwMode="auto">
                <a:xfrm rot="4295940">
                  <a:off x="1446" y="2775"/>
                  <a:ext cx="291" cy="5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spAutoFit/>
                </a:bodyPr>
                <a:lstStyle/>
                <a:p>
                  <a:pPr fontAlgn="base">
                    <a:spcBef>
                      <a:spcPct val="0"/>
                    </a:spcBef>
                    <a:spcAft>
                      <a:spcPct val="0"/>
                    </a:spcAft>
                  </a:pPr>
                  <a:endParaRPr lang="en-US" altLang="en-US">
                    <a:solidFill>
                      <a:srgbClr val="000000"/>
                    </a:solidFill>
                    <a:latin typeface="Perpetua" panose="02020502060401020303" pitchFamily="18" charset="0"/>
                  </a:endParaRPr>
                </a:p>
              </p:txBody>
            </p:sp>
          </p:grpSp>
        </p:grpSp>
      </p:grpSp>
      <p:grpSp>
        <p:nvGrpSpPr>
          <p:cNvPr id="675866" name="Group 26">
            <a:extLst>
              <a:ext uri="{FF2B5EF4-FFF2-40B4-BE49-F238E27FC236}">
                <a16:creationId xmlns:a16="http://schemas.microsoft.com/office/drawing/2014/main" id="{192F0BCF-D941-4E49-BD9C-361FB49BBC10}"/>
              </a:ext>
            </a:extLst>
          </p:cNvPr>
          <p:cNvGrpSpPr>
            <a:grpSpLocks/>
          </p:cNvGrpSpPr>
          <p:nvPr/>
        </p:nvGrpSpPr>
        <p:grpSpPr bwMode="auto">
          <a:xfrm>
            <a:off x="3886200" y="2438400"/>
            <a:ext cx="368300" cy="3200400"/>
            <a:chOff x="2524" y="1536"/>
            <a:chExt cx="232" cy="2016"/>
          </a:xfrm>
        </p:grpSpPr>
        <p:sp>
          <p:nvSpPr>
            <p:cNvPr id="675867" name="Line 27">
              <a:extLst>
                <a:ext uri="{FF2B5EF4-FFF2-40B4-BE49-F238E27FC236}">
                  <a16:creationId xmlns:a16="http://schemas.microsoft.com/office/drawing/2014/main" id="{D0EE2AFA-35E4-4D57-A874-8E17C5EBB93B}"/>
                </a:ext>
              </a:extLst>
            </p:cNvPr>
            <p:cNvSpPr>
              <a:spLocks noChangeShapeType="1"/>
            </p:cNvSpPr>
            <p:nvPr/>
          </p:nvSpPr>
          <p:spPr bwMode="auto">
            <a:xfrm flipV="1">
              <a:off x="2524" y="1536"/>
              <a:ext cx="0" cy="2016"/>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5868" name="Text Box 28">
              <a:extLst>
                <a:ext uri="{FF2B5EF4-FFF2-40B4-BE49-F238E27FC236}">
                  <a16:creationId xmlns:a16="http://schemas.microsoft.com/office/drawing/2014/main" id="{DFEFF106-C1B2-413B-8D76-4980779928BE}"/>
                </a:ext>
              </a:extLst>
            </p:cNvPr>
            <p:cNvSpPr txBox="1">
              <a:spLocks noChangeArrowheads="1"/>
            </p:cNvSpPr>
            <p:nvPr/>
          </p:nvSpPr>
          <p:spPr bwMode="auto">
            <a:xfrm rot="5400000">
              <a:off x="1878" y="2541"/>
              <a:ext cx="15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000000"/>
                  </a:solidFill>
                  <a:latin typeface="Times New Roman" panose="02020603050405020304" pitchFamily="18" charset="0"/>
                </a:rPr>
                <a:t>Confession and good works</a:t>
              </a:r>
            </a:p>
          </p:txBody>
        </p:sp>
      </p:grpSp>
      <p:grpSp>
        <p:nvGrpSpPr>
          <p:cNvPr id="675870" name="Group 30">
            <a:extLst>
              <a:ext uri="{FF2B5EF4-FFF2-40B4-BE49-F238E27FC236}">
                <a16:creationId xmlns:a16="http://schemas.microsoft.com/office/drawing/2014/main" id="{8CA8C86F-5773-49B9-86E6-0800CCB5B91E}"/>
              </a:ext>
            </a:extLst>
          </p:cNvPr>
          <p:cNvGrpSpPr>
            <a:grpSpLocks/>
          </p:cNvGrpSpPr>
          <p:nvPr/>
        </p:nvGrpSpPr>
        <p:grpSpPr bwMode="auto">
          <a:xfrm>
            <a:off x="4584700" y="2438400"/>
            <a:ext cx="368300" cy="3200400"/>
            <a:chOff x="2524" y="1536"/>
            <a:chExt cx="232" cy="2016"/>
          </a:xfrm>
        </p:grpSpPr>
        <p:sp>
          <p:nvSpPr>
            <p:cNvPr id="675871" name="Line 31">
              <a:extLst>
                <a:ext uri="{FF2B5EF4-FFF2-40B4-BE49-F238E27FC236}">
                  <a16:creationId xmlns:a16="http://schemas.microsoft.com/office/drawing/2014/main" id="{8F8694D7-FAC3-4C17-B6B6-C95BE0CED144}"/>
                </a:ext>
              </a:extLst>
            </p:cNvPr>
            <p:cNvSpPr>
              <a:spLocks noChangeShapeType="1"/>
            </p:cNvSpPr>
            <p:nvPr/>
          </p:nvSpPr>
          <p:spPr bwMode="auto">
            <a:xfrm flipV="1">
              <a:off x="2524" y="1536"/>
              <a:ext cx="0" cy="2016"/>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5872" name="Text Box 32">
              <a:extLst>
                <a:ext uri="{FF2B5EF4-FFF2-40B4-BE49-F238E27FC236}">
                  <a16:creationId xmlns:a16="http://schemas.microsoft.com/office/drawing/2014/main" id="{CD926EDA-C808-4714-974A-48AD77F9AE5B}"/>
                </a:ext>
              </a:extLst>
            </p:cNvPr>
            <p:cNvSpPr txBox="1">
              <a:spLocks noChangeArrowheads="1"/>
            </p:cNvSpPr>
            <p:nvPr/>
          </p:nvSpPr>
          <p:spPr bwMode="auto">
            <a:xfrm rot="5400000">
              <a:off x="2108" y="2312"/>
              <a:ext cx="10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000000"/>
                  </a:solidFill>
                  <a:latin typeface="Times New Roman" panose="02020603050405020304" pitchFamily="18" charset="0"/>
                </a:rPr>
                <a:t>            Bad  works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47"/>
                                        </p:tgtEl>
                                        <p:attrNameLst>
                                          <p:attrName>style.visibility</p:attrName>
                                        </p:attrNameLst>
                                      </p:cBhvr>
                                      <p:to>
                                        <p:strVal val="visible"/>
                                      </p:to>
                                    </p:set>
                                    <p:animEffect transition="in" filter="wipe(left)">
                                      <p:cBhvr>
                                        <p:cTn id="7" dur="500"/>
                                        <p:tgtEl>
                                          <p:spTgt spid="675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75843"/>
                                        </p:tgtEl>
                                        <p:attrNameLst>
                                          <p:attrName>style.visibility</p:attrName>
                                        </p:attrNameLst>
                                      </p:cBhvr>
                                      <p:to>
                                        <p:strVal val="visible"/>
                                      </p:to>
                                    </p:set>
                                    <p:animEffect transition="in" filter="wipe(left)">
                                      <p:cBhvr>
                                        <p:cTn id="12" dur="500"/>
                                        <p:tgtEl>
                                          <p:spTgt spid="675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75857"/>
                                        </p:tgtEl>
                                        <p:attrNameLst>
                                          <p:attrName>style.visibility</p:attrName>
                                        </p:attrNameLst>
                                      </p:cBhvr>
                                      <p:to>
                                        <p:strVal val="visible"/>
                                      </p:to>
                                    </p:set>
                                    <p:animEffect transition="in" filter="wipe(left)">
                                      <p:cBhvr>
                                        <p:cTn id="17" dur="500"/>
                                        <p:tgtEl>
                                          <p:spTgt spid="6758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75866"/>
                                        </p:tgtEl>
                                        <p:attrNameLst>
                                          <p:attrName>style.visibility</p:attrName>
                                        </p:attrNameLst>
                                      </p:cBhvr>
                                      <p:to>
                                        <p:strVal val="visible"/>
                                      </p:to>
                                    </p:set>
                                    <p:animEffect transition="in" filter="wipe(down)">
                                      <p:cBhvr>
                                        <p:cTn id="22" dur="500"/>
                                        <p:tgtEl>
                                          <p:spTgt spid="6758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75851"/>
                                        </p:tgtEl>
                                        <p:attrNameLst>
                                          <p:attrName>style.visibility</p:attrName>
                                        </p:attrNameLst>
                                      </p:cBhvr>
                                      <p:to>
                                        <p:strVal val="visible"/>
                                      </p:to>
                                    </p:set>
                                    <p:animEffect transition="in" filter="wipe(left)">
                                      <p:cBhvr>
                                        <p:cTn id="27" dur="500"/>
                                        <p:tgtEl>
                                          <p:spTgt spid="6758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75869"/>
                                        </p:tgtEl>
                                        <p:attrNameLst>
                                          <p:attrName>style.visibility</p:attrName>
                                        </p:attrNameLst>
                                      </p:cBhvr>
                                      <p:to>
                                        <p:strVal val="visible"/>
                                      </p:to>
                                    </p:set>
                                    <p:animEffect transition="in" filter="wipe(left)">
                                      <p:cBhvr>
                                        <p:cTn id="32" dur="500"/>
                                        <p:tgtEl>
                                          <p:spTgt spid="6758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675870"/>
                                        </p:tgtEl>
                                        <p:attrNameLst>
                                          <p:attrName>style.visibility</p:attrName>
                                        </p:attrNameLst>
                                      </p:cBhvr>
                                      <p:to>
                                        <p:strVal val="visible"/>
                                      </p:to>
                                    </p:set>
                                    <p:animEffect transition="in" filter="wipe(up)">
                                      <p:cBhvr>
                                        <p:cTn id="37" dur="500"/>
                                        <p:tgtEl>
                                          <p:spTgt spid="6758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75848"/>
                                        </p:tgtEl>
                                        <p:attrNameLst>
                                          <p:attrName>style.visibility</p:attrName>
                                        </p:attrNameLst>
                                      </p:cBhvr>
                                      <p:to>
                                        <p:strVal val="visible"/>
                                      </p:to>
                                    </p:set>
                                    <p:animEffect transition="in" filter="wipe(left)">
                                      <p:cBhvr>
                                        <p:cTn id="42" dur="500"/>
                                        <p:tgtEl>
                                          <p:spTgt spid="67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a:extLst>
              <a:ext uri="{FF2B5EF4-FFF2-40B4-BE49-F238E27FC236}">
                <a16:creationId xmlns:a16="http://schemas.microsoft.com/office/drawing/2014/main" id="{A0E6DF58-A26F-4243-9873-333FE14BF286}"/>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grpSp>
        <p:nvGrpSpPr>
          <p:cNvPr id="677891" name="Group 3">
            <a:extLst>
              <a:ext uri="{FF2B5EF4-FFF2-40B4-BE49-F238E27FC236}">
                <a16:creationId xmlns:a16="http://schemas.microsoft.com/office/drawing/2014/main" id="{04BA0310-C051-4285-B3B1-DAA973A0EE75}"/>
              </a:ext>
            </a:extLst>
          </p:cNvPr>
          <p:cNvGrpSpPr>
            <a:grpSpLocks/>
          </p:cNvGrpSpPr>
          <p:nvPr/>
        </p:nvGrpSpPr>
        <p:grpSpPr bwMode="auto">
          <a:xfrm>
            <a:off x="2895600" y="4038601"/>
            <a:ext cx="7696200" cy="792163"/>
            <a:chOff x="912" y="2544"/>
            <a:chExt cx="4848" cy="499"/>
          </a:xfrm>
        </p:grpSpPr>
        <p:sp>
          <p:nvSpPr>
            <p:cNvPr id="677892" name="Line 4">
              <a:extLst>
                <a:ext uri="{FF2B5EF4-FFF2-40B4-BE49-F238E27FC236}">
                  <a16:creationId xmlns:a16="http://schemas.microsoft.com/office/drawing/2014/main" id="{98711963-7A81-4725-9AE2-9F302008DE33}"/>
                </a:ext>
              </a:extLst>
            </p:cNvPr>
            <p:cNvSpPr>
              <a:spLocks noChangeShapeType="1"/>
            </p:cNvSpPr>
            <p:nvPr/>
          </p:nvSpPr>
          <p:spPr bwMode="auto">
            <a:xfrm>
              <a:off x="912" y="2784"/>
              <a:ext cx="4848" cy="0"/>
            </a:xfrm>
            <a:prstGeom prst="line">
              <a:avLst/>
            </a:prstGeom>
            <a:noFill/>
            <a:ln w="762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7893" name="Text Box 5">
              <a:extLst>
                <a:ext uri="{FF2B5EF4-FFF2-40B4-BE49-F238E27FC236}">
                  <a16:creationId xmlns:a16="http://schemas.microsoft.com/office/drawing/2014/main" id="{4BB486B8-EB94-4530-8F2B-92A0F875C64F}"/>
                </a:ext>
              </a:extLst>
            </p:cNvPr>
            <p:cNvSpPr txBox="1">
              <a:spLocks noChangeArrowheads="1"/>
            </p:cNvSpPr>
            <p:nvPr/>
          </p:nvSpPr>
          <p:spPr bwMode="auto">
            <a:xfrm>
              <a:off x="4118" y="2810"/>
              <a:ext cx="722" cy="2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990000"/>
                  </a:solidFill>
                  <a:latin typeface="Calligrapher" panose="020B0604020202020204" pitchFamily="2" charset="0"/>
                </a:rPr>
                <a:t>Unsaved</a:t>
              </a:r>
            </a:p>
          </p:txBody>
        </p:sp>
        <p:sp>
          <p:nvSpPr>
            <p:cNvPr id="677894" name="Text Box 6">
              <a:extLst>
                <a:ext uri="{FF2B5EF4-FFF2-40B4-BE49-F238E27FC236}">
                  <a16:creationId xmlns:a16="http://schemas.microsoft.com/office/drawing/2014/main" id="{605340A9-D34A-45EA-90DB-22FE2C42D4D6}"/>
                </a:ext>
              </a:extLst>
            </p:cNvPr>
            <p:cNvSpPr txBox="1">
              <a:spLocks noChangeArrowheads="1"/>
            </p:cNvSpPr>
            <p:nvPr/>
          </p:nvSpPr>
          <p:spPr bwMode="auto">
            <a:xfrm>
              <a:off x="4188" y="2544"/>
              <a:ext cx="544" cy="2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990000"/>
                  </a:solidFill>
                  <a:latin typeface="Calligrapher" panose="020B0604020202020204" pitchFamily="2" charset="0"/>
                </a:rPr>
                <a:t>Saved</a:t>
              </a:r>
            </a:p>
          </p:txBody>
        </p:sp>
      </p:grpSp>
      <p:sp>
        <p:nvSpPr>
          <p:cNvPr id="677895" name="Text Box 7">
            <a:extLst>
              <a:ext uri="{FF2B5EF4-FFF2-40B4-BE49-F238E27FC236}">
                <a16:creationId xmlns:a16="http://schemas.microsoft.com/office/drawing/2014/main" id="{E5F83461-0DE5-47D7-85AE-DDA686F329B2}"/>
              </a:ext>
            </a:extLst>
          </p:cNvPr>
          <p:cNvSpPr txBox="1">
            <a:spLocks noChangeArrowheads="1"/>
          </p:cNvSpPr>
          <p:nvPr/>
        </p:nvSpPr>
        <p:spPr bwMode="auto">
          <a:xfrm>
            <a:off x="1524000" y="3473451"/>
            <a:ext cx="1606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Conditional </a:t>
            </a:r>
          </a:p>
          <a:p>
            <a:pPr fontAlgn="base">
              <a:spcBef>
                <a:spcPct val="0"/>
              </a:spcBef>
              <a:spcAft>
                <a:spcPct val="0"/>
              </a:spcAft>
            </a:pPr>
            <a:r>
              <a:rPr lang="en-US" altLang="en-US" b="1">
                <a:solidFill>
                  <a:srgbClr val="000000"/>
                </a:solidFill>
                <a:latin typeface="Times New Roman" panose="02020603050405020304" pitchFamily="18" charset="0"/>
              </a:rPr>
              <a:t>Election/</a:t>
            </a:r>
          </a:p>
          <a:p>
            <a:pPr fontAlgn="base">
              <a:spcBef>
                <a:spcPct val="0"/>
              </a:spcBef>
              <a:spcAft>
                <a:spcPct val="0"/>
              </a:spcAft>
            </a:pPr>
            <a:r>
              <a:rPr lang="en-US" altLang="en-US" b="1">
                <a:solidFill>
                  <a:srgbClr val="000000"/>
                </a:solidFill>
                <a:latin typeface="Times New Roman" panose="02020603050405020304" pitchFamily="18" charset="0"/>
              </a:rPr>
              <a:t>Predestination</a:t>
            </a:r>
          </a:p>
          <a:p>
            <a:pPr fontAlgn="base">
              <a:spcBef>
                <a:spcPct val="0"/>
              </a:spcBef>
              <a:spcAft>
                <a:spcPct val="0"/>
              </a:spcAft>
            </a:pPr>
            <a:r>
              <a:rPr lang="en-US" altLang="en-US" b="1">
                <a:solidFill>
                  <a:srgbClr val="000000"/>
                </a:solidFill>
                <a:latin typeface="Times New Roman" panose="02020603050405020304" pitchFamily="18" charset="0"/>
              </a:rPr>
              <a:t>(God-man)</a:t>
            </a:r>
          </a:p>
        </p:txBody>
      </p:sp>
      <p:grpSp>
        <p:nvGrpSpPr>
          <p:cNvPr id="677896" name="Group 8">
            <a:extLst>
              <a:ext uri="{FF2B5EF4-FFF2-40B4-BE49-F238E27FC236}">
                <a16:creationId xmlns:a16="http://schemas.microsoft.com/office/drawing/2014/main" id="{B9ACA33B-9AA3-464F-9F4A-776F5FA71B57}"/>
              </a:ext>
            </a:extLst>
          </p:cNvPr>
          <p:cNvGrpSpPr>
            <a:grpSpLocks/>
          </p:cNvGrpSpPr>
          <p:nvPr/>
        </p:nvGrpSpPr>
        <p:grpSpPr bwMode="auto">
          <a:xfrm>
            <a:off x="7073900" y="6019801"/>
            <a:ext cx="2984500" cy="366713"/>
            <a:chOff x="3216" y="3648"/>
            <a:chExt cx="1880" cy="231"/>
          </a:xfrm>
        </p:grpSpPr>
        <p:sp>
          <p:nvSpPr>
            <p:cNvPr id="677897" name="Line 9">
              <a:extLst>
                <a:ext uri="{FF2B5EF4-FFF2-40B4-BE49-F238E27FC236}">
                  <a16:creationId xmlns:a16="http://schemas.microsoft.com/office/drawing/2014/main" id="{F095C4DA-2E10-4D93-8E1F-0A7FA645F5DA}"/>
                </a:ext>
              </a:extLst>
            </p:cNvPr>
            <p:cNvSpPr>
              <a:spLocks noChangeShapeType="1"/>
            </p:cNvSpPr>
            <p:nvPr/>
          </p:nvSpPr>
          <p:spPr bwMode="auto">
            <a:xfrm>
              <a:off x="3216" y="3744"/>
              <a:ext cx="576"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7898" name="Text Box 10">
              <a:extLst>
                <a:ext uri="{FF2B5EF4-FFF2-40B4-BE49-F238E27FC236}">
                  <a16:creationId xmlns:a16="http://schemas.microsoft.com/office/drawing/2014/main" id="{D475BE84-D541-4926-997B-3E441DD1011E}"/>
                </a:ext>
              </a:extLst>
            </p:cNvPr>
            <p:cNvSpPr txBox="1">
              <a:spLocks noChangeArrowheads="1"/>
            </p:cNvSpPr>
            <p:nvPr/>
          </p:nvSpPr>
          <p:spPr bwMode="auto">
            <a:xfrm>
              <a:off x="3792" y="3648"/>
              <a:ext cx="13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Eternal Damnation</a:t>
              </a:r>
            </a:p>
          </p:txBody>
        </p:sp>
      </p:grpSp>
      <p:grpSp>
        <p:nvGrpSpPr>
          <p:cNvPr id="677899" name="Group 11">
            <a:extLst>
              <a:ext uri="{FF2B5EF4-FFF2-40B4-BE49-F238E27FC236}">
                <a16:creationId xmlns:a16="http://schemas.microsoft.com/office/drawing/2014/main" id="{129228B5-5FBC-4602-8D3C-00637851DA39}"/>
              </a:ext>
            </a:extLst>
          </p:cNvPr>
          <p:cNvGrpSpPr>
            <a:grpSpLocks/>
          </p:cNvGrpSpPr>
          <p:nvPr/>
        </p:nvGrpSpPr>
        <p:grpSpPr bwMode="auto">
          <a:xfrm>
            <a:off x="6324600" y="1524000"/>
            <a:ext cx="1905000" cy="915988"/>
            <a:chOff x="2784" y="960"/>
            <a:chExt cx="1200" cy="577"/>
          </a:xfrm>
        </p:grpSpPr>
        <p:sp>
          <p:nvSpPr>
            <p:cNvPr id="677900" name="Text Box 12">
              <a:extLst>
                <a:ext uri="{FF2B5EF4-FFF2-40B4-BE49-F238E27FC236}">
                  <a16:creationId xmlns:a16="http://schemas.microsoft.com/office/drawing/2014/main" id="{5026B8EE-9456-4578-A6A7-8E83F443EF95}"/>
                </a:ext>
              </a:extLst>
            </p:cNvPr>
            <p:cNvSpPr txBox="1">
              <a:spLocks noChangeArrowheads="1"/>
            </p:cNvSpPr>
            <p:nvPr/>
          </p:nvSpPr>
          <p:spPr bwMode="auto">
            <a:xfrm>
              <a:off x="3072" y="960"/>
              <a:ext cx="91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Process </a:t>
              </a:r>
            </a:p>
            <a:p>
              <a:pPr fontAlgn="base">
                <a:spcBef>
                  <a:spcPct val="0"/>
                </a:spcBef>
                <a:spcAft>
                  <a:spcPct val="0"/>
                </a:spcAft>
              </a:pPr>
              <a:r>
                <a:rPr lang="en-US" altLang="en-US" b="1">
                  <a:solidFill>
                    <a:srgbClr val="000000"/>
                  </a:solidFill>
                  <a:latin typeface="Times New Roman" panose="02020603050405020304" pitchFamily="18" charset="0"/>
                </a:rPr>
                <a:t>Justification </a:t>
              </a:r>
            </a:p>
            <a:p>
              <a:pPr fontAlgn="base">
                <a:spcBef>
                  <a:spcPct val="0"/>
                </a:spcBef>
                <a:spcAft>
                  <a:spcPct val="0"/>
                </a:spcAft>
              </a:pPr>
              <a:r>
                <a:rPr lang="en-US" altLang="en-US" b="1">
                  <a:solidFill>
                    <a:srgbClr val="000000"/>
                  </a:solidFill>
                  <a:latin typeface="Times New Roman" panose="02020603050405020304" pitchFamily="18" charset="0"/>
                </a:rPr>
                <a:t>(God-man)</a:t>
              </a:r>
            </a:p>
          </p:txBody>
        </p:sp>
        <p:sp>
          <p:nvSpPr>
            <p:cNvPr id="677901" name="Line 13">
              <a:extLst>
                <a:ext uri="{FF2B5EF4-FFF2-40B4-BE49-F238E27FC236}">
                  <a16:creationId xmlns:a16="http://schemas.microsoft.com/office/drawing/2014/main" id="{56F46253-2EC6-4030-B834-633CE042593F}"/>
                </a:ext>
              </a:extLst>
            </p:cNvPr>
            <p:cNvSpPr>
              <a:spLocks noChangeShapeType="1"/>
            </p:cNvSpPr>
            <p:nvPr/>
          </p:nvSpPr>
          <p:spPr bwMode="auto">
            <a:xfrm rot="-2780873">
              <a:off x="2784" y="1089"/>
              <a:ext cx="240" cy="24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77902" name="Group 14">
            <a:extLst>
              <a:ext uri="{FF2B5EF4-FFF2-40B4-BE49-F238E27FC236}">
                <a16:creationId xmlns:a16="http://schemas.microsoft.com/office/drawing/2014/main" id="{EDE83C90-D874-4888-8005-1AD55A14D60E}"/>
              </a:ext>
            </a:extLst>
          </p:cNvPr>
          <p:cNvGrpSpPr>
            <a:grpSpLocks/>
          </p:cNvGrpSpPr>
          <p:nvPr/>
        </p:nvGrpSpPr>
        <p:grpSpPr bwMode="auto">
          <a:xfrm>
            <a:off x="8839201" y="685800"/>
            <a:ext cx="1579563" cy="2051050"/>
            <a:chOff x="4569" y="432"/>
            <a:chExt cx="995" cy="1292"/>
          </a:xfrm>
        </p:grpSpPr>
        <p:sp>
          <p:nvSpPr>
            <p:cNvPr id="677903" name="Text Box 15">
              <a:extLst>
                <a:ext uri="{FF2B5EF4-FFF2-40B4-BE49-F238E27FC236}">
                  <a16:creationId xmlns:a16="http://schemas.microsoft.com/office/drawing/2014/main" id="{48F7879D-73CA-42C9-90E0-07FEB9892A21}"/>
                </a:ext>
              </a:extLst>
            </p:cNvPr>
            <p:cNvSpPr txBox="1">
              <a:spLocks noChangeArrowheads="1"/>
            </p:cNvSpPr>
            <p:nvPr/>
          </p:nvSpPr>
          <p:spPr bwMode="auto">
            <a:xfrm>
              <a:off x="4656" y="432"/>
              <a:ext cx="9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Glorification</a:t>
              </a:r>
            </a:p>
            <a:p>
              <a:pPr fontAlgn="base">
                <a:spcBef>
                  <a:spcPct val="0"/>
                </a:spcBef>
                <a:spcAft>
                  <a:spcPct val="0"/>
                </a:spcAft>
              </a:pPr>
              <a:r>
                <a:rPr lang="en-US" altLang="en-US" b="1">
                  <a:solidFill>
                    <a:srgbClr val="000000"/>
                  </a:solidFill>
                  <a:latin typeface="Times New Roman" panose="02020603050405020304" pitchFamily="18" charset="0"/>
                </a:rPr>
                <a:t>(God)</a:t>
              </a:r>
            </a:p>
          </p:txBody>
        </p:sp>
        <p:sp>
          <p:nvSpPr>
            <p:cNvPr id="677904" name="Line 16">
              <a:extLst>
                <a:ext uri="{FF2B5EF4-FFF2-40B4-BE49-F238E27FC236}">
                  <a16:creationId xmlns:a16="http://schemas.microsoft.com/office/drawing/2014/main" id="{E1B0F1C7-B59E-48EC-9819-6965C320B4B6}"/>
                </a:ext>
              </a:extLst>
            </p:cNvPr>
            <p:cNvSpPr>
              <a:spLocks noChangeShapeType="1"/>
            </p:cNvSpPr>
            <p:nvPr/>
          </p:nvSpPr>
          <p:spPr bwMode="auto">
            <a:xfrm rot="18819127" flipH="1">
              <a:off x="4401" y="1115"/>
              <a:ext cx="777" cy="442"/>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sp>
        <p:nvSpPr>
          <p:cNvPr id="677905" name="Rectangle 17">
            <a:extLst>
              <a:ext uri="{FF2B5EF4-FFF2-40B4-BE49-F238E27FC236}">
                <a16:creationId xmlns:a16="http://schemas.microsoft.com/office/drawing/2014/main" id="{09E71F3F-3DF5-4B10-98ED-C692FBCBBBF3}"/>
              </a:ext>
            </a:extLst>
          </p:cNvPr>
          <p:cNvSpPr>
            <a:spLocks noChangeArrowheads="1"/>
          </p:cNvSpPr>
          <p:nvPr/>
        </p:nvSpPr>
        <p:spPr bwMode="auto">
          <a:xfrm>
            <a:off x="1600200" y="85725"/>
            <a:ext cx="4648200" cy="1200150"/>
          </a:xfrm>
          <a:prstGeom prst="rect">
            <a:avLst/>
          </a:prstGeom>
          <a:solidFill>
            <a:srgbClr val="990000"/>
          </a:solidFill>
          <a:ln w="9525">
            <a:solidFill>
              <a:schemeClr val="tx1"/>
            </a:solidFill>
            <a:miter lim="800000"/>
            <a:headEnd/>
            <a:tailEnd/>
          </a:ln>
          <a:effectLst>
            <a:outerShdw dist="107763" dir="2700000" algn="ctr" rotWithShape="0">
              <a:schemeClr val="bg2"/>
            </a:outerShdw>
          </a:effectLst>
        </p:spPr>
        <p:txBody>
          <a:bodyPr anchor="ctr">
            <a:spAutoFit/>
          </a:bodyPr>
          <a:lstStyle/>
          <a:p>
            <a:pPr algn="ctr" fontAlgn="base">
              <a:spcBef>
                <a:spcPct val="0"/>
              </a:spcBef>
              <a:spcAft>
                <a:spcPct val="0"/>
              </a:spcAft>
            </a:pPr>
            <a:r>
              <a:rPr lang="en-US" altLang="en-US" sz="3600">
                <a:solidFill>
                  <a:srgbClr val="FFFFFF"/>
                </a:solidFill>
                <a:latin typeface="Calligrapher" panose="020B0604020202020204" pitchFamily="2" charset="0"/>
              </a:rPr>
              <a:t>Roman Catholic</a:t>
            </a:r>
          </a:p>
          <a:p>
            <a:pPr algn="ctr" fontAlgn="base">
              <a:spcBef>
                <a:spcPct val="0"/>
              </a:spcBef>
              <a:spcAft>
                <a:spcPct val="0"/>
              </a:spcAft>
            </a:pPr>
            <a:r>
              <a:rPr lang="en-US" altLang="en-US" sz="3600">
                <a:solidFill>
                  <a:srgbClr val="FFFFFF"/>
                </a:solidFill>
                <a:latin typeface="Calligrapher" panose="020B0604020202020204" pitchFamily="2" charset="0"/>
              </a:rPr>
              <a:t> </a:t>
            </a:r>
            <a:r>
              <a:rPr lang="en-US" altLang="en-US" sz="3600" i="1">
                <a:solidFill>
                  <a:srgbClr val="FFFFFF"/>
                </a:solidFill>
                <a:latin typeface="Calligrapher" panose="020B0604020202020204" pitchFamily="2" charset="0"/>
              </a:rPr>
              <a:t>Ordo Salutis</a:t>
            </a:r>
          </a:p>
        </p:txBody>
      </p:sp>
      <p:grpSp>
        <p:nvGrpSpPr>
          <p:cNvPr id="677906" name="Group 18">
            <a:extLst>
              <a:ext uri="{FF2B5EF4-FFF2-40B4-BE49-F238E27FC236}">
                <a16:creationId xmlns:a16="http://schemas.microsoft.com/office/drawing/2014/main" id="{7371A6D3-DF88-4743-A596-91CAEBF0C6FC}"/>
              </a:ext>
            </a:extLst>
          </p:cNvPr>
          <p:cNvGrpSpPr>
            <a:grpSpLocks/>
          </p:cNvGrpSpPr>
          <p:nvPr/>
        </p:nvGrpSpPr>
        <p:grpSpPr bwMode="auto">
          <a:xfrm>
            <a:off x="3321050" y="1690688"/>
            <a:ext cx="3765550" cy="4633912"/>
            <a:chOff x="912" y="1056"/>
            <a:chExt cx="2372" cy="2919"/>
          </a:xfrm>
        </p:grpSpPr>
        <p:grpSp>
          <p:nvGrpSpPr>
            <p:cNvPr id="677907" name="Group 19">
              <a:extLst>
                <a:ext uri="{FF2B5EF4-FFF2-40B4-BE49-F238E27FC236}">
                  <a16:creationId xmlns:a16="http://schemas.microsoft.com/office/drawing/2014/main" id="{02416478-288D-4C1A-B946-ED57DCF06697}"/>
                </a:ext>
              </a:extLst>
            </p:cNvPr>
            <p:cNvGrpSpPr>
              <a:grpSpLocks/>
            </p:cNvGrpSpPr>
            <p:nvPr/>
          </p:nvGrpSpPr>
          <p:grpSpPr bwMode="auto">
            <a:xfrm>
              <a:off x="912" y="2400"/>
              <a:ext cx="1552" cy="404"/>
              <a:chOff x="912" y="2380"/>
              <a:chExt cx="1552" cy="404"/>
            </a:xfrm>
          </p:grpSpPr>
          <p:sp>
            <p:nvSpPr>
              <p:cNvPr id="677908" name="Line 20">
                <a:extLst>
                  <a:ext uri="{FF2B5EF4-FFF2-40B4-BE49-F238E27FC236}">
                    <a16:creationId xmlns:a16="http://schemas.microsoft.com/office/drawing/2014/main" id="{BF4628C8-09BD-460C-9A78-32ACBA539CB9}"/>
                  </a:ext>
                </a:extLst>
              </p:cNvPr>
              <p:cNvSpPr>
                <a:spLocks noChangeShapeType="1"/>
              </p:cNvSpPr>
              <p:nvPr/>
            </p:nvSpPr>
            <p:spPr bwMode="auto">
              <a:xfrm>
                <a:off x="912" y="2572"/>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7909" name="Text Box 21">
                <a:extLst>
                  <a:ext uri="{FF2B5EF4-FFF2-40B4-BE49-F238E27FC236}">
                    <a16:creationId xmlns:a16="http://schemas.microsoft.com/office/drawing/2014/main" id="{E2FD0CE8-B527-4D72-8670-61C0C1393674}"/>
                  </a:ext>
                </a:extLst>
              </p:cNvPr>
              <p:cNvSpPr txBox="1">
                <a:spLocks noChangeArrowheads="1"/>
              </p:cNvSpPr>
              <p:nvPr/>
            </p:nvSpPr>
            <p:spPr bwMode="auto">
              <a:xfrm>
                <a:off x="1104" y="2380"/>
                <a:ext cx="13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Baptism/</a:t>
                </a:r>
              </a:p>
              <a:p>
                <a:pPr fontAlgn="base">
                  <a:spcBef>
                    <a:spcPct val="0"/>
                  </a:spcBef>
                  <a:spcAft>
                    <a:spcPct val="0"/>
                  </a:spcAft>
                </a:pPr>
                <a:r>
                  <a:rPr lang="en-US" altLang="en-US" b="1">
                    <a:solidFill>
                      <a:srgbClr val="000000"/>
                    </a:solidFill>
                    <a:latin typeface="Times New Roman" panose="02020603050405020304" pitchFamily="18" charset="0"/>
                  </a:rPr>
                  <a:t>Regeneration (Man)</a:t>
                </a:r>
              </a:p>
            </p:txBody>
          </p:sp>
        </p:grpSp>
        <p:grpSp>
          <p:nvGrpSpPr>
            <p:cNvPr id="677910" name="Group 22">
              <a:extLst>
                <a:ext uri="{FF2B5EF4-FFF2-40B4-BE49-F238E27FC236}">
                  <a16:creationId xmlns:a16="http://schemas.microsoft.com/office/drawing/2014/main" id="{865DC234-E423-4D5C-A0AF-C6007CED205A}"/>
                </a:ext>
              </a:extLst>
            </p:cNvPr>
            <p:cNvGrpSpPr>
              <a:grpSpLocks/>
            </p:cNvGrpSpPr>
            <p:nvPr/>
          </p:nvGrpSpPr>
          <p:grpSpPr bwMode="auto">
            <a:xfrm>
              <a:off x="1524" y="1056"/>
              <a:ext cx="1248" cy="1357"/>
              <a:chOff x="1524" y="1056"/>
              <a:chExt cx="1248" cy="1357"/>
            </a:xfrm>
          </p:grpSpPr>
          <p:sp>
            <p:nvSpPr>
              <p:cNvPr id="677911" name="Line 23">
                <a:extLst>
                  <a:ext uri="{FF2B5EF4-FFF2-40B4-BE49-F238E27FC236}">
                    <a16:creationId xmlns:a16="http://schemas.microsoft.com/office/drawing/2014/main" id="{B3C547CB-9975-492B-8C2D-7BEC11841093}"/>
                  </a:ext>
                </a:extLst>
              </p:cNvPr>
              <p:cNvSpPr>
                <a:spLocks noChangeShapeType="1"/>
              </p:cNvSpPr>
              <p:nvPr/>
            </p:nvSpPr>
            <p:spPr bwMode="auto">
              <a:xfrm rot="18819127" flipH="1">
                <a:off x="1282" y="1714"/>
                <a:ext cx="941" cy="458"/>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7912" name="Text Box 24">
                <a:extLst>
                  <a:ext uri="{FF2B5EF4-FFF2-40B4-BE49-F238E27FC236}">
                    <a16:creationId xmlns:a16="http://schemas.microsoft.com/office/drawing/2014/main" id="{AF1D64A2-F29A-42F5-8437-5BB009081DEE}"/>
                  </a:ext>
                </a:extLst>
              </p:cNvPr>
              <p:cNvSpPr txBox="1">
                <a:spLocks noChangeArrowheads="1"/>
              </p:cNvSpPr>
              <p:nvPr/>
            </p:nvSpPr>
            <p:spPr bwMode="auto">
              <a:xfrm>
                <a:off x="1776" y="1056"/>
                <a:ext cx="9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Confirmation/</a:t>
                </a:r>
              </a:p>
              <a:p>
                <a:pPr fontAlgn="base">
                  <a:spcBef>
                    <a:spcPct val="0"/>
                  </a:spcBef>
                  <a:spcAft>
                    <a:spcPct val="0"/>
                  </a:spcAft>
                </a:pPr>
                <a:r>
                  <a:rPr lang="en-US" altLang="en-US" b="1">
                    <a:solidFill>
                      <a:srgbClr val="000000"/>
                    </a:solidFill>
                    <a:latin typeface="Times New Roman" panose="02020603050405020304" pitchFamily="18" charset="0"/>
                  </a:rPr>
                  <a:t>Faith (Man)</a:t>
                </a:r>
              </a:p>
            </p:txBody>
          </p:sp>
        </p:grpSp>
        <p:sp>
          <p:nvSpPr>
            <p:cNvPr id="677913" name="Line 25">
              <a:extLst>
                <a:ext uri="{FF2B5EF4-FFF2-40B4-BE49-F238E27FC236}">
                  <a16:creationId xmlns:a16="http://schemas.microsoft.com/office/drawing/2014/main" id="{E4DA654E-4BB6-49FC-BFBB-C24DD41789D0}"/>
                </a:ext>
              </a:extLst>
            </p:cNvPr>
            <p:cNvSpPr>
              <a:spLocks noChangeShapeType="1"/>
            </p:cNvSpPr>
            <p:nvPr/>
          </p:nvSpPr>
          <p:spPr bwMode="auto">
            <a:xfrm>
              <a:off x="1536" y="2784"/>
              <a:ext cx="240" cy="96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7914" name="Text Box 26">
              <a:extLst>
                <a:ext uri="{FF2B5EF4-FFF2-40B4-BE49-F238E27FC236}">
                  <a16:creationId xmlns:a16="http://schemas.microsoft.com/office/drawing/2014/main" id="{02F02F53-7441-4789-908C-C199BAE830EC}"/>
                </a:ext>
              </a:extLst>
            </p:cNvPr>
            <p:cNvSpPr txBox="1">
              <a:spLocks noChangeArrowheads="1"/>
            </p:cNvSpPr>
            <p:nvPr/>
          </p:nvSpPr>
          <p:spPr bwMode="auto">
            <a:xfrm>
              <a:off x="1680" y="3744"/>
              <a:ext cx="1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Fall From Grace  (Man)</a:t>
              </a:r>
            </a:p>
          </p:txBody>
        </p:sp>
        <p:sp>
          <p:nvSpPr>
            <p:cNvPr id="677915" name="Text Box 27">
              <a:extLst>
                <a:ext uri="{FF2B5EF4-FFF2-40B4-BE49-F238E27FC236}">
                  <a16:creationId xmlns:a16="http://schemas.microsoft.com/office/drawing/2014/main" id="{A50A42F1-444D-41C7-A269-B21D275341DB}"/>
                </a:ext>
              </a:extLst>
            </p:cNvPr>
            <p:cNvSpPr txBox="1">
              <a:spLocks noChangeArrowheads="1"/>
            </p:cNvSpPr>
            <p:nvPr/>
          </p:nvSpPr>
          <p:spPr bwMode="auto">
            <a:xfrm rot="4566779">
              <a:off x="1420" y="3095"/>
              <a:ext cx="675" cy="2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Perpetua" panose="02020502060401020303" pitchFamily="18" charset="0"/>
                </a:rPr>
                <a:t>Mortal Sin</a:t>
              </a:r>
            </a:p>
          </p:txBody>
        </p:sp>
      </p:grpSp>
      <p:grpSp>
        <p:nvGrpSpPr>
          <p:cNvPr id="677916" name="Group 28">
            <a:extLst>
              <a:ext uri="{FF2B5EF4-FFF2-40B4-BE49-F238E27FC236}">
                <a16:creationId xmlns:a16="http://schemas.microsoft.com/office/drawing/2014/main" id="{8E9252C9-F865-4D6E-BE9D-532B50019B3B}"/>
              </a:ext>
            </a:extLst>
          </p:cNvPr>
          <p:cNvGrpSpPr>
            <a:grpSpLocks/>
          </p:cNvGrpSpPr>
          <p:nvPr/>
        </p:nvGrpSpPr>
        <p:grpSpPr bwMode="auto">
          <a:xfrm>
            <a:off x="5835650" y="2438400"/>
            <a:ext cx="412750" cy="3429000"/>
            <a:chOff x="2524" y="1536"/>
            <a:chExt cx="232" cy="2016"/>
          </a:xfrm>
        </p:grpSpPr>
        <p:sp>
          <p:nvSpPr>
            <p:cNvPr id="677917" name="Line 29">
              <a:extLst>
                <a:ext uri="{FF2B5EF4-FFF2-40B4-BE49-F238E27FC236}">
                  <a16:creationId xmlns:a16="http://schemas.microsoft.com/office/drawing/2014/main" id="{C7C2EDF0-C169-453C-B1C9-C5508015C1FA}"/>
                </a:ext>
              </a:extLst>
            </p:cNvPr>
            <p:cNvSpPr>
              <a:spLocks noChangeShapeType="1"/>
            </p:cNvSpPr>
            <p:nvPr/>
          </p:nvSpPr>
          <p:spPr bwMode="auto">
            <a:xfrm flipV="1">
              <a:off x="2524" y="1536"/>
              <a:ext cx="0" cy="2016"/>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7918" name="Text Box 30">
              <a:extLst>
                <a:ext uri="{FF2B5EF4-FFF2-40B4-BE49-F238E27FC236}">
                  <a16:creationId xmlns:a16="http://schemas.microsoft.com/office/drawing/2014/main" id="{BCA23061-BCC9-4006-BE5F-0B4ED521A01D}"/>
                </a:ext>
              </a:extLst>
            </p:cNvPr>
            <p:cNvSpPr txBox="1">
              <a:spLocks noChangeArrowheads="1"/>
            </p:cNvSpPr>
            <p:nvPr/>
          </p:nvSpPr>
          <p:spPr bwMode="auto">
            <a:xfrm rot="5400000">
              <a:off x="2023" y="2418"/>
              <a:ext cx="1278"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000000"/>
                  </a:solidFill>
                  <a:latin typeface="Times New Roman" panose="02020603050405020304" pitchFamily="18" charset="0"/>
                </a:rPr>
                <a:t>Confession and Penance</a:t>
              </a:r>
            </a:p>
          </p:txBody>
        </p:sp>
      </p:grpSp>
      <p:grpSp>
        <p:nvGrpSpPr>
          <p:cNvPr id="677919" name="Group 31">
            <a:extLst>
              <a:ext uri="{FF2B5EF4-FFF2-40B4-BE49-F238E27FC236}">
                <a16:creationId xmlns:a16="http://schemas.microsoft.com/office/drawing/2014/main" id="{A10B69A2-7FC6-4B0D-BDE2-9DC816F6FE8E}"/>
              </a:ext>
            </a:extLst>
          </p:cNvPr>
          <p:cNvGrpSpPr>
            <a:grpSpLocks/>
          </p:cNvGrpSpPr>
          <p:nvPr/>
        </p:nvGrpSpPr>
        <p:grpSpPr bwMode="auto">
          <a:xfrm>
            <a:off x="8018464" y="2406650"/>
            <a:ext cx="1728787" cy="1404938"/>
            <a:chOff x="3851" y="1516"/>
            <a:chExt cx="1089" cy="885"/>
          </a:xfrm>
        </p:grpSpPr>
        <p:sp>
          <p:nvSpPr>
            <p:cNvPr id="677920" name="Text Box 32">
              <a:extLst>
                <a:ext uri="{FF2B5EF4-FFF2-40B4-BE49-F238E27FC236}">
                  <a16:creationId xmlns:a16="http://schemas.microsoft.com/office/drawing/2014/main" id="{DF5A26D6-62F1-4D96-94CD-1C70FB63A9E1}"/>
                </a:ext>
              </a:extLst>
            </p:cNvPr>
            <p:cNvSpPr txBox="1">
              <a:spLocks noChangeArrowheads="1"/>
            </p:cNvSpPr>
            <p:nvPr/>
          </p:nvSpPr>
          <p:spPr bwMode="auto">
            <a:xfrm>
              <a:off x="4176" y="1824"/>
              <a:ext cx="76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Purgatory</a:t>
              </a:r>
            </a:p>
            <a:p>
              <a:pPr fontAlgn="base">
                <a:spcBef>
                  <a:spcPct val="0"/>
                </a:spcBef>
                <a:spcAft>
                  <a:spcPct val="0"/>
                </a:spcAft>
              </a:pPr>
              <a:r>
                <a:rPr lang="en-US" altLang="en-US">
                  <a:solidFill>
                    <a:srgbClr val="000000"/>
                  </a:solidFill>
                  <a:latin typeface="Times New Roman" panose="02020603050405020304" pitchFamily="18" charset="0"/>
                </a:rPr>
                <a:t>Purging of </a:t>
              </a:r>
            </a:p>
            <a:p>
              <a:pPr fontAlgn="base">
                <a:spcBef>
                  <a:spcPct val="0"/>
                </a:spcBef>
                <a:spcAft>
                  <a:spcPct val="0"/>
                </a:spcAft>
              </a:pPr>
              <a:r>
                <a:rPr lang="en-US" altLang="en-US">
                  <a:solidFill>
                    <a:srgbClr val="000000"/>
                  </a:solidFill>
                  <a:latin typeface="Times New Roman" panose="02020603050405020304" pitchFamily="18" charset="0"/>
                </a:rPr>
                <a:t>venial sins</a:t>
              </a:r>
              <a:r>
                <a:rPr lang="en-US" altLang="en-US" b="1">
                  <a:solidFill>
                    <a:srgbClr val="000000"/>
                  </a:solidFill>
                  <a:latin typeface="Times New Roman" panose="02020603050405020304" pitchFamily="18" charset="0"/>
                </a:rPr>
                <a:t> </a:t>
              </a:r>
            </a:p>
          </p:txBody>
        </p:sp>
        <p:sp>
          <p:nvSpPr>
            <p:cNvPr id="677921" name="Line 33">
              <a:extLst>
                <a:ext uri="{FF2B5EF4-FFF2-40B4-BE49-F238E27FC236}">
                  <a16:creationId xmlns:a16="http://schemas.microsoft.com/office/drawing/2014/main" id="{BFE96662-AA50-46BD-866B-67B7DD97F343}"/>
                </a:ext>
              </a:extLst>
            </p:cNvPr>
            <p:cNvSpPr>
              <a:spLocks noChangeShapeType="1"/>
            </p:cNvSpPr>
            <p:nvPr/>
          </p:nvSpPr>
          <p:spPr bwMode="auto">
            <a:xfrm rot="18819127" flipV="1">
              <a:off x="4104" y="1263"/>
              <a:ext cx="59" cy="566"/>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77922" name="Group 34">
            <a:extLst>
              <a:ext uri="{FF2B5EF4-FFF2-40B4-BE49-F238E27FC236}">
                <a16:creationId xmlns:a16="http://schemas.microsoft.com/office/drawing/2014/main" id="{28848289-6F69-4420-BDDB-C2A9B40B7C9A}"/>
              </a:ext>
            </a:extLst>
          </p:cNvPr>
          <p:cNvGrpSpPr>
            <a:grpSpLocks/>
          </p:cNvGrpSpPr>
          <p:nvPr/>
        </p:nvGrpSpPr>
        <p:grpSpPr bwMode="auto">
          <a:xfrm rot="1099005">
            <a:off x="6986588" y="2579688"/>
            <a:ext cx="455612" cy="3505200"/>
            <a:chOff x="2524" y="1536"/>
            <a:chExt cx="231" cy="2016"/>
          </a:xfrm>
        </p:grpSpPr>
        <p:sp>
          <p:nvSpPr>
            <p:cNvPr id="677923" name="Line 35">
              <a:extLst>
                <a:ext uri="{FF2B5EF4-FFF2-40B4-BE49-F238E27FC236}">
                  <a16:creationId xmlns:a16="http://schemas.microsoft.com/office/drawing/2014/main" id="{D20A2185-002B-4A42-8399-C511E283657A}"/>
                </a:ext>
              </a:extLst>
            </p:cNvPr>
            <p:cNvSpPr>
              <a:spLocks noChangeShapeType="1"/>
            </p:cNvSpPr>
            <p:nvPr/>
          </p:nvSpPr>
          <p:spPr bwMode="auto">
            <a:xfrm flipV="1">
              <a:off x="2524" y="1536"/>
              <a:ext cx="0" cy="2016"/>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7924" name="Text Box 36">
              <a:extLst>
                <a:ext uri="{FF2B5EF4-FFF2-40B4-BE49-F238E27FC236}">
                  <a16:creationId xmlns:a16="http://schemas.microsoft.com/office/drawing/2014/main" id="{CE475196-9ABA-444E-940B-FEDC86CAFF2D}"/>
                </a:ext>
              </a:extLst>
            </p:cNvPr>
            <p:cNvSpPr txBox="1">
              <a:spLocks noChangeArrowheads="1"/>
            </p:cNvSpPr>
            <p:nvPr/>
          </p:nvSpPr>
          <p:spPr bwMode="auto">
            <a:xfrm rot="5400000">
              <a:off x="2045" y="2414"/>
              <a:ext cx="125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000000"/>
                  </a:solidFill>
                  <a:latin typeface="Times New Roman" panose="02020603050405020304" pitchFamily="18" charset="0"/>
                </a:rPr>
                <a:t>Confession and Penance</a:t>
              </a:r>
            </a:p>
          </p:txBody>
        </p:sp>
      </p:grpSp>
      <p:grpSp>
        <p:nvGrpSpPr>
          <p:cNvPr id="677925" name="Group 37">
            <a:extLst>
              <a:ext uri="{FF2B5EF4-FFF2-40B4-BE49-F238E27FC236}">
                <a16:creationId xmlns:a16="http://schemas.microsoft.com/office/drawing/2014/main" id="{F3B2CE3B-55FC-45D0-B4E7-6172B1854D94}"/>
              </a:ext>
            </a:extLst>
          </p:cNvPr>
          <p:cNvGrpSpPr>
            <a:grpSpLocks/>
          </p:cNvGrpSpPr>
          <p:nvPr/>
        </p:nvGrpSpPr>
        <p:grpSpPr bwMode="auto">
          <a:xfrm rot="706955">
            <a:off x="6553200" y="2590800"/>
            <a:ext cx="381000" cy="3429000"/>
            <a:chOff x="2784" y="1536"/>
            <a:chExt cx="240" cy="2160"/>
          </a:xfrm>
        </p:grpSpPr>
        <p:sp>
          <p:nvSpPr>
            <p:cNvPr id="677926" name="Line 38">
              <a:extLst>
                <a:ext uri="{FF2B5EF4-FFF2-40B4-BE49-F238E27FC236}">
                  <a16:creationId xmlns:a16="http://schemas.microsoft.com/office/drawing/2014/main" id="{F92CEA03-DDBF-480A-A06D-1F8F0D9D418F}"/>
                </a:ext>
              </a:extLst>
            </p:cNvPr>
            <p:cNvSpPr>
              <a:spLocks noChangeShapeType="1"/>
            </p:cNvSpPr>
            <p:nvPr/>
          </p:nvSpPr>
          <p:spPr bwMode="auto">
            <a:xfrm flipV="1">
              <a:off x="2784" y="1536"/>
              <a:ext cx="0" cy="2160"/>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7927" name="Text Box 39">
              <a:extLst>
                <a:ext uri="{FF2B5EF4-FFF2-40B4-BE49-F238E27FC236}">
                  <a16:creationId xmlns:a16="http://schemas.microsoft.com/office/drawing/2014/main" id="{1CDBB08E-4908-481E-A57F-80105D35DCC4}"/>
                </a:ext>
              </a:extLst>
            </p:cNvPr>
            <p:cNvSpPr txBox="1">
              <a:spLocks noChangeArrowheads="1"/>
            </p:cNvSpPr>
            <p:nvPr/>
          </p:nvSpPr>
          <p:spPr bwMode="auto">
            <a:xfrm rot="5400000">
              <a:off x="2594" y="2546"/>
              <a:ext cx="64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000000"/>
                  </a:solidFill>
                  <a:latin typeface="Times New Roman" panose="02020603050405020304" pitchFamily="18" charset="0"/>
                </a:rPr>
                <a:t>Mortal sin</a:t>
              </a:r>
            </a:p>
          </p:txBody>
        </p:sp>
      </p:grpSp>
      <p:grpSp>
        <p:nvGrpSpPr>
          <p:cNvPr id="677928" name="Group 40">
            <a:extLst>
              <a:ext uri="{FF2B5EF4-FFF2-40B4-BE49-F238E27FC236}">
                <a16:creationId xmlns:a16="http://schemas.microsoft.com/office/drawing/2014/main" id="{FED9EC07-B072-49E3-A2A5-10B3FE92C107}"/>
              </a:ext>
            </a:extLst>
          </p:cNvPr>
          <p:cNvGrpSpPr>
            <a:grpSpLocks/>
          </p:cNvGrpSpPr>
          <p:nvPr/>
        </p:nvGrpSpPr>
        <p:grpSpPr bwMode="auto">
          <a:xfrm>
            <a:off x="2286000" y="3168650"/>
            <a:ext cx="2133600" cy="1174750"/>
            <a:chOff x="672" y="1564"/>
            <a:chExt cx="1104" cy="740"/>
          </a:xfrm>
        </p:grpSpPr>
        <p:sp>
          <p:nvSpPr>
            <p:cNvPr id="677929" name="Line 41">
              <a:extLst>
                <a:ext uri="{FF2B5EF4-FFF2-40B4-BE49-F238E27FC236}">
                  <a16:creationId xmlns:a16="http://schemas.microsoft.com/office/drawing/2014/main" id="{148B3DD0-39A3-4CC5-AF0D-4CF006C070C0}"/>
                </a:ext>
              </a:extLst>
            </p:cNvPr>
            <p:cNvSpPr>
              <a:spLocks noChangeShapeType="1"/>
            </p:cNvSpPr>
            <p:nvPr/>
          </p:nvSpPr>
          <p:spPr bwMode="auto">
            <a:xfrm>
              <a:off x="1152" y="1776"/>
              <a:ext cx="0" cy="528"/>
            </a:xfrm>
            <a:prstGeom prst="line">
              <a:avLst/>
            </a:prstGeom>
            <a:noFill/>
            <a:ln w="57150">
              <a:solidFill>
                <a:schemeClr val="tx1"/>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7930" name="Line 42">
              <a:extLst>
                <a:ext uri="{FF2B5EF4-FFF2-40B4-BE49-F238E27FC236}">
                  <a16:creationId xmlns:a16="http://schemas.microsoft.com/office/drawing/2014/main" id="{F14F5D01-408C-4F1E-A805-F6C79ED5B23F}"/>
                </a:ext>
              </a:extLst>
            </p:cNvPr>
            <p:cNvSpPr>
              <a:spLocks noChangeShapeType="1"/>
            </p:cNvSpPr>
            <p:nvPr/>
          </p:nvSpPr>
          <p:spPr bwMode="auto">
            <a:xfrm>
              <a:off x="960" y="1968"/>
              <a:ext cx="384" cy="0"/>
            </a:xfrm>
            <a:prstGeom prst="line">
              <a:avLst/>
            </a:prstGeom>
            <a:noFill/>
            <a:ln w="38100">
              <a:solidFill>
                <a:schemeClr val="tx1"/>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7931" name="Text Box 43">
              <a:extLst>
                <a:ext uri="{FF2B5EF4-FFF2-40B4-BE49-F238E27FC236}">
                  <a16:creationId xmlns:a16="http://schemas.microsoft.com/office/drawing/2014/main" id="{5D7E47BE-D677-4D04-BBDD-9B0185BD8105}"/>
                </a:ext>
              </a:extLst>
            </p:cNvPr>
            <p:cNvSpPr txBox="1">
              <a:spLocks noChangeArrowheads="1"/>
            </p:cNvSpPr>
            <p:nvPr/>
          </p:nvSpPr>
          <p:spPr bwMode="auto">
            <a:xfrm>
              <a:off x="672" y="1564"/>
              <a:ext cx="1104" cy="231"/>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a:solidFill>
                    <a:srgbClr val="000000"/>
                  </a:solidFill>
                  <a:latin typeface="Times New Roman" panose="02020603050405020304" pitchFamily="18" charset="0"/>
                </a:rPr>
                <a:t>Atonement (God)</a:t>
              </a:r>
              <a:r>
                <a:rPr lang="en-US" altLang="en-US" sz="1400" b="1">
                  <a:solidFill>
                    <a:srgbClr val="000000"/>
                  </a:solidFill>
                  <a:latin typeface="Times New Roman" panose="02020603050405020304" pitchFamily="18" charset="0"/>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7895"/>
                                        </p:tgtEl>
                                        <p:attrNameLst>
                                          <p:attrName>style.visibility</p:attrName>
                                        </p:attrNameLst>
                                      </p:cBhvr>
                                      <p:to>
                                        <p:strVal val="visible"/>
                                      </p:to>
                                    </p:set>
                                    <p:animEffect transition="in" filter="wipe(left)">
                                      <p:cBhvr>
                                        <p:cTn id="7" dur="500"/>
                                        <p:tgtEl>
                                          <p:spTgt spid="67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77891"/>
                                        </p:tgtEl>
                                        <p:attrNameLst>
                                          <p:attrName>style.visibility</p:attrName>
                                        </p:attrNameLst>
                                      </p:cBhvr>
                                      <p:to>
                                        <p:strVal val="visible"/>
                                      </p:to>
                                    </p:set>
                                    <p:animEffect transition="in" filter="wipe(left)">
                                      <p:cBhvr>
                                        <p:cTn id="12" dur="500"/>
                                        <p:tgtEl>
                                          <p:spTgt spid="6778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77928"/>
                                        </p:tgtEl>
                                        <p:attrNameLst>
                                          <p:attrName>style.visibility</p:attrName>
                                        </p:attrNameLst>
                                      </p:cBhvr>
                                      <p:to>
                                        <p:strVal val="visible"/>
                                      </p:to>
                                    </p:set>
                                    <p:animEffect transition="in" filter="wipe(down)">
                                      <p:cBhvr>
                                        <p:cTn id="17" dur="500"/>
                                        <p:tgtEl>
                                          <p:spTgt spid="6779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77906"/>
                                        </p:tgtEl>
                                        <p:attrNameLst>
                                          <p:attrName>style.visibility</p:attrName>
                                        </p:attrNameLst>
                                      </p:cBhvr>
                                      <p:to>
                                        <p:strVal val="visible"/>
                                      </p:to>
                                    </p:set>
                                    <p:animEffect transition="in" filter="wipe(left)">
                                      <p:cBhvr>
                                        <p:cTn id="22" dur="500"/>
                                        <p:tgtEl>
                                          <p:spTgt spid="6779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77916"/>
                                        </p:tgtEl>
                                        <p:attrNameLst>
                                          <p:attrName>style.visibility</p:attrName>
                                        </p:attrNameLst>
                                      </p:cBhvr>
                                      <p:to>
                                        <p:strVal val="visible"/>
                                      </p:to>
                                    </p:set>
                                    <p:animEffect transition="in" filter="wipe(down)">
                                      <p:cBhvr>
                                        <p:cTn id="27" dur="500"/>
                                        <p:tgtEl>
                                          <p:spTgt spid="6779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77899"/>
                                        </p:tgtEl>
                                        <p:attrNameLst>
                                          <p:attrName>style.visibility</p:attrName>
                                        </p:attrNameLst>
                                      </p:cBhvr>
                                      <p:to>
                                        <p:strVal val="visible"/>
                                      </p:to>
                                    </p:set>
                                    <p:animEffect transition="in" filter="wipe(left)">
                                      <p:cBhvr>
                                        <p:cTn id="32" dur="500"/>
                                        <p:tgtEl>
                                          <p:spTgt spid="6778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677925"/>
                                        </p:tgtEl>
                                        <p:attrNameLst>
                                          <p:attrName>style.visibility</p:attrName>
                                        </p:attrNameLst>
                                      </p:cBhvr>
                                      <p:to>
                                        <p:strVal val="visible"/>
                                      </p:to>
                                    </p:set>
                                    <p:animEffect transition="in" filter="wipe(up)">
                                      <p:cBhvr>
                                        <p:cTn id="37" dur="500"/>
                                        <p:tgtEl>
                                          <p:spTgt spid="6779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677922"/>
                                        </p:tgtEl>
                                        <p:attrNameLst>
                                          <p:attrName>style.visibility</p:attrName>
                                        </p:attrNameLst>
                                      </p:cBhvr>
                                      <p:to>
                                        <p:strVal val="visible"/>
                                      </p:to>
                                    </p:set>
                                    <p:animEffect transition="in" filter="wipe(down)">
                                      <p:cBhvr>
                                        <p:cTn id="42" dur="500"/>
                                        <p:tgtEl>
                                          <p:spTgt spid="6779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677919"/>
                                        </p:tgtEl>
                                        <p:attrNameLst>
                                          <p:attrName>style.visibility</p:attrName>
                                        </p:attrNameLst>
                                      </p:cBhvr>
                                      <p:to>
                                        <p:strVal val="visible"/>
                                      </p:to>
                                    </p:set>
                                    <p:animEffect transition="in" filter="wipe(up)">
                                      <p:cBhvr>
                                        <p:cTn id="47" dur="500"/>
                                        <p:tgtEl>
                                          <p:spTgt spid="6779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677902"/>
                                        </p:tgtEl>
                                        <p:attrNameLst>
                                          <p:attrName>style.visibility</p:attrName>
                                        </p:attrNameLst>
                                      </p:cBhvr>
                                      <p:to>
                                        <p:strVal val="visible"/>
                                      </p:to>
                                    </p:set>
                                    <p:animEffect transition="in" filter="wipe(down)">
                                      <p:cBhvr>
                                        <p:cTn id="52" dur="500"/>
                                        <p:tgtEl>
                                          <p:spTgt spid="6779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677896"/>
                                        </p:tgtEl>
                                        <p:attrNameLst>
                                          <p:attrName>style.visibility</p:attrName>
                                        </p:attrNameLst>
                                      </p:cBhvr>
                                      <p:to>
                                        <p:strVal val="visible"/>
                                      </p:to>
                                    </p:set>
                                    <p:animEffect transition="in" filter="wipe(left)">
                                      <p:cBhvr>
                                        <p:cTn id="57" dur="500"/>
                                        <p:tgtEl>
                                          <p:spTgt spid="67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a:extLst>
              <a:ext uri="{FF2B5EF4-FFF2-40B4-BE49-F238E27FC236}">
                <a16:creationId xmlns:a16="http://schemas.microsoft.com/office/drawing/2014/main" id="{56DFDAA8-A770-42D6-96CF-5FACC991B214}"/>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grpSp>
        <p:nvGrpSpPr>
          <p:cNvPr id="679939" name="Group 3">
            <a:extLst>
              <a:ext uri="{FF2B5EF4-FFF2-40B4-BE49-F238E27FC236}">
                <a16:creationId xmlns:a16="http://schemas.microsoft.com/office/drawing/2014/main" id="{019A4F09-37F0-45B9-A094-34E2920FE0ED}"/>
              </a:ext>
            </a:extLst>
          </p:cNvPr>
          <p:cNvGrpSpPr>
            <a:grpSpLocks/>
          </p:cNvGrpSpPr>
          <p:nvPr/>
        </p:nvGrpSpPr>
        <p:grpSpPr bwMode="auto">
          <a:xfrm>
            <a:off x="2971800" y="4038601"/>
            <a:ext cx="7696200" cy="792163"/>
            <a:chOff x="912" y="2544"/>
            <a:chExt cx="4848" cy="499"/>
          </a:xfrm>
        </p:grpSpPr>
        <p:sp>
          <p:nvSpPr>
            <p:cNvPr id="679940" name="Line 4">
              <a:extLst>
                <a:ext uri="{FF2B5EF4-FFF2-40B4-BE49-F238E27FC236}">
                  <a16:creationId xmlns:a16="http://schemas.microsoft.com/office/drawing/2014/main" id="{FD3A23BE-3DDB-44A3-8DBD-5FBDE92FBEFF}"/>
                </a:ext>
              </a:extLst>
            </p:cNvPr>
            <p:cNvSpPr>
              <a:spLocks noChangeShapeType="1"/>
            </p:cNvSpPr>
            <p:nvPr/>
          </p:nvSpPr>
          <p:spPr bwMode="auto">
            <a:xfrm>
              <a:off x="912" y="2784"/>
              <a:ext cx="4848" cy="0"/>
            </a:xfrm>
            <a:prstGeom prst="line">
              <a:avLst/>
            </a:prstGeom>
            <a:noFill/>
            <a:ln w="762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9941" name="Text Box 5">
              <a:extLst>
                <a:ext uri="{FF2B5EF4-FFF2-40B4-BE49-F238E27FC236}">
                  <a16:creationId xmlns:a16="http://schemas.microsoft.com/office/drawing/2014/main" id="{8D429CFF-0099-4C5D-90B8-E15531628005}"/>
                </a:ext>
              </a:extLst>
            </p:cNvPr>
            <p:cNvSpPr txBox="1">
              <a:spLocks noChangeArrowheads="1"/>
            </p:cNvSpPr>
            <p:nvPr/>
          </p:nvSpPr>
          <p:spPr bwMode="auto">
            <a:xfrm>
              <a:off x="4118" y="2810"/>
              <a:ext cx="722" cy="2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990000"/>
                  </a:solidFill>
                  <a:latin typeface="Calligrapher" panose="020B0604020202020204" pitchFamily="2" charset="0"/>
                </a:rPr>
                <a:t>Unsaved</a:t>
              </a:r>
            </a:p>
          </p:txBody>
        </p:sp>
        <p:sp>
          <p:nvSpPr>
            <p:cNvPr id="679942" name="Text Box 6">
              <a:extLst>
                <a:ext uri="{FF2B5EF4-FFF2-40B4-BE49-F238E27FC236}">
                  <a16:creationId xmlns:a16="http://schemas.microsoft.com/office/drawing/2014/main" id="{CA826D4F-3CD9-416B-B4F7-3B053EB604EC}"/>
                </a:ext>
              </a:extLst>
            </p:cNvPr>
            <p:cNvSpPr txBox="1">
              <a:spLocks noChangeArrowheads="1"/>
            </p:cNvSpPr>
            <p:nvPr/>
          </p:nvSpPr>
          <p:spPr bwMode="auto">
            <a:xfrm>
              <a:off x="4188" y="2544"/>
              <a:ext cx="544" cy="2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990000"/>
                  </a:solidFill>
                  <a:latin typeface="Calligrapher" panose="020B0604020202020204" pitchFamily="2" charset="0"/>
                </a:rPr>
                <a:t>Saved</a:t>
              </a:r>
            </a:p>
          </p:txBody>
        </p:sp>
      </p:grpSp>
      <p:sp>
        <p:nvSpPr>
          <p:cNvPr id="679943" name="Text Box 7">
            <a:extLst>
              <a:ext uri="{FF2B5EF4-FFF2-40B4-BE49-F238E27FC236}">
                <a16:creationId xmlns:a16="http://schemas.microsoft.com/office/drawing/2014/main" id="{51667DC7-3A39-4814-850F-C4477DDF42BD}"/>
              </a:ext>
            </a:extLst>
          </p:cNvPr>
          <p:cNvSpPr txBox="1">
            <a:spLocks noChangeArrowheads="1"/>
          </p:cNvSpPr>
          <p:nvPr/>
        </p:nvSpPr>
        <p:spPr bwMode="auto">
          <a:xfrm>
            <a:off x="1524000" y="3473451"/>
            <a:ext cx="1606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Conditional </a:t>
            </a:r>
          </a:p>
          <a:p>
            <a:pPr fontAlgn="base">
              <a:spcBef>
                <a:spcPct val="0"/>
              </a:spcBef>
              <a:spcAft>
                <a:spcPct val="0"/>
              </a:spcAft>
            </a:pPr>
            <a:r>
              <a:rPr lang="en-US" altLang="en-US" b="1">
                <a:solidFill>
                  <a:srgbClr val="000000"/>
                </a:solidFill>
                <a:latin typeface="Times New Roman" panose="02020603050405020304" pitchFamily="18" charset="0"/>
              </a:rPr>
              <a:t>Election/</a:t>
            </a:r>
          </a:p>
          <a:p>
            <a:pPr fontAlgn="base">
              <a:spcBef>
                <a:spcPct val="0"/>
              </a:spcBef>
              <a:spcAft>
                <a:spcPct val="0"/>
              </a:spcAft>
            </a:pPr>
            <a:r>
              <a:rPr lang="en-US" altLang="en-US" b="1">
                <a:solidFill>
                  <a:srgbClr val="000000"/>
                </a:solidFill>
                <a:latin typeface="Times New Roman" panose="02020603050405020304" pitchFamily="18" charset="0"/>
              </a:rPr>
              <a:t>Predestination</a:t>
            </a:r>
          </a:p>
          <a:p>
            <a:pPr fontAlgn="base">
              <a:spcBef>
                <a:spcPct val="0"/>
              </a:spcBef>
              <a:spcAft>
                <a:spcPct val="0"/>
              </a:spcAft>
            </a:pPr>
            <a:r>
              <a:rPr lang="en-US" altLang="en-US" b="1">
                <a:solidFill>
                  <a:srgbClr val="000000"/>
                </a:solidFill>
                <a:latin typeface="Times New Roman" panose="02020603050405020304" pitchFamily="18" charset="0"/>
              </a:rPr>
              <a:t>(God-man)</a:t>
            </a:r>
          </a:p>
        </p:txBody>
      </p:sp>
      <p:grpSp>
        <p:nvGrpSpPr>
          <p:cNvPr id="679944" name="Group 8">
            <a:extLst>
              <a:ext uri="{FF2B5EF4-FFF2-40B4-BE49-F238E27FC236}">
                <a16:creationId xmlns:a16="http://schemas.microsoft.com/office/drawing/2014/main" id="{A58BFCC3-634C-41A1-BCF4-C42592B9BB00}"/>
              </a:ext>
            </a:extLst>
          </p:cNvPr>
          <p:cNvGrpSpPr>
            <a:grpSpLocks/>
          </p:cNvGrpSpPr>
          <p:nvPr/>
        </p:nvGrpSpPr>
        <p:grpSpPr bwMode="auto">
          <a:xfrm>
            <a:off x="5956300" y="2146300"/>
            <a:ext cx="2349500" cy="1022350"/>
            <a:chOff x="2880" y="1352"/>
            <a:chExt cx="1480" cy="644"/>
          </a:xfrm>
        </p:grpSpPr>
        <p:sp>
          <p:nvSpPr>
            <p:cNvPr id="679945" name="Text Box 9">
              <a:extLst>
                <a:ext uri="{FF2B5EF4-FFF2-40B4-BE49-F238E27FC236}">
                  <a16:creationId xmlns:a16="http://schemas.microsoft.com/office/drawing/2014/main" id="{D8D2F231-3A09-4C00-B372-D2F5061F0484}"/>
                </a:ext>
              </a:extLst>
            </p:cNvPr>
            <p:cNvSpPr txBox="1">
              <a:spLocks noChangeArrowheads="1"/>
            </p:cNvSpPr>
            <p:nvPr/>
          </p:nvSpPr>
          <p:spPr bwMode="auto">
            <a:xfrm>
              <a:off x="3024" y="1352"/>
              <a:ext cx="1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Regeneration (God)</a:t>
              </a:r>
            </a:p>
          </p:txBody>
        </p:sp>
        <p:sp>
          <p:nvSpPr>
            <p:cNvPr id="679946" name="Line 10">
              <a:extLst>
                <a:ext uri="{FF2B5EF4-FFF2-40B4-BE49-F238E27FC236}">
                  <a16:creationId xmlns:a16="http://schemas.microsoft.com/office/drawing/2014/main" id="{ED57ABAC-9676-4FA8-9921-54A905177E9C}"/>
                </a:ext>
              </a:extLst>
            </p:cNvPr>
            <p:cNvSpPr>
              <a:spLocks noChangeShapeType="1"/>
            </p:cNvSpPr>
            <p:nvPr/>
          </p:nvSpPr>
          <p:spPr bwMode="auto">
            <a:xfrm rot="-2780873">
              <a:off x="2688" y="1804"/>
              <a:ext cx="38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79947" name="Group 11">
            <a:extLst>
              <a:ext uri="{FF2B5EF4-FFF2-40B4-BE49-F238E27FC236}">
                <a16:creationId xmlns:a16="http://schemas.microsoft.com/office/drawing/2014/main" id="{0F8F9874-1976-43A0-B28E-C8C4352F8DDF}"/>
              </a:ext>
            </a:extLst>
          </p:cNvPr>
          <p:cNvGrpSpPr>
            <a:grpSpLocks/>
          </p:cNvGrpSpPr>
          <p:nvPr/>
        </p:nvGrpSpPr>
        <p:grpSpPr bwMode="auto">
          <a:xfrm>
            <a:off x="5867400" y="5226050"/>
            <a:ext cx="2425700" cy="1022350"/>
            <a:chOff x="2976" y="3244"/>
            <a:chExt cx="1528" cy="644"/>
          </a:xfrm>
        </p:grpSpPr>
        <p:sp>
          <p:nvSpPr>
            <p:cNvPr id="679948" name="Line 12">
              <a:extLst>
                <a:ext uri="{FF2B5EF4-FFF2-40B4-BE49-F238E27FC236}">
                  <a16:creationId xmlns:a16="http://schemas.microsoft.com/office/drawing/2014/main" id="{ACF5630B-BB84-4E35-A206-57B7FFF8DEC2}"/>
                </a:ext>
              </a:extLst>
            </p:cNvPr>
            <p:cNvSpPr>
              <a:spLocks noChangeShapeType="1"/>
            </p:cNvSpPr>
            <p:nvPr/>
          </p:nvSpPr>
          <p:spPr bwMode="auto">
            <a:xfrm>
              <a:off x="2976" y="3244"/>
              <a:ext cx="288" cy="24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9949" name="Text Box 13">
              <a:extLst>
                <a:ext uri="{FF2B5EF4-FFF2-40B4-BE49-F238E27FC236}">
                  <a16:creationId xmlns:a16="http://schemas.microsoft.com/office/drawing/2014/main" id="{A74A318C-ECF4-4E45-9B34-48A92E8BB771}"/>
                </a:ext>
              </a:extLst>
            </p:cNvPr>
            <p:cNvSpPr txBox="1">
              <a:spLocks noChangeArrowheads="1"/>
            </p:cNvSpPr>
            <p:nvPr/>
          </p:nvSpPr>
          <p:spPr bwMode="auto">
            <a:xfrm>
              <a:off x="3208" y="3484"/>
              <a:ext cx="12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Rejection Granted/</a:t>
              </a:r>
            </a:p>
            <a:p>
              <a:pPr fontAlgn="base">
                <a:spcBef>
                  <a:spcPct val="0"/>
                </a:spcBef>
                <a:spcAft>
                  <a:spcPct val="0"/>
                </a:spcAft>
              </a:pPr>
              <a:r>
                <a:rPr lang="en-US" altLang="en-US" b="1">
                  <a:solidFill>
                    <a:srgbClr val="000000"/>
                  </a:solidFill>
                  <a:latin typeface="Times New Roman" panose="02020603050405020304" pitchFamily="18" charset="0"/>
                </a:rPr>
                <a:t>Free Will Allowed </a:t>
              </a:r>
            </a:p>
          </p:txBody>
        </p:sp>
      </p:grpSp>
      <p:grpSp>
        <p:nvGrpSpPr>
          <p:cNvPr id="679950" name="Group 14">
            <a:extLst>
              <a:ext uri="{FF2B5EF4-FFF2-40B4-BE49-F238E27FC236}">
                <a16:creationId xmlns:a16="http://schemas.microsoft.com/office/drawing/2014/main" id="{5B532A3A-715C-4A3A-8461-4FB8C9C5FB1C}"/>
              </a:ext>
            </a:extLst>
          </p:cNvPr>
          <p:cNvGrpSpPr>
            <a:grpSpLocks/>
          </p:cNvGrpSpPr>
          <p:nvPr/>
        </p:nvGrpSpPr>
        <p:grpSpPr bwMode="auto">
          <a:xfrm>
            <a:off x="7086600" y="1219200"/>
            <a:ext cx="2755900" cy="1022350"/>
            <a:chOff x="3928" y="748"/>
            <a:chExt cx="1736" cy="644"/>
          </a:xfrm>
        </p:grpSpPr>
        <p:sp>
          <p:nvSpPr>
            <p:cNvPr id="679951" name="Text Box 15">
              <a:extLst>
                <a:ext uri="{FF2B5EF4-FFF2-40B4-BE49-F238E27FC236}">
                  <a16:creationId xmlns:a16="http://schemas.microsoft.com/office/drawing/2014/main" id="{8BF1F188-E9B2-4D46-8521-0704CD0C237B}"/>
                </a:ext>
              </a:extLst>
            </p:cNvPr>
            <p:cNvSpPr txBox="1">
              <a:spLocks noChangeArrowheads="1"/>
            </p:cNvSpPr>
            <p:nvPr/>
          </p:nvSpPr>
          <p:spPr bwMode="auto">
            <a:xfrm>
              <a:off x="4072" y="748"/>
              <a:ext cx="15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Conditional </a:t>
              </a:r>
            </a:p>
            <a:p>
              <a:pPr fontAlgn="base">
                <a:spcBef>
                  <a:spcPct val="0"/>
                </a:spcBef>
                <a:spcAft>
                  <a:spcPct val="0"/>
                </a:spcAft>
              </a:pPr>
              <a:r>
                <a:rPr lang="en-US" altLang="en-US" b="1">
                  <a:solidFill>
                    <a:srgbClr val="000000"/>
                  </a:solidFill>
                  <a:latin typeface="Times New Roman" panose="02020603050405020304" pitchFamily="18" charset="0"/>
                </a:rPr>
                <a:t>Justification (God-man)</a:t>
              </a:r>
            </a:p>
          </p:txBody>
        </p:sp>
        <p:sp>
          <p:nvSpPr>
            <p:cNvPr id="679952" name="Line 16">
              <a:extLst>
                <a:ext uri="{FF2B5EF4-FFF2-40B4-BE49-F238E27FC236}">
                  <a16:creationId xmlns:a16="http://schemas.microsoft.com/office/drawing/2014/main" id="{C4120B62-7AF8-489C-B932-C89F0A8C5DC5}"/>
                </a:ext>
              </a:extLst>
            </p:cNvPr>
            <p:cNvSpPr>
              <a:spLocks noChangeShapeType="1"/>
            </p:cNvSpPr>
            <p:nvPr/>
          </p:nvSpPr>
          <p:spPr bwMode="auto">
            <a:xfrm rot="-2780873">
              <a:off x="3736" y="1200"/>
              <a:ext cx="38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79953" name="Group 17">
            <a:extLst>
              <a:ext uri="{FF2B5EF4-FFF2-40B4-BE49-F238E27FC236}">
                <a16:creationId xmlns:a16="http://schemas.microsoft.com/office/drawing/2014/main" id="{9A019AC8-9A8B-4366-808E-60F86DE87757}"/>
              </a:ext>
            </a:extLst>
          </p:cNvPr>
          <p:cNvGrpSpPr>
            <a:grpSpLocks/>
          </p:cNvGrpSpPr>
          <p:nvPr/>
        </p:nvGrpSpPr>
        <p:grpSpPr bwMode="auto">
          <a:xfrm>
            <a:off x="8839200" y="381000"/>
            <a:ext cx="1676400" cy="1066800"/>
            <a:chOff x="4752" y="144"/>
            <a:chExt cx="1056" cy="672"/>
          </a:xfrm>
        </p:grpSpPr>
        <p:sp>
          <p:nvSpPr>
            <p:cNvPr id="679954" name="Text Box 18">
              <a:extLst>
                <a:ext uri="{FF2B5EF4-FFF2-40B4-BE49-F238E27FC236}">
                  <a16:creationId xmlns:a16="http://schemas.microsoft.com/office/drawing/2014/main" id="{E46E9E08-E928-442A-8AAA-1C154EBC98F8}"/>
                </a:ext>
              </a:extLst>
            </p:cNvPr>
            <p:cNvSpPr txBox="1">
              <a:spLocks noChangeArrowheads="1"/>
            </p:cNvSpPr>
            <p:nvPr/>
          </p:nvSpPr>
          <p:spPr bwMode="auto">
            <a:xfrm>
              <a:off x="4900" y="144"/>
              <a:ext cx="9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Glorification</a:t>
              </a:r>
            </a:p>
            <a:p>
              <a:pPr fontAlgn="base">
                <a:spcBef>
                  <a:spcPct val="0"/>
                </a:spcBef>
                <a:spcAft>
                  <a:spcPct val="0"/>
                </a:spcAft>
              </a:pPr>
              <a:r>
                <a:rPr lang="en-US" altLang="en-US" b="1">
                  <a:solidFill>
                    <a:srgbClr val="000000"/>
                  </a:solidFill>
                  <a:latin typeface="Times New Roman" panose="02020603050405020304" pitchFamily="18" charset="0"/>
                </a:rPr>
                <a:t>(God)</a:t>
              </a:r>
            </a:p>
          </p:txBody>
        </p:sp>
        <p:sp>
          <p:nvSpPr>
            <p:cNvPr id="679955" name="Line 19">
              <a:extLst>
                <a:ext uri="{FF2B5EF4-FFF2-40B4-BE49-F238E27FC236}">
                  <a16:creationId xmlns:a16="http://schemas.microsoft.com/office/drawing/2014/main" id="{961AB588-683C-4598-8770-7AC02B566E69}"/>
                </a:ext>
              </a:extLst>
            </p:cNvPr>
            <p:cNvSpPr>
              <a:spLocks noChangeShapeType="1"/>
            </p:cNvSpPr>
            <p:nvPr/>
          </p:nvSpPr>
          <p:spPr bwMode="auto">
            <a:xfrm rot="-2780873">
              <a:off x="4560" y="624"/>
              <a:ext cx="38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sp>
        <p:nvSpPr>
          <p:cNvPr id="679956" name="Rectangle 20">
            <a:extLst>
              <a:ext uri="{FF2B5EF4-FFF2-40B4-BE49-F238E27FC236}">
                <a16:creationId xmlns:a16="http://schemas.microsoft.com/office/drawing/2014/main" id="{9B7F62C8-8513-47DE-8E93-42194A0A4E1E}"/>
              </a:ext>
            </a:extLst>
          </p:cNvPr>
          <p:cNvSpPr>
            <a:spLocks noChangeArrowheads="1"/>
          </p:cNvSpPr>
          <p:nvPr/>
        </p:nvSpPr>
        <p:spPr bwMode="auto">
          <a:xfrm>
            <a:off x="1600200" y="76200"/>
            <a:ext cx="5486400" cy="914400"/>
          </a:xfrm>
          <a:prstGeom prst="rect">
            <a:avLst/>
          </a:prstGeom>
          <a:solidFill>
            <a:srgbClr val="990000"/>
          </a:solidFill>
          <a:ln w="9525">
            <a:solidFill>
              <a:schemeClr val="tx1"/>
            </a:solidFill>
            <a:miter lim="800000"/>
            <a:headEnd/>
            <a:tailEnd/>
          </a:ln>
          <a:effectLst>
            <a:outerShdw dist="107763" dir="2700000" algn="ctr" rotWithShape="0">
              <a:schemeClr val="bg2"/>
            </a:outerShdw>
          </a:effectLst>
        </p:spPr>
        <p:txBody>
          <a:bodyPr wrap="none" anchor="ctr"/>
          <a:lstStyle/>
          <a:p>
            <a:pPr algn="ctr" fontAlgn="base">
              <a:spcBef>
                <a:spcPct val="0"/>
              </a:spcBef>
              <a:spcAft>
                <a:spcPct val="0"/>
              </a:spcAft>
            </a:pPr>
            <a:r>
              <a:rPr lang="en-US" altLang="en-US" sz="3600">
                <a:solidFill>
                  <a:srgbClr val="FFFFFF"/>
                </a:solidFill>
                <a:latin typeface="Calligrapher" panose="020B0604020202020204" pitchFamily="2" charset="0"/>
              </a:rPr>
              <a:t>Arminian </a:t>
            </a:r>
            <a:r>
              <a:rPr lang="en-US" altLang="en-US" sz="3600" i="1">
                <a:solidFill>
                  <a:srgbClr val="FFFFFF"/>
                </a:solidFill>
                <a:latin typeface="Calligrapher" panose="020B0604020202020204" pitchFamily="2" charset="0"/>
              </a:rPr>
              <a:t>Ordo Salutis</a:t>
            </a:r>
          </a:p>
        </p:txBody>
      </p:sp>
      <p:grpSp>
        <p:nvGrpSpPr>
          <p:cNvPr id="679957" name="Group 21">
            <a:extLst>
              <a:ext uri="{FF2B5EF4-FFF2-40B4-BE49-F238E27FC236}">
                <a16:creationId xmlns:a16="http://schemas.microsoft.com/office/drawing/2014/main" id="{9DE67974-3FEB-4A24-A40D-F9827ABF619F}"/>
              </a:ext>
            </a:extLst>
          </p:cNvPr>
          <p:cNvGrpSpPr>
            <a:grpSpLocks/>
          </p:cNvGrpSpPr>
          <p:nvPr/>
        </p:nvGrpSpPr>
        <p:grpSpPr bwMode="auto">
          <a:xfrm>
            <a:off x="3352800" y="3065464"/>
            <a:ext cx="3530600" cy="2178051"/>
            <a:chOff x="960" y="1922"/>
            <a:chExt cx="2224" cy="1372"/>
          </a:xfrm>
        </p:grpSpPr>
        <p:sp>
          <p:nvSpPr>
            <p:cNvPr id="679958" name="Text Box 22">
              <a:extLst>
                <a:ext uri="{FF2B5EF4-FFF2-40B4-BE49-F238E27FC236}">
                  <a16:creationId xmlns:a16="http://schemas.microsoft.com/office/drawing/2014/main" id="{4FFAC31C-9735-4BB7-986D-1B7CB34667D0}"/>
                </a:ext>
              </a:extLst>
            </p:cNvPr>
            <p:cNvSpPr txBox="1">
              <a:spLocks noChangeArrowheads="1"/>
            </p:cNvSpPr>
            <p:nvPr/>
          </p:nvSpPr>
          <p:spPr bwMode="auto">
            <a:xfrm>
              <a:off x="2064" y="1957"/>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Faith (Man)</a:t>
              </a:r>
            </a:p>
          </p:txBody>
        </p:sp>
        <p:sp>
          <p:nvSpPr>
            <p:cNvPr id="679959" name="Text Box 23">
              <a:extLst>
                <a:ext uri="{FF2B5EF4-FFF2-40B4-BE49-F238E27FC236}">
                  <a16:creationId xmlns:a16="http://schemas.microsoft.com/office/drawing/2014/main" id="{5C2000C7-3181-4492-9ED7-3D0666751B82}"/>
                </a:ext>
              </a:extLst>
            </p:cNvPr>
            <p:cNvSpPr txBox="1">
              <a:spLocks noChangeArrowheads="1"/>
            </p:cNvSpPr>
            <p:nvPr/>
          </p:nvSpPr>
          <p:spPr bwMode="auto">
            <a:xfrm>
              <a:off x="2064" y="3013"/>
              <a:ext cx="11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Rejection (Man)</a:t>
              </a:r>
            </a:p>
          </p:txBody>
        </p:sp>
        <p:grpSp>
          <p:nvGrpSpPr>
            <p:cNvPr id="679960" name="Group 24">
              <a:extLst>
                <a:ext uri="{FF2B5EF4-FFF2-40B4-BE49-F238E27FC236}">
                  <a16:creationId xmlns:a16="http://schemas.microsoft.com/office/drawing/2014/main" id="{AA98A5E4-1D67-4897-AB13-457E213A1DD4}"/>
                </a:ext>
              </a:extLst>
            </p:cNvPr>
            <p:cNvGrpSpPr>
              <a:grpSpLocks/>
            </p:cNvGrpSpPr>
            <p:nvPr/>
          </p:nvGrpSpPr>
          <p:grpSpPr bwMode="auto">
            <a:xfrm>
              <a:off x="960" y="1922"/>
              <a:ext cx="1296" cy="1372"/>
              <a:chOff x="912" y="1922"/>
              <a:chExt cx="1296" cy="1372"/>
            </a:xfrm>
          </p:grpSpPr>
          <p:grpSp>
            <p:nvGrpSpPr>
              <p:cNvPr id="679961" name="Group 25">
                <a:extLst>
                  <a:ext uri="{FF2B5EF4-FFF2-40B4-BE49-F238E27FC236}">
                    <a16:creationId xmlns:a16="http://schemas.microsoft.com/office/drawing/2014/main" id="{091EA030-E989-4959-A413-7697B07A9461}"/>
                  </a:ext>
                </a:extLst>
              </p:cNvPr>
              <p:cNvGrpSpPr>
                <a:grpSpLocks/>
              </p:cNvGrpSpPr>
              <p:nvPr/>
            </p:nvGrpSpPr>
            <p:grpSpPr bwMode="auto">
              <a:xfrm>
                <a:off x="912" y="2400"/>
                <a:ext cx="756" cy="404"/>
                <a:chOff x="912" y="2380"/>
                <a:chExt cx="756" cy="404"/>
              </a:xfrm>
            </p:grpSpPr>
            <p:sp>
              <p:nvSpPr>
                <p:cNvPr id="679962" name="Line 26">
                  <a:extLst>
                    <a:ext uri="{FF2B5EF4-FFF2-40B4-BE49-F238E27FC236}">
                      <a16:creationId xmlns:a16="http://schemas.microsoft.com/office/drawing/2014/main" id="{C50F96FF-DC2D-413E-91C9-ADF3BA2CAF28}"/>
                    </a:ext>
                  </a:extLst>
                </p:cNvPr>
                <p:cNvSpPr>
                  <a:spLocks noChangeShapeType="1"/>
                </p:cNvSpPr>
                <p:nvPr/>
              </p:nvSpPr>
              <p:spPr bwMode="auto">
                <a:xfrm>
                  <a:off x="912" y="2572"/>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9963" name="Text Box 27">
                  <a:extLst>
                    <a:ext uri="{FF2B5EF4-FFF2-40B4-BE49-F238E27FC236}">
                      <a16:creationId xmlns:a16="http://schemas.microsoft.com/office/drawing/2014/main" id="{ACBB655E-DC46-4F8F-99FB-072E7AC8633E}"/>
                    </a:ext>
                  </a:extLst>
                </p:cNvPr>
                <p:cNvSpPr txBox="1">
                  <a:spLocks noChangeArrowheads="1"/>
                </p:cNvSpPr>
                <p:nvPr/>
              </p:nvSpPr>
              <p:spPr bwMode="auto">
                <a:xfrm>
                  <a:off x="1104" y="2380"/>
                  <a:ext cx="5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Calling</a:t>
                  </a:r>
                </a:p>
                <a:p>
                  <a:pPr fontAlgn="base">
                    <a:spcBef>
                      <a:spcPct val="0"/>
                    </a:spcBef>
                    <a:spcAft>
                      <a:spcPct val="0"/>
                    </a:spcAft>
                  </a:pPr>
                  <a:r>
                    <a:rPr lang="en-US" altLang="en-US" b="1">
                      <a:solidFill>
                        <a:srgbClr val="000000"/>
                      </a:solidFill>
                      <a:latin typeface="Times New Roman" panose="02020603050405020304" pitchFamily="18" charset="0"/>
                    </a:rPr>
                    <a:t>(Man)</a:t>
                  </a:r>
                </a:p>
              </p:txBody>
            </p:sp>
          </p:grpSp>
          <p:sp>
            <p:nvSpPr>
              <p:cNvPr id="679964" name="Line 28">
                <a:extLst>
                  <a:ext uri="{FF2B5EF4-FFF2-40B4-BE49-F238E27FC236}">
                    <a16:creationId xmlns:a16="http://schemas.microsoft.com/office/drawing/2014/main" id="{21B7A92D-CFAE-4AC9-8DE8-FEC822CC0303}"/>
                  </a:ext>
                </a:extLst>
              </p:cNvPr>
              <p:cNvSpPr>
                <a:spLocks noChangeShapeType="1"/>
              </p:cNvSpPr>
              <p:nvPr/>
            </p:nvSpPr>
            <p:spPr bwMode="auto">
              <a:xfrm rot="-2780873">
                <a:off x="1610" y="2189"/>
                <a:ext cx="576"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9965" name="Line 29">
                <a:extLst>
                  <a:ext uri="{FF2B5EF4-FFF2-40B4-BE49-F238E27FC236}">
                    <a16:creationId xmlns:a16="http://schemas.microsoft.com/office/drawing/2014/main" id="{BC941F05-92E1-46E1-AE1D-9BA10AC0E716}"/>
                  </a:ext>
                </a:extLst>
              </p:cNvPr>
              <p:cNvSpPr>
                <a:spLocks noChangeShapeType="1"/>
              </p:cNvSpPr>
              <p:nvPr/>
            </p:nvSpPr>
            <p:spPr bwMode="auto">
              <a:xfrm>
                <a:off x="1584" y="2736"/>
                <a:ext cx="624" cy="24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9966" name="Text Box 30">
                <a:extLst>
                  <a:ext uri="{FF2B5EF4-FFF2-40B4-BE49-F238E27FC236}">
                    <a16:creationId xmlns:a16="http://schemas.microsoft.com/office/drawing/2014/main" id="{76C262FC-77FC-4866-B218-AF232ED3564F}"/>
                  </a:ext>
                </a:extLst>
              </p:cNvPr>
              <p:cNvSpPr txBox="1">
                <a:spLocks noChangeArrowheads="1"/>
              </p:cNvSpPr>
              <p:nvPr/>
            </p:nvSpPr>
            <p:spPr bwMode="auto">
              <a:xfrm rot="5400000">
                <a:off x="1217" y="2482"/>
                <a:ext cx="1372" cy="252"/>
              </a:xfrm>
              <a:prstGeom prst="rect">
                <a:avLst/>
              </a:prstGeom>
              <a:solidFill>
                <a:schemeClr val="bg1"/>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990000"/>
                    </a:solidFill>
                    <a:latin typeface="Calligrapher" panose="020B0604020202020204" pitchFamily="2" charset="0"/>
                  </a:rPr>
                  <a:t>Prevenient Grace</a:t>
                </a:r>
              </a:p>
            </p:txBody>
          </p:sp>
        </p:grpSp>
      </p:grpSp>
      <p:grpSp>
        <p:nvGrpSpPr>
          <p:cNvPr id="679967" name="Group 31">
            <a:extLst>
              <a:ext uri="{FF2B5EF4-FFF2-40B4-BE49-F238E27FC236}">
                <a16:creationId xmlns:a16="http://schemas.microsoft.com/office/drawing/2014/main" id="{EB1EBF42-C346-420B-AFD4-AE7CE6AEB694}"/>
              </a:ext>
            </a:extLst>
          </p:cNvPr>
          <p:cNvGrpSpPr>
            <a:grpSpLocks/>
          </p:cNvGrpSpPr>
          <p:nvPr/>
        </p:nvGrpSpPr>
        <p:grpSpPr bwMode="auto">
          <a:xfrm>
            <a:off x="8286750" y="5638800"/>
            <a:ext cx="2038350" cy="641350"/>
            <a:chOff x="4320" y="3532"/>
            <a:chExt cx="1284" cy="404"/>
          </a:xfrm>
        </p:grpSpPr>
        <p:sp>
          <p:nvSpPr>
            <p:cNvPr id="679968" name="Text Box 32">
              <a:extLst>
                <a:ext uri="{FF2B5EF4-FFF2-40B4-BE49-F238E27FC236}">
                  <a16:creationId xmlns:a16="http://schemas.microsoft.com/office/drawing/2014/main" id="{09245AF4-F5F5-4460-9A33-62073F863F9A}"/>
                </a:ext>
              </a:extLst>
            </p:cNvPr>
            <p:cNvSpPr txBox="1">
              <a:spLocks noChangeArrowheads="1"/>
            </p:cNvSpPr>
            <p:nvPr/>
          </p:nvSpPr>
          <p:spPr bwMode="auto">
            <a:xfrm>
              <a:off x="4800" y="3532"/>
              <a:ext cx="8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Times New Roman" panose="02020603050405020304" pitchFamily="18" charset="0"/>
                </a:rPr>
                <a:t>Eternal </a:t>
              </a:r>
            </a:p>
            <a:p>
              <a:pPr fontAlgn="base">
                <a:spcBef>
                  <a:spcPct val="0"/>
                </a:spcBef>
                <a:spcAft>
                  <a:spcPct val="0"/>
                </a:spcAft>
              </a:pPr>
              <a:r>
                <a:rPr lang="en-US" altLang="en-US" b="1">
                  <a:solidFill>
                    <a:srgbClr val="000000"/>
                  </a:solidFill>
                  <a:latin typeface="Times New Roman" panose="02020603050405020304" pitchFamily="18" charset="0"/>
                </a:rPr>
                <a:t>Damnation</a:t>
              </a:r>
            </a:p>
          </p:txBody>
        </p:sp>
        <p:sp>
          <p:nvSpPr>
            <p:cNvPr id="679969" name="Line 33">
              <a:extLst>
                <a:ext uri="{FF2B5EF4-FFF2-40B4-BE49-F238E27FC236}">
                  <a16:creationId xmlns:a16="http://schemas.microsoft.com/office/drawing/2014/main" id="{4C3FDFFD-0AEA-4398-926D-3DB2AD5EAFC2}"/>
                </a:ext>
              </a:extLst>
            </p:cNvPr>
            <p:cNvSpPr>
              <a:spLocks noChangeShapeType="1"/>
            </p:cNvSpPr>
            <p:nvPr/>
          </p:nvSpPr>
          <p:spPr bwMode="auto">
            <a:xfrm>
              <a:off x="4320" y="3696"/>
              <a:ext cx="48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79970" name="Group 34">
            <a:extLst>
              <a:ext uri="{FF2B5EF4-FFF2-40B4-BE49-F238E27FC236}">
                <a16:creationId xmlns:a16="http://schemas.microsoft.com/office/drawing/2014/main" id="{546A86AA-2A32-4602-B7EC-5DADEDC154A3}"/>
              </a:ext>
            </a:extLst>
          </p:cNvPr>
          <p:cNvGrpSpPr>
            <a:grpSpLocks/>
          </p:cNvGrpSpPr>
          <p:nvPr/>
        </p:nvGrpSpPr>
        <p:grpSpPr bwMode="auto">
          <a:xfrm>
            <a:off x="7315200" y="1981200"/>
            <a:ext cx="1219200" cy="3505200"/>
            <a:chOff x="3552" y="1200"/>
            <a:chExt cx="768" cy="2208"/>
          </a:xfrm>
        </p:grpSpPr>
        <p:sp>
          <p:nvSpPr>
            <p:cNvPr id="679971" name="Line 35">
              <a:extLst>
                <a:ext uri="{FF2B5EF4-FFF2-40B4-BE49-F238E27FC236}">
                  <a16:creationId xmlns:a16="http://schemas.microsoft.com/office/drawing/2014/main" id="{36C6BAE0-5B64-4DCD-A8A8-A55121641144}"/>
                </a:ext>
              </a:extLst>
            </p:cNvPr>
            <p:cNvSpPr>
              <a:spLocks noChangeShapeType="1"/>
            </p:cNvSpPr>
            <p:nvPr/>
          </p:nvSpPr>
          <p:spPr bwMode="auto">
            <a:xfrm flipH="1">
              <a:off x="3552" y="1200"/>
              <a:ext cx="768" cy="2208"/>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9972" name="Text Box 36">
              <a:extLst>
                <a:ext uri="{FF2B5EF4-FFF2-40B4-BE49-F238E27FC236}">
                  <a16:creationId xmlns:a16="http://schemas.microsoft.com/office/drawing/2014/main" id="{4C29CC29-0F79-4FED-ADE0-AC93B78603AD}"/>
                </a:ext>
              </a:extLst>
            </p:cNvPr>
            <p:cNvSpPr txBox="1">
              <a:spLocks noChangeArrowheads="1"/>
            </p:cNvSpPr>
            <p:nvPr/>
          </p:nvSpPr>
          <p:spPr bwMode="auto">
            <a:xfrm rot="-25886874">
              <a:off x="3332" y="2102"/>
              <a:ext cx="986" cy="2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Perpetua" panose="02020502060401020303" pitchFamily="18" charset="0"/>
                </a:rPr>
                <a:t>Loss of Faith</a:t>
              </a:r>
            </a:p>
          </p:txBody>
        </p:sp>
      </p:grpSp>
      <p:grpSp>
        <p:nvGrpSpPr>
          <p:cNvPr id="679973" name="Group 37">
            <a:extLst>
              <a:ext uri="{FF2B5EF4-FFF2-40B4-BE49-F238E27FC236}">
                <a16:creationId xmlns:a16="http://schemas.microsoft.com/office/drawing/2014/main" id="{20895D8B-4E16-49FE-992A-F402F8E995FE}"/>
              </a:ext>
            </a:extLst>
          </p:cNvPr>
          <p:cNvGrpSpPr>
            <a:grpSpLocks/>
          </p:cNvGrpSpPr>
          <p:nvPr/>
        </p:nvGrpSpPr>
        <p:grpSpPr bwMode="auto">
          <a:xfrm>
            <a:off x="2438400" y="3092450"/>
            <a:ext cx="1905000" cy="1174750"/>
            <a:chOff x="672" y="1564"/>
            <a:chExt cx="1104" cy="740"/>
          </a:xfrm>
        </p:grpSpPr>
        <p:sp>
          <p:nvSpPr>
            <p:cNvPr id="679974" name="Line 38">
              <a:extLst>
                <a:ext uri="{FF2B5EF4-FFF2-40B4-BE49-F238E27FC236}">
                  <a16:creationId xmlns:a16="http://schemas.microsoft.com/office/drawing/2014/main" id="{D93AB702-7B4A-4466-80D1-1E903D5C5426}"/>
                </a:ext>
              </a:extLst>
            </p:cNvPr>
            <p:cNvSpPr>
              <a:spLocks noChangeShapeType="1"/>
            </p:cNvSpPr>
            <p:nvPr/>
          </p:nvSpPr>
          <p:spPr bwMode="auto">
            <a:xfrm>
              <a:off x="1152" y="1776"/>
              <a:ext cx="0" cy="528"/>
            </a:xfrm>
            <a:prstGeom prst="line">
              <a:avLst/>
            </a:prstGeom>
            <a:noFill/>
            <a:ln w="57150">
              <a:solidFill>
                <a:schemeClr val="tx1"/>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9975" name="Line 39">
              <a:extLst>
                <a:ext uri="{FF2B5EF4-FFF2-40B4-BE49-F238E27FC236}">
                  <a16:creationId xmlns:a16="http://schemas.microsoft.com/office/drawing/2014/main" id="{AE77CA54-0E91-4435-9123-73FA247F49CD}"/>
                </a:ext>
              </a:extLst>
            </p:cNvPr>
            <p:cNvSpPr>
              <a:spLocks noChangeShapeType="1"/>
            </p:cNvSpPr>
            <p:nvPr/>
          </p:nvSpPr>
          <p:spPr bwMode="auto">
            <a:xfrm>
              <a:off x="960" y="1968"/>
              <a:ext cx="384" cy="0"/>
            </a:xfrm>
            <a:prstGeom prst="line">
              <a:avLst/>
            </a:prstGeom>
            <a:noFill/>
            <a:ln w="38100">
              <a:solidFill>
                <a:schemeClr val="tx1"/>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79976" name="Text Box 40">
              <a:extLst>
                <a:ext uri="{FF2B5EF4-FFF2-40B4-BE49-F238E27FC236}">
                  <a16:creationId xmlns:a16="http://schemas.microsoft.com/office/drawing/2014/main" id="{30BAB3B9-7458-4946-BD0B-C4BB253099A0}"/>
                </a:ext>
              </a:extLst>
            </p:cNvPr>
            <p:cNvSpPr txBox="1">
              <a:spLocks noChangeArrowheads="1"/>
            </p:cNvSpPr>
            <p:nvPr/>
          </p:nvSpPr>
          <p:spPr bwMode="auto">
            <a:xfrm>
              <a:off x="672" y="1564"/>
              <a:ext cx="1104" cy="231"/>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a:solidFill>
                    <a:srgbClr val="000000"/>
                  </a:solidFill>
                  <a:latin typeface="Times New Roman" panose="02020603050405020304" pitchFamily="18" charset="0"/>
                </a:rPr>
                <a:t>Atonement (God)</a:t>
              </a:r>
              <a:r>
                <a:rPr lang="en-US" altLang="en-US" sz="1600" b="1">
                  <a:solidFill>
                    <a:srgbClr val="000000"/>
                  </a:solidFill>
                  <a:latin typeface="Times New Roman" panose="02020603050405020304" pitchFamily="18" charset="0"/>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9943"/>
                                        </p:tgtEl>
                                        <p:attrNameLst>
                                          <p:attrName>style.visibility</p:attrName>
                                        </p:attrNameLst>
                                      </p:cBhvr>
                                      <p:to>
                                        <p:strVal val="visible"/>
                                      </p:to>
                                    </p:set>
                                    <p:animEffect transition="in" filter="wipe(left)">
                                      <p:cBhvr>
                                        <p:cTn id="7" dur="500"/>
                                        <p:tgtEl>
                                          <p:spTgt spid="6799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79939"/>
                                        </p:tgtEl>
                                        <p:attrNameLst>
                                          <p:attrName>style.visibility</p:attrName>
                                        </p:attrNameLst>
                                      </p:cBhvr>
                                      <p:to>
                                        <p:strVal val="visible"/>
                                      </p:to>
                                    </p:set>
                                    <p:animEffect transition="in" filter="wipe(left)">
                                      <p:cBhvr>
                                        <p:cTn id="12" dur="500"/>
                                        <p:tgtEl>
                                          <p:spTgt spid="6799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79973"/>
                                        </p:tgtEl>
                                        <p:attrNameLst>
                                          <p:attrName>style.visibility</p:attrName>
                                        </p:attrNameLst>
                                      </p:cBhvr>
                                      <p:to>
                                        <p:strVal val="visible"/>
                                      </p:to>
                                    </p:set>
                                    <p:animEffect transition="in" filter="wipe(down)">
                                      <p:cBhvr>
                                        <p:cTn id="17" dur="500"/>
                                        <p:tgtEl>
                                          <p:spTgt spid="6799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79957"/>
                                        </p:tgtEl>
                                        <p:attrNameLst>
                                          <p:attrName>style.visibility</p:attrName>
                                        </p:attrNameLst>
                                      </p:cBhvr>
                                      <p:to>
                                        <p:strVal val="visible"/>
                                      </p:to>
                                    </p:set>
                                    <p:animEffect transition="in" filter="wipe(left)">
                                      <p:cBhvr>
                                        <p:cTn id="22" dur="500"/>
                                        <p:tgtEl>
                                          <p:spTgt spid="6799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79944"/>
                                        </p:tgtEl>
                                        <p:attrNameLst>
                                          <p:attrName>style.visibility</p:attrName>
                                        </p:attrNameLst>
                                      </p:cBhvr>
                                      <p:to>
                                        <p:strVal val="visible"/>
                                      </p:to>
                                    </p:set>
                                    <p:animEffect transition="in" filter="wipe(left)">
                                      <p:cBhvr>
                                        <p:cTn id="27" dur="500"/>
                                        <p:tgtEl>
                                          <p:spTgt spid="6799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79950"/>
                                        </p:tgtEl>
                                        <p:attrNameLst>
                                          <p:attrName>style.visibility</p:attrName>
                                        </p:attrNameLst>
                                      </p:cBhvr>
                                      <p:to>
                                        <p:strVal val="visible"/>
                                      </p:to>
                                    </p:set>
                                    <p:animEffect transition="in" filter="wipe(left)">
                                      <p:cBhvr>
                                        <p:cTn id="32" dur="500"/>
                                        <p:tgtEl>
                                          <p:spTgt spid="6799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79947"/>
                                        </p:tgtEl>
                                        <p:attrNameLst>
                                          <p:attrName>style.visibility</p:attrName>
                                        </p:attrNameLst>
                                      </p:cBhvr>
                                      <p:to>
                                        <p:strVal val="visible"/>
                                      </p:to>
                                    </p:set>
                                    <p:animEffect transition="in" filter="wipe(left)">
                                      <p:cBhvr>
                                        <p:cTn id="37" dur="500"/>
                                        <p:tgtEl>
                                          <p:spTgt spid="6799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79970"/>
                                        </p:tgtEl>
                                        <p:attrNameLst>
                                          <p:attrName>style.visibility</p:attrName>
                                        </p:attrNameLst>
                                      </p:cBhvr>
                                      <p:to>
                                        <p:strVal val="visible"/>
                                      </p:to>
                                    </p:set>
                                    <p:animEffect transition="in" filter="wipe(up)">
                                      <p:cBhvr>
                                        <p:cTn id="42" dur="500"/>
                                        <p:tgtEl>
                                          <p:spTgt spid="6799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679967"/>
                                        </p:tgtEl>
                                        <p:attrNameLst>
                                          <p:attrName>style.visibility</p:attrName>
                                        </p:attrNameLst>
                                      </p:cBhvr>
                                      <p:to>
                                        <p:strVal val="visible"/>
                                      </p:to>
                                    </p:set>
                                    <p:animEffect transition="in" filter="wipe(left)">
                                      <p:cBhvr>
                                        <p:cTn id="47" dur="500"/>
                                        <p:tgtEl>
                                          <p:spTgt spid="67996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79953"/>
                                        </p:tgtEl>
                                        <p:attrNameLst>
                                          <p:attrName>style.visibility</p:attrName>
                                        </p:attrNameLst>
                                      </p:cBhvr>
                                      <p:to>
                                        <p:strVal val="visible"/>
                                      </p:to>
                                    </p:set>
                                    <p:animEffect transition="in" filter="wipe(left)">
                                      <p:cBhvr>
                                        <p:cTn id="52" dur="500"/>
                                        <p:tgtEl>
                                          <p:spTgt spid="679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3010" name="Rectangle 2">
            <a:extLst>
              <a:ext uri="{FF2B5EF4-FFF2-40B4-BE49-F238E27FC236}">
                <a16:creationId xmlns:a16="http://schemas.microsoft.com/office/drawing/2014/main" id="{EE6D9FF8-007B-4359-AEFD-FEB6F3DC9AC9}"/>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683011" name="Rectangle 3">
            <a:extLst>
              <a:ext uri="{FF2B5EF4-FFF2-40B4-BE49-F238E27FC236}">
                <a16:creationId xmlns:a16="http://schemas.microsoft.com/office/drawing/2014/main" id="{D1EC3260-A883-46B2-A2E0-172534687A5B}"/>
              </a:ext>
            </a:extLst>
          </p:cNvPr>
          <p:cNvSpPr>
            <a:spLocks noChangeArrowheads="1"/>
          </p:cNvSpPr>
          <p:nvPr/>
        </p:nvSpPr>
        <p:spPr bwMode="auto">
          <a:xfrm>
            <a:off x="1600200" y="76200"/>
            <a:ext cx="5486400" cy="1143000"/>
          </a:xfrm>
          <a:prstGeom prst="rect">
            <a:avLst/>
          </a:prstGeom>
          <a:solidFill>
            <a:srgbClr val="990000"/>
          </a:solidFill>
          <a:ln w="9525">
            <a:solidFill>
              <a:schemeClr val="tx1"/>
            </a:solidFill>
            <a:miter lim="800000"/>
            <a:headEnd/>
            <a:tailEnd/>
          </a:ln>
          <a:effectLst>
            <a:outerShdw dist="107763" dir="2700000" algn="ctr" rotWithShape="0">
              <a:schemeClr val="bg2"/>
            </a:outerShdw>
          </a:effectLst>
        </p:spPr>
        <p:txBody>
          <a:bodyPr wrap="none" anchor="ctr"/>
          <a:lstStyle/>
          <a:p>
            <a:pPr algn="ctr" fontAlgn="base">
              <a:spcBef>
                <a:spcPct val="0"/>
              </a:spcBef>
              <a:spcAft>
                <a:spcPct val="0"/>
              </a:spcAft>
            </a:pPr>
            <a:r>
              <a:rPr lang="en-US" altLang="en-US" sz="3600">
                <a:solidFill>
                  <a:srgbClr val="FFFFFF"/>
                </a:solidFill>
                <a:latin typeface="Calligrapher" panose="020B0604020202020204" pitchFamily="2" charset="0"/>
              </a:rPr>
              <a:t>Reformed/Calvinistic</a:t>
            </a:r>
          </a:p>
          <a:p>
            <a:pPr algn="ctr" fontAlgn="base">
              <a:spcBef>
                <a:spcPct val="0"/>
              </a:spcBef>
              <a:spcAft>
                <a:spcPct val="0"/>
              </a:spcAft>
            </a:pPr>
            <a:r>
              <a:rPr lang="en-US" altLang="en-US" sz="3600">
                <a:solidFill>
                  <a:srgbClr val="FFFFFF"/>
                </a:solidFill>
                <a:latin typeface="Calligrapher" panose="020B0604020202020204" pitchFamily="2" charset="0"/>
              </a:rPr>
              <a:t> </a:t>
            </a:r>
            <a:r>
              <a:rPr lang="en-US" altLang="en-US" sz="3600" i="1">
                <a:solidFill>
                  <a:srgbClr val="FFFFFF"/>
                </a:solidFill>
                <a:latin typeface="Calligrapher" panose="020B0604020202020204" pitchFamily="2" charset="0"/>
              </a:rPr>
              <a:t>Ordo Salutis</a:t>
            </a:r>
          </a:p>
        </p:txBody>
      </p:sp>
      <p:grpSp>
        <p:nvGrpSpPr>
          <p:cNvPr id="683012" name="Group 4">
            <a:extLst>
              <a:ext uri="{FF2B5EF4-FFF2-40B4-BE49-F238E27FC236}">
                <a16:creationId xmlns:a16="http://schemas.microsoft.com/office/drawing/2014/main" id="{C5BE808B-1E3D-4371-A58B-4F0EAAAFBA52}"/>
              </a:ext>
            </a:extLst>
          </p:cNvPr>
          <p:cNvGrpSpPr>
            <a:grpSpLocks/>
          </p:cNvGrpSpPr>
          <p:nvPr/>
        </p:nvGrpSpPr>
        <p:grpSpPr bwMode="auto">
          <a:xfrm>
            <a:off x="5638801" y="5300663"/>
            <a:ext cx="1222375" cy="457200"/>
            <a:chOff x="2208" y="3463"/>
            <a:chExt cx="770" cy="288"/>
          </a:xfrm>
        </p:grpSpPr>
        <p:sp>
          <p:nvSpPr>
            <p:cNvPr id="683013" name="Line 5">
              <a:extLst>
                <a:ext uri="{FF2B5EF4-FFF2-40B4-BE49-F238E27FC236}">
                  <a16:creationId xmlns:a16="http://schemas.microsoft.com/office/drawing/2014/main" id="{DE65E5BB-3A2C-4699-8041-EDBC0B7AED2C}"/>
                </a:ext>
              </a:extLst>
            </p:cNvPr>
            <p:cNvSpPr>
              <a:spLocks noChangeShapeType="1"/>
            </p:cNvSpPr>
            <p:nvPr/>
          </p:nvSpPr>
          <p:spPr bwMode="auto">
            <a:xfrm>
              <a:off x="2208" y="3551"/>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14" name="Text Box 6">
              <a:extLst>
                <a:ext uri="{FF2B5EF4-FFF2-40B4-BE49-F238E27FC236}">
                  <a16:creationId xmlns:a16="http://schemas.microsoft.com/office/drawing/2014/main" id="{FEDCFDE0-A2D5-485C-A752-76A35CEE7965}"/>
                </a:ext>
              </a:extLst>
            </p:cNvPr>
            <p:cNvSpPr txBox="1">
              <a:spLocks noChangeArrowheads="1"/>
            </p:cNvSpPr>
            <p:nvPr/>
          </p:nvSpPr>
          <p:spPr bwMode="auto">
            <a:xfrm>
              <a:off x="2448" y="3463"/>
              <a:ext cx="5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Rejection </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(Man)</a:t>
              </a:r>
            </a:p>
          </p:txBody>
        </p:sp>
      </p:grpSp>
      <p:grpSp>
        <p:nvGrpSpPr>
          <p:cNvPr id="683015" name="Group 7">
            <a:extLst>
              <a:ext uri="{FF2B5EF4-FFF2-40B4-BE49-F238E27FC236}">
                <a16:creationId xmlns:a16="http://schemas.microsoft.com/office/drawing/2014/main" id="{FA846117-FAC5-4CC2-B4D7-398F81075A8A}"/>
              </a:ext>
            </a:extLst>
          </p:cNvPr>
          <p:cNvGrpSpPr>
            <a:grpSpLocks/>
          </p:cNvGrpSpPr>
          <p:nvPr/>
        </p:nvGrpSpPr>
        <p:grpSpPr bwMode="auto">
          <a:xfrm>
            <a:off x="4160838" y="5300663"/>
            <a:ext cx="1401762" cy="457200"/>
            <a:chOff x="912" y="3359"/>
            <a:chExt cx="883" cy="288"/>
          </a:xfrm>
        </p:grpSpPr>
        <p:sp>
          <p:nvSpPr>
            <p:cNvPr id="683016" name="Text Box 8">
              <a:extLst>
                <a:ext uri="{FF2B5EF4-FFF2-40B4-BE49-F238E27FC236}">
                  <a16:creationId xmlns:a16="http://schemas.microsoft.com/office/drawing/2014/main" id="{37B95002-1058-41A1-BFD0-828B728515D0}"/>
                </a:ext>
              </a:extLst>
            </p:cNvPr>
            <p:cNvSpPr txBox="1">
              <a:spLocks noChangeArrowheads="1"/>
            </p:cNvSpPr>
            <p:nvPr/>
          </p:nvSpPr>
          <p:spPr bwMode="auto">
            <a:xfrm>
              <a:off x="1152" y="3359"/>
              <a:ext cx="6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General Call</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(Man)</a:t>
              </a:r>
            </a:p>
          </p:txBody>
        </p:sp>
        <p:sp>
          <p:nvSpPr>
            <p:cNvPr id="683017" name="Line 9">
              <a:extLst>
                <a:ext uri="{FF2B5EF4-FFF2-40B4-BE49-F238E27FC236}">
                  <a16:creationId xmlns:a16="http://schemas.microsoft.com/office/drawing/2014/main" id="{94153506-C6AE-4B26-AEA9-1402312A00A8}"/>
                </a:ext>
              </a:extLst>
            </p:cNvPr>
            <p:cNvSpPr>
              <a:spLocks noChangeShapeType="1"/>
            </p:cNvSpPr>
            <p:nvPr/>
          </p:nvSpPr>
          <p:spPr bwMode="auto">
            <a:xfrm>
              <a:off x="912" y="3456"/>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83018" name="Group 10">
            <a:extLst>
              <a:ext uri="{FF2B5EF4-FFF2-40B4-BE49-F238E27FC236}">
                <a16:creationId xmlns:a16="http://schemas.microsoft.com/office/drawing/2014/main" id="{5FBA331D-CE3E-4D2D-B7F8-B15EF71186FF}"/>
              </a:ext>
            </a:extLst>
          </p:cNvPr>
          <p:cNvGrpSpPr>
            <a:grpSpLocks/>
          </p:cNvGrpSpPr>
          <p:nvPr/>
        </p:nvGrpSpPr>
        <p:grpSpPr bwMode="auto">
          <a:xfrm>
            <a:off x="6858000" y="5287964"/>
            <a:ext cx="2590800" cy="274637"/>
            <a:chOff x="3456" y="3320"/>
            <a:chExt cx="1632" cy="173"/>
          </a:xfrm>
        </p:grpSpPr>
        <p:sp>
          <p:nvSpPr>
            <p:cNvPr id="683019" name="Line 11">
              <a:extLst>
                <a:ext uri="{FF2B5EF4-FFF2-40B4-BE49-F238E27FC236}">
                  <a16:creationId xmlns:a16="http://schemas.microsoft.com/office/drawing/2014/main" id="{FEB5A827-AFDF-4569-A0D3-C74837C21776}"/>
                </a:ext>
              </a:extLst>
            </p:cNvPr>
            <p:cNvSpPr>
              <a:spLocks noChangeShapeType="1"/>
            </p:cNvSpPr>
            <p:nvPr/>
          </p:nvSpPr>
          <p:spPr bwMode="auto">
            <a:xfrm flipV="1">
              <a:off x="3456" y="3400"/>
              <a:ext cx="247" cy="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20" name="Text Box 12">
              <a:extLst>
                <a:ext uri="{FF2B5EF4-FFF2-40B4-BE49-F238E27FC236}">
                  <a16:creationId xmlns:a16="http://schemas.microsoft.com/office/drawing/2014/main" id="{17625906-9D0B-4675-8561-E075746A19CD}"/>
                </a:ext>
              </a:extLst>
            </p:cNvPr>
            <p:cNvSpPr txBox="1">
              <a:spLocks noChangeArrowheads="1"/>
            </p:cNvSpPr>
            <p:nvPr/>
          </p:nvSpPr>
          <p:spPr bwMode="auto">
            <a:xfrm>
              <a:off x="3703" y="3320"/>
              <a:ext cx="13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Eternal Damnation</a:t>
              </a:r>
            </a:p>
          </p:txBody>
        </p:sp>
      </p:grpSp>
      <p:grpSp>
        <p:nvGrpSpPr>
          <p:cNvPr id="683021" name="Group 13">
            <a:extLst>
              <a:ext uri="{FF2B5EF4-FFF2-40B4-BE49-F238E27FC236}">
                <a16:creationId xmlns:a16="http://schemas.microsoft.com/office/drawing/2014/main" id="{3E06AA7C-E14E-4915-BF6B-86D1D234F4FB}"/>
              </a:ext>
            </a:extLst>
          </p:cNvPr>
          <p:cNvGrpSpPr>
            <a:grpSpLocks/>
          </p:cNvGrpSpPr>
          <p:nvPr/>
        </p:nvGrpSpPr>
        <p:grpSpPr bwMode="auto">
          <a:xfrm>
            <a:off x="1524000" y="3856039"/>
            <a:ext cx="9144000" cy="795337"/>
            <a:chOff x="0" y="2350"/>
            <a:chExt cx="5760" cy="501"/>
          </a:xfrm>
        </p:grpSpPr>
        <p:sp>
          <p:nvSpPr>
            <p:cNvPr id="683022" name="Text Box 14">
              <a:extLst>
                <a:ext uri="{FF2B5EF4-FFF2-40B4-BE49-F238E27FC236}">
                  <a16:creationId xmlns:a16="http://schemas.microsoft.com/office/drawing/2014/main" id="{9DB7DAFB-357D-41C7-8D51-65AD4B56EA16}"/>
                </a:ext>
              </a:extLst>
            </p:cNvPr>
            <p:cNvSpPr txBox="1">
              <a:spLocks noChangeArrowheads="1"/>
            </p:cNvSpPr>
            <p:nvPr/>
          </p:nvSpPr>
          <p:spPr bwMode="auto">
            <a:xfrm>
              <a:off x="1480" y="2350"/>
              <a:ext cx="89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990000"/>
                  </a:solidFill>
                  <a:latin typeface="Calligrapher" panose="020B0604020202020204" pitchFamily="2" charset="0"/>
                </a:rPr>
                <a:t>Elect (God)</a:t>
              </a:r>
            </a:p>
          </p:txBody>
        </p:sp>
        <p:sp>
          <p:nvSpPr>
            <p:cNvPr id="683023" name="Text Box 15">
              <a:extLst>
                <a:ext uri="{FF2B5EF4-FFF2-40B4-BE49-F238E27FC236}">
                  <a16:creationId xmlns:a16="http://schemas.microsoft.com/office/drawing/2014/main" id="{12F07789-78E7-4383-824D-8DD910F91B10}"/>
                </a:ext>
              </a:extLst>
            </p:cNvPr>
            <p:cNvSpPr txBox="1">
              <a:spLocks noChangeArrowheads="1"/>
            </p:cNvSpPr>
            <p:nvPr/>
          </p:nvSpPr>
          <p:spPr bwMode="auto">
            <a:xfrm>
              <a:off x="1384" y="2601"/>
              <a:ext cx="12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990000"/>
                  </a:solidFill>
                  <a:latin typeface="Calligrapher" panose="020B0604020202020204" pitchFamily="2" charset="0"/>
                </a:rPr>
                <a:t>Reprobate (man)</a:t>
              </a:r>
            </a:p>
          </p:txBody>
        </p:sp>
        <p:grpSp>
          <p:nvGrpSpPr>
            <p:cNvPr id="683024" name="Group 16">
              <a:extLst>
                <a:ext uri="{FF2B5EF4-FFF2-40B4-BE49-F238E27FC236}">
                  <a16:creationId xmlns:a16="http://schemas.microsoft.com/office/drawing/2014/main" id="{E43A50FC-A0FA-4588-ADB1-3A2E16184ADF}"/>
                </a:ext>
              </a:extLst>
            </p:cNvPr>
            <p:cNvGrpSpPr>
              <a:grpSpLocks/>
            </p:cNvGrpSpPr>
            <p:nvPr/>
          </p:nvGrpSpPr>
          <p:grpSpPr bwMode="auto">
            <a:xfrm>
              <a:off x="0" y="2352"/>
              <a:ext cx="5760" cy="499"/>
              <a:chOff x="912" y="2544"/>
              <a:chExt cx="4848" cy="499"/>
            </a:xfrm>
          </p:grpSpPr>
          <p:sp>
            <p:nvSpPr>
              <p:cNvPr id="683025" name="Line 17">
                <a:extLst>
                  <a:ext uri="{FF2B5EF4-FFF2-40B4-BE49-F238E27FC236}">
                    <a16:creationId xmlns:a16="http://schemas.microsoft.com/office/drawing/2014/main" id="{DFEE73A7-78FD-4490-800C-BE9D9612F8C5}"/>
                  </a:ext>
                </a:extLst>
              </p:cNvPr>
              <p:cNvSpPr>
                <a:spLocks noChangeShapeType="1"/>
              </p:cNvSpPr>
              <p:nvPr/>
            </p:nvSpPr>
            <p:spPr bwMode="auto">
              <a:xfrm>
                <a:off x="912" y="2784"/>
                <a:ext cx="4848" cy="0"/>
              </a:xfrm>
              <a:prstGeom prst="line">
                <a:avLst/>
              </a:prstGeom>
              <a:noFill/>
              <a:ln w="762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26" name="Text Box 18">
                <a:extLst>
                  <a:ext uri="{FF2B5EF4-FFF2-40B4-BE49-F238E27FC236}">
                    <a16:creationId xmlns:a16="http://schemas.microsoft.com/office/drawing/2014/main" id="{E5EA14C3-D6DC-4ECA-B1E2-2DA45CC33521}"/>
                  </a:ext>
                </a:extLst>
              </p:cNvPr>
              <p:cNvSpPr txBox="1">
                <a:spLocks noChangeArrowheads="1"/>
              </p:cNvSpPr>
              <p:nvPr/>
            </p:nvSpPr>
            <p:spPr bwMode="auto">
              <a:xfrm>
                <a:off x="4118" y="2810"/>
                <a:ext cx="1274" cy="2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990000"/>
                    </a:solidFill>
                    <a:latin typeface="Calligrapher" panose="020B0604020202020204" pitchFamily="2" charset="0"/>
                  </a:rPr>
                  <a:t>Non-believers (man)</a:t>
                </a:r>
              </a:p>
            </p:txBody>
          </p:sp>
          <p:sp>
            <p:nvSpPr>
              <p:cNvPr id="683027" name="Text Box 19">
                <a:extLst>
                  <a:ext uri="{FF2B5EF4-FFF2-40B4-BE49-F238E27FC236}">
                    <a16:creationId xmlns:a16="http://schemas.microsoft.com/office/drawing/2014/main" id="{6DB67964-066E-4614-9945-A6B69F542D92}"/>
                  </a:ext>
                </a:extLst>
              </p:cNvPr>
              <p:cNvSpPr txBox="1">
                <a:spLocks noChangeArrowheads="1"/>
              </p:cNvSpPr>
              <p:nvPr/>
            </p:nvSpPr>
            <p:spPr bwMode="auto">
              <a:xfrm>
                <a:off x="4188" y="2544"/>
                <a:ext cx="1002" cy="2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990000"/>
                    </a:solidFill>
                    <a:latin typeface="Calligrapher" panose="020B0604020202020204" pitchFamily="2" charset="0"/>
                  </a:rPr>
                  <a:t>Believers (God)</a:t>
                </a:r>
              </a:p>
            </p:txBody>
          </p:sp>
        </p:grpSp>
      </p:grpSp>
      <p:grpSp>
        <p:nvGrpSpPr>
          <p:cNvPr id="683028" name="Group 20">
            <a:extLst>
              <a:ext uri="{FF2B5EF4-FFF2-40B4-BE49-F238E27FC236}">
                <a16:creationId xmlns:a16="http://schemas.microsoft.com/office/drawing/2014/main" id="{41E7D488-15CF-46D5-8021-AA855ED2A4DA}"/>
              </a:ext>
            </a:extLst>
          </p:cNvPr>
          <p:cNvGrpSpPr>
            <a:grpSpLocks/>
          </p:cNvGrpSpPr>
          <p:nvPr/>
        </p:nvGrpSpPr>
        <p:grpSpPr bwMode="auto">
          <a:xfrm>
            <a:off x="2209800" y="5300663"/>
            <a:ext cx="1447800" cy="457200"/>
            <a:chOff x="48" y="3243"/>
            <a:chExt cx="912" cy="288"/>
          </a:xfrm>
        </p:grpSpPr>
        <p:sp>
          <p:nvSpPr>
            <p:cNvPr id="683029" name="Text Box 21">
              <a:extLst>
                <a:ext uri="{FF2B5EF4-FFF2-40B4-BE49-F238E27FC236}">
                  <a16:creationId xmlns:a16="http://schemas.microsoft.com/office/drawing/2014/main" id="{05D4FBD5-BAAB-41B5-86C1-ED1BF430AFB2}"/>
                </a:ext>
              </a:extLst>
            </p:cNvPr>
            <p:cNvSpPr txBox="1">
              <a:spLocks noChangeArrowheads="1"/>
            </p:cNvSpPr>
            <p:nvPr/>
          </p:nvSpPr>
          <p:spPr bwMode="auto">
            <a:xfrm>
              <a:off x="48" y="3243"/>
              <a:ext cx="8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Conditional </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Damnation (Man)</a:t>
              </a:r>
            </a:p>
          </p:txBody>
        </p:sp>
        <p:sp>
          <p:nvSpPr>
            <p:cNvPr id="683030" name="Line 22">
              <a:extLst>
                <a:ext uri="{FF2B5EF4-FFF2-40B4-BE49-F238E27FC236}">
                  <a16:creationId xmlns:a16="http://schemas.microsoft.com/office/drawing/2014/main" id="{E1665D75-4F51-4504-B256-0D98E7AFA93C}"/>
                </a:ext>
              </a:extLst>
            </p:cNvPr>
            <p:cNvSpPr>
              <a:spLocks noChangeShapeType="1"/>
            </p:cNvSpPr>
            <p:nvPr/>
          </p:nvSpPr>
          <p:spPr bwMode="auto">
            <a:xfrm>
              <a:off x="720" y="3312"/>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83031" name="Group 23">
            <a:extLst>
              <a:ext uri="{FF2B5EF4-FFF2-40B4-BE49-F238E27FC236}">
                <a16:creationId xmlns:a16="http://schemas.microsoft.com/office/drawing/2014/main" id="{C5E31B75-2859-4F5D-8A38-1971CC8D6320}"/>
              </a:ext>
            </a:extLst>
          </p:cNvPr>
          <p:cNvGrpSpPr>
            <a:grpSpLocks/>
          </p:cNvGrpSpPr>
          <p:nvPr/>
        </p:nvGrpSpPr>
        <p:grpSpPr bwMode="auto">
          <a:xfrm>
            <a:off x="3200400" y="4616450"/>
            <a:ext cx="1752600" cy="1174750"/>
            <a:chOff x="672" y="1564"/>
            <a:chExt cx="1104" cy="740"/>
          </a:xfrm>
        </p:grpSpPr>
        <p:sp>
          <p:nvSpPr>
            <p:cNvPr id="683032" name="Line 24">
              <a:extLst>
                <a:ext uri="{FF2B5EF4-FFF2-40B4-BE49-F238E27FC236}">
                  <a16:creationId xmlns:a16="http://schemas.microsoft.com/office/drawing/2014/main" id="{C79F0532-A8CE-4D20-B5EE-04FAE98DE06C}"/>
                </a:ext>
              </a:extLst>
            </p:cNvPr>
            <p:cNvSpPr>
              <a:spLocks noChangeShapeType="1"/>
            </p:cNvSpPr>
            <p:nvPr/>
          </p:nvSpPr>
          <p:spPr bwMode="auto">
            <a:xfrm>
              <a:off x="1152" y="1776"/>
              <a:ext cx="0" cy="528"/>
            </a:xfrm>
            <a:prstGeom prst="line">
              <a:avLst/>
            </a:prstGeom>
            <a:noFill/>
            <a:ln w="38100">
              <a:solidFill>
                <a:schemeClr val="tx1"/>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33" name="Line 25">
              <a:extLst>
                <a:ext uri="{FF2B5EF4-FFF2-40B4-BE49-F238E27FC236}">
                  <a16:creationId xmlns:a16="http://schemas.microsoft.com/office/drawing/2014/main" id="{DCA2B714-0CEF-45F3-84AB-9A50FDDD2D82}"/>
                </a:ext>
              </a:extLst>
            </p:cNvPr>
            <p:cNvSpPr>
              <a:spLocks noChangeShapeType="1"/>
            </p:cNvSpPr>
            <p:nvPr/>
          </p:nvSpPr>
          <p:spPr bwMode="auto">
            <a:xfrm>
              <a:off x="960" y="1968"/>
              <a:ext cx="384" cy="0"/>
            </a:xfrm>
            <a:prstGeom prst="line">
              <a:avLst/>
            </a:prstGeom>
            <a:noFill/>
            <a:ln w="38100">
              <a:solidFill>
                <a:schemeClr val="tx1"/>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34" name="Text Box 26">
              <a:extLst>
                <a:ext uri="{FF2B5EF4-FFF2-40B4-BE49-F238E27FC236}">
                  <a16:creationId xmlns:a16="http://schemas.microsoft.com/office/drawing/2014/main" id="{AAA85C0F-1ADC-4415-9666-1BB73156A6B2}"/>
                </a:ext>
              </a:extLst>
            </p:cNvPr>
            <p:cNvSpPr txBox="1">
              <a:spLocks noChangeArrowheads="1"/>
            </p:cNvSpPr>
            <p:nvPr/>
          </p:nvSpPr>
          <p:spPr bwMode="auto">
            <a:xfrm>
              <a:off x="672" y="1564"/>
              <a:ext cx="1104" cy="17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Atonement (God) </a:t>
              </a:r>
            </a:p>
          </p:txBody>
        </p:sp>
      </p:grpSp>
      <p:grpSp>
        <p:nvGrpSpPr>
          <p:cNvPr id="683035" name="Group 27">
            <a:extLst>
              <a:ext uri="{FF2B5EF4-FFF2-40B4-BE49-F238E27FC236}">
                <a16:creationId xmlns:a16="http://schemas.microsoft.com/office/drawing/2014/main" id="{A23FD8E1-38C8-4406-9C7C-C9CF10254FA3}"/>
              </a:ext>
            </a:extLst>
          </p:cNvPr>
          <p:cNvGrpSpPr>
            <a:grpSpLocks/>
          </p:cNvGrpSpPr>
          <p:nvPr/>
        </p:nvGrpSpPr>
        <p:grpSpPr bwMode="auto">
          <a:xfrm>
            <a:off x="8991600" y="3378200"/>
            <a:ext cx="1371600" cy="457200"/>
            <a:chOff x="4704" y="2128"/>
            <a:chExt cx="864" cy="288"/>
          </a:xfrm>
        </p:grpSpPr>
        <p:sp>
          <p:nvSpPr>
            <p:cNvPr id="683036" name="Line 28">
              <a:extLst>
                <a:ext uri="{FF2B5EF4-FFF2-40B4-BE49-F238E27FC236}">
                  <a16:creationId xmlns:a16="http://schemas.microsoft.com/office/drawing/2014/main" id="{4F8FCE18-E34E-44C0-8B62-1F7B03427866}"/>
                </a:ext>
              </a:extLst>
            </p:cNvPr>
            <p:cNvSpPr>
              <a:spLocks noChangeShapeType="1"/>
            </p:cNvSpPr>
            <p:nvPr/>
          </p:nvSpPr>
          <p:spPr bwMode="auto">
            <a:xfrm>
              <a:off x="4704"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37" name="Text Box 29">
              <a:extLst>
                <a:ext uri="{FF2B5EF4-FFF2-40B4-BE49-F238E27FC236}">
                  <a16:creationId xmlns:a16="http://schemas.microsoft.com/office/drawing/2014/main" id="{D0CA6983-F98F-442D-826B-A45C385EC70D}"/>
                </a:ext>
              </a:extLst>
            </p:cNvPr>
            <p:cNvSpPr txBox="1">
              <a:spLocks noChangeArrowheads="1"/>
            </p:cNvSpPr>
            <p:nvPr/>
          </p:nvSpPr>
          <p:spPr bwMode="auto">
            <a:xfrm>
              <a:off x="4922" y="2128"/>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Glorification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a:t>
              </a:r>
            </a:p>
          </p:txBody>
        </p:sp>
      </p:grpSp>
      <p:sp>
        <p:nvSpPr>
          <p:cNvPr id="683038" name="Text Box 30">
            <a:extLst>
              <a:ext uri="{FF2B5EF4-FFF2-40B4-BE49-F238E27FC236}">
                <a16:creationId xmlns:a16="http://schemas.microsoft.com/office/drawing/2014/main" id="{B0E781A3-AF73-48A5-9197-410B742943E1}"/>
              </a:ext>
            </a:extLst>
          </p:cNvPr>
          <p:cNvSpPr txBox="1">
            <a:spLocks noChangeArrowheads="1"/>
          </p:cNvSpPr>
          <p:nvPr/>
        </p:nvSpPr>
        <p:spPr bwMode="auto">
          <a:xfrm>
            <a:off x="1676400" y="3365500"/>
            <a:ext cx="75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 Election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a:t>
            </a:r>
          </a:p>
        </p:txBody>
      </p:sp>
      <p:grpSp>
        <p:nvGrpSpPr>
          <p:cNvPr id="683039" name="Group 31">
            <a:extLst>
              <a:ext uri="{FF2B5EF4-FFF2-40B4-BE49-F238E27FC236}">
                <a16:creationId xmlns:a16="http://schemas.microsoft.com/office/drawing/2014/main" id="{75C0A0A4-A2C6-4B76-8943-8842219BCB7E}"/>
              </a:ext>
            </a:extLst>
          </p:cNvPr>
          <p:cNvGrpSpPr>
            <a:grpSpLocks/>
          </p:cNvGrpSpPr>
          <p:nvPr/>
        </p:nvGrpSpPr>
        <p:grpSpPr bwMode="auto">
          <a:xfrm>
            <a:off x="2362200" y="2286000"/>
            <a:ext cx="1600200" cy="1295400"/>
            <a:chOff x="528" y="1440"/>
            <a:chExt cx="1008" cy="816"/>
          </a:xfrm>
        </p:grpSpPr>
        <p:sp>
          <p:nvSpPr>
            <p:cNvPr id="683040" name="Line 32">
              <a:extLst>
                <a:ext uri="{FF2B5EF4-FFF2-40B4-BE49-F238E27FC236}">
                  <a16:creationId xmlns:a16="http://schemas.microsoft.com/office/drawing/2014/main" id="{E2287E0F-FC0B-4155-BBD2-CFC068CC8F7F}"/>
                </a:ext>
              </a:extLst>
            </p:cNvPr>
            <p:cNvSpPr>
              <a:spLocks noChangeShapeType="1"/>
            </p:cNvSpPr>
            <p:nvPr/>
          </p:nvSpPr>
          <p:spPr bwMode="auto">
            <a:xfrm>
              <a:off x="528"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nvGrpSpPr>
            <p:cNvPr id="683041" name="Group 33">
              <a:extLst>
                <a:ext uri="{FF2B5EF4-FFF2-40B4-BE49-F238E27FC236}">
                  <a16:creationId xmlns:a16="http://schemas.microsoft.com/office/drawing/2014/main" id="{E776F9EA-1AA2-4972-91C1-011A2EF1B7A2}"/>
                </a:ext>
              </a:extLst>
            </p:cNvPr>
            <p:cNvGrpSpPr>
              <a:grpSpLocks/>
            </p:cNvGrpSpPr>
            <p:nvPr/>
          </p:nvGrpSpPr>
          <p:grpSpPr bwMode="auto">
            <a:xfrm>
              <a:off x="528" y="1440"/>
              <a:ext cx="1008" cy="816"/>
              <a:chOff x="528" y="1488"/>
              <a:chExt cx="1008" cy="816"/>
            </a:xfrm>
          </p:grpSpPr>
          <p:grpSp>
            <p:nvGrpSpPr>
              <p:cNvPr id="683042" name="Group 34">
                <a:extLst>
                  <a:ext uri="{FF2B5EF4-FFF2-40B4-BE49-F238E27FC236}">
                    <a16:creationId xmlns:a16="http://schemas.microsoft.com/office/drawing/2014/main" id="{CF1402E4-E2A5-42AB-B0F4-6E094C94AEAB}"/>
                  </a:ext>
                </a:extLst>
              </p:cNvPr>
              <p:cNvGrpSpPr>
                <a:grpSpLocks/>
              </p:cNvGrpSpPr>
              <p:nvPr/>
            </p:nvGrpSpPr>
            <p:grpSpPr bwMode="auto">
              <a:xfrm>
                <a:off x="624" y="1844"/>
                <a:ext cx="384" cy="460"/>
                <a:chOff x="1392" y="1988"/>
                <a:chExt cx="384" cy="460"/>
              </a:xfrm>
            </p:grpSpPr>
            <p:sp>
              <p:nvSpPr>
                <p:cNvPr id="683043" name="Line 35">
                  <a:extLst>
                    <a:ext uri="{FF2B5EF4-FFF2-40B4-BE49-F238E27FC236}">
                      <a16:creationId xmlns:a16="http://schemas.microsoft.com/office/drawing/2014/main" id="{688F4273-5CDD-4F65-AEE8-5613B61862D5}"/>
                    </a:ext>
                  </a:extLst>
                </p:cNvPr>
                <p:cNvSpPr>
                  <a:spLocks noChangeShapeType="1"/>
                </p:cNvSpPr>
                <p:nvPr/>
              </p:nvSpPr>
              <p:spPr bwMode="auto">
                <a:xfrm>
                  <a:off x="1584" y="1988"/>
                  <a:ext cx="0" cy="460"/>
                </a:xfrm>
                <a:prstGeom prst="line">
                  <a:avLst/>
                </a:prstGeom>
                <a:noFill/>
                <a:ln w="38100">
                  <a:solidFill>
                    <a:schemeClr val="tx1"/>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44" name="Line 36">
                  <a:extLst>
                    <a:ext uri="{FF2B5EF4-FFF2-40B4-BE49-F238E27FC236}">
                      <a16:creationId xmlns:a16="http://schemas.microsoft.com/office/drawing/2014/main" id="{8C29A373-E2DA-46E4-9724-3F6FFA5E4E48}"/>
                    </a:ext>
                  </a:extLst>
                </p:cNvPr>
                <p:cNvSpPr>
                  <a:spLocks noChangeShapeType="1"/>
                </p:cNvSpPr>
                <p:nvPr/>
              </p:nvSpPr>
              <p:spPr bwMode="auto">
                <a:xfrm>
                  <a:off x="1392" y="2180"/>
                  <a:ext cx="384" cy="0"/>
                </a:xfrm>
                <a:prstGeom prst="line">
                  <a:avLst/>
                </a:prstGeom>
                <a:noFill/>
                <a:ln w="38100">
                  <a:solidFill>
                    <a:schemeClr val="tx1"/>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sp>
            <p:nvSpPr>
              <p:cNvPr id="683045" name="Text Box 37">
                <a:extLst>
                  <a:ext uri="{FF2B5EF4-FFF2-40B4-BE49-F238E27FC236}">
                    <a16:creationId xmlns:a16="http://schemas.microsoft.com/office/drawing/2014/main" id="{8DFDD263-54C7-497D-B0BC-2DC0E0DA1A1A}"/>
                  </a:ext>
                </a:extLst>
              </p:cNvPr>
              <p:cNvSpPr txBox="1">
                <a:spLocks noChangeArrowheads="1"/>
              </p:cNvSpPr>
              <p:nvPr/>
            </p:nvSpPr>
            <p:spPr bwMode="auto">
              <a:xfrm>
                <a:off x="528" y="1488"/>
                <a:ext cx="1008" cy="346"/>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Atonement</a:t>
                </a:r>
              </a:p>
              <a:p>
                <a:pPr fontAlgn="base">
                  <a:spcBef>
                    <a:spcPct val="5000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 </a:t>
                </a:r>
              </a:p>
            </p:txBody>
          </p:sp>
        </p:grpSp>
      </p:grpSp>
      <p:grpSp>
        <p:nvGrpSpPr>
          <p:cNvPr id="683046" name="Group 38">
            <a:extLst>
              <a:ext uri="{FF2B5EF4-FFF2-40B4-BE49-F238E27FC236}">
                <a16:creationId xmlns:a16="http://schemas.microsoft.com/office/drawing/2014/main" id="{FD2C026B-FA15-4BB2-B698-33EA14AAB3FA}"/>
              </a:ext>
            </a:extLst>
          </p:cNvPr>
          <p:cNvGrpSpPr>
            <a:grpSpLocks/>
          </p:cNvGrpSpPr>
          <p:nvPr/>
        </p:nvGrpSpPr>
        <p:grpSpPr bwMode="auto">
          <a:xfrm>
            <a:off x="7620000" y="3378200"/>
            <a:ext cx="1371600" cy="457200"/>
            <a:chOff x="3840" y="2128"/>
            <a:chExt cx="864" cy="288"/>
          </a:xfrm>
        </p:grpSpPr>
        <p:sp>
          <p:nvSpPr>
            <p:cNvPr id="683047" name="Line 39">
              <a:extLst>
                <a:ext uri="{FF2B5EF4-FFF2-40B4-BE49-F238E27FC236}">
                  <a16:creationId xmlns:a16="http://schemas.microsoft.com/office/drawing/2014/main" id="{60D01E08-7B64-42CE-A89D-54B47F304BD1}"/>
                </a:ext>
              </a:extLst>
            </p:cNvPr>
            <p:cNvSpPr>
              <a:spLocks noChangeShapeType="1"/>
            </p:cNvSpPr>
            <p:nvPr/>
          </p:nvSpPr>
          <p:spPr bwMode="auto">
            <a:xfrm>
              <a:off x="3840"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48" name="Text Box 40">
              <a:extLst>
                <a:ext uri="{FF2B5EF4-FFF2-40B4-BE49-F238E27FC236}">
                  <a16:creationId xmlns:a16="http://schemas.microsoft.com/office/drawing/2014/main" id="{FB718454-88D0-437A-AFC0-7DAC283BA630}"/>
                </a:ext>
              </a:extLst>
            </p:cNvPr>
            <p:cNvSpPr txBox="1">
              <a:spLocks noChangeArrowheads="1"/>
            </p:cNvSpPr>
            <p:nvPr/>
          </p:nvSpPr>
          <p:spPr bwMode="auto">
            <a:xfrm>
              <a:off x="4022" y="2128"/>
              <a:ext cx="6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Sanctification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(God-man)</a:t>
              </a:r>
            </a:p>
          </p:txBody>
        </p:sp>
      </p:grpSp>
      <p:grpSp>
        <p:nvGrpSpPr>
          <p:cNvPr id="683049" name="Group 41">
            <a:extLst>
              <a:ext uri="{FF2B5EF4-FFF2-40B4-BE49-F238E27FC236}">
                <a16:creationId xmlns:a16="http://schemas.microsoft.com/office/drawing/2014/main" id="{140483A9-0C5F-48B4-9A6F-805417C1FF07}"/>
              </a:ext>
            </a:extLst>
          </p:cNvPr>
          <p:cNvGrpSpPr>
            <a:grpSpLocks/>
          </p:cNvGrpSpPr>
          <p:nvPr/>
        </p:nvGrpSpPr>
        <p:grpSpPr bwMode="auto">
          <a:xfrm>
            <a:off x="2895601" y="3378200"/>
            <a:ext cx="963613" cy="457200"/>
            <a:chOff x="864" y="2128"/>
            <a:chExt cx="607" cy="288"/>
          </a:xfrm>
        </p:grpSpPr>
        <p:sp>
          <p:nvSpPr>
            <p:cNvPr id="683050" name="Line 42">
              <a:extLst>
                <a:ext uri="{FF2B5EF4-FFF2-40B4-BE49-F238E27FC236}">
                  <a16:creationId xmlns:a16="http://schemas.microsoft.com/office/drawing/2014/main" id="{CA64F245-46FA-4BC0-BDB3-2C5B1171149D}"/>
                </a:ext>
              </a:extLst>
            </p:cNvPr>
            <p:cNvSpPr>
              <a:spLocks noChangeShapeType="1"/>
            </p:cNvSpPr>
            <p:nvPr/>
          </p:nvSpPr>
          <p:spPr bwMode="auto">
            <a:xfrm>
              <a:off x="864"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51" name="Text Box 43">
              <a:extLst>
                <a:ext uri="{FF2B5EF4-FFF2-40B4-BE49-F238E27FC236}">
                  <a16:creationId xmlns:a16="http://schemas.microsoft.com/office/drawing/2014/main" id="{14ED84C4-6A0F-4711-BA78-9585F3C280CF}"/>
                </a:ext>
              </a:extLst>
            </p:cNvPr>
            <p:cNvSpPr txBox="1">
              <a:spLocks noChangeArrowheads="1"/>
            </p:cNvSpPr>
            <p:nvPr/>
          </p:nvSpPr>
          <p:spPr bwMode="auto">
            <a:xfrm>
              <a:off x="1056" y="2128"/>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Calling</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a:t>
              </a:r>
            </a:p>
          </p:txBody>
        </p:sp>
      </p:grpSp>
      <p:grpSp>
        <p:nvGrpSpPr>
          <p:cNvPr id="683052" name="Group 44">
            <a:extLst>
              <a:ext uri="{FF2B5EF4-FFF2-40B4-BE49-F238E27FC236}">
                <a16:creationId xmlns:a16="http://schemas.microsoft.com/office/drawing/2014/main" id="{BC80D132-29DD-452F-9AEE-AC0EBA50F22B}"/>
              </a:ext>
            </a:extLst>
          </p:cNvPr>
          <p:cNvGrpSpPr>
            <a:grpSpLocks/>
          </p:cNvGrpSpPr>
          <p:nvPr/>
        </p:nvGrpSpPr>
        <p:grpSpPr bwMode="auto">
          <a:xfrm>
            <a:off x="3810001" y="3378200"/>
            <a:ext cx="1362075" cy="457200"/>
            <a:chOff x="1440" y="2128"/>
            <a:chExt cx="858" cy="288"/>
          </a:xfrm>
        </p:grpSpPr>
        <p:sp>
          <p:nvSpPr>
            <p:cNvPr id="683053" name="Line 45">
              <a:extLst>
                <a:ext uri="{FF2B5EF4-FFF2-40B4-BE49-F238E27FC236}">
                  <a16:creationId xmlns:a16="http://schemas.microsoft.com/office/drawing/2014/main" id="{05989186-265A-4B38-A5C9-269B40C8A45B}"/>
                </a:ext>
              </a:extLst>
            </p:cNvPr>
            <p:cNvSpPr>
              <a:spLocks noChangeShapeType="1"/>
            </p:cNvSpPr>
            <p:nvPr/>
          </p:nvSpPr>
          <p:spPr bwMode="auto">
            <a:xfrm>
              <a:off x="1440"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54" name="Text Box 46">
              <a:extLst>
                <a:ext uri="{FF2B5EF4-FFF2-40B4-BE49-F238E27FC236}">
                  <a16:creationId xmlns:a16="http://schemas.microsoft.com/office/drawing/2014/main" id="{B4D076FC-B7E9-410E-803C-73DF174E92A4}"/>
                </a:ext>
              </a:extLst>
            </p:cNvPr>
            <p:cNvSpPr txBox="1">
              <a:spLocks noChangeArrowheads="1"/>
            </p:cNvSpPr>
            <p:nvPr/>
          </p:nvSpPr>
          <p:spPr bwMode="auto">
            <a:xfrm>
              <a:off x="1632" y="2128"/>
              <a:ext cx="6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Regeneration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a:t>
              </a:r>
            </a:p>
          </p:txBody>
        </p:sp>
      </p:grpSp>
      <p:grpSp>
        <p:nvGrpSpPr>
          <p:cNvPr id="683055" name="Group 47">
            <a:extLst>
              <a:ext uri="{FF2B5EF4-FFF2-40B4-BE49-F238E27FC236}">
                <a16:creationId xmlns:a16="http://schemas.microsoft.com/office/drawing/2014/main" id="{B75AA5B4-4D6C-4644-B12D-16AC8EDAA2BE}"/>
              </a:ext>
            </a:extLst>
          </p:cNvPr>
          <p:cNvGrpSpPr>
            <a:grpSpLocks/>
          </p:cNvGrpSpPr>
          <p:nvPr/>
        </p:nvGrpSpPr>
        <p:grpSpPr bwMode="auto">
          <a:xfrm>
            <a:off x="5181600" y="3378200"/>
            <a:ext cx="1233488" cy="457200"/>
            <a:chOff x="2304" y="2128"/>
            <a:chExt cx="777" cy="288"/>
          </a:xfrm>
        </p:grpSpPr>
        <p:sp>
          <p:nvSpPr>
            <p:cNvPr id="683056" name="Line 48">
              <a:extLst>
                <a:ext uri="{FF2B5EF4-FFF2-40B4-BE49-F238E27FC236}">
                  <a16:creationId xmlns:a16="http://schemas.microsoft.com/office/drawing/2014/main" id="{E39ED6A6-FF66-47B3-AD0C-99A6ACEABB7B}"/>
                </a:ext>
              </a:extLst>
            </p:cNvPr>
            <p:cNvSpPr>
              <a:spLocks noChangeShapeType="1"/>
            </p:cNvSpPr>
            <p:nvPr/>
          </p:nvSpPr>
          <p:spPr bwMode="auto">
            <a:xfrm>
              <a:off x="2304"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57" name="Text Box 49">
              <a:extLst>
                <a:ext uri="{FF2B5EF4-FFF2-40B4-BE49-F238E27FC236}">
                  <a16:creationId xmlns:a16="http://schemas.microsoft.com/office/drawing/2014/main" id="{BB182856-641F-4C25-9343-17D0141E4D48}"/>
                </a:ext>
              </a:extLst>
            </p:cNvPr>
            <p:cNvSpPr txBox="1">
              <a:spLocks noChangeArrowheads="1"/>
            </p:cNvSpPr>
            <p:nvPr/>
          </p:nvSpPr>
          <p:spPr bwMode="auto">
            <a:xfrm>
              <a:off x="2496" y="2128"/>
              <a:ext cx="5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Conversion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(God-man)</a:t>
              </a:r>
            </a:p>
          </p:txBody>
        </p:sp>
      </p:grpSp>
      <p:grpSp>
        <p:nvGrpSpPr>
          <p:cNvPr id="683058" name="Group 50">
            <a:extLst>
              <a:ext uri="{FF2B5EF4-FFF2-40B4-BE49-F238E27FC236}">
                <a16:creationId xmlns:a16="http://schemas.microsoft.com/office/drawing/2014/main" id="{84C2181A-381A-467B-B2E9-62A5F103F216}"/>
              </a:ext>
            </a:extLst>
          </p:cNvPr>
          <p:cNvGrpSpPr>
            <a:grpSpLocks/>
          </p:cNvGrpSpPr>
          <p:nvPr/>
        </p:nvGrpSpPr>
        <p:grpSpPr bwMode="auto">
          <a:xfrm>
            <a:off x="6334125" y="3378200"/>
            <a:ext cx="1360488" cy="457200"/>
            <a:chOff x="3030" y="2128"/>
            <a:chExt cx="857" cy="288"/>
          </a:xfrm>
        </p:grpSpPr>
        <p:sp>
          <p:nvSpPr>
            <p:cNvPr id="683059" name="Text Box 51">
              <a:extLst>
                <a:ext uri="{FF2B5EF4-FFF2-40B4-BE49-F238E27FC236}">
                  <a16:creationId xmlns:a16="http://schemas.microsoft.com/office/drawing/2014/main" id="{35425989-F5BB-40CE-AC00-1FB0CBD50902}"/>
                </a:ext>
              </a:extLst>
            </p:cNvPr>
            <p:cNvSpPr txBox="1">
              <a:spLocks noChangeArrowheads="1"/>
            </p:cNvSpPr>
            <p:nvPr/>
          </p:nvSpPr>
          <p:spPr bwMode="auto">
            <a:xfrm>
              <a:off x="3264" y="2128"/>
              <a:ext cx="6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Justification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a:t>
              </a:r>
            </a:p>
          </p:txBody>
        </p:sp>
        <p:sp>
          <p:nvSpPr>
            <p:cNvPr id="683060" name="Line 52">
              <a:extLst>
                <a:ext uri="{FF2B5EF4-FFF2-40B4-BE49-F238E27FC236}">
                  <a16:creationId xmlns:a16="http://schemas.microsoft.com/office/drawing/2014/main" id="{2DF98343-2947-4A77-B5BC-6B2434C445A4}"/>
                </a:ext>
              </a:extLst>
            </p:cNvPr>
            <p:cNvSpPr>
              <a:spLocks noChangeShapeType="1"/>
            </p:cNvSpPr>
            <p:nvPr/>
          </p:nvSpPr>
          <p:spPr bwMode="auto">
            <a:xfrm>
              <a:off x="3030"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83061" name="Group 53">
            <a:extLst>
              <a:ext uri="{FF2B5EF4-FFF2-40B4-BE49-F238E27FC236}">
                <a16:creationId xmlns:a16="http://schemas.microsoft.com/office/drawing/2014/main" id="{5CEAD13E-FF58-4803-954E-8B49E71E4C7D}"/>
              </a:ext>
            </a:extLst>
          </p:cNvPr>
          <p:cNvGrpSpPr>
            <a:grpSpLocks/>
          </p:cNvGrpSpPr>
          <p:nvPr/>
        </p:nvGrpSpPr>
        <p:grpSpPr bwMode="auto">
          <a:xfrm>
            <a:off x="5410200" y="3840164"/>
            <a:ext cx="1403350" cy="350837"/>
            <a:chOff x="2448" y="2419"/>
            <a:chExt cx="884" cy="221"/>
          </a:xfrm>
        </p:grpSpPr>
        <p:sp>
          <p:nvSpPr>
            <p:cNvPr id="683062" name="AutoShape 54">
              <a:extLst>
                <a:ext uri="{FF2B5EF4-FFF2-40B4-BE49-F238E27FC236}">
                  <a16:creationId xmlns:a16="http://schemas.microsoft.com/office/drawing/2014/main" id="{449DDE15-7C4C-46D9-A1ED-FC144A2B3BB8}"/>
                </a:ext>
              </a:extLst>
            </p:cNvPr>
            <p:cNvSpPr>
              <a:spLocks/>
            </p:cNvSpPr>
            <p:nvPr/>
          </p:nvSpPr>
          <p:spPr bwMode="auto">
            <a:xfrm rot="5400000">
              <a:off x="2736" y="2367"/>
              <a:ext cx="144" cy="248"/>
            </a:xfrm>
            <a:prstGeom prst="leftBrace">
              <a:avLst>
                <a:gd name="adj1" fmla="val 1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3063" name="Text Box 55">
              <a:extLst>
                <a:ext uri="{FF2B5EF4-FFF2-40B4-BE49-F238E27FC236}">
                  <a16:creationId xmlns:a16="http://schemas.microsoft.com/office/drawing/2014/main" id="{404A038D-AD54-4C91-AE91-FD1F3FC7E84C}"/>
                </a:ext>
              </a:extLst>
            </p:cNvPr>
            <p:cNvSpPr txBox="1">
              <a:spLocks noChangeArrowheads="1"/>
            </p:cNvSpPr>
            <p:nvPr/>
          </p:nvSpPr>
          <p:spPr bwMode="auto">
            <a:xfrm>
              <a:off x="2448" y="2467"/>
              <a:ext cx="3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Faith</a:t>
              </a:r>
            </a:p>
          </p:txBody>
        </p:sp>
        <p:sp>
          <p:nvSpPr>
            <p:cNvPr id="683064" name="Text Box 56">
              <a:extLst>
                <a:ext uri="{FF2B5EF4-FFF2-40B4-BE49-F238E27FC236}">
                  <a16:creationId xmlns:a16="http://schemas.microsoft.com/office/drawing/2014/main" id="{D07B2C7F-3963-436E-8AB7-6C9825F03C15}"/>
                </a:ext>
              </a:extLst>
            </p:cNvPr>
            <p:cNvSpPr txBox="1">
              <a:spLocks noChangeArrowheads="1"/>
            </p:cNvSpPr>
            <p:nvPr/>
          </p:nvSpPr>
          <p:spPr bwMode="auto">
            <a:xfrm>
              <a:off x="2736" y="2467"/>
              <a:ext cx="5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Repentance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3038"/>
                                        </p:tgtEl>
                                        <p:attrNameLst>
                                          <p:attrName>style.visibility</p:attrName>
                                        </p:attrNameLst>
                                      </p:cBhvr>
                                      <p:to>
                                        <p:strVal val="visible"/>
                                      </p:to>
                                    </p:set>
                                    <p:animEffect transition="in" filter="wipe(left)">
                                      <p:cBhvr>
                                        <p:cTn id="7" dur="500"/>
                                        <p:tgtEl>
                                          <p:spTgt spid="683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83039"/>
                                        </p:tgtEl>
                                        <p:attrNameLst>
                                          <p:attrName>style.visibility</p:attrName>
                                        </p:attrNameLst>
                                      </p:cBhvr>
                                      <p:to>
                                        <p:strVal val="visible"/>
                                      </p:to>
                                    </p:set>
                                    <p:animEffect transition="in" filter="wipe(left)">
                                      <p:cBhvr>
                                        <p:cTn id="12" dur="500"/>
                                        <p:tgtEl>
                                          <p:spTgt spid="6830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83049"/>
                                        </p:tgtEl>
                                        <p:attrNameLst>
                                          <p:attrName>style.visibility</p:attrName>
                                        </p:attrNameLst>
                                      </p:cBhvr>
                                      <p:to>
                                        <p:strVal val="visible"/>
                                      </p:to>
                                    </p:set>
                                    <p:animEffect transition="in" filter="wipe(left)">
                                      <p:cBhvr>
                                        <p:cTn id="17" dur="500"/>
                                        <p:tgtEl>
                                          <p:spTgt spid="6830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83052"/>
                                        </p:tgtEl>
                                        <p:attrNameLst>
                                          <p:attrName>style.visibility</p:attrName>
                                        </p:attrNameLst>
                                      </p:cBhvr>
                                      <p:to>
                                        <p:strVal val="visible"/>
                                      </p:to>
                                    </p:set>
                                    <p:animEffect transition="in" filter="wipe(left)">
                                      <p:cBhvr>
                                        <p:cTn id="22" dur="500"/>
                                        <p:tgtEl>
                                          <p:spTgt spid="6830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83055"/>
                                        </p:tgtEl>
                                        <p:attrNameLst>
                                          <p:attrName>style.visibility</p:attrName>
                                        </p:attrNameLst>
                                      </p:cBhvr>
                                      <p:to>
                                        <p:strVal val="visible"/>
                                      </p:to>
                                    </p:set>
                                    <p:animEffect transition="in" filter="wipe(left)">
                                      <p:cBhvr>
                                        <p:cTn id="27" dur="500"/>
                                        <p:tgtEl>
                                          <p:spTgt spid="683055"/>
                                        </p:tgtEl>
                                      </p:cBhvr>
                                    </p:animEffect>
                                  </p:childTnLst>
                                </p:cTn>
                              </p:par>
                              <p:par>
                                <p:cTn id="28" presetID="22" presetClass="entr" presetSubtype="1" fill="hold" nodeType="withEffect">
                                  <p:stCondLst>
                                    <p:cond delay="0"/>
                                  </p:stCondLst>
                                  <p:childTnLst>
                                    <p:set>
                                      <p:cBhvr>
                                        <p:cTn id="29" dur="1" fill="hold">
                                          <p:stCondLst>
                                            <p:cond delay="0"/>
                                          </p:stCondLst>
                                        </p:cTn>
                                        <p:tgtEl>
                                          <p:spTgt spid="683061"/>
                                        </p:tgtEl>
                                        <p:attrNameLst>
                                          <p:attrName>style.visibility</p:attrName>
                                        </p:attrNameLst>
                                      </p:cBhvr>
                                      <p:to>
                                        <p:strVal val="visible"/>
                                      </p:to>
                                    </p:set>
                                    <p:animEffect transition="in" filter="wipe(up)">
                                      <p:cBhvr>
                                        <p:cTn id="30" dur="500"/>
                                        <p:tgtEl>
                                          <p:spTgt spid="68306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683058"/>
                                        </p:tgtEl>
                                        <p:attrNameLst>
                                          <p:attrName>style.visibility</p:attrName>
                                        </p:attrNameLst>
                                      </p:cBhvr>
                                      <p:to>
                                        <p:strVal val="visible"/>
                                      </p:to>
                                    </p:set>
                                    <p:animEffect transition="in" filter="wipe(left)">
                                      <p:cBhvr>
                                        <p:cTn id="35" dur="500"/>
                                        <p:tgtEl>
                                          <p:spTgt spid="68305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83046"/>
                                        </p:tgtEl>
                                        <p:attrNameLst>
                                          <p:attrName>style.visibility</p:attrName>
                                        </p:attrNameLst>
                                      </p:cBhvr>
                                      <p:to>
                                        <p:strVal val="visible"/>
                                      </p:to>
                                    </p:set>
                                    <p:animEffect transition="in" filter="wipe(left)">
                                      <p:cBhvr>
                                        <p:cTn id="40" dur="500"/>
                                        <p:tgtEl>
                                          <p:spTgt spid="68304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683035"/>
                                        </p:tgtEl>
                                        <p:attrNameLst>
                                          <p:attrName>style.visibility</p:attrName>
                                        </p:attrNameLst>
                                      </p:cBhvr>
                                      <p:to>
                                        <p:strVal val="visible"/>
                                      </p:to>
                                    </p:set>
                                    <p:animEffect transition="in" filter="wipe(left)">
                                      <p:cBhvr>
                                        <p:cTn id="45" dur="500"/>
                                        <p:tgtEl>
                                          <p:spTgt spid="68303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683028"/>
                                        </p:tgtEl>
                                        <p:attrNameLst>
                                          <p:attrName>style.visibility</p:attrName>
                                        </p:attrNameLst>
                                      </p:cBhvr>
                                      <p:to>
                                        <p:strVal val="visible"/>
                                      </p:to>
                                    </p:set>
                                    <p:animEffect transition="in" filter="wipe(left)">
                                      <p:cBhvr>
                                        <p:cTn id="50" dur="500"/>
                                        <p:tgtEl>
                                          <p:spTgt spid="68302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683031"/>
                                        </p:tgtEl>
                                        <p:attrNameLst>
                                          <p:attrName>style.visibility</p:attrName>
                                        </p:attrNameLst>
                                      </p:cBhvr>
                                      <p:to>
                                        <p:strVal val="visible"/>
                                      </p:to>
                                    </p:set>
                                    <p:animEffect transition="in" filter="wipe(down)">
                                      <p:cBhvr>
                                        <p:cTn id="55" dur="500"/>
                                        <p:tgtEl>
                                          <p:spTgt spid="68303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683015"/>
                                        </p:tgtEl>
                                        <p:attrNameLst>
                                          <p:attrName>style.visibility</p:attrName>
                                        </p:attrNameLst>
                                      </p:cBhvr>
                                      <p:to>
                                        <p:strVal val="visible"/>
                                      </p:to>
                                    </p:set>
                                    <p:animEffect transition="in" filter="wipe(left)">
                                      <p:cBhvr>
                                        <p:cTn id="60" dur="500"/>
                                        <p:tgtEl>
                                          <p:spTgt spid="68301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683012"/>
                                        </p:tgtEl>
                                        <p:attrNameLst>
                                          <p:attrName>style.visibility</p:attrName>
                                        </p:attrNameLst>
                                      </p:cBhvr>
                                      <p:to>
                                        <p:strVal val="visible"/>
                                      </p:to>
                                    </p:set>
                                    <p:animEffect transition="in" filter="wipe(left)">
                                      <p:cBhvr>
                                        <p:cTn id="65" dur="500"/>
                                        <p:tgtEl>
                                          <p:spTgt spid="6830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683018"/>
                                        </p:tgtEl>
                                        <p:attrNameLst>
                                          <p:attrName>style.visibility</p:attrName>
                                        </p:attrNameLst>
                                      </p:cBhvr>
                                      <p:to>
                                        <p:strVal val="visible"/>
                                      </p:to>
                                    </p:set>
                                    <p:animEffect transition="in" filter="wipe(left)">
                                      <p:cBhvr>
                                        <p:cTn id="70" dur="500"/>
                                        <p:tgtEl>
                                          <p:spTgt spid="68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3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4034" name="Rectangle 2">
            <a:extLst>
              <a:ext uri="{FF2B5EF4-FFF2-40B4-BE49-F238E27FC236}">
                <a16:creationId xmlns:a16="http://schemas.microsoft.com/office/drawing/2014/main" id="{2B43DA40-0477-4C76-93AF-B1D13A60FC6B}"/>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684035" name="Rectangle 3">
            <a:extLst>
              <a:ext uri="{FF2B5EF4-FFF2-40B4-BE49-F238E27FC236}">
                <a16:creationId xmlns:a16="http://schemas.microsoft.com/office/drawing/2014/main" id="{1372D63D-B5C0-40B3-B324-5BBA19D7B693}"/>
              </a:ext>
            </a:extLst>
          </p:cNvPr>
          <p:cNvSpPr>
            <a:spLocks noGrp="1" noChangeArrowheads="1"/>
          </p:cNvSpPr>
          <p:nvPr>
            <p:ph type="title"/>
          </p:nvPr>
        </p:nvSpPr>
        <p:spPr/>
        <p:txBody>
          <a:bodyPr/>
          <a:lstStyle/>
          <a:p>
            <a:r>
              <a:rPr lang="en-US" altLang="en-US"/>
              <a:t>Ordo Salutis</a:t>
            </a:r>
          </a:p>
        </p:txBody>
      </p:sp>
      <p:pic>
        <p:nvPicPr>
          <p:cNvPr id="684051" name="Picture 19" descr="PRTH0100">
            <a:extLst>
              <a:ext uri="{FF2B5EF4-FFF2-40B4-BE49-F238E27FC236}">
                <a16:creationId xmlns:a16="http://schemas.microsoft.com/office/drawing/2014/main" id="{35455C02-4B39-4ED4-B181-E5B1B46A2DBB}"/>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015289" y="2209800"/>
            <a:ext cx="549275" cy="1195388"/>
          </a:xfrm>
          <a:noFill/>
          <a:ln/>
          <a:effectLst>
            <a:outerShdw dist="63500" dir="13987806"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4058" name="Group 26">
            <a:extLst>
              <a:ext uri="{FF2B5EF4-FFF2-40B4-BE49-F238E27FC236}">
                <a16:creationId xmlns:a16="http://schemas.microsoft.com/office/drawing/2014/main" id="{188B6071-5D0F-4C04-8457-40910C00DACA}"/>
              </a:ext>
            </a:extLst>
          </p:cNvPr>
          <p:cNvGrpSpPr>
            <a:grpSpLocks/>
          </p:cNvGrpSpPr>
          <p:nvPr/>
        </p:nvGrpSpPr>
        <p:grpSpPr bwMode="auto">
          <a:xfrm>
            <a:off x="6019800" y="1828800"/>
            <a:ext cx="2133600" cy="609600"/>
            <a:chOff x="2832" y="1152"/>
            <a:chExt cx="1344" cy="384"/>
          </a:xfrm>
        </p:grpSpPr>
        <p:sp>
          <p:nvSpPr>
            <p:cNvPr id="684059" name="Text Box 27">
              <a:extLst>
                <a:ext uri="{FF2B5EF4-FFF2-40B4-BE49-F238E27FC236}">
                  <a16:creationId xmlns:a16="http://schemas.microsoft.com/office/drawing/2014/main" id="{ABD16A3A-CF16-487A-BBED-6A8BCDE7DFFB}"/>
                </a:ext>
              </a:extLst>
            </p:cNvPr>
            <p:cNvSpPr txBox="1">
              <a:spLocks noChangeArrowheads="1"/>
            </p:cNvSpPr>
            <p:nvPr/>
          </p:nvSpPr>
          <p:spPr bwMode="auto">
            <a:xfrm>
              <a:off x="2832" y="1152"/>
              <a:ext cx="120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990000"/>
                  </a:solidFill>
                  <a:effectLst>
                    <a:outerShdw blurRad="38100" dist="38100" dir="2700000" algn="tl">
                      <a:srgbClr val="C0C0C0"/>
                    </a:outerShdw>
                  </a:effectLst>
                  <a:latin typeface="Perpetua" panose="02020502060401020303" pitchFamily="18" charset="0"/>
                </a:rPr>
                <a:t>You are here</a:t>
              </a:r>
            </a:p>
          </p:txBody>
        </p:sp>
        <p:sp>
          <p:nvSpPr>
            <p:cNvPr id="684060" name="Line 28">
              <a:extLst>
                <a:ext uri="{FF2B5EF4-FFF2-40B4-BE49-F238E27FC236}">
                  <a16:creationId xmlns:a16="http://schemas.microsoft.com/office/drawing/2014/main" id="{70DBF6F5-F78E-4258-82A5-0B027D7E71FF}"/>
                </a:ext>
              </a:extLst>
            </p:cNvPr>
            <p:cNvSpPr>
              <a:spLocks noChangeShapeType="1"/>
            </p:cNvSpPr>
            <p:nvPr/>
          </p:nvSpPr>
          <p:spPr bwMode="auto">
            <a:xfrm>
              <a:off x="3936" y="1344"/>
              <a:ext cx="24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84097" name="Group 65">
            <a:extLst>
              <a:ext uri="{FF2B5EF4-FFF2-40B4-BE49-F238E27FC236}">
                <a16:creationId xmlns:a16="http://schemas.microsoft.com/office/drawing/2014/main" id="{24421391-D6A3-4BCC-A5A0-DB8CCFEC6BFA}"/>
              </a:ext>
            </a:extLst>
          </p:cNvPr>
          <p:cNvGrpSpPr>
            <a:grpSpLocks/>
          </p:cNvGrpSpPr>
          <p:nvPr/>
        </p:nvGrpSpPr>
        <p:grpSpPr bwMode="auto">
          <a:xfrm>
            <a:off x="4419603" y="3886201"/>
            <a:ext cx="696913" cy="917575"/>
            <a:chOff x="1824" y="2448"/>
            <a:chExt cx="439" cy="578"/>
          </a:xfrm>
        </p:grpSpPr>
        <p:sp>
          <p:nvSpPr>
            <p:cNvPr id="684050" name="Text Box 18">
              <a:extLst>
                <a:ext uri="{FF2B5EF4-FFF2-40B4-BE49-F238E27FC236}">
                  <a16:creationId xmlns:a16="http://schemas.microsoft.com/office/drawing/2014/main" id="{D464FA72-F149-4486-A591-8E5DAAFBBECA}"/>
                </a:ext>
              </a:extLst>
            </p:cNvPr>
            <p:cNvSpPr txBox="1">
              <a:spLocks noChangeArrowheads="1"/>
            </p:cNvSpPr>
            <p:nvPr/>
          </p:nvSpPr>
          <p:spPr bwMode="auto">
            <a:xfrm>
              <a:off x="1824" y="2774"/>
              <a:ext cx="439" cy="252"/>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Calligrapher" panose="020B0604020202020204" pitchFamily="2" charset="0"/>
                </a:rPr>
                <a:t>Past</a:t>
              </a:r>
            </a:p>
          </p:txBody>
        </p:sp>
        <p:sp>
          <p:nvSpPr>
            <p:cNvPr id="684064" name="AutoShape 32">
              <a:extLst>
                <a:ext uri="{FF2B5EF4-FFF2-40B4-BE49-F238E27FC236}">
                  <a16:creationId xmlns:a16="http://schemas.microsoft.com/office/drawing/2014/main" id="{0E59F180-38CC-41C2-B743-8695B310699B}"/>
                </a:ext>
              </a:extLst>
            </p:cNvPr>
            <p:cNvSpPr>
              <a:spLocks/>
            </p:cNvSpPr>
            <p:nvPr/>
          </p:nvSpPr>
          <p:spPr bwMode="auto">
            <a:xfrm rot="16200000">
              <a:off x="1944" y="2428"/>
              <a:ext cx="288" cy="327"/>
            </a:xfrm>
            <a:prstGeom prst="leftBracket">
              <a:avLst>
                <a:gd name="adj" fmla="val 109722"/>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84098" name="Group 66">
            <a:extLst>
              <a:ext uri="{FF2B5EF4-FFF2-40B4-BE49-F238E27FC236}">
                <a16:creationId xmlns:a16="http://schemas.microsoft.com/office/drawing/2014/main" id="{965B27D5-6046-48D8-843D-D237A1E24CE4}"/>
              </a:ext>
            </a:extLst>
          </p:cNvPr>
          <p:cNvGrpSpPr>
            <a:grpSpLocks/>
          </p:cNvGrpSpPr>
          <p:nvPr/>
        </p:nvGrpSpPr>
        <p:grpSpPr bwMode="auto">
          <a:xfrm>
            <a:off x="7993064" y="3887790"/>
            <a:ext cx="1068387" cy="915988"/>
            <a:chOff x="4075" y="2449"/>
            <a:chExt cx="673" cy="577"/>
          </a:xfrm>
        </p:grpSpPr>
        <p:sp>
          <p:nvSpPr>
            <p:cNvPr id="684048" name="Text Box 16">
              <a:extLst>
                <a:ext uri="{FF2B5EF4-FFF2-40B4-BE49-F238E27FC236}">
                  <a16:creationId xmlns:a16="http://schemas.microsoft.com/office/drawing/2014/main" id="{C5BE05BD-ABF5-46BA-9AE3-93F8A8FB28B9}"/>
                </a:ext>
              </a:extLst>
            </p:cNvPr>
            <p:cNvSpPr txBox="1">
              <a:spLocks noChangeArrowheads="1"/>
            </p:cNvSpPr>
            <p:nvPr/>
          </p:nvSpPr>
          <p:spPr bwMode="auto">
            <a:xfrm>
              <a:off x="4075" y="2774"/>
              <a:ext cx="673" cy="252"/>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Calligrapher" panose="020B0604020202020204" pitchFamily="2" charset="0"/>
                </a:rPr>
                <a:t>Present</a:t>
              </a:r>
            </a:p>
          </p:txBody>
        </p:sp>
        <p:sp>
          <p:nvSpPr>
            <p:cNvPr id="684065" name="AutoShape 33">
              <a:extLst>
                <a:ext uri="{FF2B5EF4-FFF2-40B4-BE49-F238E27FC236}">
                  <a16:creationId xmlns:a16="http://schemas.microsoft.com/office/drawing/2014/main" id="{AA1E0116-EECC-44A1-AB2E-05E9FE0A8D45}"/>
                </a:ext>
              </a:extLst>
            </p:cNvPr>
            <p:cNvSpPr>
              <a:spLocks/>
            </p:cNvSpPr>
            <p:nvPr/>
          </p:nvSpPr>
          <p:spPr bwMode="auto">
            <a:xfrm rot="16200000">
              <a:off x="4224" y="2466"/>
              <a:ext cx="288" cy="253"/>
            </a:xfrm>
            <a:prstGeom prst="leftBracket">
              <a:avLst>
                <a:gd name="adj" fmla="val 13889"/>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84099" name="Group 67">
            <a:extLst>
              <a:ext uri="{FF2B5EF4-FFF2-40B4-BE49-F238E27FC236}">
                <a16:creationId xmlns:a16="http://schemas.microsoft.com/office/drawing/2014/main" id="{B65F726A-6B1A-43E6-B81B-62EE62A814A8}"/>
              </a:ext>
            </a:extLst>
          </p:cNvPr>
          <p:cNvGrpSpPr>
            <a:grpSpLocks/>
          </p:cNvGrpSpPr>
          <p:nvPr/>
        </p:nvGrpSpPr>
        <p:grpSpPr bwMode="auto">
          <a:xfrm>
            <a:off x="9356726" y="3887791"/>
            <a:ext cx="930275" cy="912813"/>
            <a:chOff x="4934" y="2449"/>
            <a:chExt cx="586" cy="575"/>
          </a:xfrm>
        </p:grpSpPr>
        <p:sp>
          <p:nvSpPr>
            <p:cNvPr id="684049" name="Text Box 17">
              <a:extLst>
                <a:ext uri="{FF2B5EF4-FFF2-40B4-BE49-F238E27FC236}">
                  <a16:creationId xmlns:a16="http://schemas.microsoft.com/office/drawing/2014/main" id="{8B642B53-9262-4BC3-AB4C-C1EA97F5D37D}"/>
                </a:ext>
              </a:extLst>
            </p:cNvPr>
            <p:cNvSpPr txBox="1">
              <a:spLocks noChangeArrowheads="1"/>
            </p:cNvSpPr>
            <p:nvPr/>
          </p:nvSpPr>
          <p:spPr bwMode="auto">
            <a:xfrm>
              <a:off x="4934" y="2774"/>
              <a:ext cx="586" cy="2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Calligrapher" panose="020B0604020202020204" pitchFamily="2" charset="0"/>
                </a:rPr>
                <a:t>Future</a:t>
              </a:r>
            </a:p>
          </p:txBody>
        </p:sp>
        <p:sp>
          <p:nvSpPr>
            <p:cNvPr id="684066" name="AutoShape 34">
              <a:extLst>
                <a:ext uri="{FF2B5EF4-FFF2-40B4-BE49-F238E27FC236}">
                  <a16:creationId xmlns:a16="http://schemas.microsoft.com/office/drawing/2014/main" id="{E7157784-325C-4FCA-B536-28FCDBA58F0E}"/>
                </a:ext>
              </a:extLst>
            </p:cNvPr>
            <p:cNvSpPr>
              <a:spLocks/>
            </p:cNvSpPr>
            <p:nvPr/>
          </p:nvSpPr>
          <p:spPr bwMode="auto">
            <a:xfrm rot="16200000">
              <a:off x="5088" y="2466"/>
              <a:ext cx="288" cy="253"/>
            </a:xfrm>
            <a:prstGeom prst="leftBracket">
              <a:avLst>
                <a:gd name="adj" fmla="val 13889"/>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84067" name="Group 35">
            <a:extLst>
              <a:ext uri="{FF2B5EF4-FFF2-40B4-BE49-F238E27FC236}">
                <a16:creationId xmlns:a16="http://schemas.microsoft.com/office/drawing/2014/main" id="{E3A3BCD1-7EE2-4965-A56D-0233AA5437C0}"/>
              </a:ext>
            </a:extLst>
          </p:cNvPr>
          <p:cNvGrpSpPr>
            <a:grpSpLocks/>
          </p:cNvGrpSpPr>
          <p:nvPr/>
        </p:nvGrpSpPr>
        <p:grpSpPr bwMode="auto">
          <a:xfrm>
            <a:off x="8991600" y="3378200"/>
            <a:ext cx="1371600" cy="457200"/>
            <a:chOff x="4704" y="2128"/>
            <a:chExt cx="864" cy="288"/>
          </a:xfrm>
        </p:grpSpPr>
        <p:sp>
          <p:nvSpPr>
            <p:cNvPr id="684068" name="Line 36">
              <a:extLst>
                <a:ext uri="{FF2B5EF4-FFF2-40B4-BE49-F238E27FC236}">
                  <a16:creationId xmlns:a16="http://schemas.microsoft.com/office/drawing/2014/main" id="{746F0432-3B5E-4F77-85A2-E5395EA54A49}"/>
                </a:ext>
              </a:extLst>
            </p:cNvPr>
            <p:cNvSpPr>
              <a:spLocks noChangeShapeType="1"/>
            </p:cNvSpPr>
            <p:nvPr/>
          </p:nvSpPr>
          <p:spPr bwMode="auto">
            <a:xfrm>
              <a:off x="4704"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4069" name="Text Box 37">
              <a:extLst>
                <a:ext uri="{FF2B5EF4-FFF2-40B4-BE49-F238E27FC236}">
                  <a16:creationId xmlns:a16="http://schemas.microsoft.com/office/drawing/2014/main" id="{2D99C52B-C943-4156-AAEE-B42C993A88F2}"/>
                </a:ext>
              </a:extLst>
            </p:cNvPr>
            <p:cNvSpPr txBox="1">
              <a:spLocks noChangeArrowheads="1"/>
            </p:cNvSpPr>
            <p:nvPr/>
          </p:nvSpPr>
          <p:spPr bwMode="auto">
            <a:xfrm>
              <a:off x="4922" y="2128"/>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Glorification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a:t>
              </a:r>
            </a:p>
          </p:txBody>
        </p:sp>
      </p:grpSp>
      <p:sp>
        <p:nvSpPr>
          <p:cNvPr id="684070" name="Text Box 38">
            <a:extLst>
              <a:ext uri="{FF2B5EF4-FFF2-40B4-BE49-F238E27FC236}">
                <a16:creationId xmlns:a16="http://schemas.microsoft.com/office/drawing/2014/main" id="{184E6603-2F54-4F9A-866B-8AD0A5A791E3}"/>
              </a:ext>
            </a:extLst>
          </p:cNvPr>
          <p:cNvSpPr txBox="1">
            <a:spLocks noChangeArrowheads="1"/>
          </p:cNvSpPr>
          <p:nvPr/>
        </p:nvSpPr>
        <p:spPr bwMode="auto">
          <a:xfrm>
            <a:off x="1676400" y="3365500"/>
            <a:ext cx="75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 Election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a:t>
            </a:r>
          </a:p>
        </p:txBody>
      </p:sp>
      <p:grpSp>
        <p:nvGrpSpPr>
          <p:cNvPr id="684071" name="Group 39">
            <a:extLst>
              <a:ext uri="{FF2B5EF4-FFF2-40B4-BE49-F238E27FC236}">
                <a16:creationId xmlns:a16="http://schemas.microsoft.com/office/drawing/2014/main" id="{FFD4CAD7-DB91-4E71-B506-08F0FCECC06B}"/>
              </a:ext>
            </a:extLst>
          </p:cNvPr>
          <p:cNvGrpSpPr>
            <a:grpSpLocks/>
          </p:cNvGrpSpPr>
          <p:nvPr/>
        </p:nvGrpSpPr>
        <p:grpSpPr bwMode="auto">
          <a:xfrm>
            <a:off x="2362200" y="2286000"/>
            <a:ext cx="1600200" cy="1295400"/>
            <a:chOff x="528" y="1440"/>
            <a:chExt cx="1008" cy="816"/>
          </a:xfrm>
        </p:grpSpPr>
        <p:sp>
          <p:nvSpPr>
            <p:cNvPr id="684072" name="Line 40">
              <a:extLst>
                <a:ext uri="{FF2B5EF4-FFF2-40B4-BE49-F238E27FC236}">
                  <a16:creationId xmlns:a16="http://schemas.microsoft.com/office/drawing/2014/main" id="{28AE7258-0851-4ABB-845D-2C30B703703D}"/>
                </a:ext>
              </a:extLst>
            </p:cNvPr>
            <p:cNvSpPr>
              <a:spLocks noChangeShapeType="1"/>
            </p:cNvSpPr>
            <p:nvPr/>
          </p:nvSpPr>
          <p:spPr bwMode="auto">
            <a:xfrm>
              <a:off x="528"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nvGrpSpPr>
            <p:cNvPr id="684073" name="Group 41">
              <a:extLst>
                <a:ext uri="{FF2B5EF4-FFF2-40B4-BE49-F238E27FC236}">
                  <a16:creationId xmlns:a16="http://schemas.microsoft.com/office/drawing/2014/main" id="{1BC42903-579A-4188-B528-C3DBE9461D1F}"/>
                </a:ext>
              </a:extLst>
            </p:cNvPr>
            <p:cNvGrpSpPr>
              <a:grpSpLocks/>
            </p:cNvGrpSpPr>
            <p:nvPr/>
          </p:nvGrpSpPr>
          <p:grpSpPr bwMode="auto">
            <a:xfrm>
              <a:off x="528" y="1440"/>
              <a:ext cx="1008" cy="816"/>
              <a:chOff x="528" y="1488"/>
              <a:chExt cx="1008" cy="816"/>
            </a:xfrm>
          </p:grpSpPr>
          <p:grpSp>
            <p:nvGrpSpPr>
              <p:cNvPr id="684074" name="Group 42">
                <a:extLst>
                  <a:ext uri="{FF2B5EF4-FFF2-40B4-BE49-F238E27FC236}">
                    <a16:creationId xmlns:a16="http://schemas.microsoft.com/office/drawing/2014/main" id="{F7F6EB2A-DE95-48C8-81E3-410B811F51E5}"/>
                  </a:ext>
                </a:extLst>
              </p:cNvPr>
              <p:cNvGrpSpPr>
                <a:grpSpLocks/>
              </p:cNvGrpSpPr>
              <p:nvPr/>
            </p:nvGrpSpPr>
            <p:grpSpPr bwMode="auto">
              <a:xfrm>
                <a:off x="624" y="1844"/>
                <a:ext cx="384" cy="460"/>
                <a:chOff x="1392" y="1988"/>
                <a:chExt cx="384" cy="460"/>
              </a:xfrm>
            </p:grpSpPr>
            <p:sp>
              <p:nvSpPr>
                <p:cNvPr id="684075" name="Line 43">
                  <a:extLst>
                    <a:ext uri="{FF2B5EF4-FFF2-40B4-BE49-F238E27FC236}">
                      <a16:creationId xmlns:a16="http://schemas.microsoft.com/office/drawing/2014/main" id="{ACDDDFB9-BF58-41BA-979C-C83238BE4D38}"/>
                    </a:ext>
                  </a:extLst>
                </p:cNvPr>
                <p:cNvSpPr>
                  <a:spLocks noChangeShapeType="1"/>
                </p:cNvSpPr>
                <p:nvPr/>
              </p:nvSpPr>
              <p:spPr bwMode="auto">
                <a:xfrm>
                  <a:off x="1584" y="1988"/>
                  <a:ext cx="0" cy="460"/>
                </a:xfrm>
                <a:prstGeom prst="line">
                  <a:avLst/>
                </a:prstGeom>
                <a:noFill/>
                <a:ln w="38100">
                  <a:solidFill>
                    <a:schemeClr val="tx1"/>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4076" name="Line 44">
                  <a:extLst>
                    <a:ext uri="{FF2B5EF4-FFF2-40B4-BE49-F238E27FC236}">
                      <a16:creationId xmlns:a16="http://schemas.microsoft.com/office/drawing/2014/main" id="{5610DE77-742D-465A-B007-ABAF0AE14A86}"/>
                    </a:ext>
                  </a:extLst>
                </p:cNvPr>
                <p:cNvSpPr>
                  <a:spLocks noChangeShapeType="1"/>
                </p:cNvSpPr>
                <p:nvPr/>
              </p:nvSpPr>
              <p:spPr bwMode="auto">
                <a:xfrm>
                  <a:off x="1392" y="2180"/>
                  <a:ext cx="384" cy="0"/>
                </a:xfrm>
                <a:prstGeom prst="line">
                  <a:avLst/>
                </a:prstGeom>
                <a:noFill/>
                <a:ln w="38100">
                  <a:solidFill>
                    <a:schemeClr val="tx1"/>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sp>
            <p:nvSpPr>
              <p:cNvPr id="684077" name="Text Box 45">
                <a:extLst>
                  <a:ext uri="{FF2B5EF4-FFF2-40B4-BE49-F238E27FC236}">
                    <a16:creationId xmlns:a16="http://schemas.microsoft.com/office/drawing/2014/main" id="{F477119B-4724-4463-BFE2-3CD37E3998B8}"/>
                  </a:ext>
                </a:extLst>
              </p:cNvPr>
              <p:cNvSpPr txBox="1">
                <a:spLocks noChangeArrowheads="1"/>
              </p:cNvSpPr>
              <p:nvPr/>
            </p:nvSpPr>
            <p:spPr bwMode="auto">
              <a:xfrm>
                <a:off x="528" y="1488"/>
                <a:ext cx="1008" cy="346"/>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Atonement</a:t>
                </a:r>
              </a:p>
              <a:p>
                <a:pPr fontAlgn="base">
                  <a:spcBef>
                    <a:spcPct val="5000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 </a:t>
                </a:r>
              </a:p>
            </p:txBody>
          </p:sp>
        </p:grpSp>
      </p:grpSp>
      <p:grpSp>
        <p:nvGrpSpPr>
          <p:cNvPr id="684078" name="Group 46">
            <a:extLst>
              <a:ext uri="{FF2B5EF4-FFF2-40B4-BE49-F238E27FC236}">
                <a16:creationId xmlns:a16="http://schemas.microsoft.com/office/drawing/2014/main" id="{324B5B9F-8C76-4464-9667-AECD9D0FA496}"/>
              </a:ext>
            </a:extLst>
          </p:cNvPr>
          <p:cNvGrpSpPr>
            <a:grpSpLocks/>
          </p:cNvGrpSpPr>
          <p:nvPr/>
        </p:nvGrpSpPr>
        <p:grpSpPr bwMode="auto">
          <a:xfrm>
            <a:off x="7620000" y="3378200"/>
            <a:ext cx="1371600" cy="457200"/>
            <a:chOff x="3840" y="2128"/>
            <a:chExt cx="864" cy="288"/>
          </a:xfrm>
        </p:grpSpPr>
        <p:sp>
          <p:nvSpPr>
            <p:cNvPr id="684079" name="Line 47">
              <a:extLst>
                <a:ext uri="{FF2B5EF4-FFF2-40B4-BE49-F238E27FC236}">
                  <a16:creationId xmlns:a16="http://schemas.microsoft.com/office/drawing/2014/main" id="{87F2D121-D7E6-463C-9828-32F121230FB0}"/>
                </a:ext>
              </a:extLst>
            </p:cNvPr>
            <p:cNvSpPr>
              <a:spLocks noChangeShapeType="1"/>
            </p:cNvSpPr>
            <p:nvPr/>
          </p:nvSpPr>
          <p:spPr bwMode="auto">
            <a:xfrm>
              <a:off x="3840"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4080" name="Text Box 48">
              <a:extLst>
                <a:ext uri="{FF2B5EF4-FFF2-40B4-BE49-F238E27FC236}">
                  <a16:creationId xmlns:a16="http://schemas.microsoft.com/office/drawing/2014/main" id="{E3F4F385-8BF5-4E61-AE6B-A1CCBE81160A}"/>
                </a:ext>
              </a:extLst>
            </p:cNvPr>
            <p:cNvSpPr txBox="1">
              <a:spLocks noChangeArrowheads="1"/>
            </p:cNvSpPr>
            <p:nvPr/>
          </p:nvSpPr>
          <p:spPr bwMode="auto">
            <a:xfrm>
              <a:off x="4022" y="2128"/>
              <a:ext cx="6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Sanctification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(God-man)</a:t>
              </a:r>
            </a:p>
          </p:txBody>
        </p:sp>
      </p:grpSp>
      <p:grpSp>
        <p:nvGrpSpPr>
          <p:cNvPr id="684081" name="Group 49">
            <a:extLst>
              <a:ext uri="{FF2B5EF4-FFF2-40B4-BE49-F238E27FC236}">
                <a16:creationId xmlns:a16="http://schemas.microsoft.com/office/drawing/2014/main" id="{6254D032-563A-4229-8AFB-13E270BF4B97}"/>
              </a:ext>
            </a:extLst>
          </p:cNvPr>
          <p:cNvGrpSpPr>
            <a:grpSpLocks/>
          </p:cNvGrpSpPr>
          <p:nvPr/>
        </p:nvGrpSpPr>
        <p:grpSpPr bwMode="auto">
          <a:xfrm>
            <a:off x="2895601" y="3378200"/>
            <a:ext cx="963613" cy="457200"/>
            <a:chOff x="864" y="2128"/>
            <a:chExt cx="607" cy="288"/>
          </a:xfrm>
        </p:grpSpPr>
        <p:sp>
          <p:nvSpPr>
            <p:cNvPr id="684082" name="Line 50">
              <a:extLst>
                <a:ext uri="{FF2B5EF4-FFF2-40B4-BE49-F238E27FC236}">
                  <a16:creationId xmlns:a16="http://schemas.microsoft.com/office/drawing/2014/main" id="{0AC5EE6D-F6B8-4EC0-8688-6BC0BF283F68}"/>
                </a:ext>
              </a:extLst>
            </p:cNvPr>
            <p:cNvSpPr>
              <a:spLocks noChangeShapeType="1"/>
            </p:cNvSpPr>
            <p:nvPr/>
          </p:nvSpPr>
          <p:spPr bwMode="auto">
            <a:xfrm>
              <a:off x="864"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4083" name="Text Box 51">
              <a:extLst>
                <a:ext uri="{FF2B5EF4-FFF2-40B4-BE49-F238E27FC236}">
                  <a16:creationId xmlns:a16="http://schemas.microsoft.com/office/drawing/2014/main" id="{D0127F7B-5708-42A8-B482-49FF0CC1660E}"/>
                </a:ext>
              </a:extLst>
            </p:cNvPr>
            <p:cNvSpPr txBox="1">
              <a:spLocks noChangeArrowheads="1"/>
            </p:cNvSpPr>
            <p:nvPr/>
          </p:nvSpPr>
          <p:spPr bwMode="auto">
            <a:xfrm>
              <a:off x="1056" y="2128"/>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Calling</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a:t>
              </a:r>
            </a:p>
          </p:txBody>
        </p:sp>
      </p:grpSp>
      <p:grpSp>
        <p:nvGrpSpPr>
          <p:cNvPr id="684084" name="Group 52">
            <a:extLst>
              <a:ext uri="{FF2B5EF4-FFF2-40B4-BE49-F238E27FC236}">
                <a16:creationId xmlns:a16="http://schemas.microsoft.com/office/drawing/2014/main" id="{D707226B-5760-409A-A2A8-E3113707D2D9}"/>
              </a:ext>
            </a:extLst>
          </p:cNvPr>
          <p:cNvGrpSpPr>
            <a:grpSpLocks/>
          </p:cNvGrpSpPr>
          <p:nvPr/>
        </p:nvGrpSpPr>
        <p:grpSpPr bwMode="auto">
          <a:xfrm>
            <a:off x="3810001" y="3378200"/>
            <a:ext cx="1362075" cy="457200"/>
            <a:chOff x="1440" y="2128"/>
            <a:chExt cx="858" cy="288"/>
          </a:xfrm>
        </p:grpSpPr>
        <p:sp>
          <p:nvSpPr>
            <p:cNvPr id="684085" name="Line 53">
              <a:extLst>
                <a:ext uri="{FF2B5EF4-FFF2-40B4-BE49-F238E27FC236}">
                  <a16:creationId xmlns:a16="http://schemas.microsoft.com/office/drawing/2014/main" id="{12B777ED-C4C7-4B60-8FD6-8A6294A1B0DF}"/>
                </a:ext>
              </a:extLst>
            </p:cNvPr>
            <p:cNvSpPr>
              <a:spLocks noChangeShapeType="1"/>
            </p:cNvSpPr>
            <p:nvPr/>
          </p:nvSpPr>
          <p:spPr bwMode="auto">
            <a:xfrm>
              <a:off x="1440"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4086" name="Text Box 54">
              <a:extLst>
                <a:ext uri="{FF2B5EF4-FFF2-40B4-BE49-F238E27FC236}">
                  <a16:creationId xmlns:a16="http://schemas.microsoft.com/office/drawing/2014/main" id="{31127257-8216-4059-87B3-866859799FE2}"/>
                </a:ext>
              </a:extLst>
            </p:cNvPr>
            <p:cNvSpPr txBox="1">
              <a:spLocks noChangeArrowheads="1"/>
            </p:cNvSpPr>
            <p:nvPr/>
          </p:nvSpPr>
          <p:spPr bwMode="auto">
            <a:xfrm>
              <a:off x="1632" y="2128"/>
              <a:ext cx="6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Regeneration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a:t>
              </a:r>
            </a:p>
          </p:txBody>
        </p:sp>
      </p:grpSp>
      <p:grpSp>
        <p:nvGrpSpPr>
          <p:cNvPr id="684087" name="Group 55">
            <a:extLst>
              <a:ext uri="{FF2B5EF4-FFF2-40B4-BE49-F238E27FC236}">
                <a16:creationId xmlns:a16="http://schemas.microsoft.com/office/drawing/2014/main" id="{27EBC53F-89B0-4583-A73C-BB37D2C50943}"/>
              </a:ext>
            </a:extLst>
          </p:cNvPr>
          <p:cNvGrpSpPr>
            <a:grpSpLocks/>
          </p:cNvGrpSpPr>
          <p:nvPr/>
        </p:nvGrpSpPr>
        <p:grpSpPr bwMode="auto">
          <a:xfrm>
            <a:off x="5181600" y="3378200"/>
            <a:ext cx="1233488" cy="457200"/>
            <a:chOff x="2304" y="2128"/>
            <a:chExt cx="777" cy="288"/>
          </a:xfrm>
        </p:grpSpPr>
        <p:sp>
          <p:nvSpPr>
            <p:cNvPr id="684088" name="Line 56">
              <a:extLst>
                <a:ext uri="{FF2B5EF4-FFF2-40B4-BE49-F238E27FC236}">
                  <a16:creationId xmlns:a16="http://schemas.microsoft.com/office/drawing/2014/main" id="{986391A4-DBC6-4DDB-9CD4-55B03F451870}"/>
                </a:ext>
              </a:extLst>
            </p:cNvPr>
            <p:cNvSpPr>
              <a:spLocks noChangeShapeType="1"/>
            </p:cNvSpPr>
            <p:nvPr/>
          </p:nvSpPr>
          <p:spPr bwMode="auto">
            <a:xfrm>
              <a:off x="2304"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4089" name="Text Box 57">
              <a:extLst>
                <a:ext uri="{FF2B5EF4-FFF2-40B4-BE49-F238E27FC236}">
                  <a16:creationId xmlns:a16="http://schemas.microsoft.com/office/drawing/2014/main" id="{4894DD95-6D10-497B-8E8E-99DDBEAEA716}"/>
                </a:ext>
              </a:extLst>
            </p:cNvPr>
            <p:cNvSpPr txBox="1">
              <a:spLocks noChangeArrowheads="1"/>
            </p:cNvSpPr>
            <p:nvPr/>
          </p:nvSpPr>
          <p:spPr bwMode="auto">
            <a:xfrm>
              <a:off x="2496" y="2128"/>
              <a:ext cx="5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Conversion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(God-man)</a:t>
              </a:r>
            </a:p>
          </p:txBody>
        </p:sp>
      </p:grpSp>
      <p:grpSp>
        <p:nvGrpSpPr>
          <p:cNvPr id="684090" name="Group 58">
            <a:extLst>
              <a:ext uri="{FF2B5EF4-FFF2-40B4-BE49-F238E27FC236}">
                <a16:creationId xmlns:a16="http://schemas.microsoft.com/office/drawing/2014/main" id="{7169C3F6-5E5C-4EA9-96B4-7D4522D43F6C}"/>
              </a:ext>
            </a:extLst>
          </p:cNvPr>
          <p:cNvGrpSpPr>
            <a:grpSpLocks/>
          </p:cNvGrpSpPr>
          <p:nvPr/>
        </p:nvGrpSpPr>
        <p:grpSpPr bwMode="auto">
          <a:xfrm>
            <a:off x="6334125" y="3378200"/>
            <a:ext cx="1360488" cy="457200"/>
            <a:chOff x="3030" y="2128"/>
            <a:chExt cx="857" cy="288"/>
          </a:xfrm>
        </p:grpSpPr>
        <p:sp>
          <p:nvSpPr>
            <p:cNvPr id="684091" name="Text Box 59">
              <a:extLst>
                <a:ext uri="{FF2B5EF4-FFF2-40B4-BE49-F238E27FC236}">
                  <a16:creationId xmlns:a16="http://schemas.microsoft.com/office/drawing/2014/main" id="{3F8C6C93-A0BB-41F1-9898-166D15F1D74B}"/>
                </a:ext>
              </a:extLst>
            </p:cNvPr>
            <p:cNvSpPr txBox="1">
              <a:spLocks noChangeArrowheads="1"/>
            </p:cNvSpPr>
            <p:nvPr/>
          </p:nvSpPr>
          <p:spPr bwMode="auto">
            <a:xfrm>
              <a:off x="3264" y="2128"/>
              <a:ext cx="6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Justification</a:t>
              </a:r>
            </a:p>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(God)</a:t>
              </a:r>
            </a:p>
          </p:txBody>
        </p:sp>
        <p:sp>
          <p:nvSpPr>
            <p:cNvPr id="684092" name="Line 60">
              <a:extLst>
                <a:ext uri="{FF2B5EF4-FFF2-40B4-BE49-F238E27FC236}">
                  <a16:creationId xmlns:a16="http://schemas.microsoft.com/office/drawing/2014/main" id="{2F9FFF63-35CD-4413-872B-709B10A09F0E}"/>
                </a:ext>
              </a:extLst>
            </p:cNvPr>
            <p:cNvSpPr>
              <a:spLocks noChangeShapeType="1"/>
            </p:cNvSpPr>
            <p:nvPr/>
          </p:nvSpPr>
          <p:spPr bwMode="auto">
            <a:xfrm>
              <a:off x="3030"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grpSp>
      <p:grpSp>
        <p:nvGrpSpPr>
          <p:cNvPr id="684093" name="Group 61">
            <a:extLst>
              <a:ext uri="{FF2B5EF4-FFF2-40B4-BE49-F238E27FC236}">
                <a16:creationId xmlns:a16="http://schemas.microsoft.com/office/drawing/2014/main" id="{91D198E7-C4A6-4CCA-B74D-29E45E487837}"/>
              </a:ext>
            </a:extLst>
          </p:cNvPr>
          <p:cNvGrpSpPr>
            <a:grpSpLocks/>
          </p:cNvGrpSpPr>
          <p:nvPr/>
        </p:nvGrpSpPr>
        <p:grpSpPr bwMode="auto">
          <a:xfrm>
            <a:off x="5410200" y="3840164"/>
            <a:ext cx="1403350" cy="350837"/>
            <a:chOff x="2448" y="2419"/>
            <a:chExt cx="884" cy="221"/>
          </a:xfrm>
        </p:grpSpPr>
        <p:sp>
          <p:nvSpPr>
            <p:cNvPr id="684094" name="AutoShape 62">
              <a:extLst>
                <a:ext uri="{FF2B5EF4-FFF2-40B4-BE49-F238E27FC236}">
                  <a16:creationId xmlns:a16="http://schemas.microsoft.com/office/drawing/2014/main" id="{81CDEE6A-7595-4A28-9C11-5892A566B380}"/>
                </a:ext>
              </a:extLst>
            </p:cNvPr>
            <p:cNvSpPr>
              <a:spLocks/>
            </p:cNvSpPr>
            <p:nvPr/>
          </p:nvSpPr>
          <p:spPr bwMode="auto">
            <a:xfrm rot="5400000">
              <a:off x="2736" y="2367"/>
              <a:ext cx="144" cy="248"/>
            </a:xfrm>
            <a:prstGeom prst="leftBrace">
              <a:avLst>
                <a:gd name="adj1" fmla="val 1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84095" name="Text Box 63">
              <a:extLst>
                <a:ext uri="{FF2B5EF4-FFF2-40B4-BE49-F238E27FC236}">
                  <a16:creationId xmlns:a16="http://schemas.microsoft.com/office/drawing/2014/main" id="{49E30718-33E0-4A3B-9790-1D3AE9A1C710}"/>
                </a:ext>
              </a:extLst>
            </p:cNvPr>
            <p:cNvSpPr txBox="1">
              <a:spLocks noChangeArrowheads="1"/>
            </p:cNvSpPr>
            <p:nvPr/>
          </p:nvSpPr>
          <p:spPr bwMode="auto">
            <a:xfrm>
              <a:off x="2448" y="2467"/>
              <a:ext cx="3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Faith</a:t>
              </a:r>
            </a:p>
          </p:txBody>
        </p:sp>
        <p:sp>
          <p:nvSpPr>
            <p:cNvPr id="684096" name="Text Box 64">
              <a:extLst>
                <a:ext uri="{FF2B5EF4-FFF2-40B4-BE49-F238E27FC236}">
                  <a16:creationId xmlns:a16="http://schemas.microsoft.com/office/drawing/2014/main" id="{2D0056C7-6AE7-4BD6-9ED4-47EAD1CA4336}"/>
                </a:ext>
              </a:extLst>
            </p:cNvPr>
            <p:cNvSpPr txBox="1">
              <a:spLocks noChangeArrowheads="1"/>
            </p:cNvSpPr>
            <p:nvPr/>
          </p:nvSpPr>
          <p:spPr bwMode="auto">
            <a:xfrm>
              <a:off x="2736" y="2467"/>
              <a:ext cx="5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Times New Roman" panose="02020603050405020304" pitchFamily="18" charset="0"/>
                </a:rPr>
                <a:t>Repentance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40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40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40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4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84058"/>
                                        </p:tgtEl>
                                        <p:attrNameLst>
                                          <p:attrName>style.visibility</p:attrName>
                                        </p:attrNameLst>
                                      </p:cBhvr>
                                      <p:to>
                                        <p:strVal val="visible"/>
                                      </p:to>
                                    </p:set>
                                    <p:animEffect transition="in" filter="wipe(left)">
                                      <p:cBhvr>
                                        <p:cTn id="23" dur="500"/>
                                        <p:tgtEl>
                                          <p:spTgt spid="684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a:extLst>
              <a:ext uri="{FF2B5EF4-FFF2-40B4-BE49-F238E27FC236}">
                <a16:creationId xmlns:a16="http://schemas.microsoft.com/office/drawing/2014/main" id="{AD271C80-A7C8-4C7A-8698-B23742B364DB}"/>
              </a:ext>
            </a:extLst>
          </p:cNvPr>
          <p:cNvSpPr>
            <a:spLocks noGrp="1" noChangeArrowheads="1"/>
          </p:cNvSpPr>
          <p:nvPr>
            <p:ph type="ctrTitle"/>
          </p:nvPr>
        </p:nvSpPr>
        <p:spPr/>
        <p:txBody>
          <a:bodyPr/>
          <a:lstStyle/>
          <a:p>
            <a:r>
              <a:rPr lang="en-US" altLang="en-US"/>
              <a:t>Discussion Groups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a:extLst>
              <a:ext uri="{FF2B5EF4-FFF2-40B4-BE49-F238E27FC236}">
                <a16:creationId xmlns:a16="http://schemas.microsoft.com/office/drawing/2014/main" id="{17F7B6CD-7569-4EFB-89B9-2D65949CB4C6}"/>
              </a:ext>
            </a:extLst>
          </p:cNvPr>
          <p:cNvSpPr>
            <a:spLocks noGrp="1" noChangeArrowheads="1"/>
          </p:cNvSpPr>
          <p:nvPr>
            <p:ph type="title"/>
          </p:nvPr>
        </p:nvSpPr>
        <p:spPr>
          <a:xfrm>
            <a:off x="1524000" y="274638"/>
            <a:ext cx="9144000" cy="1143000"/>
          </a:xfrm>
        </p:spPr>
        <p:txBody>
          <a:bodyPr/>
          <a:lstStyle/>
          <a:p>
            <a:r>
              <a:rPr lang="en-US" altLang="en-US"/>
              <a:t>Question Outline</a:t>
            </a:r>
          </a:p>
        </p:txBody>
      </p:sp>
      <p:sp>
        <p:nvSpPr>
          <p:cNvPr id="643075" name="Rectangle 3">
            <a:extLst>
              <a:ext uri="{FF2B5EF4-FFF2-40B4-BE49-F238E27FC236}">
                <a16:creationId xmlns:a16="http://schemas.microsoft.com/office/drawing/2014/main" id="{6C9B0233-807A-4322-8962-C738DB4DD245}"/>
              </a:ext>
            </a:extLst>
          </p:cNvPr>
          <p:cNvSpPr>
            <a:spLocks noGrp="1" noChangeArrowheads="1"/>
          </p:cNvSpPr>
          <p:nvPr>
            <p:ph type="body" sz="half" idx="1"/>
          </p:nvPr>
        </p:nvSpPr>
        <p:spPr>
          <a:xfrm>
            <a:off x="3048001" y="1600200"/>
            <a:ext cx="3395663" cy="4495800"/>
          </a:xfrm>
        </p:spPr>
        <p:txBody>
          <a:bodyPr/>
          <a:lstStyle/>
          <a:p>
            <a:pPr marL="566738" indent="-566738">
              <a:lnSpc>
                <a:spcPct val="80000"/>
              </a:lnSpc>
            </a:pPr>
            <a:r>
              <a:rPr lang="en-US" altLang="en-US" sz="1600"/>
              <a:t>What is salvation?</a:t>
            </a:r>
          </a:p>
          <a:p>
            <a:pPr marL="566738" indent="-566738">
              <a:lnSpc>
                <a:spcPct val="80000"/>
              </a:lnSpc>
            </a:pPr>
            <a:r>
              <a:rPr lang="en-US" altLang="en-US" sz="1600"/>
              <a:t>What is the process of salvation?</a:t>
            </a:r>
          </a:p>
          <a:p>
            <a:pPr marL="566738" indent="-566738">
              <a:lnSpc>
                <a:spcPct val="80000"/>
              </a:lnSpc>
            </a:pPr>
            <a:r>
              <a:rPr lang="en-US" altLang="en-US" sz="1600"/>
              <a:t>How do various Christian traditions view salvation differently?</a:t>
            </a:r>
          </a:p>
          <a:p>
            <a:pPr marL="566738" indent="-566738">
              <a:lnSpc>
                <a:spcPct val="80000"/>
              </a:lnSpc>
            </a:pPr>
            <a:r>
              <a:rPr lang="en-US" altLang="en-US" sz="1600"/>
              <a:t>What is predestination/election?</a:t>
            </a:r>
          </a:p>
          <a:p>
            <a:pPr marL="566738" indent="-566738">
              <a:lnSpc>
                <a:spcPct val="80000"/>
              </a:lnSpc>
            </a:pPr>
            <a:r>
              <a:rPr lang="en-US" altLang="en-US" sz="1600"/>
              <a:t>Is predestination unconditional?</a:t>
            </a:r>
          </a:p>
          <a:p>
            <a:pPr marL="566738" indent="-566738">
              <a:lnSpc>
                <a:spcPct val="80000"/>
              </a:lnSpc>
            </a:pPr>
            <a:r>
              <a:rPr lang="en-US" altLang="en-US" sz="1600"/>
              <a:t>Is predestination conditional?</a:t>
            </a:r>
          </a:p>
          <a:p>
            <a:pPr marL="566738" indent="-566738">
              <a:lnSpc>
                <a:spcPct val="80000"/>
              </a:lnSpc>
            </a:pPr>
            <a:r>
              <a:rPr lang="en-US" altLang="en-US" sz="1600"/>
              <a:t>Is predestination fair?</a:t>
            </a:r>
          </a:p>
          <a:p>
            <a:pPr marL="566738" indent="-566738">
              <a:lnSpc>
                <a:spcPct val="80000"/>
              </a:lnSpc>
            </a:pPr>
            <a:r>
              <a:rPr lang="en-US" altLang="en-US" sz="1600"/>
              <a:t>Does God predestine people to Hell? </a:t>
            </a:r>
          </a:p>
          <a:p>
            <a:pPr marL="566738" indent="-566738">
              <a:lnSpc>
                <a:spcPct val="80000"/>
              </a:lnSpc>
            </a:pPr>
            <a:r>
              <a:rPr lang="en-US" altLang="en-US" sz="1600"/>
              <a:t>Why did Christ die on the Cross?</a:t>
            </a:r>
          </a:p>
          <a:p>
            <a:pPr marL="566738" indent="-566738">
              <a:lnSpc>
                <a:spcPct val="80000"/>
              </a:lnSpc>
            </a:pPr>
            <a:r>
              <a:rPr lang="en-US" altLang="en-US" sz="1600"/>
              <a:t>What did Christ’s death accomplish?</a:t>
            </a:r>
          </a:p>
          <a:p>
            <a:pPr marL="566738" indent="-566738">
              <a:lnSpc>
                <a:spcPct val="80000"/>
              </a:lnSpc>
            </a:pPr>
            <a:r>
              <a:rPr lang="en-US" altLang="en-US" sz="1600"/>
              <a:t>For whom did Christ die? </a:t>
            </a:r>
          </a:p>
          <a:p>
            <a:pPr marL="566738" indent="-566738">
              <a:lnSpc>
                <a:spcPct val="80000"/>
              </a:lnSpc>
            </a:pPr>
            <a:r>
              <a:rPr lang="en-US" altLang="en-US" sz="1600"/>
              <a:t>Can we say “no” to the Gospel? </a:t>
            </a:r>
          </a:p>
          <a:p>
            <a:pPr marL="566738" indent="-566738">
              <a:lnSpc>
                <a:spcPct val="80000"/>
              </a:lnSpc>
            </a:pPr>
            <a:endParaRPr lang="en-US" altLang="en-US" sz="1600"/>
          </a:p>
          <a:p>
            <a:pPr marL="566738" indent="-566738">
              <a:lnSpc>
                <a:spcPct val="80000"/>
              </a:lnSpc>
            </a:pPr>
            <a:endParaRPr lang="en-US" altLang="en-US" sz="1600"/>
          </a:p>
        </p:txBody>
      </p:sp>
      <p:sp>
        <p:nvSpPr>
          <p:cNvPr id="643076" name="Rectangle 4">
            <a:extLst>
              <a:ext uri="{FF2B5EF4-FFF2-40B4-BE49-F238E27FC236}">
                <a16:creationId xmlns:a16="http://schemas.microsoft.com/office/drawing/2014/main" id="{252570A0-347A-4BCF-9798-09E465222170}"/>
              </a:ext>
            </a:extLst>
          </p:cNvPr>
          <p:cNvSpPr>
            <a:spLocks noGrp="1" noChangeArrowheads="1"/>
          </p:cNvSpPr>
          <p:nvPr>
            <p:ph type="body" sz="half" idx="2"/>
          </p:nvPr>
        </p:nvSpPr>
        <p:spPr>
          <a:xfrm>
            <a:off x="6588126" y="1600201"/>
            <a:ext cx="3394075" cy="4525963"/>
          </a:xfrm>
        </p:spPr>
        <p:txBody>
          <a:bodyPr/>
          <a:lstStyle/>
          <a:p>
            <a:pPr marL="533400" indent="-533400">
              <a:lnSpc>
                <a:spcPct val="80000"/>
              </a:lnSpc>
            </a:pPr>
            <a:r>
              <a:rPr lang="en-US" altLang="en-US" sz="1600"/>
              <a:t>What does it mean to be born again? </a:t>
            </a:r>
          </a:p>
          <a:p>
            <a:pPr marL="533400" indent="-533400">
              <a:lnSpc>
                <a:spcPct val="80000"/>
              </a:lnSpc>
            </a:pPr>
            <a:r>
              <a:rPr lang="en-US" altLang="en-US" sz="1600"/>
              <a:t>Does regeneration precede faith?</a:t>
            </a:r>
          </a:p>
          <a:p>
            <a:pPr marL="533400" indent="-533400">
              <a:lnSpc>
                <a:spcPct val="80000"/>
              </a:lnSpc>
            </a:pPr>
            <a:r>
              <a:rPr lang="en-US" altLang="en-US" sz="1600"/>
              <a:t>What does it mean to have faith?</a:t>
            </a:r>
          </a:p>
          <a:p>
            <a:pPr marL="533400" indent="-533400">
              <a:lnSpc>
                <a:spcPct val="80000"/>
              </a:lnSpc>
            </a:pPr>
            <a:r>
              <a:rPr lang="en-US" altLang="en-US" sz="1600"/>
              <a:t>What does it mean to repent?</a:t>
            </a:r>
          </a:p>
          <a:p>
            <a:pPr marL="533400" indent="-533400">
              <a:lnSpc>
                <a:spcPct val="80000"/>
              </a:lnSpc>
            </a:pPr>
            <a:r>
              <a:rPr lang="en-US" altLang="en-US" sz="1600"/>
              <a:t>What does one have to do to be saved? </a:t>
            </a:r>
          </a:p>
          <a:p>
            <a:pPr marL="533400" indent="-533400">
              <a:lnSpc>
                <a:spcPct val="80000"/>
              </a:lnSpc>
            </a:pPr>
            <a:r>
              <a:rPr lang="en-US" altLang="en-US" sz="1600"/>
              <a:t>How is the atonement appropriated?</a:t>
            </a:r>
          </a:p>
          <a:p>
            <a:pPr marL="533400" indent="-533400">
              <a:lnSpc>
                <a:spcPct val="80000"/>
              </a:lnSpc>
            </a:pPr>
            <a:r>
              <a:rPr lang="en-US" altLang="en-US" sz="1600"/>
              <a:t>How is a person justified before God?</a:t>
            </a:r>
          </a:p>
          <a:p>
            <a:pPr marL="533400" indent="-533400">
              <a:lnSpc>
                <a:spcPct val="80000"/>
              </a:lnSpc>
            </a:pPr>
            <a:r>
              <a:rPr lang="en-US" altLang="en-US" sz="1600"/>
              <a:t>How does one become a better Christian?</a:t>
            </a:r>
          </a:p>
          <a:p>
            <a:pPr marL="533400" indent="-533400">
              <a:lnSpc>
                <a:spcPct val="80000"/>
              </a:lnSpc>
            </a:pPr>
            <a:r>
              <a:rPr lang="en-US" altLang="en-US" sz="1600"/>
              <a:t>Can a person lose his salvation?</a:t>
            </a:r>
          </a:p>
          <a:p>
            <a:pPr marL="533400" indent="-533400">
              <a:lnSpc>
                <a:spcPct val="80000"/>
              </a:lnSpc>
            </a:pPr>
            <a:r>
              <a:rPr lang="en-US" altLang="en-US" sz="1600"/>
              <a:t>What about those who have never heard about Christ?</a:t>
            </a:r>
          </a:p>
          <a:p>
            <a:pPr marL="533400" indent="-533400">
              <a:lnSpc>
                <a:spcPct val="80000"/>
              </a:lnSpc>
            </a:pPr>
            <a:endParaRPr lang="en-US" altLang="en-US"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a:extLst>
              <a:ext uri="{FF2B5EF4-FFF2-40B4-BE49-F238E27FC236}">
                <a16:creationId xmlns:a16="http://schemas.microsoft.com/office/drawing/2014/main" id="{E4111FCA-D30C-4F60-ACDC-EBB44A7E73D8}"/>
              </a:ext>
            </a:extLst>
          </p:cNvPr>
          <p:cNvSpPr>
            <a:spLocks noGrp="1" noChangeArrowheads="1"/>
          </p:cNvSpPr>
          <p:nvPr>
            <p:ph type="title"/>
          </p:nvPr>
        </p:nvSpPr>
        <p:spPr>
          <a:xfrm>
            <a:off x="1524000" y="274638"/>
            <a:ext cx="9144000" cy="1143000"/>
          </a:xfrm>
        </p:spPr>
        <p:txBody>
          <a:bodyPr/>
          <a:lstStyle/>
          <a:p>
            <a:r>
              <a:rPr lang="en-US" altLang="en-US"/>
              <a:t>Course Outline</a:t>
            </a:r>
          </a:p>
        </p:txBody>
      </p:sp>
      <p:sp>
        <p:nvSpPr>
          <p:cNvPr id="644099" name="Rectangle 3">
            <a:extLst>
              <a:ext uri="{FF2B5EF4-FFF2-40B4-BE49-F238E27FC236}">
                <a16:creationId xmlns:a16="http://schemas.microsoft.com/office/drawing/2014/main" id="{CC2AC6E8-393D-4860-B610-47DF9A634A9D}"/>
              </a:ext>
            </a:extLst>
          </p:cNvPr>
          <p:cNvSpPr>
            <a:spLocks noGrp="1" noChangeArrowheads="1"/>
          </p:cNvSpPr>
          <p:nvPr>
            <p:ph type="body" idx="1"/>
          </p:nvPr>
        </p:nvSpPr>
        <p:spPr>
          <a:xfrm>
            <a:off x="3429000" y="1600201"/>
            <a:ext cx="6705600" cy="4525963"/>
          </a:xfrm>
        </p:spPr>
        <p:txBody>
          <a:bodyPr/>
          <a:lstStyle/>
          <a:p>
            <a:pPr marL="914400" indent="-682625">
              <a:lnSpc>
                <a:spcPct val="80000"/>
              </a:lnSpc>
              <a:buFontTx/>
              <a:buAutoNum type="romanUcPeriod"/>
            </a:pPr>
            <a:r>
              <a:rPr lang="en-US" altLang="en-US" sz="2800"/>
              <a:t>Ordo Salutis</a:t>
            </a:r>
          </a:p>
          <a:p>
            <a:pPr marL="914400" indent="-682625">
              <a:lnSpc>
                <a:spcPct val="80000"/>
              </a:lnSpc>
              <a:buFontTx/>
              <a:buAutoNum type="romanUcPeriod"/>
            </a:pPr>
            <a:r>
              <a:rPr lang="en-US" altLang="en-US" sz="2800"/>
              <a:t>Conditional Election</a:t>
            </a:r>
          </a:p>
          <a:p>
            <a:pPr marL="914400" indent="-682625">
              <a:lnSpc>
                <a:spcPct val="80000"/>
              </a:lnSpc>
              <a:buFontTx/>
              <a:buAutoNum type="romanUcPeriod"/>
            </a:pPr>
            <a:r>
              <a:rPr lang="en-US" altLang="en-US" sz="2800"/>
              <a:t>Unconditional Election</a:t>
            </a:r>
          </a:p>
          <a:p>
            <a:pPr marL="914400" indent="-682625">
              <a:lnSpc>
                <a:spcPct val="80000"/>
              </a:lnSpc>
              <a:buFontTx/>
              <a:buAutoNum type="romanUcPeriod"/>
            </a:pPr>
            <a:r>
              <a:rPr lang="en-US" altLang="en-US" sz="2800"/>
              <a:t>Atonement: Historical Survey</a:t>
            </a:r>
          </a:p>
          <a:p>
            <a:pPr marL="914400" indent="-682625">
              <a:lnSpc>
                <a:spcPct val="80000"/>
              </a:lnSpc>
              <a:buFontTx/>
              <a:buAutoNum type="romanUcPeriod"/>
            </a:pPr>
            <a:r>
              <a:rPr lang="en-US" altLang="en-US" sz="2800"/>
              <a:t>Atonement: Substitution Theory</a:t>
            </a:r>
          </a:p>
          <a:p>
            <a:pPr marL="914400" indent="-682625">
              <a:lnSpc>
                <a:spcPct val="80000"/>
              </a:lnSpc>
              <a:buFontTx/>
              <a:buAutoNum type="romanUcPeriod"/>
            </a:pPr>
            <a:r>
              <a:rPr lang="en-US" altLang="en-US" sz="2800"/>
              <a:t>Calling and Regeneration</a:t>
            </a:r>
          </a:p>
          <a:p>
            <a:pPr marL="914400" indent="-682625">
              <a:lnSpc>
                <a:spcPct val="80000"/>
              </a:lnSpc>
              <a:buFontTx/>
              <a:buAutoNum type="romanUcPeriod"/>
            </a:pPr>
            <a:r>
              <a:rPr lang="en-US" altLang="en-US" sz="2800"/>
              <a:t>Conversion: Faith and Repentance </a:t>
            </a:r>
          </a:p>
          <a:p>
            <a:pPr marL="914400" indent="-682625">
              <a:lnSpc>
                <a:spcPct val="80000"/>
              </a:lnSpc>
              <a:buFontTx/>
              <a:buAutoNum type="romanUcPeriod"/>
            </a:pPr>
            <a:r>
              <a:rPr lang="en-US" altLang="en-US" sz="2800"/>
              <a:t>The Doctrine of Justification</a:t>
            </a:r>
          </a:p>
          <a:p>
            <a:pPr marL="914400" indent="-682625">
              <a:lnSpc>
                <a:spcPct val="80000"/>
              </a:lnSpc>
              <a:buFontTx/>
              <a:buAutoNum type="romanUcPeriod"/>
            </a:pPr>
            <a:r>
              <a:rPr lang="en-US" altLang="en-US" sz="2800"/>
              <a:t>The Doctrine of Sanctification</a:t>
            </a:r>
          </a:p>
          <a:p>
            <a:pPr marL="914400" indent="-682625">
              <a:lnSpc>
                <a:spcPct val="80000"/>
              </a:lnSpc>
              <a:buFontTx/>
              <a:buAutoNum type="romanUcPeriod"/>
            </a:pPr>
            <a:r>
              <a:rPr lang="en-US" altLang="en-US" sz="2800"/>
              <a:t>The Doctrine of Perseverance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3" name="Rectangle 3">
            <a:extLst>
              <a:ext uri="{FF2B5EF4-FFF2-40B4-BE49-F238E27FC236}">
                <a16:creationId xmlns:a16="http://schemas.microsoft.com/office/drawing/2014/main" id="{DB701D2F-2EA2-4EB6-963B-393B54705360}"/>
              </a:ext>
            </a:extLst>
          </p:cNvPr>
          <p:cNvSpPr>
            <a:spLocks noGrp="1" noChangeArrowheads="1"/>
          </p:cNvSpPr>
          <p:nvPr>
            <p:ph type="subTitle" idx="1"/>
          </p:nvPr>
        </p:nvSpPr>
        <p:spPr/>
        <p:txBody>
          <a:bodyPr/>
          <a:lstStyle/>
          <a:p>
            <a:r>
              <a:rPr lang="en-US" altLang="en-US"/>
              <a:t>“Order of Salvation”</a:t>
            </a:r>
          </a:p>
        </p:txBody>
      </p:sp>
      <p:sp>
        <p:nvSpPr>
          <p:cNvPr id="645125" name="Rectangle 5">
            <a:extLst>
              <a:ext uri="{FF2B5EF4-FFF2-40B4-BE49-F238E27FC236}">
                <a16:creationId xmlns:a16="http://schemas.microsoft.com/office/drawing/2014/main" id="{CE0D3245-AAC2-4E83-B83D-EFDB1731EAD9}"/>
              </a:ext>
            </a:extLst>
          </p:cNvPr>
          <p:cNvSpPr>
            <a:spLocks noGrp="1" noChangeArrowheads="1"/>
          </p:cNvSpPr>
          <p:nvPr>
            <p:ph type="ctrTitle"/>
          </p:nvPr>
        </p:nvSpPr>
        <p:spPr/>
        <p:txBody>
          <a:bodyPr/>
          <a:lstStyle/>
          <a:p>
            <a:pPr marL="762000" indent="-762000"/>
            <a:r>
              <a:rPr lang="en-US" altLang="en-US" i="1"/>
              <a:t>Ordo Salutis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a:extLst>
              <a:ext uri="{FF2B5EF4-FFF2-40B4-BE49-F238E27FC236}">
                <a16:creationId xmlns:a16="http://schemas.microsoft.com/office/drawing/2014/main" id="{9257506A-135F-4BCF-A98F-DE5C54FD009B}"/>
              </a:ext>
            </a:extLst>
          </p:cNvPr>
          <p:cNvSpPr>
            <a:spLocks noGrp="1" noChangeArrowheads="1"/>
          </p:cNvSpPr>
          <p:nvPr>
            <p:ph type="title"/>
          </p:nvPr>
        </p:nvSpPr>
        <p:spPr>
          <a:xfrm>
            <a:off x="1524000" y="274638"/>
            <a:ext cx="9144000" cy="1143000"/>
          </a:xfrm>
        </p:spPr>
        <p:txBody>
          <a:bodyPr/>
          <a:lstStyle/>
          <a:p>
            <a:r>
              <a:rPr lang="en-US" altLang="en-US"/>
              <a:t>Questions</a:t>
            </a:r>
          </a:p>
        </p:txBody>
      </p:sp>
      <p:sp>
        <p:nvSpPr>
          <p:cNvPr id="646147" name="Rectangle 3">
            <a:extLst>
              <a:ext uri="{FF2B5EF4-FFF2-40B4-BE49-F238E27FC236}">
                <a16:creationId xmlns:a16="http://schemas.microsoft.com/office/drawing/2014/main" id="{028C929F-A0CD-45DA-AFE3-386937C2A5EA}"/>
              </a:ext>
            </a:extLst>
          </p:cNvPr>
          <p:cNvSpPr>
            <a:spLocks noGrp="1" noChangeArrowheads="1"/>
          </p:cNvSpPr>
          <p:nvPr>
            <p:ph type="body" idx="1"/>
          </p:nvPr>
        </p:nvSpPr>
        <p:spPr/>
        <p:txBody>
          <a:bodyPr/>
          <a:lstStyle/>
          <a:p>
            <a:pPr marL="0" indent="0" algn="ctr">
              <a:buNone/>
            </a:pPr>
            <a:endParaRPr lang="en-US" altLang="en-US" sz="4000">
              <a:effectLst>
                <a:outerShdw blurRad="38100" dist="38100" dir="2700000" algn="tl">
                  <a:srgbClr val="C0C0C0"/>
                </a:outerShdw>
              </a:effectLst>
            </a:endParaRPr>
          </a:p>
          <a:p>
            <a:pPr marL="0" indent="0" algn="ctr">
              <a:buNone/>
            </a:pPr>
            <a:r>
              <a:rPr lang="en-US" altLang="en-US" sz="4000">
                <a:effectLst>
                  <a:outerShdw blurRad="38100" dist="38100" dir="2700000" algn="tl">
                    <a:srgbClr val="C0C0C0"/>
                  </a:outerShdw>
                </a:effectLst>
              </a:rPr>
              <a:t>What is salvation?</a:t>
            </a:r>
          </a:p>
          <a:p>
            <a:pPr marL="0" indent="0" algn="ctr">
              <a:buNone/>
            </a:pPr>
            <a:endParaRPr lang="en-US" altLang="en-US" sz="4000">
              <a:effectLst>
                <a:outerShdw blurRad="38100" dist="38100" dir="2700000" algn="tl">
                  <a:srgbClr val="C0C0C0"/>
                </a:outerShdw>
              </a:effectLst>
            </a:endParaRPr>
          </a:p>
          <a:p>
            <a:pPr marL="0" indent="0" algn="ctr">
              <a:buNone/>
            </a:pPr>
            <a:r>
              <a:rPr lang="en-US" altLang="en-US" sz="4000">
                <a:effectLst>
                  <a:outerShdw blurRad="38100" dist="38100" dir="2700000" algn="tl">
                    <a:srgbClr val="C0C0C0"/>
                  </a:outerShdw>
                </a:effectLst>
              </a:rPr>
              <a:t>What is the process of salvation?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89" name="Rectangle 21">
            <a:extLst>
              <a:ext uri="{FF2B5EF4-FFF2-40B4-BE49-F238E27FC236}">
                <a16:creationId xmlns:a16="http://schemas.microsoft.com/office/drawing/2014/main" id="{64558017-8759-40B8-9252-C41488950812}"/>
              </a:ext>
            </a:extLst>
          </p:cNvPr>
          <p:cNvSpPr>
            <a:spLocks noChangeArrowheads="1"/>
          </p:cNvSpPr>
          <p:nvPr/>
        </p:nvSpPr>
        <p:spPr bwMode="auto">
          <a:xfrm>
            <a:off x="1524000" y="3244334"/>
            <a:ext cx="264816" cy="36933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47170" name="Rectangle 2">
            <a:extLst>
              <a:ext uri="{FF2B5EF4-FFF2-40B4-BE49-F238E27FC236}">
                <a16:creationId xmlns:a16="http://schemas.microsoft.com/office/drawing/2014/main" id="{59AE8C2A-82AF-4BC9-AA68-8F07A398C1AD}"/>
              </a:ext>
            </a:extLst>
          </p:cNvPr>
          <p:cNvSpPr>
            <a:spLocks noChangeArrowheads="1"/>
          </p:cNvSpPr>
          <p:nvPr/>
        </p:nvSpPr>
        <p:spPr bwMode="auto">
          <a:xfrm>
            <a:off x="3200401" y="2819400"/>
            <a:ext cx="1566863" cy="406400"/>
          </a:xfrm>
          <a:prstGeom prst="rect">
            <a:avLst/>
          </a:prstGeom>
          <a:noFill/>
          <a:ln w="9525">
            <a:solidFill>
              <a:schemeClr val="tx1"/>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rgbClr val="990000"/>
                </a:solidFill>
              </a14:hiddenFill>
            </a:ext>
          </a:extLst>
        </p:spPr>
        <p:txBody>
          <a:bodyPr wrap="none" anchor="ctr">
            <a:spAutoFit/>
          </a:bodyPr>
          <a:lstStyle/>
          <a:p>
            <a:pPr algn="ctr" fontAlgn="base">
              <a:spcBef>
                <a:spcPct val="0"/>
              </a:spcBef>
              <a:spcAft>
                <a:spcPct val="0"/>
              </a:spcAft>
            </a:pPr>
            <a:r>
              <a:rPr lang="en-US" altLang="en-US" sz="2000" b="1">
                <a:solidFill>
                  <a:srgbClr val="000000"/>
                </a:solidFill>
                <a:latin typeface="Barrett Extended" panose="020B0500000000000000" pitchFamily="34" charset="0"/>
              </a:rPr>
              <a:t>New Birth</a:t>
            </a:r>
          </a:p>
        </p:txBody>
      </p:sp>
      <p:sp>
        <p:nvSpPr>
          <p:cNvPr id="647171" name="Rectangle 3">
            <a:extLst>
              <a:ext uri="{FF2B5EF4-FFF2-40B4-BE49-F238E27FC236}">
                <a16:creationId xmlns:a16="http://schemas.microsoft.com/office/drawing/2014/main" id="{D3EEBE4C-125F-4CBA-B813-DDC39E17DBE0}"/>
              </a:ext>
            </a:extLst>
          </p:cNvPr>
          <p:cNvSpPr>
            <a:spLocks noChangeArrowheads="1"/>
          </p:cNvSpPr>
          <p:nvPr/>
        </p:nvSpPr>
        <p:spPr bwMode="auto">
          <a:xfrm>
            <a:off x="2230255" y="3583495"/>
            <a:ext cx="2467343" cy="58477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lnSpc>
                <a:spcPct val="80000"/>
              </a:lnSpc>
              <a:spcBef>
                <a:spcPct val="20000"/>
              </a:spcBef>
              <a:spcAft>
                <a:spcPct val="0"/>
              </a:spcAft>
              <a:buClr>
                <a:srgbClr val="990000"/>
              </a:buClr>
            </a:pPr>
            <a:r>
              <a:rPr lang="en-US" altLang="en-US" sz="4000">
                <a:solidFill>
                  <a:srgbClr val="FFFFFF"/>
                </a:solidFill>
                <a:latin typeface="Calligrapher" panose="020B0604020202020204" pitchFamily="2" charset="0"/>
              </a:rPr>
              <a:t>Foreloved</a:t>
            </a:r>
            <a:endParaRPr lang="en-US" altLang="en-US" sz="4400">
              <a:solidFill>
                <a:srgbClr val="FFFFFF"/>
              </a:solidFill>
              <a:latin typeface="Calligrapher" panose="020B0604020202020204" pitchFamily="2" charset="0"/>
            </a:endParaRPr>
          </a:p>
        </p:txBody>
      </p:sp>
      <p:sp>
        <p:nvSpPr>
          <p:cNvPr id="647172" name="Rectangle 4">
            <a:extLst>
              <a:ext uri="{FF2B5EF4-FFF2-40B4-BE49-F238E27FC236}">
                <a16:creationId xmlns:a16="http://schemas.microsoft.com/office/drawing/2014/main" id="{31F9E7D7-0509-442C-A186-F1778D0EE806}"/>
              </a:ext>
            </a:extLst>
          </p:cNvPr>
          <p:cNvSpPr>
            <a:spLocks noChangeArrowheads="1"/>
          </p:cNvSpPr>
          <p:nvPr/>
        </p:nvSpPr>
        <p:spPr bwMode="auto">
          <a:xfrm>
            <a:off x="8077201" y="4343401"/>
            <a:ext cx="1628775" cy="442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lnSpc>
                <a:spcPct val="80000"/>
              </a:lnSpc>
              <a:spcBef>
                <a:spcPct val="20000"/>
              </a:spcBef>
              <a:spcAft>
                <a:spcPct val="0"/>
              </a:spcAft>
              <a:buClr>
                <a:srgbClr val="990000"/>
              </a:buClr>
            </a:pPr>
            <a:r>
              <a:rPr lang="en-US" altLang="en-US" sz="2800">
                <a:solidFill>
                  <a:srgbClr val="000000"/>
                </a:solidFill>
                <a:latin typeface="Forte" panose="03060902040502070203" pitchFamily="66" charset="0"/>
              </a:rPr>
              <a:t>Adoption</a:t>
            </a:r>
            <a:endParaRPr lang="en-US" altLang="en-US" sz="4400">
              <a:solidFill>
                <a:srgbClr val="000000"/>
              </a:solidFill>
              <a:latin typeface="Forte" panose="03060902040502070203" pitchFamily="66" charset="0"/>
            </a:endParaRPr>
          </a:p>
        </p:txBody>
      </p:sp>
      <p:sp>
        <p:nvSpPr>
          <p:cNvPr id="647173" name="Rectangle 5">
            <a:extLst>
              <a:ext uri="{FF2B5EF4-FFF2-40B4-BE49-F238E27FC236}">
                <a16:creationId xmlns:a16="http://schemas.microsoft.com/office/drawing/2014/main" id="{AF40240B-8082-46FD-841C-DD4065862C16}"/>
              </a:ext>
            </a:extLst>
          </p:cNvPr>
          <p:cNvSpPr>
            <a:spLocks noChangeArrowheads="1"/>
          </p:cNvSpPr>
          <p:nvPr/>
        </p:nvSpPr>
        <p:spPr bwMode="auto">
          <a:xfrm>
            <a:off x="3949876" y="5869495"/>
            <a:ext cx="3377848" cy="584775"/>
          </a:xfrm>
          <a:prstGeom prst="rect">
            <a:avLst/>
          </a:prstGeom>
          <a:solidFill>
            <a:srgbClr val="9900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990000"/>
            </a:extrusionClr>
            <a:contourClr>
              <a:srgbClr val="99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fontAlgn="base">
              <a:lnSpc>
                <a:spcPct val="80000"/>
              </a:lnSpc>
              <a:spcBef>
                <a:spcPct val="20000"/>
              </a:spcBef>
              <a:spcAft>
                <a:spcPct val="0"/>
              </a:spcAft>
              <a:buClr>
                <a:srgbClr val="990000"/>
              </a:buClr>
            </a:pPr>
            <a:r>
              <a:rPr lang="en-US" altLang="en-US" sz="4000">
                <a:solidFill>
                  <a:srgbClr val="FFFFFF"/>
                </a:solidFill>
                <a:latin typeface="Herald" panose="020B0604020202020204" pitchFamily="2" charset="0"/>
              </a:rPr>
              <a:t>Reconciliation</a:t>
            </a:r>
            <a:endParaRPr lang="en-US" altLang="en-US" sz="5400">
              <a:solidFill>
                <a:srgbClr val="FFFFFF"/>
              </a:solidFill>
              <a:latin typeface="Herald" panose="020B0604020202020204" pitchFamily="2" charset="0"/>
            </a:endParaRPr>
          </a:p>
        </p:txBody>
      </p:sp>
      <p:sp>
        <p:nvSpPr>
          <p:cNvPr id="647174" name="Rectangle 6">
            <a:extLst>
              <a:ext uri="{FF2B5EF4-FFF2-40B4-BE49-F238E27FC236}">
                <a16:creationId xmlns:a16="http://schemas.microsoft.com/office/drawing/2014/main" id="{B74EF4BA-2C3A-4806-A8EE-B4198B3D6EB4}"/>
              </a:ext>
            </a:extLst>
          </p:cNvPr>
          <p:cNvSpPr>
            <a:spLocks noChangeArrowheads="1"/>
          </p:cNvSpPr>
          <p:nvPr/>
        </p:nvSpPr>
        <p:spPr bwMode="auto">
          <a:xfrm>
            <a:off x="4548527" y="3633104"/>
            <a:ext cx="4985660" cy="7982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spAutoFit/>
          </a:bodyPr>
          <a:lstStyle/>
          <a:p>
            <a:pPr algn="ctr" fontAlgn="base">
              <a:lnSpc>
                <a:spcPct val="80000"/>
              </a:lnSpc>
              <a:spcBef>
                <a:spcPct val="20000"/>
              </a:spcBef>
              <a:spcAft>
                <a:spcPct val="0"/>
              </a:spcAft>
              <a:buClr>
                <a:srgbClr val="990000"/>
              </a:buClr>
            </a:pPr>
            <a:r>
              <a:rPr lang="en-US" altLang="en-US" sz="5400">
                <a:solidFill>
                  <a:srgbClr val="000000"/>
                </a:solidFill>
                <a:latin typeface="Magneto" panose="04030805050802020D02" pitchFamily="82" charset="0"/>
              </a:rPr>
              <a:t>Glorification</a:t>
            </a:r>
          </a:p>
        </p:txBody>
      </p:sp>
      <p:sp>
        <p:nvSpPr>
          <p:cNvPr id="647175" name="Rectangle 7">
            <a:extLst>
              <a:ext uri="{FF2B5EF4-FFF2-40B4-BE49-F238E27FC236}">
                <a16:creationId xmlns:a16="http://schemas.microsoft.com/office/drawing/2014/main" id="{3391D05A-117C-4FFD-ABDD-596AF4D69D11}"/>
              </a:ext>
            </a:extLst>
          </p:cNvPr>
          <p:cNvSpPr>
            <a:spLocks noChangeArrowheads="1"/>
          </p:cNvSpPr>
          <p:nvPr/>
        </p:nvSpPr>
        <p:spPr bwMode="auto">
          <a:xfrm>
            <a:off x="2868614" y="1538288"/>
            <a:ext cx="3913187" cy="44291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lgn="ctr" fontAlgn="base">
              <a:lnSpc>
                <a:spcPct val="80000"/>
              </a:lnSpc>
              <a:spcBef>
                <a:spcPct val="20000"/>
              </a:spcBef>
              <a:spcAft>
                <a:spcPct val="0"/>
              </a:spcAft>
              <a:buClr>
                <a:srgbClr val="990000"/>
              </a:buClr>
            </a:pPr>
            <a:r>
              <a:rPr lang="en-US" altLang="en-US" sz="2800">
                <a:solidFill>
                  <a:srgbClr val="000000"/>
                </a:solidFill>
                <a:latin typeface="Wide Latin" panose="020A0A07050505020404" pitchFamily="18" charset="0"/>
              </a:rPr>
              <a:t>Propitiation</a:t>
            </a:r>
          </a:p>
        </p:txBody>
      </p:sp>
      <p:sp>
        <p:nvSpPr>
          <p:cNvPr id="647176" name="Oval 8">
            <a:extLst>
              <a:ext uri="{FF2B5EF4-FFF2-40B4-BE49-F238E27FC236}">
                <a16:creationId xmlns:a16="http://schemas.microsoft.com/office/drawing/2014/main" id="{52BF97F1-3F5D-48DB-913D-4CD1BE089264}"/>
              </a:ext>
            </a:extLst>
          </p:cNvPr>
          <p:cNvSpPr>
            <a:spLocks noChangeArrowheads="1"/>
          </p:cNvSpPr>
          <p:nvPr/>
        </p:nvSpPr>
        <p:spPr bwMode="auto">
          <a:xfrm>
            <a:off x="7273540" y="1351768"/>
            <a:ext cx="2851920" cy="822305"/>
          </a:xfrm>
          <a:prstGeom prst="ellipse">
            <a:avLst/>
          </a:prstGeom>
          <a:solidFill>
            <a:srgbClr val="990000"/>
          </a:solidFill>
          <a:ln>
            <a:noFill/>
          </a:ln>
          <a:effectLst/>
          <a:scene3d>
            <a:camera prst="legacyObliqueTopRight"/>
            <a:lightRig rig="legacyFlat3" dir="b"/>
          </a:scene3d>
          <a:sp3d extrusionH="430200" prstMaterial="legacyMatte">
            <a:bevelT w="13500" h="13500" prst="angle"/>
            <a:bevelB w="13500" h="13500" prst="angle"/>
            <a:extrusionClr>
              <a:srgbClr val="990000"/>
            </a:extrusionClr>
            <a:contourClr>
              <a:srgbClr val="9900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990000">
                      <a:gamma/>
                      <a:shade val="60000"/>
                      <a:invGamma/>
                    </a:srgbClr>
                  </a:outerShdw>
                </a:effectLst>
              </a14:hiddenEffects>
            </a:ext>
          </a:extLst>
        </p:spPr>
        <p:txBody>
          <a:bodyPr wrap="none" anchor="ctr">
            <a:spAutoFit/>
            <a:flatTx/>
          </a:bodyPr>
          <a:lstStyle/>
          <a:p>
            <a:pPr algn="ctr" fontAlgn="base">
              <a:spcBef>
                <a:spcPct val="0"/>
              </a:spcBef>
              <a:spcAft>
                <a:spcPct val="0"/>
              </a:spcAft>
            </a:pPr>
            <a:r>
              <a:rPr lang="en-US" altLang="en-US" sz="3200" b="1">
                <a:solidFill>
                  <a:srgbClr val="FFFFFF"/>
                </a:solidFill>
                <a:latin typeface="Arial" panose="020B0604020202020204" pitchFamily="34" charset="0"/>
              </a:rPr>
              <a:t>Expiation</a:t>
            </a:r>
          </a:p>
        </p:txBody>
      </p:sp>
      <p:sp>
        <p:nvSpPr>
          <p:cNvPr id="647177" name="Rectangle 9">
            <a:extLst>
              <a:ext uri="{FF2B5EF4-FFF2-40B4-BE49-F238E27FC236}">
                <a16:creationId xmlns:a16="http://schemas.microsoft.com/office/drawing/2014/main" id="{0700338F-68C7-45CC-83D9-395640711062}"/>
              </a:ext>
            </a:extLst>
          </p:cNvPr>
          <p:cNvSpPr>
            <a:spLocks noChangeArrowheads="1"/>
          </p:cNvSpPr>
          <p:nvPr/>
        </p:nvSpPr>
        <p:spPr bwMode="auto">
          <a:xfrm>
            <a:off x="4782903" y="2282459"/>
            <a:ext cx="5104282"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spAutoFit/>
          </a:bodyPr>
          <a:lstStyle/>
          <a:p>
            <a:pPr algn="ctr" fontAlgn="base">
              <a:lnSpc>
                <a:spcPct val="80000"/>
              </a:lnSpc>
              <a:spcBef>
                <a:spcPct val="20000"/>
              </a:spcBef>
              <a:spcAft>
                <a:spcPct val="0"/>
              </a:spcAft>
              <a:buClr>
                <a:srgbClr val="990000"/>
              </a:buClr>
            </a:pPr>
            <a:r>
              <a:rPr lang="en-US" altLang="en-US" sz="6000">
                <a:solidFill>
                  <a:srgbClr val="990000"/>
                </a:solidFill>
                <a:latin typeface="Pegasus" panose="020B0604020202020204" pitchFamily="2" charset="0"/>
              </a:rPr>
              <a:t>Predestination</a:t>
            </a:r>
            <a:endParaRPr lang="en-US" altLang="en-US" sz="11700">
              <a:solidFill>
                <a:srgbClr val="990000"/>
              </a:solidFill>
              <a:latin typeface="Pegasus" panose="020B0604020202020204" pitchFamily="2" charset="0"/>
            </a:endParaRPr>
          </a:p>
        </p:txBody>
      </p:sp>
      <p:sp>
        <p:nvSpPr>
          <p:cNvPr id="647178" name="Oval 10">
            <a:extLst>
              <a:ext uri="{FF2B5EF4-FFF2-40B4-BE49-F238E27FC236}">
                <a16:creationId xmlns:a16="http://schemas.microsoft.com/office/drawing/2014/main" id="{67A22991-F2CF-4143-BF54-66CA6AB18BAF}"/>
              </a:ext>
            </a:extLst>
          </p:cNvPr>
          <p:cNvSpPr>
            <a:spLocks noChangeArrowheads="1"/>
          </p:cNvSpPr>
          <p:nvPr/>
        </p:nvSpPr>
        <p:spPr bwMode="auto">
          <a:xfrm>
            <a:off x="2244261" y="743341"/>
            <a:ext cx="2863192" cy="545318"/>
          </a:xfrm>
          <a:prstGeom prst="ellipse">
            <a:avLst/>
          </a:prstGeom>
          <a:solidFill>
            <a:srgbClr val="990000"/>
          </a:solidFill>
          <a:ln>
            <a:noFill/>
          </a:ln>
          <a:effectLst>
            <a:outerShdw dist="107763" dir="81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spAutoFit/>
          </a:bodyPr>
          <a:lstStyle/>
          <a:p>
            <a:pPr algn="ctr" fontAlgn="base">
              <a:lnSpc>
                <a:spcPct val="80000"/>
              </a:lnSpc>
              <a:spcBef>
                <a:spcPct val="20000"/>
              </a:spcBef>
              <a:spcAft>
                <a:spcPct val="0"/>
              </a:spcAft>
              <a:buClr>
                <a:srgbClr val="990000"/>
              </a:buClr>
            </a:pPr>
            <a:r>
              <a:rPr lang="en-US" altLang="en-US" sz="2400">
                <a:solidFill>
                  <a:srgbClr val="FFFFFF"/>
                </a:solidFill>
                <a:latin typeface="Arial" panose="020B0604020202020204" pitchFamily="34" charset="0"/>
              </a:rPr>
              <a:t>Regeneration</a:t>
            </a:r>
            <a:endParaRPr lang="en-US" altLang="en-US" sz="3200" b="1">
              <a:solidFill>
                <a:srgbClr val="FFFFFF"/>
              </a:solidFill>
              <a:latin typeface="Arial" panose="020B0604020202020204" pitchFamily="34" charset="0"/>
            </a:endParaRPr>
          </a:p>
        </p:txBody>
      </p:sp>
      <p:sp>
        <p:nvSpPr>
          <p:cNvPr id="647179" name="Rectangle 11">
            <a:extLst>
              <a:ext uri="{FF2B5EF4-FFF2-40B4-BE49-F238E27FC236}">
                <a16:creationId xmlns:a16="http://schemas.microsoft.com/office/drawing/2014/main" id="{36082487-098C-4E68-80F1-198F53132B11}"/>
              </a:ext>
            </a:extLst>
          </p:cNvPr>
          <p:cNvSpPr>
            <a:spLocks noChangeArrowheads="1"/>
          </p:cNvSpPr>
          <p:nvPr/>
        </p:nvSpPr>
        <p:spPr bwMode="auto">
          <a:xfrm>
            <a:off x="1981201" y="5105401"/>
            <a:ext cx="1738313" cy="466725"/>
          </a:xfrm>
          <a:prstGeom prst="rect">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spAutoFit/>
          </a:bodyPr>
          <a:lstStyle/>
          <a:p>
            <a:pPr algn="ctr" fontAlgn="base">
              <a:spcBef>
                <a:spcPct val="0"/>
              </a:spcBef>
              <a:spcAft>
                <a:spcPct val="0"/>
              </a:spcAft>
            </a:pPr>
            <a:r>
              <a:rPr lang="en-US" altLang="en-US" sz="2400">
                <a:solidFill>
                  <a:srgbClr val="000000"/>
                </a:solidFill>
                <a:latin typeface="Arial" panose="020B0604020202020204" pitchFamily="34" charset="0"/>
              </a:rPr>
              <a:t>Conversion</a:t>
            </a:r>
          </a:p>
        </p:txBody>
      </p:sp>
      <p:sp>
        <p:nvSpPr>
          <p:cNvPr id="647180" name="Rectangle 12">
            <a:extLst>
              <a:ext uri="{FF2B5EF4-FFF2-40B4-BE49-F238E27FC236}">
                <a16:creationId xmlns:a16="http://schemas.microsoft.com/office/drawing/2014/main" id="{174A7FF3-C684-41A3-942B-459A6BB76D42}"/>
              </a:ext>
            </a:extLst>
          </p:cNvPr>
          <p:cNvSpPr>
            <a:spLocks noChangeArrowheads="1"/>
          </p:cNvSpPr>
          <p:nvPr/>
        </p:nvSpPr>
        <p:spPr bwMode="auto">
          <a:xfrm>
            <a:off x="3733801" y="4724400"/>
            <a:ext cx="1878013" cy="457200"/>
          </a:xfrm>
          <a:prstGeom prst="rect">
            <a:avLst/>
          </a:prstGeom>
          <a:noFill/>
          <a:ln>
            <a:noFill/>
          </a:ln>
          <a:effectLst>
            <a:outerShdw dist="107763" dir="13500000" algn="ctr" rotWithShape="0">
              <a:schemeClr val="bg2">
                <a:alpha val="50000"/>
              </a:schemeClr>
            </a:outerShdw>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r>
              <a:rPr lang="en-US" altLang="en-US" sz="2400" b="1">
                <a:solidFill>
                  <a:srgbClr val="000000"/>
                </a:solidFill>
                <a:effectLst>
                  <a:outerShdw blurRad="38100" dist="38100" dir="2700000" algn="tl">
                    <a:srgbClr val="C0C0C0"/>
                  </a:outerShdw>
                </a:effectLst>
                <a:latin typeface="SimSun" panose="02010600030101010101" pitchFamily="2" charset="-122"/>
              </a:rPr>
              <a:t>Forgiveness</a:t>
            </a:r>
          </a:p>
        </p:txBody>
      </p:sp>
      <p:sp>
        <p:nvSpPr>
          <p:cNvPr id="647181" name="Rectangle 13">
            <a:extLst>
              <a:ext uri="{FF2B5EF4-FFF2-40B4-BE49-F238E27FC236}">
                <a16:creationId xmlns:a16="http://schemas.microsoft.com/office/drawing/2014/main" id="{DEAEFBBF-7E49-440F-B6F9-7E0910AD3F39}"/>
              </a:ext>
            </a:extLst>
          </p:cNvPr>
          <p:cNvSpPr>
            <a:spLocks noChangeArrowheads="1"/>
          </p:cNvSpPr>
          <p:nvPr/>
        </p:nvSpPr>
        <p:spPr bwMode="auto">
          <a:xfrm>
            <a:off x="5334000" y="685801"/>
            <a:ext cx="2565400" cy="8239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800" b="1">
                <a:solidFill>
                  <a:srgbClr val="990000"/>
                </a:solidFill>
                <a:latin typeface="Perpetua" panose="02020502060401020303" pitchFamily="18" charset="0"/>
              </a:rPr>
              <a:t>Salvation</a:t>
            </a:r>
          </a:p>
        </p:txBody>
      </p:sp>
      <p:sp>
        <p:nvSpPr>
          <p:cNvPr id="647182" name="Rectangle 14">
            <a:extLst>
              <a:ext uri="{FF2B5EF4-FFF2-40B4-BE49-F238E27FC236}">
                <a16:creationId xmlns:a16="http://schemas.microsoft.com/office/drawing/2014/main" id="{63018F33-6094-4FDA-BE4F-65CCBA754A1A}"/>
              </a:ext>
            </a:extLst>
          </p:cNvPr>
          <p:cNvSpPr>
            <a:spLocks noChangeArrowheads="1"/>
          </p:cNvSpPr>
          <p:nvPr/>
        </p:nvSpPr>
        <p:spPr bwMode="auto">
          <a:xfrm>
            <a:off x="4419601" y="1"/>
            <a:ext cx="1673225" cy="7016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000">
                <a:solidFill>
                  <a:srgbClr val="000000"/>
                </a:solidFill>
                <a:latin typeface="Playbill" panose="040506030A0602020202" pitchFamily="82" charset="0"/>
              </a:rPr>
              <a:t>Perseverance</a:t>
            </a:r>
          </a:p>
        </p:txBody>
      </p:sp>
      <p:sp>
        <p:nvSpPr>
          <p:cNvPr id="647183" name="Rectangle 15">
            <a:extLst>
              <a:ext uri="{FF2B5EF4-FFF2-40B4-BE49-F238E27FC236}">
                <a16:creationId xmlns:a16="http://schemas.microsoft.com/office/drawing/2014/main" id="{3314CF22-BC92-4134-8794-8FD3F5AA897D}"/>
              </a:ext>
            </a:extLst>
          </p:cNvPr>
          <p:cNvSpPr>
            <a:spLocks noChangeArrowheads="1"/>
          </p:cNvSpPr>
          <p:nvPr/>
        </p:nvSpPr>
        <p:spPr bwMode="auto">
          <a:xfrm>
            <a:off x="6324601" y="4572000"/>
            <a:ext cx="1330325"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latin typeface="Algerian" panose="04020705040A02060702" pitchFamily="82" charset="0"/>
              </a:rPr>
              <a:t>Faith</a:t>
            </a:r>
          </a:p>
        </p:txBody>
      </p:sp>
      <p:sp>
        <p:nvSpPr>
          <p:cNvPr id="647184" name="Rectangle 16">
            <a:extLst>
              <a:ext uri="{FF2B5EF4-FFF2-40B4-BE49-F238E27FC236}">
                <a16:creationId xmlns:a16="http://schemas.microsoft.com/office/drawing/2014/main" id="{ABF5B774-7FF0-4ECD-A48E-8A3CF934ED10}"/>
              </a:ext>
            </a:extLst>
          </p:cNvPr>
          <p:cNvSpPr>
            <a:spLocks noChangeArrowheads="1"/>
          </p:cNvSpPr>
          <p:nvPr/>
        </p:nvSpPr>
        <p:spPr bwMode="auto">
          <a:xfrm>
            <a:off x="5410200" y="2895600"/>
            <a:ext cx="2774950" cy="6413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000000"/>
                </a:solidFill>
                <a:latin typeface="Arial" panose="020B0604020202020204" pitchFamily="34" charset="0"/>
              </a:rPr>
              <a:t>Repentance</a:t>
            </a:r>
          </a:p>
        </p:txBody>
      </p:sp>
      <p:sp>
        <p:nvSpPr>
          <p:cNvPr id="647185" name="Rectangle 17">
            <a:extLst>
              <a:ext uri="{FF2B5EF4-FFF2-40B4-BE49-F238E27FC236}">
                <a16:creationId xmlns:a16="http://schemas.microsoft.com/office/drawing/2014/main" id="{8FB6816B-23EF-456C-8958-42449890A978}"/>
              </a:ext>
            </a:extLst>
          </p:cNvPr>
          <p:cNvSpPr>
            <a:spLocks noChangeArrowheads="1"/>
          </p:cNvSpPr>
          <p:nvPr/>
        </p:nvSpPr>
        <p:spPr bwMode="auto">
          <a:xfrm>
            <a:off x="8610601" y="3276600"/>
            <a:ext cx="1776413"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i="1" u="sng">
                <a:solidFill>
                  <a:srgbClr val="000000"/>
                </a:solidFill>
                <a:latin typeface="Arial" panose="020B0604020202020204" pitchFamily="34" charset="0"/>
              </a:rPr>
              <a:t>Atonement</a:t>
            </a:r>
          </a:p>
        </p:txBody>
      </p:sp>
      <p:sp>
        <p:nvSpPr>
          <p:cNvPr id="647186" name="Rectangle 18">
            <a:extLst>
              <a:ext uri="{FF2B5EF4-FFF2-40B4-BE49-F238E27FC236}">
                <a16:creationId xmlns:a16="http://schemas.microsoft.com/office/drawing/2014/main" id="{DB22E2E6-F246-4BFC-A7C7-F1BD48B08643}"/>
              </a:ext>
            </a:extLst>
          </p:cNvPr>
          <p:cNvSpPr>
            <a:spLocks noChangeArrowheads="1"/>
          </p:cNvSpPr>
          <p:nvPr/>
        </p:nvSpPr>
        <p:spPr bwMode="auto">
          <a:xfrm>
            <a:off x="7543800" y="5257801"/>
            <a:ext cx="2339102" cy="646331"/>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a:solidFill>
                  <a:srgbClr val="990000"/>
                </a:solidFill>
                <a:latin typeface="Brisk Extended" panose="020B0604020202020204" pitchFamily="2" charset="0"/>
              </a:rPr>
              <a:t>Imputation</a:t>
            </a:r>
          </a:p>
        </p:txBody>
      </p:sp>
      <p:sp>
        <p:nvSpPr>
          <p:cNvPr id="647187" name="Rectangle 19">
            <a:extLst>
              <a:ext uri="{FF2B5EF4-FFF2-40B4-BE49-F238E27FC236}">
                <a16:creationId xmlns:a16="http://schemas.microsoft.com/office/drawing/2014/main" id="{3A6B2BEC-9563-4FC0-BE94-980E26B388E0}"/>
              </a:ext>
            </a:extLst>
          </p:cNvPr>
          <p:cNvSpPr>
            <a:spLocks noChangeArrowheads="1"/>
          </p:cNvSpPr>
          <p:nvPr/>
        </p:nvSpPr>
        <p:spPr bwMode="auto">
          <a:xfrm>
            <a:off x="2286001" y="2057400"/>
            <a:ext cx="2181225"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a:solidFill>
                  <a:srgbClr val="000000"/>
                </a:solidFill>
                <a:effectLst>
                  <a:outerShdw blurRad="38100" dist="38100" dir="2700000" algn="tl">
                    <a:srgbClr val="C0C0C0"/>
                  </a:outerShdw>
                </a:effectLst>
                <a:latin typeface="Arial" panose="020B0604020202020204" pitchFamily="34" charset="0"/>
              </a:rPr>
              <a:t>Sanctification</a:t>
            </a:r>
          </a:p>
        </p:txBody>
      </p:sp>
      <p:sp>
        <p:nvSpPr>
          <p:cNvPr id="647188" name="Rectangle 20">
            <a:extLst>
              <a:ext uri="{FF2B5EF4-FFF2-40B4-BE49-F238E27FC236}">
                <a16:creationId xmlns:a16="http://schemas.microsoft.com/office/drawing/2014/main" id="{CB9405E3-F881-4AD5-8EE8-7DF197F9F8A6}"/>
              </a:ext>
            </a:extLst>
          </p:cNvPr>
          <p:cNvSpPr>
            <a:spLocks noChangeArrowheads="1"/>
          </p:cNvSpPr>
          <p:nvPr/>
        </p:nvSpPr>
        <p:spPr bwMode="auto">
          <a:xfrm>
            <a:off x="7696201" y="457200"/>
            <a:ext cx="2271713" cy="6413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000000"/>
                </a:solidFill>
                <a:latin typeface="Rage Italic" panose="03070502040507070304" pitchFamily="66" charset="0"/>
              </a:rPr>
              <a:t>Justification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a:extLst>
              <a:ext uri="{FF2B5EF4-FFF2-40B4-BE49-F238E27FC236}">
                <a16:creationId xmlns:a16="http://schemas.microsoft.com/office/drawing/2014/main" id="{A7681441-E610-4F7F-B7EF-21E8E3A9DF44}"/>
              </a:ext>
            </a:extLst>
          </p:cNvPr>
          <p:cNvSpPr>
            <a:spLocks noGrp="1" noChangeArrowheads="1"/>
          </p:cNvSpPr>
          <p:nvPr>
            <p:ph type="title"/>
          </p:nvPr>
        </p:nvSpPr>
        <p:spPr>
          <a:xfrm>
            <a:off x="1524000" y="274638"/>
            <a:ext cx="9144000" cy="1143000"/>
          </a:xfrm>
        </p:spPr>
        <p:txBody>
          <a:bodyPr/>
          <a:lstStyle/>
          <a:p>
            <a:r>
              <a:rPr lang="en-US" altLang="en-US"/>
              <a:t>What is Salvation?</a:t>
            </a:r>
          </a:p>
        </p:txBody>
      </p:sp>
      <p:sp>
        <p:nvSpPr>
          <p:cNvPr id="650243" name="Rectangle 3">
            <a:extLst>
              <a:ext uri="{FF2B5EF4-FFF2-40B4-BE49-F238E27FC236}">
                <a16:creationId xmlns:a16="http://schemas.microsoft.com/office/drawing/2014/main" id="{36793D6B-EF0E-4BDD-A870-7CD81011519E}"/>
              </a:ext>
            </a:extLst>
          </p:cNvPr>
          <p:cNvSpPr>
            <a:spLocks noGrp="1" noChangeArrowheads="1"/>
          </p:cNvSpPr>
          <p:nvPr>
            <p:ph type="body" idx="1"/>
          </p:nvPr>
        </p:nvSpPr>
        <p:spPr/>
        <p:txBody>
          <a:bodyPr/>
          <a:lstStyle/>
          <a:p>
            <a:pPr marL="0" indent="0">
              <a:buNone/>
            </a:pPr>
            <a:r>
              <a:rPr lang="en-US" altLang="en-US"/>
              <a:t>Salvation is an event and a process in which people are brought into a right relationship with God.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7DA736E4-E0A2-4E88-A976-001C3306B827}"/>
              </a:ext>
            </a:extLst>
          </p:cNvPr>
          <p:cNvSpPr>
            <a:spLocks noChangeArrowheads="1"/>
          </p:cNvSpPr>
          <p:nvPr/>
        </p:nvSpPr>
        <p:spPr bwMode="auto">
          <a:xfrm>
            <a:off x="1524000" y="3244334"/>
            <a:ext cx="264816"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1267" name="Rectangle 3">
            <a:extLst>
              <a:ext uri="{FF2B5EF4-FFF2-40B4-BE49-F238E27FC236}">
                <a16:creationId xmlns:a16="http://schemas.microsoft.com/office/drawing/2014/main" id="{2F04A4C0-A87F-46E2-927B-849798AE769B}"/>
              </a:ext>
            </a:extLst>
          </p:cNvPr>
          <p:cNvSpPr>
            <a:spLocks noGrp="1" noChangeArrowheads="1"/>
          </p:cNvSpPr>
          <p:nvPr>
            <p:ph type="title"/>
          </p:nvPr>
        </p:nvSpPr>
        <p:spPr>
          <a:xfrm>
            <a:off x="1524000" y="274638"/>
            <a:ext cx="9144000" cy="1143000"/>
          </a:xfrm>
        </p:spPr>
        <p:txBody>
          <a:bodyPr/>
          <a:lstStyle/>
          <a:p>
            <a:r>
              <a:rPr lang="en-US" altLang="en-US"/>
              <a:t>What is Salvation?</a:t>
            </a:r>
          </a:p>
        </p:txBody>
      </p:sp>
      <p:sp>
        <p:nvSpPr>
          <p:cNvPr id="651268" name="Line 4">
            <a:extLst>
              <a:ext uri="{FF2B5EF4-FFF2-40B4-BE49-F238E27FC236}">
                <a16:creationId xmlns:a16="http://schemas.microsoft.com/office/drawing/2014/main" id="{ADFF66A2-33F0-4F12-939C-8CC65CCEC43E}"/>
              </a:ext>
            </a:extLst>
          </p:cNvPr>
          <p:cNvSpPr>
            <a:spLocks noChangeShapeType="1"/>
          </p:cNvSpPr>
          <p:nvPr/>
        </p:nvSpPr>
        <p:spPr bwMode="auto">
          <a:xfrm>
            <a:off x="2438400" y="3810000"/>
            <a:ext cx="7391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1269" name="Line 5">
            <a:extLst>
              <a:ext uri="{FF2B5EF4-FFF2-40B4-BE49-F238E27FC236}">
                <a16:creationId xmlns:a16="http://schemas.microsoft.com/office/drawing/2014/main" id="{66047ED3-29C2-4821-A4B9-0249F8C91455}"/>
              </a:ext>
            </a:extLst>
          </p:cNvPr>
          <p:cNvSpPr>
            <a:spLocks noChangeShapeType="1"/>
          </p:cNvSpPr>
          <p:nvPr/>
        </p:nvSpPr>
        <p:spPr bwMode="auto">
          <a:xfrm>
            <a:off x="4724400" y="34290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1270" name="Line 6">
            <a:extLst>
              <a:ext uri="{FF2B5EF4-FFF2-40B4-BE49-F238E27FC236}">
                <a16:creationId xmlns:a16="http://schemas.microsoft.com/office/drawing/2014/main" id="{92522AF6-AC2D-45B3-9BB5-B707BF877B36}"/>
              </a:ext>
            </a:extLst>
          </p:cNvPr>
          <p:cNvSpPr>
            <a:spLocks noChangeShapeType="1"/>
          </p:cNvSpPr>
          <p:nvPr/>
        </p:nvSpPr>
        <p:spPr bwMode="auto">
          <a:xfrm>
            <a:off x="7467600" y="34290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buFontTx/>
              <a:buChar char="•"/>
            </a:pPr>
            <a:endParaRPr lang="en-US">
              <a:solidFill>
                <a:srgbClr val="000000"/>
              </a:solidFill>
              <a:latin typeface="Perpetua" panose="02020502060401020303" pitchFamily="18" charset="0"/>
            </a:endParaRPr>
          </a:p>
        </p:txBody>
      </p:sp>
      <p:sp>
        <p:nvSpPr>
          <p:cNvPr id="651271" name="Text Box 7">
            <a:extLst>
              <a:ext uri="{FF2B5EF4-FFF2-40B4-BE49-F238E27FC236}">
                <a16:creationId xmlns:a16="http://schemas.microsoft.com/office/drawing/2014/main" id="{26797C51-45EA-44D2-98EA-823029B19DE1}"/>
              </a:ext>
            </a:extLst>
          </p:cNvPr>
          <p:cNvSpPr txBox="1">
            <a:spLocks noChangeArrowheads="1"/>
          </p:cNvSpPr>
          <p:nvPr/>
        </p:nvSpPr>
        <p:spPr bwMode="auto">
          <a:xfrm>
            <a:off x="2944814" y="3810000"/>
            <a:ext cx="979487"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Past</a:t>
            </a:r>
          </a:p>
          <a:p>
            <a:pPr algn="ctr" fontAlgn="base">
              <a:spcBef>
                <a:spcPct val="0"/>
              </a:spcBef>
              <a:spcAft>
                <a:spcPct val="0"/>
              </a:spcAft>
            </a:pPr>
            <a:r>
              <a:rPr lang="en-US" altLang="en-US" sz="2000">
                <a:solidFill>
                  <a:srgbClr val="000000"/>
                </a:solidFill>
                <a:latin typeface="Perpetua" panose="02020502060401020303" pitchFamily="18" charset="0"/>
              </a:rPr>
              <a:t>Eph. 2:8</a:t>
            </a:r>
          </a:p>
        </p:txBody>
      </p:sp>
      <p:sp>
        <p:nvSpPr>
          <p:cNvPr id="651272" name="Text Box 8">
            <a:extLst>
              <a:ext uri="{FF2B5EF4-FFF2-40B4-BE49-F238E27FC236}">
                <a16:creationId xmlns:a16="http://schemas.microsoft.com/office/drawing/2014/main" id="{8366C704-B8D5-4A35-B9C7-51042E260F88}"/>
              </a:ext>
            </a:extLst>
          </p:cNvPr>
          <p:cNvSpPr txBox="1">
            <a:spLocks noChangeArrowheads="1"/>
          </p:cNvSpPr>
          <p:nvPr/>
        </p:nvSpPr>
        <p:spPr bwMode="auto">
          <a:xfrm>
            <a:off x="5480050" y="3810000"/>
            <a:ext cx="1454150"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Present</a:t>
            </a:r>
          </a:p>
          <a:p>
            <a:pPr algn="ctr" fontAlgn="base">
              <a:spcBef>
                <a:spcPct val="0"/>
              </a:spcBef>
              <a:spcAft>
                <a:spcPct val="0"/>
              </a:spcAft>
            </a:pPr>
            <a:r>
              <a:rPr lang="en-US" altLang="en-US" sz="2000">
                <a:solidFill>
                  <a:srgbClr val="000000"/>
                </a:solidFill>
                <a:latin typeface="Perpetua" panose="02020502060401020303" pitchFamily="18" charset="0"/>
              </a:rPr>
              <a:t>1 Cor. 1:18</a:t>
            </a:r>
          </a:p>
        </p:txBody>
      </p:sp>
      <p:sp>
        <p:nvSpPr>
          <p:cNvPr id="651273" name="Text Box 9">
            <a:extLst>
              <a:ext uri="{FF2B5EF4-FFF2-40B4-BE49-F238E27FC236}">
                <a16:creationId xmlns:a16="http://schemas.microsoft.com/office/drawing/2014/main" id="{2FF4A26D-E71D-46D9-B88F-2F572441A2F8}"/>
              </a:ext>
            </a:extLst>
          </p:cNvPr>
          <p:cNvSpPr txBox="1">
            <a:spLocks noChangeArrowheads="1"/>
          </p:cNvSpPr>
          <p:nvPr/>
        </p:nvSpPr>
        <p:spPr bwMode="auto">
          <a:xfrm>
            <a:off x="7918451" y="3810000"/>
            <a:ext cx="1374775" cy="762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Perpetua Titling MT" panose="02020502060505020804" pitchFamily="18" charset="0"/>
              </a:rPr>
              <a:t>Future</a:t>
            </a:r>
          </a:p>
          <a:p>
            <a:pPr algn="ctr" fontAlgn="base">
              <a:spcBef>
                <a:spcPct val="0"/>
              </a:spcBef>
              <a:spcAft>
                <a:spcPct val="0"/>
              </a:spcAft>
            </a:pPr>
            <a:r>
              <a:rPr lang="en-US" altLang="en-US" sz="2000">
                <a:solidFill>
                  <a:srgbClr val="000000"/>
                </a:solidFill>
                <a:latin typeface="Perpetua" panose="02020502060401020303" pitchFamily="18" charset="0"/>
              </a:rPr>
              <a:t>Rom. 5:9</a:t>
            </a:r>
          </a:p>
        </p:txBody>
      </p:sp>
      <p:sp>
        <p:nvSpPr>
          <p:cNvPr id="651274" name="Text Box 10">
            <a:extLst>
              <a:ext uri="{FF2B5EF4-FFF2-40B4-BE49-F238E27FC236}">
                <a16:creationId xmlns:a16="http://schemas.microsoft.com/office/drawing/2014/main" id="{ABF5871D-E4AF-4758-AE67-A6C2D859F64E}"/>
              </a:ext>
            </a:extLst>
          </p:cNvPr>
          <p:cNvSpPr txBox="1">
            <a:spLocks noChangeArrowheads="1"/>
          </p:cNvSpPr>
          <p:nvPr/>
        </p:nvSpPr>
        <p:spPr bwMode="auto">
          <a:xfrm>
            <a:off x="2514600" y="3186114"/>
            <a:ext cx="1924050" cy="57943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Salvation</a:t>
            </a:r>
          </a:p>
        </p:txBody>
      </p:sp>
      <p:sp>
        <p:nvSpPr>
          <p:cNvPr id="651275" name="Text Box 11">
            <a:extLst>
              <a:ext uri="{FF2B5EF4-FFF2-40B4-BE49-F238E27FC236}">
                <a16:creationId xmlns:a16="http://schemas.microsoft.com/office/drawing/2014/main" id="{23CBFA9F-B1A4-4830-9039-9CDB12F8D39B}"/>
              </a:ext>
            </a:extLst>
          </p:cNvPr>
          <p:cNvSpPr txBox="1">
            <a:spLocks noChangeArrowheads="1"/>
          </p:cNvSpPr>
          <p:nvPr/>
        </p:nvSpPr>
        <p:spPr bwMode="auto">
          <a:xfrm>
            <a:off x="4724401" y="3200400"/>
            <a:ext cx="2690813"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Sanctification</a:t>
            </a:r>
          </a:p>
        </p:txBody>
      </p:sp>
      <p:sp>
        <p:nvSpPr>
          <p:cNvPr id="651276" name="Text Box 12">
            <a:extLst>
              <a:ext uri="{FF2B5EF4-FFF2-40B4-BE49-F238E27FC236}">
                <a16:creationId xmlns:a16="http://schemas.microsoft.com/office/drawing/2014/main" id="{B01E8D12-59A4-451E-9413-42B482634AC2}"/>
              </a:ext>
            </a:extLst>
          </p:cNvPr>
          <p:cNvSpPr txBox="1">
            <a:spLocks noChangeArrowheads="1"/>
          </p:cNvSpPr>
          <p:nvPr/>
        </p:nvSpPr>
        <p:spPr bwMode="auto">
          <a:xfrm>
            <a:off x="7543801" y="3200400"/>
            <a:ext cx="2403475" cy="5794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990000"/>
                </a:solidFill>
                <a:effectLst>
                  <a:outerShdw blurRad="38100" dist="38100" dir="2700000" algn="tl">
                    <a:srgbClr val="C0C0C0"/>
                  </a:outerShdw>
                </a:effectLst>
                <a:latin typeface="Calligrapher" panose="020B0604020202020204" pitchFamily="2" charset="0"/>
              </a:rPr>
              <a:t>Glorification</a:t>
            </a: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Perpetua Titling MT"/>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9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AutoNum type="arabicPeriod"/>
          <a:tabLst/>
          <a:defRPr kumimoji="0" lang="en-US" altLang="en-US" sz="1800" b="0" i="0" u="none" strike="noStrike" cap="none" normalizeH="0" baseline="0" smtClean="0">
            <a:ln>
              <a:noFill/>
            </a:ln>
            <a:solidFill>
              <a:schemeClr val="tx1"/>
            </a:solidFill>
            <a:effectLst/>
            <a:latin typeface="Perpetua" panose="02020502060401020303" pitchFamily="18" charset="0"/>
          </a:defRPr>
        </a:defPPr>
      </a:lstStyle>
    </a:spDef>
    <a:lnDef>
      <a:spPr bwMode="auto">
        <a:xfrm>
          <a:off x="0" y="0"/>
          <a:ext cx="1" cy="1"/>
        </a:xfrm>
        <a:custGeom>
          <a:avLst/>
          <a:gdLst/>
          <a:ahLst/>
          <a:cxnLst/>
          <a:rect l="0" t="0" r="0" b="0"/>
          <a:pathLst/>
        </a:custGeom>
        <a:solidFill>
          <a:srgbClr val="99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AutoNum type="arabicPeriod"/>
          <a:tabLst/>
          <a:defRPr kumimoji="0" lang="en-US" altLang="en-US" sz="1800" b="0" i="0" u="none" strike="noStrike" cap="none" normalizeH="0" baseline="0" smtClean="0">
            <a:ln>
              <a:noFill/>
            </a:ln>
            <a:solidFill>
              <a:schemeClr val="tx1"/>
            </a:solidFill>
            <a:effectLst/>
            <a:latin typeface="Perpetua" panose="02020502060401020303"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3290</Words>
  <Application>Microsoft Office PowerPoint</Application>
  <PresentationFormat>Widescreen</PresentationFormat>
  <Paragraphs>466</Paragraphs>
  <Slides>27</Slides>
  <Notes>23</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7" baseType="lpstr">
      <vt:lpstr>SimSun</vt:lpstr>
      <vt:lpstr>Algerian</vt:lpstr>
      <vt:lpstr>Arial</vt:lpstr>
      <vt:lpstr>Barrett Extended</vt:lpstr>
      <vt:lpstr>Bradley Hand ITC</vt:lpstr>
      <vt:lpstr>Brisk Extended</vt:lpstr>
      <vt:lpstr>Calibri</vt:lpstr>
      <vt:lpstr>Calligrapher</vt:lpstr>
      <vt:lpstr>Forte</vt:lpstr>
      <vt:lpstr>Herald</vt:lpstr>
      <vt:lpstr>Magneto</vt:lpstr>
      <vt:lpstr>Pegasus</vt:lpstr>
      <vt:lpstr>Perpetua</vt:lpstr>
      <vt:lpstr>Perpetua Titling MT</vt:lpstr>
      <vt:lpstr>Playbill</vt:lpstr>
      <vt:lpstr>Rage Italic</vt:lpstr>
      <vt:lpstr>Times New Roman</vt:lpstr>
      <vt:lpstr>Wide Latin</vt:lpstr>
      <vt:lpstr>1_Default Design</vt:lpstr>
      <vt:lpstr>Adobe Photoshop Image</vt:lpstr>
      <vt:lpstr>Soteriology</vt:lpstr>
      <vt:lpstr> “He made Him who knew no sin to be sin on our behalf, so that we might become the righteousness of God in Him.”                      –2 Corinthians 5:21 </vt:lpstr>
      <vt:lpstr>Question Outline</vt:lpstr>
      <vt:lpstr>Course Outline</vt:lpstr>
      <vt:lpstr>Ordo Salutis</vt:lpstr>
      <vt:lpstr>Questions</vt:lpstr>
      <vt:lpstr>PowerPoint Presentation</vt:lpstr>
      <vt:lpstr>What is Salvation?</vt:lpstr>
      <vt:lpstr>What is Salvation?</vt:lpstr>
      <vt:lpstr>What is Salvation?</vt:lpstr>
      <vt:lpstr>What is Salvation?</vt:lpstr>
      <vt:lpstr>What is Salvation?</vt:lpstr>
      <vt:lpstr>Ordo Salutis</vt:lpstr>
      <vt:lpstr>Ordo Salutis</vt:lpstr>
      <vt:lpstr>What is Salvation?</vt:lpstr>
      <vt:lpstr>PowerPoint Presentation</vt:lpstr>
      <vt:lpstr>PowerPoint Presentation</vt:lpstr>
      <vt:lpstr>PowerPoint Presentation</vt:lpstr>
      <vt:lpstr>Ordo Salutis</vt:lpstr>
      <vt:lpstr>Ordo Salutis</vt:lpstr>
      <vt:lpstr>Different Traditions</vt:lpstr>
      <vt:lpstr>PowerPoint Presentation</vt:lpstr>
      <vt:lpstr>PowerPoint Presentation</vt:lpstr>
      <vt:lpstr>PowerPoint Presentation</vt:lpstr>
      <vt:lpstr>PowerPoint Presentation</vt:lpstr>
      <vt:lpstr>Ordo Salutis</vt:lpstr>
      <vt:lpstr>Discussion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dc:title>
  <dc:creator>Graham</dc:creator>
  <cp:lastModifiedBy>Graham</cp:lastModifiedBy>
  <cp:revision>1</cp:revision>
  <dcterms:created xsi:type="dcterms:W3CDTF">2018-09-12T02:56:39Z</dcterms:created>
  <dcterms:modified xsi:type="dcterms:W3CDTF">2018-09-12T02:57:16Z</dcterms:modified>
</cp:coreProperties>
</file>