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1021" r:id="rId2"/>
    <p:sldId id="699" r:id="rId3"/>
    <p:sldId id="700" r:id="rId4"/>
    <p:sldId id="701" r:id="rId5"/>
    <p:sldId id="702" r:id="rId6"/>
    <p:sldId id="703" r:id="rId7"/>
    <p:sldId id="704" r:id="rId8"/>
    <p:sldId id="705" r:id="rId9"/>
    <p:sldId id="706" r:id="rId10"/>
    <p:sldId id="707" r:id="rId11"/>
    <p:sldId id="708" r:id="rId12"/>
    <p:sldId id="709" r:id="rId13"/>
    <p:sldId id="710" r:id="rId14"/>
    <p:sldId id="711" r:id="rId15"/>
    <p:sldId id="712" r:id="rId16"/>
    <p:sldId id="713" r:id="rId17"/>
    <p:sldId id="714" r:id="rId18"/>
    <p:sldId id="715" r:id="rId19"/>
    <p:sldId id="716" r:id="rId20"/>
    <p:sldId id="717" r:id="rId21"/>
    <p:sldId id="718" r:id="rId22"/>
    <p:sldId id="719" r:id="rId23"/>
    <p:sldId id="720" r:id="rId24"/>
    <p:sldId id="721" r:id="rId25"/>
    <p:sldId id="722" r:id="rId26"/>
    <p:sldId id="723" r:id="rId27"/>
    <p:sldId id="724" r:id="rId28"/>
    <p:sldId id="725" r:id="rId29"/>
    <p:sldId id="726" r:id="rId30"/>
    <p:sldId id="727" r:id="rId31"/>
    <p:sldId id="728" r:id="rId32"/>
    <p:sldId id="729" r:id="rId33"/>
    <p:sldId id="730" r:id="rId34"/>
    <p:sldId id="731" r:id="rId35"/>
    <p:sldId id="93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A0A43-147A-4BE1-BDD6-8CCB059DA27C}" type="datetimeFigureOut">
              <a:rPr lang="en-US" smtClean="0"/>
              <a:t>9/11/2018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1698F-DFED-43EC-A663-8C2BCBF845FE}" type="slidenum">
              <a:rPr lang="en-US" smtClean="0"/>
              <a:t>‹#›</a:t>
            </a:fld>
            <a:endParaRPr lang="en-US"/>
          </a:p>
        </p:txBody>
      </p:sp>
    </p:spTree>
    <p:extLst>
      <p:ext uri="{BB962C8B-B14F-4D97-AF65-F5344CB8AC3E}">
        <p14:creationId xmlns:p14="http://schemas.microsoft.com/office/powerpoint/2010/main" val="160690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8">
            <a:extLst>
              <a:ext uri="{FF2B5EF4-FFF2-40B4-BE49-F238E27FC236}">
                <a16:creationId xmlns:a16="http://schemas.microsoft.com/office/drawing/2014/main" id="{18D6D432-3FE1-42C5-B7DB-A823CD3A0B65}"/>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9219" name="Rectangle 1039">
            <a:extLst>
              <a:ext uri="{FF2B5EF4-FFF2-40B4-BE49-F238E27FC236}">
                <a16:creationId xmlns:a16="http://schemas.microsoft.com/office/drawing/2014/main" id="{19486C61-AE26-4F7C-9885-43C2421EB78A}"/>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0" name="Rectangle 1040">
            <a:extLst>
              <a:ext uri="{FF2B5EF4-FFF2-40B4-BE49-F238E27FC236}">
                <a16:creationId xmlns:a16="http://schemas.microsoft.com/office/drawing/2014/main" id="{0B467FA1-2D5E-4249-B8D4-FA25106EC51D}"/>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9221" name="Rectangle 1041">
            <a:extLst>
              <a:ext uri="{FF2B5EF4-FFF2-40B4-BE49-F238E27FC236}">
                <a16:creationId xmlns:a16="http://schemas.microsoft.com/office/drawing/2014/main" id="{A797F86B-996C-4D24-AB90-70756E6FC572}"/>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09231F79-1896-40FC-B505-13BE8E338B0F}"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9222" name="Rectangle 2">
            <a:extLst>
              <a:ext uri="{FF2B5EF4-FFF2-40B4-BE49-F238E27FC236}">
                <a16:creationId xmlns:a16="http://schemas.microsoft.com/office/drawing/2014/main" id="{1A9DF650-3B8D-4615-AF90-BFEAAF3756D8}"/>
              </a:ext>
            </a:extLst>
          </p:cNvPr>
          <p:cNvSpPr>
            <a:spLocks noChangeArrowheads="1" noTextEdit="1"/>
          </p:cNvSpPr>
          <p:nvPr>
            <p:ph type="sldImg"/>
          </p:nvPr>
        </p:nvSpPr>
        <p:spPr>
          <a:ln/>
        </p:spPr>
      </p:sp>
      <p:sp>
        <p:nvSpPr>
          <p:cNvPr id="9223" name="Rectangle 3">
            <a:extLst>
              <a:ext uri="{FF2B5EF4-FFF2-40B4-BE49-F238E27FC236}">
                <a16:creationId xmlns:a16="http://schemas.microsoft.com/office/drawing/2014/main" id="{535789AB-7D1B-481E-BFE6-63511DA3ACCD}"/>
              </a:ext>
            </a:extLst>
          </p:cNvPr>
          <p:cNvSpPr>
            <a:spLocks noGrp="1" noChangeArrowheads="1"/>
          </p:cNvSpPr>
          <p:nvPr>
            <p:ph type="body" idx="1"/>
          </p:nvPr>
        </p:nvSpPr>
        <p:spPr>
          <a:noFill/>
        </p:spPr>
        <p:txBody>
          <a:bodyPr/>
          <a:lstStyle/>
          <a:p>
            <a:pPr algn="ctr" eaLnBrk="1" hangingPunct="1">
              <a:lnSpc>
                <a:spcPct val="80000"/>
              </a:lnSpc>
            </a:pPr>
            <a:r>
              <a:rPr lang="en-US" altLang="en-US" sz="900" b="1"/>
              <a:t>Teacher’s Notes Information Page</a:t>
            </a:r>
          </a:p>
          <a:p>
            <a:pPr eaLnBrk="1" hangingPunct="1">
              <a:lnSpc>
                <a:spcPct val="80000"/>
              </a:lnSpc>
            </a:pPr>
            <a:endParaRPr lang="en-US" altLang="en-US" sz="900"/>
          </a:p>
          <a:p>
            <a:pPr eaLnBrk="1" hangingPunct="1">
              <a:lnSpc>
                <a:spcPct val="80000"/>
              </a:lnSpc>
            </a:pPr>
            <a:r>
              <a:rPr lang="en-US" altLang="en-US" sz="900"/>
              <a:t>This notes section is to inform those who would choose to teach this course using the material provided by The Theology Program. Any and all teachers, professors, and pastors are welcome to use the TTP material for the purpose of instructing people in the individual courses or though entire program. It should be noted, however, that each set of notes, PowerPoint presentations, and assignments assumes knowledge of the previous course according to the program schedule (see program schedule on www.thetheologyprogram.com). It is our hope that the TTP material would be of benefit to those whose purpose it is teach people theology at a level greater than that which is readily available though self-study or the typical Bible studies. </a:t>
            </a:r>
          </a:p>
          <a:p>
            <a:pPr eaLnBrk="1" hangingPunct="1">
              <a:lnSpc>
                <a:spcPct val="80000"/>
              </a:lnSpc>
            </a:pPr>
            <a:endParaRPr lang="en-US" altLang="en-US" sz="900"/>
          </a:p>
          <a:p>
            <a:pPr eaLnBrk="1" hangingPunct="1">
              <a:lnSpc>
                <a:spcPct val="80000"/>
              </a:lnSpc>
            </a:pPr>
            <a:r>
              <a:rPr lang="en-US" altLang="en-US" sz="900" b="1"/>
              <a:t>PowerPoint Slides and Notes:</a:t>
            </a:r>
          </a:p>
          <a:p>
            <a:pPr eaLnBrk="1" hangingPunct="1">
              <a:lnSpc>
                <a:spcPct val="80000"/>
              </a:lnSpc>
            </a:pPr>
            <a:r>
              <a:rPr lang="en-US" altLang="en-US" sz="900"/>
              <a:t>The PowerPoint notes provided have the teacher in mind. They are not meant to be an exhaustive source of information on the topic covered. Neither are they meant to answer all of the questions that may come up during the presentation. What we hope to accomplish with the notes section is to give the teacher a basic understanding of what the individual slide is trying to accomplish along with some additional information on the subject of the slide.. </a:t>
            </a:r>
          </a:p>
          <a:p>
            <a:pPr eaLnBrk="1" hangingPunct="1">
              <a:lnSpc>
                <a:spcPct val="80000"/>
              </a:lnSpc>
            </a:pPr>
            <a:endParaRPr lang="en-US" altLang="en-US" sz="900"/>
          </a:p>
          <a:p>
            <a:pPr eaLnBrk="1" hangingPunct="1">
              <a:lnSpc>
                <a:spcPct val="80000"/>
              </a:lnSpc>
            </a:pPr>
            <a:r>
              <a:rPr lang="en-US" altLang="en-US" sz="900"/>
              <a:t>The notes will be kept as brief as possible and contain the following types of information:</a:t>
            </a:r>
          </a:p>
          <a:p>
            <a:pPr eaLnBrk="1" hangingPunct="1">
              <a:lnSpc>
                <a:spcPct val="80000"/>
              </a:lnSpc>
            </a:pPr>
            <a:r>
              <a:rPr lang="en-US" altLang="en-US" sz="900" b="1"/>
              <a:t>Explanation of slide:</a:t>
            </a:r>
            <a:r>
              <a:rPr lang="en-US" altLang="en-US" sz="900"/>
              <a:t> Explanations of what the slide is trying to accomplish. (Most of the time we hope that this is self-evident).  </a:t>
            </a:r>
          </a:p>
          <a:p>
            <a:pPr eaLnBrk="1" hangingPunct="1">
              <a:lnSpc>
                <a:spcPct val="80000"/>
              </a:lnSpc>
            </a:pPr>
            <a:r>
              <a:rPr lang="en-US" altLang="en-US" sz="900" b="1"/>
              <a:t>Presentation notes:</a:t>
            </a:r>
            <a:r>
              <a:rPr lang="en-US" altLang="en-US" sz="900"/>
              <a:t> Expanded subject information including definitions of terms with which we feel the teacher may not be acquainted. Also, there may be suggested illustrations for the topic being discussed. </a:t>
            </a:r>
          </a:p>
          <a:p>
            <a:pPr eaLnBrk="1" hangingPunct="1">
              <a:lnSpc>
                <a:spcPct val="80000"/>
              </a:lnSpc>
            </a:pPr>
            <a:r>
              <a:rPr lang="en-US" altLang="en-US" sz="900" b="1"/>
              <a:t>Activity:</a:t>
            </a:r>
            <a:r>
              <a:rPr lang="en-US" altLang="en-US" sz="900"/>
              <a:t> Sometimes the slides are created with a particular learning activity in mind and are non-productive without this activity. If this is the case a suggested activity will be explained. Sometime the activities are suggested with and left up to the teacher’s discretion.</a:t>
            </a:r>
          </a:p>
          <a:p>
            <a:pPr eaLnBrk="1" hangingPunct="1">
              <a:lnSpc>
                <a:spcPct val="80000"/>
              </a:lnSpc>
            </a:pPr>
            <a:r>
              <a:rPr lang="en-US" altLang="en-US" sz="900" b="1"/>
              <a:t>References:</a:t>
            </a:r>
            <a:r>
              <a:rPr lang="en-US" altLang="en-US" sz="900"/>
              <a:t> This will contain both references that were used in the slide and suggested references for further study on the subject.</a:t>
            </a:r>
          </a:p>
          <a:p>
            <a:pPr eaLnBrk="1" hangingPunct="1">
              <a:lnSpc>
                <a:spcPct val="80000"/>
              </a:lnSpc>
            </a:pPr>
            <a:r>
              <a:rPr lang="en-US" altLang="en-US" sz="900" b="1"/>
              <a:t>Illustrations:</a:t>
            </a:r>
            <a:r>
              <a:rPr lang="en-US" altLang="en-US" sz="900"/>
              <a:t> Whenever possible, we will try to provide a teaching illustration to help the instructor.</a:t>
            </a:r>
          </a:p>
          <a:p>
            <a:pPr eaLnBrk="1" hangingPunct="1">
              <a:lnSpc>
                <a:spcPct val="80000"/>
              </a:lnSpc>
            </a:pPr>
            <a:endParaRPr lang="en-US" altLang="en-US" sz="900"/>
          </a:p>
          <a:p>
            <a:pPr eaLnBrk="1" hangingPunct="1">
              <a:lnSpc>
                <a:spcPct val="80000"/>
              </a:lnSpc>
            </a:pPr>
            <a:r>
              <a:rPr lang="en-US" altLang="en-US" sz="900"/>
              <a:t>Keep in mind that most of the slides are self-explanatory and, therefore, do not need notes. The teacher is expected to have watched the video of the class being taught so that he can get a better idea of what is trying to be accomplished.</a:t>
            </a:r>
          </a:p>
          <a:p>
            <a:pPr eaLnBrk="1" hangingPunct="1">
              <a:lnSpc>
                <a:spcPct val="80000"/>
              </a:lnSpc>
            </a:pPr>
            <a:endParaRPr lang="en-US" altLang="en-US"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8">
            <a:extLst>
              <a:ext uri="{FF2B5EF4-FFF2-40B4-BE49-F238E27FC236}">
                <a16:creationId xmlns:a16="http://schemas.microsoft.com/office/drawing/2014/main" id="{88EB53E2-C83D-4588-8308-5FA9077F422A}"/>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39939" name="Rectangle 1039">
            <a:extLst>
              <a:ext uri="{FF2B5EF4-FFF2-40B4-BE49-F238E27FC236}">
                <a16:creationId xmlns:a16="http://schemas.microsoft.com/office/drawing/2014/main" id="{5D0722C8-BA5A-4EC8-BB7B-F86FF3BE0645}"/>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40" name="Rectangle 1040">
            <a:extLst>
              <a:ext uri="{FF2B5EF4-FFF2-40B4-BE49-F238E27FC236}">
                <a16:creationId xmlns:a16="http://schemas.microsoft.com/office/drawing/2014/main" id="{DE486C10-E78D-4448-99FC-BD9507932222}"/>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39941" name="Rectangle 1041">
            <a:extLst>
              <a:ext uri="{FF2B5EF4-FFF2-40B4-BE49-F238E27FC236}">
                <a16:creationId xmlns:a16="http://schemas.microsoft.com/office/drawing/2014/main" id="{A19E959F-12E3-473F-89A1-F09E6B716255}"/>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A377E2C0-B3D0-4E67-90F5-821273CDCD40}"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39942" name="Rectangle 2">
            <a:extLst>
              <a:ext uri="{FF2B5EF4-FFF2-40B4-BE49-F238E27FC236}">
                <a16:creationId xmlns:a16="http://schemas.microsoft.com/office/drawing/2014/main" id="{137D5A63-1FE0-42F5-876A-E6D5C2D6370C}"/>
              </a:ext>
            </a:extLst>
          </p:cNvPr>
          <p:cNvSpPr>
            <a:spLocks noChangeArrowheads="1" noTextEdit="1"/>
          </p:cNvSpPr>
          <p:nvPr>
            <p:ph type="sldImg"/>
          </p:nvPr>
        </p:nvSpPr>
        <p:spPr>
          <a:ln/>
        </p:spPr>
      </p:sp>
      <p:sp>
        <p:nvSpPr>
          <p:cNvPr id="39943" name="Rectangle 3">
            <a:extLst>
              <a:ext uri="{FF2B5EF4-FFF2-40B4-BE49-F238E27FC236}">
                <a16:creationId xmlns:a16="http://schemas.microsoft.com/office/drawing/2014/main" id="{6BF4B490-3E16-4684-B4DA-02558B19BF76}"/>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We will use, and expect the student to become aware of, issues in theology and theological terminology that will be new to most. We will not cover issues that amount to academic “busy work” and that are not essential to becoming well informed with issues that impact our spiritual walk with God.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8">
            <a:extLst>
              <a:ext uri="{FF2B5EF4-FFF2-40B4-BE49-F238E27FC236}">
                <a16:creationId xmlns:a16="http://schemas.microsoft.com/office/drawing/2014/main" id="{C9DCB06B-6BB3-4832-B4F2-D9D5694D0C96}"/>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41987" name="Rectangle 1039">
            <a:extLst>
              <a:ext uri="{FF2B5EF4-FFF2-40B4-BE49-F238E27FC236}">
                <a16:creationId xmlns:a16="http://schemas.microsoft.com/office/drawing/2014/main" id="{3B0B466F-5516-492B-9BEE-4A0F590EAF37}"/>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8" name="Rectangle 1040">
            <a:extLst>
              <a:ext uri="{FF2B5EF4-FFF2-40B4-BE49-F238E27FC236}">
                <a16:creationId xmlns:a16="http://schemas.microsoft.com/office/drawing/2014/main" id="{01522322-40D8-488F-A06A-88B09FDAD50C}"/>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41989" name="Rectangle 1041">
            <a:extLst>
              <a:ext uri="{FF2B5EF4-FFF2-40B4-BE49-F238E27FC236}">
                <a16:creationId xmlns:a16="http://schemas.microsoft.com/office/drawing/2014/main" id="{587CAC7E-173E-43B8-82B7-981741258084}"/>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072D8738-35C5-455D-A795-8498DF1C4D08}"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1990" name="Rectangle 2">
            <a:extLst>
              <a:ext uri="{FF2B5EF4-FFF2-40B4-BE49-F238E27FC236}">
                <a16:creationId xmlns:a16="http://schemas.microsoft.com/office/drawing/2014/main" id="{85F9F105-93FF-4596-A508-350FBDE42A87}"/>
              </a:ext>
            </a:extLst>
          </p:cNvPr>
          <p:cNvSpPr>
            <a:spLocks noChangeArrowheads="1" noTextEdit="1"/>
          </p:cNvSpPr>
          <p:nvPr>
            <p:ph type="sldImg"/>
          </p:nvPr>
        </p:nvSpPr>
        <p:spPr>
          <a:xfrm>
            <a:off x="1255713" y="719138"/>
            <a:ext cx="4800600" cy="3600450"/>
          </a:xfrm>
          <a:ln/>
        </p:spPr>
      </p:sp>
      <p:sp>
        <p:nvSpPr>
          <p:cNvPr id="41991" name="Rectangle 3">
            <a:extLst>
              <a:ext uri="{FF2B5EF4-FFF2-40B4-BE49-F238E27FC236}">
                <a16:creationId xmlns:a16="http://schemas.microsoft.com/office/drawing/2014/main" id="{E4D8DCF8-356C-4D7B-95C8-C40A09ABD8E4}"/>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The idea is that the further you move to the left, the less you can count on people’s faithful attendance.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8">
            <a:extLst>
              <a:ext uri="{FF2B5EF4-FFF2-40B4-BE49-F238E27FC236}">
                <a16:creationId xmlns:a16="http://schemas.microsoft.com/office/drawing/2014/main" id="{E1F46058-2F33-489B-BCFD-825445EFFEC3}"/>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44035" name="Rectangle 1039">
            <a:extLst>
              <a:ext uri="{FF2B5EF4-FFF2-40B4-BE49-F238E27FC236}">
                <a16:creationId xmlns:a16="http://schemas.microsoft.com/office/drawing/2014/main" id="{98670852-6900-43AA-9BE9-8D791A884DF5}"/>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036" name="Rectangle 1040">
            <a:extLst>
              <a:ext uri="{FF2B5EF4-FFF2-40B4-BE49-F238E27FC236}">
                <a16:creationId xmlns:a16="http://schemas.microsoft.com/office/drawing/2014/main" id="{DAC71BB3-1EBB-405E-B5F3-2007E9D72646}"/>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44037" name="Rectangle 1041">
            <a:extLst>
              <a:ext uri="{FF2B5EF4-FFF2-40B4-BE49-F238E27FC236}">
                <a16:creationId xmlns:a16="http://schemas.microsoft.com/office/drawing/2014/main" id="{2F024B34-5765-4462-8816-3DE22BF949A2}"/>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9065B7F7-D7A7-4237-9A93-A39D902A9E42}"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4038" name="Rectangle 2">
            <a:extLst>
              <a:ext uri="{FF2B5EF4-FFF2-40B4-BE49-F238E27FC236}">
                <a16:creationId xmlns:a16="http://schemas.microsoft.com/office/drawing/2014/main" id="{A21EE2D8-DCF7-419C-B702-6A3F768B404A}"/>
              </a:ext>
            </a:extLst>
          </p:cNvPr>
          <p:cNvSpPr>
            <a:spLocks noChangeArrowheads="1" noTextEdit="1"/>
          </p:cNvSpPr>
          <p:nvPr>
            <p:ph type="sldImg"/>
          </p:nvPr>
        </p:nvSpPr>
        <p:spPr>
          <a:xfrm>
            <a:off x="1255713" y="719138"/>
            <a:ext cx="4800600" cy="3600450"/>
          </a:xfrm>
          <a:ln/>
        </p:spPr>
      </p:sp>
      <p:sp>
        <p:nvSpPr>
          <p:cNvPr id="44039" name="Rectangle 3">
            <a:extLst>
              <a:ext uri="{FF2B5EF4-FFF2-40B4-BE49-F238E27FC236}">
                <a16:creationId xmlns:a16="http://schemas.microsoft.com/office/drawing/2014/main" id="{DD300F5C-3F54-4FD7-A6C1-9AF4DC57BED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8">
            <a:extLst>
              <a:ext uri="{FF2B5EF4-FFF2-40B4-BE49-F238E27FC236}">
                <a16:creationId xmlns:a16="http://schemas.microsoft.com/office/drawing/2014/main" id="{307F34A9-3F4B-4009-975C-C2A9F911F32F}"/>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46083" name="Rectangle 1039">
            <a:extLst>
              <a:ext uri="{FF2B5EF4-FFF2-40B4-BE49-F238E27FC236}">
                <a16:creationId xmlns:a16="http://schemas.microsoft.com/office/drawing/2014/main" id="{6D480EB2-0847-4BE9-B46A-46C4684C2F86}"/>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084" name="Rectangle 1040">
            <a:extLst>
              <a:ext uri="{FF2B5EF4-FFF2-40B4-BE49-F238E27FC236}">
                <a16:creationId xmlns:a16="http://schemas.microsoft.com/office/drawing/2014/main" id="{75C6FD18-8F49-4F5C-82E0-6EB86E377B6C}"/>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46085" name="Rectangle 1041">
            <a:extLst>
              <a:ext uri="{FF2B5EF4-FFF2-40B4-BE49-F238E27FC236}">
                <a16:creationId xmlns:a16="http://schemas.microsoft.com/office/drawing/2014/main" id="{83255B7A-2C14-49F0-9E01-7F019F15C8CA}"/>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3EA4B6E2-6E12-4521-A0AB-824BA21B93A9}"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6086" name="Rectangle 2">
            <a:extLst>
              <a:ext uri="{FF2B5EF4-FFF2-40B4-BE49-F238E27FC236}">
                <a16:creationId xmlns:a16="http://schemas.microsoft.com/office/drawing/2014/main" id="{58C20252-2DCE-4FEC-9876-104DC0E10B2F}"/>
              </a:ext>
            </a:extLst>
          </p:cNvPr>
          <p:cNvSpPr>
            <a:spLocks noChangeArrowheads="1" noTextEdit="1"/>
          </p:cNvSpPr>
          <p:nvPr>
            <p:ph type="sldImg"/>
          </p:nvPr>
        </p:nvSpPr>
        <p:spPr>
          <a:xfrm>
            <a:off x="1255713" y="719138"/>
            <a:ext cx="4800600" cy="3600450"/>
          </a:xfrm>
          <a:ln/>
        </p:spPr>
      </p:sp>
      <p:sp>
        <p:nvSpPr>
          <p:cNvPr id="46087" name="Rectangle 3">
            <a:extLst>
              <a:ext uri="{FF2B5EF4-FFF2-40B4-BE49-F238E27FC236}">
                <a16:creationId xmlns:a16="http://schemas.microsoft.com/office/drawing/2014/main" id="{BE08035C-E922-42C0-BC3D-6D7FFB3A4B17}"/>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The Sunday sermon can and does contribute to a person’s theology, but this type of teaching and exhortation is limited in what it can actually accomplish in helping people take ownership of their understanding of the Bible and theology.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8">
            <a:extLst>
              <a:ext uri="{FF2B5EF4-FFF2-40B4-BE49-F238E27FC236}">
                <a16:creationId xmlns:a16="http://schemas.microsoft.com/office/drawing/2014/main" id="{7A901608-E836-484E-9D23-9D24BB87D2A3}"/>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48131" name="Rectangle 1039">
            <a:extLst>
              <a:ext uri="{FF2B5EF4-FFF2-40B4-BE49-F238E27FC236}">
                <a16:creationId xmlns:a16="http://schemas.microsoft.com/office/drawing/2014/main" id="{897DA679-CCDF-4A31-A557-75980BE97F1C}"/>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2" name="Rectangle 1040">
            <a:extLst>
              <a:ext uri="{FF2B5EF4-FFF2-40B4-BE49-F238E27FC236}">
                <a16:creationId xmlns:a16="http://schemas.microsoft.com/office/drawing/2014/main" id="{0AD7462E-0900-4B03-B99A-4B5D8C04B32F}"/>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48133" name="Rectangle 1041">
            <a:extLst>
              <a:ext uri="{FF2B5EF4-FFF2-40B4-BE49-F238E27FC236}">
                <a16:creationId xmlns:a16="http://schemas.microsoft.com/office/drawing/2014/main" id="{066D6A53-1301-402F-8702-2F8694F26901}"/>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378EFBB0-21DE-4C26-B376-6F8F52B2F383}"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26</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48134" name="Rectangle 2">
            <a:extLst>
              <a:ext uri="{FF2B5EF4-FFF2-40B4-BE49-F238E27FC236}">
                <a16:creationId xmlns:a16="http://schemas.microsoft.com/office/drawing/2014/main" id="{825306A3-E99F-440A-BB18-CF1537782D21}"/>
              </a:ext>
            </a:extLst>
          </p:cNvPr>
          <p:cNvSpPr>
            <a:spLocks noChangeArrowheads="1" noTextEdit="1"/>
          </p:cNvSpPr>
          <p:nvPr>
            <p:ph type="sldImg"/>
          </p:nvPr>
        </p:nvSpPr>
        <p:spPr>
          <a:xfrm>
            <a:off x="1255713" y="719138"/>
            <a:ext cx="4800600" cy="3600450"/>
          </a:xfrm>
          <a:ln/>
        </p:spPr>
      </p:sp>
      <p:sp>
        <p:nvSpPr>
          <p:cNvPr id="48135" name="Rectangle 3">
            <a:extLst>
              <a:ext uri="{FF2B5EF4-FFF2-40B4-BE49-F238E27FC236}">
                <a16:creationId xmlns:a16="http://schemas.microsoft.com/office/drawing/2014/main" id="{E0B317DA-7B52-4E7B-9A49-6B3DC6DEB434}"/>
              </a:ext>
            </a:extLst>
          </p:cNvPr>
          <p:cNvSpPr>
            <a:spLocks noGrp="1" noChangeArrowheads="1"/>
          </p:cNvSpPr>
          <p:nvPr>
            <p:ph type="body" idx="1"/>
          </p:nvPr>
        </p:nvSpPr>
        <p:spPr>
          <a:noFill/>
        </p:spPr>
        <p:txBody>
          <a:bodyPr/>
          <a:lstStyle/>
          <a:p>
            <a:pPr eaLnBrk="1" hangingPunct="1"/>
            <a:r>
              <a:rPr lang="en-US" altLang="en-US" b="1"/>
              <a:t>Illustration:</a:t>
            </a:r>
          </a:p>
          <a:p>
            <a:pPr eaLnBrk="1" hangingPunct="1"/>
            <a:r>
              <a:rPr lang="en-US" altLang="en-US"/>
              <a:t>In order to demonstrate this, ask people what they learned in last Sunday’s sermon. You don’t necessarily need to have them answer out loud since there will always be one or two people who can recall it to their mind and then seemingly prove your point wrong. Then ask them what they learned last week in teacher training course. They will more than likely be able to recall more of last Saturday’s lesson than Sunday’s sermon.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8">
            <a:extLst>
              <a:ext uri="{FF2B5EF4-FFF2-40B4-BE49-F238E27FC236}">
                <a16:creationId xmlns:a16="http://schemas.microsoft.com/office/drawing/2014/main" id="{348DB08E-EA96-41FE-8005-B7BD59F3384F}"/>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0179" name="Rectangle 1039">
            <a:extLst>
              <a:ext uri="{FF2B5EF4-FFF2-40B4-BE49-F238E27FC236}">
                <a16:creationId xmlns:a16="http://schemas.microsoft.com/office/drawing/2014/main" id="{61B6F44B-3A25-4DBC-98E3-8DD5120BB2B1}"/>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0" name="Rectangle 1040">
            <a:extLst>
              <a:ext uri="{FF2B5EF4-FFF2-40B4-BE49-F238E27FC236}">
                <a16:creationId xmlns:a16="http://schemas.microsoft.com/office/drawing/2014/main" id="{6A7CEA7F-2ECE-4F47-850C-81D47625A1F7}"/>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50181" name="Rectangle 1041">
            <a:extLst>
              <a:ext uri="{FF2B5EF4-FFF2-40B4-BE49-F238E27FC236}">
                <a16:creationId xmlns:a16="http://schemas.microsoft.com/office/drawing/2014/main" id="{E134CD9D-8050-4104-A467-107DB4F63E6F}"/>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247840D4-7919-4603-A127-1715C5D6372D}"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27</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0182" name="Rectangle 2">
            <a:extLst>
              <a:ext uri="{FF2B5EF4-FFF2-40B4-BE49-F238E27FC236}">
                <a16:creationId xmlns:a16="http://schemas.microsoft.com/office/drawing/2014/main" id="{D6E82875-E6E2-466E-8DDC-13F07E65C847}"/>
              </a:ext>
            </a:extLst>
          </p:cNvPr>
          <p:cNvSpPr>
            <a:spLocks noChangeArrowheads="1" noTextEdit="1"/>
          </p:cNvSpPr>
          <p:nvPr>
            <p:ph type="sldImg"/>
          </p:nvPr>
        </p:nvSpPr>
        <p:spPr>
          <a:xfrm>
            <a:off x="1255713" y="719138"/>
            <a:ext cx="4800600" cy="3600450"/>
          </a:xfrm>
          <a:ln/>
        </p:spPr>
      </p:sp>
      <p:sp>
        <p:nvSpPr>
          <p:cNvPr id="50183" name="Rectangle 3">
            <a:extLst>
              <a:ext uri="{FF2B5EF4-FFF2-40B4-BE49-F238E27FC236}">
                <a16:creationId xmlns:a16="http://schemas.microsoft.com/office/drawing/2014/main" id="{E36EA3CE-87FB-4F17-98A0-41B96881316E}"/>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This is often referred to as the “Power of the Pulpit.” People sense more of the immediate presence of God in a passive learning environment such as a Sunday sermon. In these situations, people not able to argue, discuss, or debate the issues are more likely to let God speak directly to them and, therefore, tend to experience more conviction and short-term life change.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8">
            <a:extLst>
              <a:ext uri="{FF2B5EF4-FFF2-40B4-BE49-F238E27FC236}">
                <a16:creationId xmlns:a16="http://schemas.microsoft.com/office/drawing/2014/main" id="{A076DEC4-2B1F-4196-9541-9C65B5FDC895}"/>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2227" name="Rectangle 1039">
            <a:extLst>
              <a:ext uri="{FF2B5EF4-FFF2-40B4-BE49-F238E27FC236}">
                <a16:creationId xmlns:a16="http://schemas.microsoft.com/office/drawing/2014/main" id="{FE0A3EFD-FAAC-40B5-85B7-971CE050F4EF}"/>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28" name="Rectangle 1040">
            <a:extLst>
              <a:ext uri="{FF2B5EF4-FFF2-40B4-BE49-F238E27FC236}">
                <a16:creationId xmlns:a16="http://schemas.microsoft.com/office/drawing/2014/main" id="{9FDC383B-8CEC-451E-BF5A-E57A8FA7E41F}"/>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52229" name="Rectangle 1041">
            <a:extLst>
              <a:ext uri="{FF2B5EF4-FFF2-40B4-BE49-F238E27FC236}">
                <a16:creationId xmlns:a16="http://schemas.microsoft.com/office/drawing/2014/main" id="{EE011194-4398-4BC7-9EBE-F5434B61EFA6}"/>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E32C7C8-9F20-4B51-A762-5F4C4E3FA105}"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28</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2230" name="Rectangle 2">
            <a:extLst>
              <a:ext uri="{FF2B5EF4-FFF2-40B4-BE49-F238E27FC236}">
                <a16:creationId xmlns:a16="http://schemas.microsoft.com/office/drawing/2014/main" id="{3AF399BE-41D3-4CEF-9180-C67C11F90FBA}"/>
              </a:ext>
            </a:extLst>
          </p:cNvPr>
          <p:cNvSpPr>
            <a:spLocks noChangeArrowheads="1" noTextEdit="1"/>
          </p:cNvSpPr>
          <p:nvPr>
            <p:ph type="sldImg"/>
          </p:nvPr>
        </p:nvSpPr>
        <p:spPr>
          <a:xfrm>
            <a:off x="1255713" y="719138"/>
            <a:ext cx="4800600" cy="3600450"/>
          </a:xfrm>
          <a:ln/>
        </p:spPr>
      </p:sp>
      <p:sp>
        <p:nvSpPr>
          <p:cNvPr id="52231" name="Rectangle 3">
            <a:extLst>
              <a:ext uri="{FF2B5EF4-FFF2-40B4-BE49-F238E27FC236}">
                <a16:creationId xmlns:a16="http://schemas.microsoft.com/office/drawing/2014/main" id="{112E9A21-7371-4ACA-9634-E9C4E45EB09E}"/>
              </a:ext>
            </a:extLst>
          </p:cNvPr>
          <p:cNvSpPr>
            <a:spLocks noGrp="1" noChangeArrowheads="1"/>
          </p:cNvSpPr>
          <p:nvPr>
            <p:ph type="body" idx="1"/>
          </p:nvPr>
        </p:nvSpPr>
        <p:spPr>
          <a:noFill/>
        </p:spPr>
        <p:txBody>
          <a:bodyPr/>
          <a:lstStyle/>
          <a:p>
            <a:pPr eaLnBrk="1" hangingPunct="1"/>
            <a:r>
              <a:rPr lang="en-US" altLang="en-US" b="1"/>
              <a:t>Illustration</a:t>
            </a:r>
            <a:r>
              <a:rPr lang="en-US" altLang="en-US"/>
              <a:t>:</a:t>
            </a:r>
          </a:p>
          <a:p>
            <a:pPr eaLnBrk="1" hangingPunct="1"/>
            <a:r>
              <a:rPr lang="en-US" altLang="en-US"/>
              <a:t>Ask your students whether they are receiving all of these types of teaching in their lives. Ask them if they are in balance. Most people rely upon the Sunday sermon to give them all of their spiritual education, when, because of its nature, it can only accomplish a small part.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8">
            <a:extLst>
              <a:ext uri="{FF2B5EF4-FFF2-40B4-BE49-F238E27FC236}">
                <a16:creationId xmlns:a16="http://schemas.microsoft.com/office/drawing/2014/main" id="{DCA7EC1C-75D0-421A-B6B4-CFF7A5861244}"/>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5299" name="Rectangle 1039">
            <a:extLst>
              <a:ext uri="{FF2B5EF4-FFF2-40B4-BE49-F238E27FC236}">
                <a16:creationId xmlns:a16="http://schemas.microsoft.com/office/drawing/2014/main" id="{24F064EE-D55C-4E62-A98A-33D61C1F2150}"/>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300" name="Rectangle 1040">
            <a:extLst>
              <a:ext uri="{FF2B5EF4-FFF2-40B4-BE49-F238E27FC236}">
                <a16:creationId xmlns:a16="http://schemas.microsoft.com/office/drawing/2014/main" id="{3410335B-E392-40EB-9E5D-4B5C5CEFAB81}"/>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55301" name="Rectangle 1041">
            <a:extLst>
              <a:ext uri="{FF2B5EF4-FFF2-40B4-BE49-F238E27FC236}">
                <a16:creationId xmlns:a16="http://schemas.microsoft.com/office/drawing/2014/main" id="{8473D30C-9C3D-4475-A36F-52615DCA580E}"/>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5444BCC-7ECC-4138-8675-7920F4C6129F}"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30</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5302" name="Rectangle 2">
            <a:extLst>
              <a:ext uri="{FF2B5EF4-FFF2-40B4-BE49-F238E27FC236}">
                <a16:creationId xmlns:a16="http://schemas.microsoft.com/office/drawing/2014/main" id="{17B8DF01-EEC1-4DCF-A2C0-BF09D9DA3FD2}"/>
              </a:ext>
            </a:extLst>
          </p:cNvPr>
          <p:cNvSpPr>
            <a:spLocks noChangeArrowheads="1" noTextEdit="1"/>
          </p:cNvSpPr>
          <p:nvPr>
            <p:ph type="sldImg"/>
          </p:nvPr>
        </p:nvSpPr>
        <p:spPr>
          <a:ln/>
        </p:spPr>
      </p:sp>
      <p:sp>
        <p:nvSpPr>
          <p:cNvPr id="55303" name="Rectangle 3">
            <a:extLst>
              <a:ext uri="{FF2B5EF4-FFF2-40B4-BE49-F238E27FC236}">
                <a16:creationId xmlns:a16="http://schemas.microsoft.com/office/drawing/2014/main" id="{15100901-89AC-4E24-9691-F7CCEAA49841}"/>
              </a:ext>
            </a:extLst>
          </p:cNvPr>
          <p:cNvSpPr>
            <a:spLocks noGrp="1" noChangeArrowheads="1"/>
          </p:cNvSpPr>
          <p:nvPr>
            <p:ph type="body" idx="1"/>
          </p:nvPr>
        </p:nvSpPr>
        <p:spPr>
          <a:noFill/>
        </p:spPr>
        <p:txBody>
          <a:bodyPr/>
          <a:lstStyle/>
          <a:p>
            <a:pPr eaLnBrk="1" hangingPunct="1">
              <a:lnSpc>
                <a:spcPct val="80000"/>
              </a:lnSpc>
            </a:pPr>
            <a:r>
              <a:rPr lang="en-US" altLang="en-US" sz="1000" b="1"/>
              <a:t>Presentation Notes</a:t>
            </a:r>
            <a:r>
              <a:rPr lang="en-US" altLang="en-US" sz="1000"/>
              <a:t>:</a:t>
            </a:r>
          </a:p>
          <a:p>
            <a:pPr eaLnBrk="1" hangingPunct="1">
              <a:lnSpc>
                <a:spcPct val="80000"/>
              </a:lnSpc>
            </a:pPr>
            <a:r>
              <a:rPr lang="en-US" altLang="en-US" sz="1000"/>
              <a:t>We realize that there is a time and a need for each of these methods to be emphasized. The arrows represent the goal of The Theology Program to utilize all methods of doing theology, always beginning with and bent toward our irenic approach. There will be times when we are very polemic in our approach. As well, there will be apologetic elements to all that we do. But this all must be done with an irenic spirit. This evidences our assumption that people, even those with whom we disagree strongly, have reasons for their beliefs, and these reasons need to be examined as objectively as possible. If we are not able to do this, we are not teaching but are indoctrinating.</a:t>
            </a:r>
          </a:p>
          <a:p>
            <a:pPr eaLnBrk="1" hangingPunct="1">
              <a:lnSpc>
                <a:spcPct val="80000"/>
              </a:lnSpc>
            </a:pPr>
            <a:endParaRPr lang="en-US" altLang="en-US" sz="1000"/>
          </a:p>
          <a:p>
            <a:pPr eaLnBrk="1" hangingPunct="1">
              <a:lnSpc>
                <a:spcPct val="80000"/>
              </a:lnSpc>
            </a:pPr>
            <a:r>
              <a:rPr lang="en-US" altLang="en-US" sz="1000"/>
              <a:t>Ironically, this is also the ancient symbol for the Trinity. How can we go wrong with this approach!</a:t>
            </a:r>
          </a:p>
          <a:p>
            <a:pPr eaLnBrk="1" hangingPunct="1">
              <a:lnSpc>
                <a:spcPct val="80000"/>
              </a:lnSpc>
            </a:pPr>
            <a:endParaRPr lang="en-US" altLang="en-US" sz="1000"/>
          </a:p>
          <a:p>
            <a:pPr eaLnBrk="1" hangingPunct="1">
              <a:lnSpc>
                <a:spcPct val="80000"/>
              </a:lnSpc>
            </a:pPr>
            <a:r>
              <a:rPr lang="en-US" altLang="en-US" sz="1000" b="1"/>
              <a:t>Illustration (1):</a:t>
            </a:r>
          </a:p>
          <a:p>
            <a:pPr eaLnBrk="1" hangingPunct="1">
              <a:lnSpc>
                <a:spcPct val="80000"/>
              </a:lnSpc>
            </a:pPr>
            <a:r>
              <a:rPr lang="en-US" altLang="en-US" sz="1000"/>
              <a:t>The often-used illustration of the counterfeit dollar bill helps people to understand what we </a:t>
            </a:r>
            <a:r>
              <a:rPr lang="en-US" altLang="en-US" sz="1000" i="1"/>
              <a:t>are not</a:t>
            </a:r>
            <a:r>
              <a:rPr lang="en-US" altLang="en-US" sz="1000"/>
              <a:t>. The illustration goes like this: Those who deal with money are trained to spot counterfeits. Rather than studying the different types of counterfeits, their training involves studying the real thing. Moral: We should only study good theology so that we can spot bad theology when it crosses our path. Besides the fact that this illustration is not true of bankers, it is really not true of theology. First of all, how does one know what true theology is? You must start with an assumption that dictates the entire process. The assumption is that the theology you have started with (the true dollar bill) is the </a:t>
            </a:r>
            <a:r>
              <a:rPr lang="en-US" altLang="en-US" sz="1000" i="1"/>
              <a:t>exact</a:t>
            </a:r>
            <a:r>
              <a:rPr lang="en-US" altLang="en-US" sz="1000"/>
              <a:t> representation of the truth. This is more than any of us can say, since we are all biased by our perspective. We need the community of God to help us continually shape our theology. The dollar bill approach evidences a purely polemic and modernistic Christian mindset. This approach, we hope, is more relevant and persuasive.</a:t>
            </a:r>
          </a:p>
          <a:p>
            <a:pPr eaLnBrk="1" hangingPunct="1">
              <a:lnSpc>
                <a:spcPct val="80000"/>
              </a:lnSpc>
            </a:pPr>
            <a:r>
              <a:rPr lang="en-US" altLang="en-US" sz="1000" b="1"/>
              <a:t>Illustration (2)</a:t>
            </a:r>
          </a:p>
          <a:p>
            <a:pPr eaLnBrk="1" hangingPunct="1">
              <a:lnSpc>
                <a:spcPct val="80000"/>
              </a:lnSpc>
            </a:pPr>
            <a:r>
              <a:rPr lang="en-US" altLang="en-US" sz="1000"/>
              <a:t>As well, this can be illustrated in modern American politics. It is very polemical in nature. Neither side ever wants to acknowledge any good on the opposing side, whether in motives or beliefs. The more credible politicians will give due credit to the opposing parties position, while at the same time having strong convictions against them.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8">
            <a:extLst>
              <a:ext uri="{FF2B5EF4-FFF2-40B4-BE49-F238E27FC236}">
                <a16:creationId xmlns:a16="http://schemas.microsoft.com/office/drawing/2014/main" id="{E62EDC03-8C07-4BFD-8D83-21F0846A2A91}"/>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7347" name="Rectangle 1039">
            <a:extLst>
              <a:ext uri="{FF2B5EF4-FFF2-40B4-BE49-F238E27FC236}">
                <a16:creationId xmlns:a16="http://schemas.microsoft.com/office/drawing/2014/main" id="{EAE8A06D-285C-46BE-A5C7-9746B6FBC9EE}"/>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348" name="Rectangle 1040">
            <a:extLst>
              <a:ext uri="{FF2B5EF4-FFF2-40B4-BE49-F238E27FC236}">
                <a16:creationId xmlns:a16="http://schemas.microsoft.com/office/drawing/2014/main" id="{DB004118-0905-4BBC-9B64-008C5AFB944D}"/>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57349" name="Rectangle 1041">
            <a:extLst>
              <a:ext uri="{FF2B5EF4-FFF2-40B4-BE49-F238E27FC236}">
                <a16:creationId xmlns:a16="http://schemas.microsoft.com/office/drawing/2014/main" id="{3DBEB237-5D63-4628-8A7E-B23D7BE33288}"/>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F74B56EB-6490-4034-8232-568C6498FF5B}"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7350" name="Rectangle 2">
            <a:extLst>
              <a:ext uri="{FF2B5EF4-FFF2-40B4-BE49-F238E27FC236}">
                <a16:creationId xmlns:a16="http://schemas.microsoft.com/office/drawing/2014/main" id="{C4028077-FFD9-4135-A3D7-6820D0C42F4A}"/>
              </a:ext>
            </a:extLst>
          </p:cNvPr>
          <p:cNvSpPr>
            <a:spLocks noChangeArrowheads="1" noTextEdit="1"/>
          </p:cNvSpPr>
          <p:nvPr>
            <p:ph type="sldImg"/>
          </p:nvPr>
        </p:nvSpPr>
        <p:spPr>
          <a:ln/>
        </p:spPr>
      </p:sp>
      <p:sp>
        <p:nvSpPr>
          <p:cNvPr id="57351" name="Rectangle 3">
            <a:extLst>
              <a:ext uri="{FF2B5EF4-FFF2-40B4-BE49-F238E27FC236}">
                <a16:creationId xmlns:a16="http://schemas.microsoft.com/office/drawing/2014/main" id="{ADCCDB5F-98F8-46A5-9414-8ABA76649C6F}"/>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This chart describes the progression of courses in The Theology Program. It is suggested that the student take the courses in the suggested order, but this is not a requirement. Introduction to Theology is the prerequisite to all other courses because it gives us the “rules of engagement” for doing theology. </a:t>
            </a:r>
          </a:p>
          <a:p>
            <a:pPr eaLnBrk="1" hangingPunct="1"/>
            <a:r>
              <a:rPr lang="en-US" altLang="en-US"/>
              <a:t>The reason why this is different is because we focus only on these seven courses. Many Bible institutes contain so many courses (albeit good courses) that people don’t know what courses to take. There is no pastor guidance. This program is very intentional in its progression of courses. Each class assumes knowledge of the previous courses. This is the pastoral element to The Theology Program. When the program was designed, we asked ourselves, What is it that the Church needs the most? We saw many good Bible studies going on in many places, but we did not see a place where people could learn to do theology. We did not see a place where people were taught to think. Since the public school system is not doing this, and we did not see any high-quality intention programs available to the Church, we thought that we would do what we could to fill this gap.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8">
            <a:extLst>
              <a:ext uri="{FF2B5EF4-FFF2-40B4-BE49-F238E27FC236}">
                <a16:creationId xmlns:a16="http://schemas.microsoft.com/office/drawing/2014/main" id="{A6174C80-C2E0-41D5-95B4-13210A363DDC}"/>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59395" name="Rectangle 1039">
            <a:extLst>
              <a:ext uri="{FF2B5EF4-FFF2-40B4-BE49-F238E27FC236}">
                <a16:creationId xmlns:a16="http://schemas.microsoft.com/office/drawing/2014/main" id="{BA1495D2-B8CB-43E1-9DDF-549900463A52}"/>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396" name="Rectangle 1040">
            <a:extLst>
              <a:ext uri="{FF2B5EF4-FFF2-40B4-BE49-F238E27FC236}">
                <a16:creationId xmlns:a16="http://schemas.microsoft.com/office/drawing/2014/main" id="{464BF197-9290-4F4E-8C8A-C3F7889773B1}"/>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59397" name="Rectangle 1041">
            <a:extLst>
              <a:ext uri="{FF2B5EF4-FFF2-40B4-BE49-F238E27FC236}">
                <a16:creationId xmlns:a16="http://schemas.microsoft.com/office/drawing/2014/main" id="{1A13CEEE-FF29-4CEF-99F2-22BAA5EC8A89}"/>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7FECC7FF-820E-446C-9C98-36A7F9218586}"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59398" name="Rectangle 2">
            <a:extLst>
              <a:ext uri="{FF2B5EF4-FFF2-40B4-BE49-F238E27FC236}">
                <a16:creationId xmlns:a16="http://schemas.microsoft.com/office/drawing/2014/main" id="{EB40F5B0-29BC-4DD1-91F4-9EB9C15AA8BB}"/>
              </a:ext>
            </a:extLst>
          </p:cNvPr>
          <p:cNvSpPr>
            <a:spLocks noChangeArrowheads="1" noTextEdit="1"/>
          </p:cNvSpPr>
          <p:nvPr>
            <p:ph type="sldImg"/>
          </p:nvPr>
        </p:nvSpPr>
        <p:spPr>
          <a:ln/>
        </p:spPr>
      </p:sp>
      <p:sp>
        <p:nvSpPr>
          <p:cNvPr id="59399" name="Rectangle 3">
            <a:extLst>
              <a:ext uri="{FF2B5EF4-FFF2-40B4-BE49-F238E27FC236}">
                <a16:creationId xmlns:a16="http://schemas.microsoft.com/office/drawing/2014/main" id="{D48628EB-DF83-4F77-B227-4667BCC78104}"/>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It is important to note that TTP covers only the relevant issues in historic, systematic, and contemporary theology of which we believe people need to be aware, so that they can be well informed; this makes the program comprehensive.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8">
            <a:extLst>
              <a:ext uri="{FF2B5EF4-FFF2-40B4-BE49-F238E27FC236}">
                <a16:creationId xmlns:a16="http://schemas.microsoft.com/office/drawing/2014/main" id="{5D3CAAD3-3081-4D8A-BED6-07AE84823751}"/>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11267" name="Rectangle 1039">
            <a:extLst>
              <a:ext uri="{FF2B5EF4-FFF2-40B4-BE49-F238E27FC236}">
                <a16:creationId xmlns:a16="http://schemas.microsoft.com/office/drawing/2014/main" id="{DBD0C180-A6C7-4D13-9AB7-E6AC7F56F73D}"/>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8" name="Rectangle 1040">
            <a:extLst>
              <a:ext uri="{FF2B5EF4-FFF2-40B4-BE49-F238E27FC236}">
                <a16:creationId xmlns:a16="http://schemas.microsoft.com/office/drawing/2014/main" id="{8BBD5900-AABF-492D-8A86-0F544200EDF8}"/>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11269" name="Rectangle 1041">
            <a:extLst>
              <a:ext uri="{FF2B5EF4-FFF2-40B4-BE49-F238E27FC236}">
                <a16:creationId xmlns:a16="http://schemas.microsoft.com/office/drawing/2014/main" id="{6A4D1DE7-4824-4B6D-83DB-248BCF5BB958}"/>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7F835D8B-67F0-4F22-B514-08CDC5ECA536}"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2</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1270" name="Rectangle 2">
            <a:extLst>
              <a:ext uri="{FF2B5EF4-FFF2-40B4-BE49-F238E27FC236}">
                <a16:creationId xmlns:a16="http://schemas.microsoft.com/office/drawing/2014/main" id="{45C3B9F1-1FA5-49F8-B6C1-FEAFBEFC5679}"/>
              </a:ext>
            </a:extLst>
          </p:cNvPr>
          <p:cNvSpPr>
            <a:spLocks noChangeArrowheads="1" noTextEdit="1"/>
          </p:cNvSpPr>
          <p:nvPr>
            <p:ph type="sldImg"/>
          </p:nvPr>
        </p:nvSpPr>
        <p:spPr>
          <a:ln/>
        </p:spPr>
      </p:sp>
      <p:sp>
        <p:nvSpPr>
          <p:cNvPr id="11271" name="Rectangle 3">
            <a:extLst>
              <a:ext uri="{FF2B5EF4-FFF2-40B4-BE49-F238E27FC236}">
                <a16:creationId xmlns:a16="http://schemas.microsoft.com/office/drawing/2014/main" id="{505F552D-D6E3-449A-B7E0-8C96F8A397C1}"/>
              </a:ext>
            </a:extLst>
          </p:cNvPr>
          <p:cNvSpPr>
            <a:spLocks noGrp="1" noChangeArrowheads="1"/>
          </p:cNvSpPr>
          <p:nvPr>
            <p:ph type="body" idx="1"/>
          </p:nvPr>
        </p:nvSpPr>
        <p:spPr>
          <a:noFill/>
        </p:spPr>
        <p:txBody>
          <a:bodyPr/>
          <a:lstStyle/>
          <a:p>
            <a:pPr eaLnBrk="1" hangingPunct="1"/>
            <a:r>
              <a:rPr lang="en-US" altLang="en-US" b="1"/>
              <a:t>Explanation of Slide:</a:t>
            </a:r>
          </a:p>
          <a:p>
            <a:pPr eaLnBrk="1" hangingPunct="1"/>
            <a:r>
              <a:rPr lang="en-US" altLang="en-US"/>
              <a:t>This is simply an introductory slide that may or may not be explained.</a:t>
            </a:r>
          </a:p>
          <a:p>
            <a:pPr eaLnBrk="1" hangingPunct="1"/>
            <a:endParaRPr lang="en-US" altLang="en-US"/>
          </a:p>
          <a:p>
            <a:pPr eaLnBrk="1" hangingPunct="1"/>
            <a:r>
              <a:rPr lang="en-US" altLang="en-US"/>
              <a:t>You might speak about the importance of knowing God. You cannot love someone unless you know them.</a:t>
            </a:r>
          </a:p>
          <a:p>
            <a:pPr eaLnBrk="1" hangingPunct="1"/>
            <a:endParaRPr lang="en-US" altLang="en-US"/>
          </a:p>
          <a:p>
            <a:pPr eaLnBrk="1" hangingPunct="1"/>
            <a:r>
              <a:rPr lang="en-US" altLang="en-US"/>
              <a:t>Hopefully, you will have read </a:t>
            </a:r>
            <a:r>
              <a:rPr lang="en-US" altLang="en-US" i="1"/>
              <a:t>Love Your God with All Your Mind</a:t>
            </a:r>
            <a:r>
              <a:rPr lang="en-US" altLang="en-US"/>
              <a:t> by J.P. Moreland. This book details much of the philosophy of TTP program and gives us motivation to love God with our mind, as well as understanding of how this is accomplished.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8">
            <a:extLst>
              <a:ext uri="{FF2B5EF4-FFF2-40B4-BE49-F238E27FC236}">
                <a16:creationId xmlns:a16="http://schemas.microsoft.com/office/drawing/2014/main" id="{CB3BBE95-E94D-4C01-8565-B5060BBA10DD}"/>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61443" name="Rectangle 1039">
            <a:extLst>
              <a:ext uri="{FF2B5EF4-FFF2-40B4-BE49-F238E27FC236}">
                <a16:creationId xmlns:a16="http://schemas.microsoft.com/office/drawing/2014/main" id="{C68392D4-81C3-4D93-B359-E03EFC0E8408}"/>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4" name="Rectangle 1040">
            <a:extLst>
              <a:ext uri="{FF2B5EF4-FFF2-40B4-BE49-F238E27FC236}">
                <a16:creationId xmlns:a16="http://schemas.microsoft.com/office/drawing/2014/main" id="{A86D29C3-FACB-4EAC-96F9-1D8729B42303}"/>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61445" name="Rectangle 1041">
            <a:extLst>
              <a:ext uri="{FF2B5EF4-FFF2-40B4-BE49-F238E27FC236}">
                <a16:creationId xmlns:a16="http://schemas.microsoft.com/office/drawing/2014/main" id="{8230BF98-9983-487E-9430-3F33AA64BAA9}"/>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49EDE6E3-CDE9-49EF-8B58-0BE2A0810D54}"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1446" name="Rectangle 2">
            <a:extLst>
              <a:ext uri="{FF2B5EF4-FFF2-40B4-BE49-F238E27FC236}">
                <a16:creationId xmlns:a16="http://schemas.microsoft.com/office/drawing/2014/main" id="{8F51C875-247B-4777-A405-320884A80089}"/>
              </a:ext>
            </a:extLst>
          </p:cNvPr>
          <p:cNvSpPr>
            <a:spLocks noChangeArrowheads="1" noTextEdit="1"/>
          </p:cNvSpPr>
          <p:nvPr>
            <p:ph type="sldImg"/>
          </p:nvPr>
        </p:nvSpPr>
        <p:spPr>
          <a:ln/>
        </p:spPr>
      </p:sp>
      <p:sp>
        <p:nvSpPr>
          <p:cNvPr id="61447" name="Rectangle 3">
            <a:extLst>
              <a:ext uri="{FF2B5EF4-FFF2-40B4-BE49-F238E27FC236}">
                <a16:creationId xmlns:a16="http://schemas.microsoft.com/office/drawing/2014/main" id="{CCB7DBB6-FD55-46AC-B6EC-860E6D4B7640}"/>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People understand things differently depending on their culture, personality, personal history, and their situation in life. Different people will understand things differently and, therefore, will contribute to the community in different ways. If we were to study theology alone, we would be greatly deficient in our understanding and perspective, and we would become unnecessarily bigoted, exclusive, and isolated from the larger Body of Christ.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8">
            <a:extLst>
              <a:ext uri="{FF2B5EF4-FFF2-40B4-BE49-F238E27FC236}">
                <a16:creationId xmlns:a16="http://schemas.microsoft.com/office/drawing/2014/main" id="{4BA0E152-8E73-4949-9595-FD377A316F26}"/>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63491" name="Rectangle 1039">
            <a:extLst>
              <a:ext uri="{FF2B5EF4-FFF2-40B4-BE49-F238E27FC236}">
                <a16:creationId xmlns:a16="http://schemas.microsoft.com/office/drawing/2014/main" id="{EC915B95-9538-4D40-BDFD-12CB71AD26F3}"/>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92" name="Rectangle 1040">
            <a:extLst>
              <a:ext uri="{FF2B5EF4-FFF2-40B4-BE49-F238E27FC236}">
                <a16:creationId xmlns:a16="http://schemas.microsoft.com/office/drawing/2014/main" id="{905080E0-F5ED-4BDA-AD82-7BFEF0F5EDBF}"/>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63493" name="Rectangle 1041">
            <a:extLst>
              <a:ext uri="{FF2B5EF4-FFF2-40B4-BE49-F238E27FC236}">
                <a16:creationId xmlns:a16="http://schemas.microsoft.com/office/drawing/2014/main" id="{7F87C776-1710-4B98-80BA-B80DB10A059B}"/>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5A65F8B-CBEF-4A55-A7A7-5CFD016660DE}"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3494" name="Rectangle 2">
            <a:extLst>
              <a:ext uri="{FF2B5EF4-FFF2-40B4-BE49-F238E27FC236}">
                <a16:creationId xmlns:a16="http://schemas.microsoft.com/office/drawing/2014/main" id="{5019D199-E55C-4DB3-BDD3-F7A631EBE6B2}"/>
              </a:ext>
            </a:extLst>
          </p:cNvPr>
          <p:cNvSpPr>
            <a:spLocks noChangeArrowheads="1" noTextEdit="1"/>
          </p:cNvSpPr>
          <p:nvPr>
            <p:ph type="sldImg"/>
          </p:nvPr>
        </p:nvSpPr>
        <p:spPr>
          <a:ln/>
        </p:spPr>
      </p:sp>
      <p:sp>
        <p:nvSpPr>
          <p:cNvPr id="63495" name="Rectangle 3">
            <a:extLst>
              <a:ext uri="{FF2B5EF4-FFF2-40B4-BE49-F238E27FC236}">
                <a16:creationId xmlns:a16="http://schemas.microsoft.com/office/drawing/2014/main" id="{0C532A7F-41E6-4612-8F01-CF5B0AE38381}"/>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Explain TTP logo here.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8">
            <a:extLst>
              <a:ext uri="{FF2B5EF4-FFF2-40B4-BE49-F238E27FC236}">
                <a16:creationId xmlns:a16="http://schemas.microsoft.com/office/drawing/2014/main" id="{E63CD203-BEEB-40CF-949C-6D74D0EB3816}"/>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65539" name="Rectangle 1039">
            <a:extLst>
              <a:ext uri="{FF2B5EF4-FFF2-40B4-BE49-F238E27FC236}">
                <a16:creationId xmlns:a16="http://schemas.microsoft.com/office/drawing/2014/main" id="{A109C718-9125-4196-9FC2-00CA74EE2347}"/>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540" name="Rectangle 1040">
            <a:extLst>
              <a:ext uri="{FF2B5EF4-FFF2-40B4-BE49-F238E27FC236}">
                <a16:creationId xmlns:a16="http://schemas.microsoft.com/office/drawing/2014/main" id="{DA72DF68-0449-4A7D-8550-E246B4F42E41}"/>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65541" name="Rectangle 1041">
            <a:extLst>
              <a:ext uri="{FF2B5EF4-FFF2-40B4-BE49-F238E27FC236}">
                <a16:creationId xmlns:a16="http://schemas.microsoft.com/office/drawing/2014/main" id="{5FFEE795-7AD8-4E20-848A-C747F7E839D4}"/>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8AFF5FC0-F247-401A-BFC5-08F18A1E8DF1}"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65542" name="Rectangle 2">
            <a:extLst>
              <a:ext uri="{FF2B5EF4-FFF2-40B4-BE49-F238E27FC236}">
                <a16:creationId xmlns:a16="http://schemas.microsoft.com/office/drawing/2014/main" id="{58B89474-3760-4658-9067-52E254FBBA22}"/>
              </a:ext>
            </a:extLst>
          </p:cNvPr>
          <p:cNvSpPr>
            <a:spLocks noChangeArrowheads="1" noTextEdit="1"/>
          </p:cNvSpPr>
          <p:nvPr>
            <p:ph type="sldImg"/>
          </p:nvPr>
        </p:nvSpPr>
        <p:spPr>
          <a:ln/>
        </p:spPr>
      </p:sp>
      <p:sp>
        <p:nvSpPr>
          <p:cNvPr id="65543" name="Rectangle 3">
            <a:extLst>
              <a:ext uri="{FF2B5EF4-FFF2-40B4-BE49-F238E27FC236}">
                <a16:creationId xmlns:a16="http://schemas.microsoft.com/office/drawing/2014/main" id="{E9E22D93-35A4-4953-B64E-A3297E5E627C}"/>
              </a:ext>
            </a:extLst>
          </p:cNvPr>
          <p:cNvSpPr>
            <a:spLocks noGrp="1" noChangeArrowheads="1"/>
          </p:cNvSpPr>
          <p:nvPr>
            <p:ph type="body" idx="1"/>
          </p:nvPr>
        </p:nvSpPr>
        <p:spPr>
          <a:noFill/>
        </p:spPr>
        <p:txBody>
          <a:bodyPr/>
          <a:lstStyle/>
          <a:p>
            <a:pPr eaLnBrk="1" hangingPunct="1"/>
            <a:r>
              <a:rPr lang="en-US" altLang="en-US" b="1"/>
              <a:t>Activity: Group discussion</a:t>
            </a:r>
          </a:p>
          <a:p>
            <a:pPr eaLnBrk="1" hangingPunct="1"/>
            <a:r>
              <a:rPr lang="en-US" altLang="en-US"/>
              <a:t>Have people separate into groups of 5–10 people to discuss the questions found in the student notes. Make sure that each group has a leader who is familiar with the material and </a:t>
            </a:r>
            <a:r>
              <a:rPr lang="en-US" altLang="en-US" i="1"/>
              <a:t>able to keep the discussion on track</a:t>
            </a:r>
            <a:r>
              <a:rPr lang="en-US" altLang="en-US"/>
              <a:t>. The discussion groups should last no longer than 45 minutes.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8">
            <a:extLst>
              <a:ext uri="{FF2B5EF4-FFF2-40B4-BE49-F238E27FC236}">
                <a16:creationId xmlns:a16="http://schemas.microsoft.com/office/drawing/2014/main" id="{2B3A45CB-26A9-41E0-B797-39015B3FA772}"/>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13315" name="Rectangle 1039">
            <a:extLst>
              <a:ext uri="{FF2B5EF4-FFF2-40B4-BE49-F238E27FC236}">
                <a16:creationId xmlns:a16="http://schemas.microsoft.com/office/drawing/2014/main" id="{0C25F2F9-026B-4645-85BA-03D4655273DA}"/>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6" name="Rectangle 1040">
            <a:extLst>
              <a:ext uri="{FF2B5EF4-FFF2-40B4-BE49-F238E27FC236}">
                <a16:creationId xmlns:a16="http://schemas.microsoft.com/office/drawing/2014/main" id="{371891B9-AEF3-4C69-9388-C622FF3964BB}"/>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13317" name="Rectangle 1041">
            <a:extLst>
              <a:ext uri="{FF2B5EF4-FFF2-40B4-BE49-F238E27FC236}">
                <a16:creationId xmlns:a16="http://schemas.microsoft.com/office/drawing/2014/main" id="{C91DC1CF-E3A9-46BF-A740-C18C55EB3E9C}"/>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6297CBEF-2A45-49FB-A94C-9369CD1389C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3</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3318" name="Rectangle 2">
            <a:extLst>
              <a:ext uri="{FF2B5EF4-FFF2-40B4-BE49-F238E27FC236}">
                <a16:creationId xmlns:a16="http://schemas.microsoft.com/office/drawing/2014/main" id="{9ED8A4DC-08AC-4CEA-B8FE-88EB799FE5B6}"/>
              </a:ext>
            </a:extLst>
          </p:cNvPr>
          <p:cNvSpPr>
            <a:spLocks noChangeArrowheads="1" noTextEdit="1"/>
          </p:cNvSpPr>
          <p:nvPr>
            <p:ph type="sldImg"/>
          </p:nvPr>
        </p:nvSpPr>
        <p:spPr>
          <a:xfrm>
            <a:off x="1257300" y="720725"/>
            <a:ext cx="4800600" cy="3600450"/>
          </a:xfrm>
          <a:ln/>
        </p:spPr>
      </p:sp>
      <p:sp>
        <p:nvSpPr>
          <p:cNvPr id="13319" name="Rectangle 3">
            <a:extLst>
              <a:ext uri="{FF2B5EF4-FFF2-40B4-BE49-F238E27FC236}">
                <a16:creationId xmlns:a16="http://schemas.microsoft.com/office/drawing/2014/main" id="{F91E468E-AAC7-48D4-8522-4824167A1338}"/>
              </a:ext>
            </a:extLst>
          </p:cNvPr>
          <p:cNvSpPr>
            <a:spLocks noGrp="1" noChangeArrowheads="1"/>
          </p:cNvSpPr>
          <p:nvPr>
            <p:ph type="body" idx="1"/>
          </p:nvPr>
        </p:nvSpPr>
        <p:spPr>
          <a:xfrm>
            <a:off x="731838" y="4560888"/>
            <a:ext cx="5851525" cy="4319587"/>
          </a:xfrm>
          <a:noFill/>
        </p:spPr>
        <p:txBody>
          <a:bodyPr/>
          <a:lstStyle/>
          <a:p>
            <a:pPr eaLnBrk="1" hangingPunct="1"/>
            <a:r>
              <a:rPr lang="en-US" altLang="en-US" b="1"/>
              <a:t>Presentation Notes</a:t>
            </a:r>
            <a:r>
              <a:rPr lang="en-US" altLang="en-US"/>
              <a:t>:</a:t>
            </a:r>
          </a:p>
          <a:p>
            <a:pPr eaLnBrk="1" hangingPunct="1"/>
            <a:r>
              <a:rPr lang="en-US" altLang="en-US"/>
              <a:t>These are the twenty-three primary questions that will be addressed in this course. They will serve as an outline for the course.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8">
            <a:extLst>
              <a:ext uri="{FF2B5EF4-FFF2-40B4-BE49-F238E27FC236}">
                <a16:creationId xmlns:a16="http://schemas.microsoft.com/office/drawing/2014/main" id="{09610BD2-8DCA-4EFF-8D96-A5EEBCA4C8F5}"/>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15363" name="Rectangle 1039">
            <a:extLst>
              <a:ext uri="{FF2B5EF4-FFF2-40B4-BE49-F238E27FC236}">
                <a16:creationId xmlns:a16="http://schemas.microsoft.com/office/drawing/2014/main" id="{7EFD54EC-93E0-49CF-90DA-77614D587814}"/>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4" name="Rectangle 1040">
            <a:extLst>
              <a:ext uri="{FF2B5EF4-FFF2-40B4-BE49-F238E27FC236}">
                <a16:creationId xmlns:a16="http://schemas.microsoft.com/office/drawing/2014/main" id="{57355711-1429-4C3C-BA03-2B89B6582488}"/>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15365" name="Rectangle 1041">
            <a:extLst>
              <a:ext uri="{FF2B5EF4-FFF2-40B4-BE49-F238E27FC236}">
                <a16:creationId xmlns:a16="http://schemas.microsoft.com/office/drawing/2014/main" id="{9364D991-B48F-4BAA-BAF1-5942F4141CA7}"/>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A42AFF80-5A3E-4CCB-920D-B55E7AA3666A}"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4</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5366" name="Rectangle 2">
            <a:extLst>
              <a:ext uri="{FF2B5EF4-FFF2-40B4-BE49-F238E27FC236}">
                <a16:creationId xmlns:a16="http://schemas.microsoft.com/office/drawing/2014/main" id="{092E6331-2190-4647-A9FE-365DD131EAFE}"/>
              </a:ext>
            </a:extLst>
          </p:cNvPr>
          <p:cNvSpPr>
            <a:spLocks noChangeArrowheads="1" noTextEdit="1"/>
          </p:cNvSpPr>
          <p:nvPr>
            <p:ph type="sldImg"/>
          </p:nvPr>
        </p:nvSpPr>
        <p:spPr>
          <a:ln/>
        </p:spPr>
      </p:sp>
      <p:sp>
        <p:nvSpPr>
          <p:cNvPr id="15367" name="Rectangle 3">
            <a:extLst>
              <a:ext uri="{FF2B5EF4-FFF2-40B4-BE49-F238E27FC236}">
                <a16:creationId xmlns:a16="http://schemas.microsoft.com/office/drawing/2014/main" id="{D26E9171-C5C6-4535-8F5A-F0CB70C1EA1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8">
            <a:extLst>
              <a:ext uri="{FF2B5EF4-FFF2-40B4-BE49-F238E27FC236}">
                <a16:creationId xmlns:a16="http://schemas.microsoft.com/office/drawing/2014/main" id="{2268B5B9-3C6F-4CA8-A112-F21D1AC1EE9D}"/>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17411" name="Rectangle 1039">
            <a:extLst>
              <a:ext uri="{FF2B5EF4-FFF2-40B4-BE49-F238E27FC236}">
                <a16:creationId xmlns:a16="http://schemas.microsoft.com/office/drawing/2014/main" id="{B03917A9-B852-43CA-BEF2-2FE5540D11B4}"/>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2" name="Rectangle 1040">
            <a:extLst>
              <a:ext uri="{FF2B5EF4-FFF2-40B4-BE49-F238E27FC236}">
                <a16:creationId xmlns:a16="http://schemas.microsoft.com/office/drawing/2014/main" id="{C17F9623-5EE2-4F8C-9670-91E87E4B052E}"/>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17413" name="Rectangle 1041">
            <a:extLst>
              <a:ext uri="{FF2B5EF4-FFF2-40B4-BE49-F238E27FC236}">
                <a16:creationId xmlns:a16="http://schemas.microsoft.com/office/drawing/2014/main" id="{27F62ED0-693C-4CBD-8AB7-6199BD369686}"/>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EFAC4797-0EF8-4804-9AC0-5BFA67F10FDF}"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5</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17414" name="Rectangle 2">
            <a:extLst>
              <a:ext uri="{FF2B5EF4-FFF2-40B4-BE49-F238E27FC236}">
                <a16:creationId xmlns:a16="http://schemas.microsoft.com/office/drawing/2014/main" id="{AA977EEE-E5D8-431B-BC23-1BCE2DC8D4A6}"/>
              </a:ext>
            </a:extLst>
          </p:cNvPr>
          <p:cNvSpPr>
            <a:spLocks noChangeArrowheads="1" noTextEdit="1"/>
          </p:cNvSpPr>
          <p:nvPr>
            <p:ph type="sldImg"/>
          </p:nvPr>
        </p:nvSpPr>
        <p:spPr>
          <a:ln/>
        </p:spPr>
      </p:sp>
      <p:sp>
        <p:nvSpPr>
          <p:cNvPr id="17415" name="Rectangle 3">
            <a:extLst>
              <a:ext uri="{FF2B5EF4-FFF2-40B4-BE49-F238E27FC236}">
                <a16:creationId xmlns:a16="http://schemas.microsoft.com/office/drawing/2014/main" id="{E252604C-4B8A-4F9A-9AC9-4FCE866C9B66}"/>
              </a:ext>
            </a:extLst>
          </p:cNvPr>
          <p:cNvSpPr>
            <a:spLocks noGrp="1" noChangeArrowheads="1"/>
          </p:cNvSpPr>
          <p:nvPr>
            <p:ph type="body" idx="1"/>
          </p:nvPr>
        </p:nvSpPr>
        <p:spPr>
          <a:noFill/>
        </p:spPr>
        <p:txBody>
          <a:bodyPr/>
          <a:lstStyle/>
          <a:p>
            <a:pPr eaLnBrk="1" hangingPunct="1"/>
            <a:r>
              <a:rPr lang="en-US" altLang="en-US" b="1"/>
              <a:t>Session Overview:</a:t>
            </a:r>
          </a:p>
          <a:p>
            <a:pPr eaLnBrk="1" hangingPunct="1"/>
            <a:r>
              <a:rPr lang="en-US" altLang="en-US"/>
              <a:t>What is The Theology Program anyway? What is our approach to studying theology? Does TTP take the "we're right, your wrong" approach? Or does it approach theology more peaceably, letting the students make up their own mind? Am I smart enough to take this course? These are all important questions that this first session seeks to answer. This session presents a basic understanding of the importance of the study of theology and the purpose of The Theology Program. The "rules of engagement" will set the stage for all future TTP sessions, arguing that theology is best done with an irenic (peaceable) approach, interacting with Christian doctrine and other belief systems in a gracious manner, allowing the student to make up their own mind when all of the evidence has been </a:t>
            </a:r>
            <a:r>
              <a:rPr lang="en-US" altLang="en-US" i="1"/>
              <a:t>accurately </a:t>
            </a:r>
            <a:r>
              <a:rPr lang="en-US" altLang="en-US"/>
              <a:t>presented.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8">
            <a:extLst>
              <a:ext uri="{FF2B5EF4-FFF2-40B4-BE49-F238E27FC236}">
                <a16:creationId xmlns:a16="http://schemas.microsoft.com/office/drawing/2014/main" id="{37B813BE-575B-4B39-BAFC-2C19B6F85713}"/>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20483" name="Rectangle 1039">
            <a:extLst>
              <a:ext uri="{FF2B5EF4-FFF2-40B4-BE49-F238E27FC236}">
                <a16:creationId xmlns:a16="http://schemas.microsoft.com/office/drawing/2014/main" id="{01CC6445-5B4D-4535-A902-426BCCFBB3B8}"/>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4" name="Rectangle 1040">
            <a:extLst>
              <a:ext uri="{FF2B5EF4-FFF2-40B4-BE49-F238E27FC236}">
                <a16:creationId xmlns:a16="http://schemas.microsoft.com/office/drawing/2014/main" id="{E3EBDA09-1697-4FF5-8CCF-15F6A3465B40}"/>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20485" name="Rectangle 1041">
            <a:extLst>
              <a:ext uri="{FF2B5EF4-FFF2-40B4-BE49-F238E27FC236}">
                <a16:creationId xmlns:a16="http://schemas.microsoft.com/office/drawing/2014/main" id="{188652BE-BA5C-4F1C-8872-7B29374951C0}"/>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59D66464-1A9F-4EE2-8C15-F411C9D19D31}"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7</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0486" name="Rectangle 2">
            <a:extLst>
              <a:ext uri="{FF2B5EF4-FFF2-40B4-BE49-F238E27FC236}">
                <a16:creationId xmlns:a16="http://schemas.microsoft.com/office/drawing/2014/main" id="{FB2BB6B2-1381-434B-BCD4-BD003AE32DA5}"/>
              </a:ext>
            </a:extLst>
          </p:cNvPr>
          <p:cNvSpPr>
            <a:spLocks noChangeArrowheads="1" noTextEdit="1"/>
          </p:cNvSpPr>
          <p:nvPr>
            <p:ph type="sldImg"/>
          </p:nvPr>
        </p:nvSpPr>
        <p:spPr>
          <a:ln/>
        </p:spPr>
      </p:sp>
      <p:sp>
        <p:nvSpPr>
          <p:cNvPr id="20487" name="Rectangle 3">
            <a:extLst>
              <a:ext uri="{FF2B5EF4-FFF2-40B4-BE49-F238E27FC236}">
                <a16:creationId xmlns:a16="http://schemas.microsoft.com/office/drawing/2014/main" id="{4D3CC876-6FFB-449D-9C78-8EF7122CD073}"/>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The primary purpose of the following slides is to use humor to put people at ease concerning the rationale for taking this course. While the examples are given comically, they truly are representative of first-time students of TTP.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8">
            <a:extLst>
              <a:ext uri="{FF2B5EF4-FFF2-40B4-BE49-F238E27FC236}">
                <a16:creationId xmlns:a16="http://schemas.microsoft.com/office/drawing/2014/main" id="{8F60D4A4-BD9F-46AA-9F5A-08D2C2B28DF3}"/>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23555" name="Rectangle 1039">
            <a:extLst>
              <a:ext uri="{FF2B5EF4-FFF2-40B4-BE49-F238E27FC236}">
                <a16:creationId xmlns:a16="http://schemas.microsoft.com/office/drawing/2014/main" id="{7686517E-A570-40E3-9321-D2A97E1D2A68}"/>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56" name="Rectangle 1040">
            <a:extLst>
              <a:ext uri="{FF2B5EF4-FFF2-40B4-BE49-F238E27FC236}">
                <a16:creationId xmlns:a16="http://schemas.microsoft.com/office/drawing/2014/main" id="{705599E2-3C5D-4C29-BEBF-437679B83D07}"/>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23557" name="Rectangle 1041">
            <a:extLst>
              <a:ext uri="{FF2B5EF4-FFF2-40B4-BE49-F238E27FC236}">
                <a16:creationId xmlns:a16="http://schemas.microsoft.com/office/drawing/2014/main" id="{544C31C9-0653-4BC7-9504-FC77414CF245}"/>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CAA51ADC-F8E9-410F-8784-16BAB9E39EE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9</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3558" name="Rectangle 2">
            <a:extLst>
              <a:ext uri="{FF2B5EF4-FFF2-40B4-BE49-F238E27FC236}">
                <a16:creationId xmlns:a16="http://schemas.microsoft.com/office/drawing/2014/main" id="{A1102384-C7F9-428E-92A6-1D8AD06AB540}"/>
              </a:ext>
            </a:extLst>
          </p:cNvPr>
          <p:cNvSpPr>
            <a:spLocks noChangeArrowheads="1" noTextEdit="1"/>
          </p:cNvSpPr>
          <p:nvPr>
            <p:ph type="sldImg"/>
          </p:nvPr>
        </p:nvSpPr>
        <p:spPr>
          <a:ln/>
        </p:spPr>
      </p:sp>
      <p:sp>
        <p:nvSpPr>
          <p:cNvPr id="23559" name="Rectangle 3">
            <a:extLst>
              <a:ext uri="{FF2B5EF4-FFF2-40B4-BE49-F238E27FC236}">
                <a16:creationId xmlns:a16="http://schemas.microsoft.com/office/drawing/2014/main" id="{88A40B17-A640-4475-926D-D67B40CC6344}"/>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This is the attitude of many. They need to be encouraged, and their fear needs to be taken seriously, since they truly believe that they are not smart and cannot learn at this level.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8">
            <a:extLst>
              <a:ext uri="{FF2B5EF4-FFF2-40B4-BE49-F238E27FC236}">
                <a16:creationId xmlns:a16="http://schemas.microsoft.com/office/drawing/2014/main" id="{39BE5693-5B28-4148-9BE2-E1AD70FDCA96}"/>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25603" name="Rectangle 1039">
            <a:extLst>
              <a:ext uri="{FF2B5EF4-FFF2-40B4-BE49-F238E27FC236}">
                <a16:creationId xmlns:a16="http://schemas.microsoft.com/office/drawing/2014/main" id="{28463A54-98F8-4E11-8D18-CE1BC9EE7B52}"/>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4" name="Rectangle 1040">
            <a:extLst>
              <a:ext uri="{FF2B5EF4-FFF2-40B4-BE49-F238E27FC236}">
                <a16:creationId xmlns:a16="http://schemas.microsoft.com/office/drawing/2014/main" id="{806678F3-3681-493D-809C-879C62D7E255}"/>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25605" name="Rectangle 1041">
            <a:extLst>
              <a:ext uri="{FF2B5EF4-FFF2-40B4-BE49-F238E27FC236}">
                <a16:creationId xmlns:a16="http://schemas.microsoft.com/office/drawing/2014/main" id="{F663A3CB-8427-4F86-857B-48BA13E8A299}"/>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FD78355F-1976-4EED-B5D4-B216CD70D823}"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10</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5606" name="Rectangle 2">
            <a:extLst>
              <a:ext uri="{FF2B5EF4-FFF2-40B4-BE49-F238E27FC236}">
                <a16:creationId xmlns:a16="http://schemas.microsoft.com/office/drawing/2014/main" id="{CD7249F1-930C-41E3-AB5C-29D1D97037BF}"/>
              </a:ext>
            </a:extLst>
          </p:cNvPr>
          <p:cNvSpPr>
            <a:spLocks noChangeArrowheads="1" noTextEdit="1"/>
          </p:cNvSpPr>
          <p:nvPr>
            <p:ph type="sldImg"/>
          </p:nvPr>
        </p:nvSpPr>
        <p:spPr>
          <a:ln/>
        </p:spPr>
      </p:sp>
      <p:sp>
        <p:nvSpPr>
          <p:cNvPr id="25607" name="Rectangle 3">
            <a:extLst>
              <a:ext uri="{FF2B5EF4-FFF2-40B4-BE49-F238E27FC236}">
                <a16:creationId xmlns:a16="http://schemas.microsoft.com/office/drawing/2014/main" id="{553B22E6-8114-42C8-9902-4B0AE562BC8B}"/>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This type of person can cause much frustration and take over the entire class if you are not careful. The goal is not to keep him quite, but to challenge him through the conversation of the community.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8">
            <a:extLst>
              <a:ext uri="{FF2B5EF4-FFF2-40B4-BE49-F238E27FC236}">
                <a16:creationId xmlns:a16="http://schemas.microsoft.com/office/drawing/2014/main" id="{227DDFD3-E52D-4067-BF64-1471D6B50F95}"/>
              </a:ext>
            </a:extLst>
          </p:cNvPr>
          <p:cNvSpPr>
            <a:spLocks noGrp="1" noChangeArrowheads="1"/>
          </p:cNvSpPr>
          <p:nvPr>
            <p:ph type="hdr" sz="quarter"/>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Teacher’s Notes</a:t>
            </a:r>
          </a:p>
        </p:txBody>
      </p:sp>
      <p:sp>
        <p:nvSpPr>
          <p:cNvPr id="27651" name="Rectangle 1039">
            <a:extLst>
              <a:ext uri="{FF2B5EF4-FFF2-40B4-BE49-F238E27FC236}">
                <a16:creationId xmlns:a16="http://schemas.microsoft.com/office/drawing/2014/main" id="{FE505900-847B-4A0F-9AC7-69691049BAA4}"/>
              </a:ext>
            </a:extLst>
          </p:cNvPr>
          <p:cNvSpPr>
            <a:spLocks noGrp="1" noChangeArrowheads="1"/>
          </p:cNvSpPr>
          <p:nvPr>
            <p:ph type="dt" sz="quarter" idx="1"/>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Perpetua" panose="02020502060401020303" pitchFamily="18" charset="0"/>
                <a:ea typeface="+mn-ea"/>
                <a:cs typeface="+mn-cs"/>
              </a:rPr>
              <a:t>Introduction to Theology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2" name="Rectangle 1040">
            <a:extLst>
              <a:ext uri="{FF2B5EF4-FFF2-40B4-BE49-F238E27FC236}">
                <a16:creationId xmlns:a16="http://schemas.microsoft.com/office/drawing/2014/main" id="{D84F1C0B-FD0D-45E5-B9D7-C4E620C5E94F}"/>
              </a:ext>
            </a:extLst>
          </p:cNvPr>
          <p:cNvSpPr>
            <a:spLocks noGrp="1" noChangeArrowheads="1"/>
          </p:cNvSpPr>
          <p:nvPr>
            <p:ph type="ftr" sz="quarter" idx="4"/>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0033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Copyright © 2005-2006 Reclaiming the Mind Ministries. All Rights Reserved.</a:t>
            </a:r>
            <a:endParaRPr kumimoji="0" lang="en-US" altLang="en-US" sz="1200" b="0" i="0" u="none" strike="noStrike" kern="1200" cap="none" spc="0" normalizeH="0" baseline="0" noProof="0">
              <a:ln>
                <a:noFill/>
              </a:ln>
              <a:solidFill>
                <a:srgbClr val="000000"/>
              </a:solidFill>
              <a:effectLst/>
              <a:uLnTx/>
              <a:uFillTx/>
              <a:latin typeface="Perpetua" panose="02020502060401020303" pitchFamily="18" charset="0"/>
              <a:ea typeface="+mn-ea"/>
              <a:cs typeface="+mn-cs"/>
            </a:endParaRPr>
          </a:p>
        </p:txBody>
      </p:sp>
      <p:sp>
        <p:nvSpPr>
          <p:cNvPr id="27653" name="Rectangle 1041">
            <a:extLst>
              <a:ext uri="{FF2B5EF4-FFF2-40B4-BE49-F238E27FC236}">
                <a16:creationId xmlns:a16="http://schemas.microsoft.com/office/drawing/2014/main" id="{AD528C5B-CDB6-4F6C-BBE2-B407E52A9A83}"/>
              </a:ext>
            </a:extLst>
          </p:cNvPr>
          <p:cNvSpPr>
            <a:spLocks noGrp="1" noChangeArrowheads="1"/>
          </p:cNvSpPr>
          <p:nvPr>
            <p:ph type="sldNum" sz="quarter" idx="5"/>
          </p:nvPr>
        </p:nvSpPr>
        <p:spPr>
          <a:noFill/>
        </p:spPr>
        <p:txBody>
          <a:bodyPr/>
          <a:lstStyle>
            <a:lvl1pPr defTabSz="1003300">
              <a:defRPr>
                <a:solidFill>
                  <a:schemeClr val="tx1"/>
                </a:solidFill>
                <a:latin typeface="Arial" panose="020B0604020202020204" pitchFamily="34" charset="0"/>
              </a:defRPr>
            </a:lvl1pPr>
            <a:lvl2pPr marL="742950" indent="-285750" defTabSz="1003300">
              <a:defRPr>
                <a:solidFill>
                  <a:schemeClr val="tx1"/>
                </a:solidFill>
                <a:latin typeface="Arial" panose="020B0604020202020204" pitchFamily="34" charset="0"/>
              </a:defRPr>
            </a:lvl2pPr>
            <a:lvl3pPr marL="1143000" indent="-228600" defTabSz="1003300">
              <a:defRPr>
                <a:solidFill>
                  <a:schemeClr val="tx1"/>
                </a:solidFill>
                <a:latin typeface="Arial" panose="020B0604020202020204" pitchFamily="34" charset="0"/>
              </a:defRPr>
            </a:lvl3pPr>
            <a:lvl4pPr marL="1600200" indent="-228600" defTabSz="1003300">
              <a:defRPr>
                <a:solidFill>
                  <a:schemeClr val="tx1"/>
                </a:solidFill>
                <a:latin typeface="Arial" panose="020B0604020202020204" pitchFamily="34" charset="0"/>
              </a:defRPr>
            </a:lvl4pPr>
            <a:lvl5pPr marL="2057400" indent="-228600" defTabSz="1003300">
              <a:defRPr>
                <a:solidFill>
                  <a:schemeClr val="tx1"/>
                </a:solidFill>
                <a:latin typeface="Arial" panose="020B0604020202020204" pitchFamily="34" charset="0"/>
              </a:defRPr>
            </a:lvl5pPr>
            <a:lvl6pPr marL="2514600" indent="-228600" defTabSz="1003300" eaLnBrk="0" fontAlgn="base" hangingPunct="0">
              <a:spcBef>
                <a:spcPct val="0"/>
              </a:spcBef>
              <a:spcAft>
                <a:spcPct val="0"/>
              </a:spcAft>
              <a:defRPr>
                <a:solidFill>
                  <a:schemeClr val="tx1"/>
                </a:solidFill>
                <a:latin typeface="Arial" panose="020B0604020202020204" pitchFamily="34" charset="0"/>
              </a:defRPr>
            </a:lvl6pPr>
            <a:lvl7pPr marL="2971800" indent="-228600" defTabSz="1003300" eaLnBrk="0" fontAlgn="base" hangingPunct="0">
              <a:spcBef>
                <a:spcPct val="0"/>
              </a:spcBef>
              <a:spcAft>
                <a:spcPct val="0"/>
              </a:spcAft>
              <a:defRPr>
                <a:solidFill>
                  <a:schemeClr val="tx1"/>
                </a:solidFill>
                <a:latin typeface="Arial" panose="020B0604020202020204" pitchFamily="34" charset="0"/>
              </a:defRPr>
            </a:lvl7pPr>
            <a:lvl8pPr marL="3429000" indent="-228600" defTabSz="1003300" eaLnBrk="0" fontAlgn="base" hangingPunct="0">
              <a:spcBef>
                <a:spcPct val="0"/>
              </a:spcBef>
              <a:spcAft>
                <a:spcPct val="0"/>
              </a:spcAft>
              <a:defRPr>
                <a:solidFill>
                  <a:schemeClr val="tx1"/>
                </a:solidFill>
                <a:latin typeface="Arial" panose="020B0604020202020204" pitchFamily="34" charset="0"/>
              </a:defRPr>
            </a:lvl8pPr>
            <a:lvl9pPr marL="3886200" indent="-228600" defTabSz="10033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0033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rPr>
              <a:t>Slide </a:t>
            </a:r>
            <a:fld id="{FA450776-30AD-4A40-99CB-C6B0218429F7}" type="slidenum">
              <a:rPr kumimoji="0" lang="en-US" altLang="en-US" sz="1500" b="0" i="0" u="none" strike="noStrike" kern="1200" cap="none" spc="0" normalizeH="0" baseline="0" noProof="0" smtClean="0">
                <a:ln>
                  <a:noFill/>
                </a:ln>
                <a:solidFill>
                  <a:srgbClr val="000000"/>
                </a:solidFill>
                <a:effectLst/>
                <a:uLnTx/>
                <a:uFillTx/>
                <a:latin typeface="Perpetua" panose="02020502060401020303" pitchFamily="18" charset="0"/>
                <a:ea typeface="+mn-ea"/>
                <a:cs typeface="Times New Roman" panose="02020603050405020304" pitchFamily="18" charset="0"/>
              </a:rPr>
              <a:pPr marL="0" marR="0" lvl="0" indent="0" algn="r" defTabSz="1003300" rtl="0" eaLnBrk="1" fontAlgn="base" latinLnBrk="0" hangingPunct="1">
                <a:lnSpc>
                  <a:spcPct val="100000"/>
                </a:lnSpc>
                <a:spcBef>
                  <a:spcPct val="0"/>
                </a:spcBef>
                <a:spcAft>
                  <a:spcPct val="0"/>
                </a:spcAft>
                <a:buClrTx/>
                <a:buSzTx/>
                <a:buFontTx/>
                <a:buNone/>
                <a:tabLst/>
                <a:defRPr/>
              </a:pPr>
              <a:t>11</a:t>
            </a:fld>
            <a:endParaRPr kumimoji="0" lang="en-US" altLang="en-US" sz="1500" b="0" i="0" u="none" strike="noStrike" kern="1200" cap="none" spc="0" normalizeH="0" baseline="0" noProof="0">
              <a:ln>
                <a:noFill/>
              </a:ln>
              <a:solidFill>
                <a:srgbClr val="000000"/>
              </a:solidFill>
              <a:effectLst/>
              <a:uLnTx/>
              <a:uFillTx/>
              <a:latin typeface="Perpetua" panose="02020502060401020303" pitchFamily="18" charset="0"/>
              <a:ea typeface="+mn-ea"/>
              <a:cs typeface="Times New Roman" panose="02020603050405020304" pitchFamily="18" charset="0"/>
            </a:endParaRPr>
          </a:p>
        </p:txBody>
      </p:sp>
      <p:sp>
        <p:nvSpPr>
          <p:cNvPr id="27654" name="Rectangle 2">
            <a:extLst>
              <a:ext uri="{FF2B5EF4-FFF2-40B4-BE49-F238E27FC236}">
                <a16:creationId xmlns:a16="http://schemas.microsoft.com/office/drawing/2014/main" id="{D5274351-DAB5-46A6-B8C5-4A3D75297D22}"/>
              </a:ext>
            </a:extLst>
          </p:cNvPr>
          <p:cNvSpPr>
            <a:spLocks noChangeArrowheads="1" noTextEdit="1"/>
          </p:cNvSpPr>
          <p:nvPr>
            <p:ph type="sldImg"/>
          </p:nvPr>
        </p:nvSpPr>
        <p:spPr>
          <a:ln/>
        </p:spPr>
      </p:sp>
      <p:sp>
        <p:nvSpPr>
          <p:cNvPr id="27655" name="Rectangle 3">
            <a:extLst>
              <a:ext uri="{FF2B5EF4-FFF2-40B4-BE49-F238E27FC236}">
                <a16:creationId xmlns:a16="http://schemas.microsoft.com/office/drawing/2014/main" id="{756A1FA4-D592-4519-96DC-B502D07E56BE}"/>
              </a:ext>
            </a:extLst>
          </p:cNvPr>
          <p:cNvSpPr>
            <a:spLocks noGrp="1" noChangeArrowheads="1"/>
          </p:cNvSpPr>
          <p:nvPr>
            <p:ph type="body" idx="1"/>
          </p:nvPr>
        </p:nvSpPr>
        <p:spPr>
          <a:noFill/>
        </p:spPr>
        <p:txBody>
          <a:bodyPr/>
          <a:lstStyle/>
          <a:p>
            <a:pPr eaLnBrk="1" hangingPunct="1"/>
            <a:r>
              <a:rPr lang="en-US" altLang="en-US" b="1"/>
              <a:t>Presentation Notes</a:t>
            </a:r>
            <a:r>
              <a:rPr lang="en-US" altLang="en-US"/>
              <a:t>:</a:t>
            </a:r>
          </a:p>
          <a:p>
            <a:pPr eaLnBrk="1" hangingPunct="1"/>
            <a:r>
              <a:rPr lang="en-US" altLang="en-US"/>
              <a:t>This type of person is very set in his ways. He will not open his mind until you help change his way of thinking. We hope to do that in this course.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0">
            <a:extLst>
              <a:ext uri="{FF2B5EF4-FFF2-40B4-BE49-F238E27FC236}">
                <a16:creationId xmlns:a16="http://schemas.microsoft.com/office/drawing/2014/main" id="{8D2E8056-5A8C-4720-BDE5-6CF956898F32}"/>
              </a:ext>
            </a:extLst>
          </p:cNvPr>
          <p:cNvGraphicFramePr>
            <a:graphicFrameLocks noChangeAspect="1"/>
          </p:cNvGraphicFramePr>
          <p:nvPr userDrawn="1"/>
        </p:nvGraphicFramePr>
        <p:xfrm>
          <a:off x="1" y="1447800"/>
          <a:ext cx="5617633" cy="5410200"/>
        </p:xfrm>
        <a:graphic>
          <a:graphicData uri="http://schemas.openxmlformats.org/presentationml/2006/ole">
            <mc:AlternateContent xmlns:mc="http://schemas.openxmlformats.org/markup-compatibility/2006">
              <mc:Choice xmlns:v="urn:schemas-microsoft-com:vml" Requires="v">
                <p:oleObj spid="_x0000_s2050" name="Image" r:id="rId3" imgW="4650900" imgH="5972467" progId="Photoshop.Image.5">
                  <p:embed/>
                </p:oleObj>
              </mc:Choice>
              <mc:Fallback>
                <p:oleObj name="Image" r:id="rId3" imgW="4650900" imgH="5972467" progId="Photoshop.Image.5">
                  <p:embed/>
                  <p:pic>
                    <p:nvPicPr>
                      <p:cNvPr id="4" name="Object 20">
                        <a:extLst>
                          <a:ext uri="{FF2B5EF4-FFF2-40B4-BE49-F238E27FC236}">
                            <a16:creationId xmlns:a16="http://schemas.microsoft.com/office/drawing/2014/main" id="{8D2E8056-5A8C-4720-BDE5-6CF956898F32}"/>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 y="1447800"/>
                        <a:ext cx="5617633" cy="541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pic>
                </p:oleObj>
              </mc:Fallback>
            </mc:AlternateContent>
          </a:graphicData>
        </a:graphic>
      </p:graphicFrame>
      <p:sp>
        <p:nvSpPr>
          <p:cNvPr id="5" name="Rectangle 7">
            <a:extLst>
              <a:ext uri="{FF2B5EF4-FFF2-40B4-BE49-F238E27FC236}">
                <a16:creationId xmlns:a16="http://schemas.microsoft.com/office/drawing/2014/main" id="{0F79C855-1886-4D90-BE7B-47C03675394D}"/>
              </a:ext>
            </a:extLst>
          </p:cNvPr>
          <p:cNvSpPr>
            <a:spLocks noChangeArrowheads="1"/>
          </p:cNvSpPr>
          <p:nvPr userDrawn="1"/>
        </p:nvSpPr>
        <p:spPr bwMode="auto">
          <a:xfrm>
            <a:off x="5588000" y="6553200"/>
            <a:ext cx="426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Copyright © 2002-2006, Reclaiming the Mind Ministries.</a:t>
            </a:r>
          </a:p>
        </p:txBody>
      </p:sp>
      <p:pic>
        <p:nvPicPr>
          <p:cNvPr id="6" name="Picture 9">
            <a:extLst>
              <a:ext uri="{FF2B5EF4-FFF2-40B4-BE49-F238E27FC236}">
                <a16:creationId xmlns:a16="http://schemas.microsoft.com/office/drawing/2014/main" id="{AA028AF1-755D-4B0B-ABD9-0CE908FBBF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69600" y="6248400"/>
            <a:ext cx="114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38" name="Rectangle 2">
            <a:extLst>
              <a:ext uri="{FF2B5EF4-FFF2-40B4-BE49-F238E27FC236}">
                <a16:creationId xmlns:a16="http://schemas.microsoft.com/office/drawing/2014/main" id="{CF05B922-CB64-43C2-A8EA-A3DF6AB40098}"/>
              </a:ext>
            </a:extLst>
          </p:cNvPr>
          <p:cNvSpPr>
            <a:spLocks noGrp="1" noChangeArrowheads="1"/>
          </p:cNvSpPr>
          <p:nvPr>
            <p:ph type="ctrTitle"/>
          </p:nvPr>
        </p:nvSpPr>
        <p:spPr>
          <a:xfrm>
            <a:off x="2844800" y="304801"/>
            <a:ext cx="8128000" cy="1470025"/>
          </a:xfrm>
        </p:spPr>
        <p:txBody>
          <a:bodyPr/>
          <a:lstStyle>
            <a:lvl1pPr algn="l">
              <a:defRPr/>
            </a:lvl1pPr>
          </a:lstStyle>
          <a:p>
            <a:pPr lvl="0"/>
            <a:r>
              <a:rPr lang="en-US" altLang="en-US" noProof="0"/>
              <a:t>Click to edit Master title style</a:t>
            </a:r>
          </a:p>
        </p:txBody>
      </p:sp>
      <p:sp>
        <p:nvSpPr>
          <p:cNvPr id="577539" name="Rectangle 3">
            <a:extLst>
              <a:ext uri="{FF2B5EF4-FFF2-40B4-BE49-F238E27FC236}">
                <a16:creationId xmlns:a16="http://schemas.microsoft.com/office/drawing/2014/main" id="{E8ED35F5-2DD6-4293-A710-16BB85ADB917}"/>
              </a:ext>
            </a:extLst>
          </p:cNvPr>
          <p:cNvSpPr>
            <a:spLocks noGrp="1" noChangeArrowheads="1"/>
          </p:cNvSpPr>
          <p:nvPr>
            <p:ph type="subTitle" idx="1"/>
          </p:nvPr>
        </p:nvSpPr>
        <p:spPr>
          <a:xfrm>
            <a:off x="5588000" y="2590800"/>
            <a:ext cx="6299200" cy="1752600"/>
          </a:xfrm>
        </p:spPr>
        <p:txBody>
          <a:bodyPr/>
          <a:lstStyle>
            <a:lvl1pPr marL="0" indent="0" algn="ctr">
              <a:buFontTx/>
              <a:buNone/>
              <a:defRPr/>
            </a:lvl1pPr>
          </a:lstStyle>
          <a:p>
            <a:pPr lvl="0"/>
            <a:r>
              <a:rPr lang="en-US" altLang="en-US" noProof="0"/>
              <a:t>Click to edit Master subtitle style</a:t>
            </a:r>
          </a:p>
        </p:txBody>
      </p:sp>
      <p:sp>
        <p:nvSpPr>
          <p:cNvPr id="7" name="Rectangle 4">
            <a:extLst>
              <a:ext uri="{FF2B5EF4-FFF2-40B4-BE49-F238E27FC236}">
                <a16:creationId xmlns:a16="http://schemas.microsoft.com/office/drawing/2014/main" id="{92EFEA0B-1633-4593-9796-8BABE2960EDD}"/>
              </a:ext>
            </a:extLst>
          </p:cNvPr>
          <p:cNvSpPr>
            <a:spLocks noGrp="1" noChangeArrowheads="1"/>
          </p:cNvSpPr>
          <p:nvPr>
            <p:ph type="dt" sz="half" idx="10"/>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8" name="Rectangle 6">
            <a:extLst>
              <a:ext uri="{FF2B5EF4-FFF2-40B4-BE49-F238E27FC236}">
                <a16:creationId xmlns:a16="http://schemas.microsoft.com/office/drawing/2014/main" id="{7C58E646-1347-4D0C-8EBB-32103A992C11}"/>
              </a:ext>
            </a:extLst>
          </p:cNvPr>
          <p:cNvSpPr>
            <a:spLocks noGrp="1" noChangeArrowheads="1"/>
          </p:cNvSpPr>
          <p:nvPr>
            <p:ph type="sldNum" sz="quarter" idx="11"/>
          </p:nvPr>
        </p:nvSpPr>
        <p:spPr/>
        <p:txBody>
          <a:bodyPr/>
          <a:lstStyle>
            <a:lvl1pPr>
              <a:defRPr smtClean="0"/>
            </a:lvl1pPr>
          </a:lstStyle>
          <a:p>
            <a:pPr>
              <a:defRPr/>
            </a:pPr>
            <a:fld id="{A7154AEA-E2CC-4B12-AFE9-7923014D1881}" type="slidenum">
              <a:rPr lang="en-US" altLang="en-US"/>
              <a:pPr>
                <a:defRPr/>
              </a:pPr>
              <a:t>‹#›</a:t>
            </a:fld>
            <a:endParaRPr lang="en-US" altLang="en-US"/>
          </a:p>
        </p:txBody>
      </p:sp>
    </p:spTree>
    <p:extLst>
      <p:ext uri="{BB962C8B-B14F-4D97-AF65-F5344CB8AC3E}">
        <p14:creationId xmlns:p14="http://schemas.microsoft.com/office/powerpoint/2010/main" val="5376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CAB1-32A3-43D6-9FB1-56BCB9A91A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EABF68-EBDF-4019-B8AB-03E025FA7E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9F6417C-7AEF-4513-825E-1441E392ACB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F95B1BE-4DE8-4EF6-A884-CA7067DADB77}"/>
              </a:ext>
            </a:extLst>
          </p:cNvPr>
          <p:cNvSpPr>
            <a:spLocks noGrp="1" noChangeArrowheads="1"/>
          </p:cNvSpPr>
          <p:nvPr>
            <p:ph type="sldNum" sz="quarter" idx="11"/>
          </p:nvPr>
        </p:nvSpPr>
        <p:spPr>
          <a:ln/>
        </p:spPr>
        <p:txBody>
          <a:bodyPr/>
          <a:lstStyle>
            <a:lvl1pPr>
              <a:defRPr/>
            </a:lvl1pPr>
          </a:lstStyle>
          <a:p>
            <a:pPr>
              <a:defRPr/>
            </a:pPr>
            <a:fld id="{A89E2CDA-97CF-4597-9291-651AE166ECC6}" type="slidenum">
              <a:rPr lang="en-US" altLang="en-US"/>
              <a:pPr>
                <a:defRPr/>
              </a:pPr>
              <a:t>‹#›</a:t>
            </a:fld>
            <a:endParaRPr lang="en-US" altLang="en-US"/>
          </a:p>
        </p:txBody>
      </p:sp>
    </p:spTree>
    <p:extLst>
      <p:ext uri="{BB962C8B-B14F-4D97-AF65-F5344CB8AC3E}">
        <p14:creationId xmlns:p14="http://schemas.microsoft.com/office/powerpoint/2010/main" val="35846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F0320-3F5E-4969-9CC4-7EE56C1B2C56}"/>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276250-6F2F-4D3E-80BA-59DC35851F8A}"/>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DBCFECC-5EAF-4E76-A47F-F2F6305AFD7F}"/>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EDF209D-86C1-4220-9A9A-A41952B79070}"/>
              </a:ext>
            </a:extLst>
          </p:cNvPr>
          <p:cNvSpPr>
            <a:spLocks noGrp="1" noChangeArrowheads="1"/>
          </p:cNvSpPr>
          <p:nvPr>
            <p:ph type="sldNum" sz="quarter" idx="11"/>
          </p:nvPr>
        </p:nvSpPr>
        <p:spPr>
          <a:ln/>
        </p:spPr>
        <p:txBody>
          <a:bodyPr/>
          <a:lstStyle>
            <a:lvl1pPr>
              <a:defRPr/>
            </a:lvl1pPr>
          </a:lstStyle>
          <a:p>
            <a:pPr>
              <a:defRPr/>
            </a:pPr>
            <a:fld id="{BC600D6C-3A6B-4336-B238-C6E3ADFFD960}" type="slidenum">
              <a:rPr lang="en-US" altLang="en-US"/>
              <a:pPr>
                <a:defRPr/>
              </a:pPr>
              <a:t>‹#›</a:t>
            </a:fld>
            <a:endParaRPr lang="en-US" altLang="en-US"/>
          </a:p>
        </p:txBody>
      </p:sp>
    </p:spTree>
    <p:extLst>
      <p:ext uri="{BB962C8B-B14F-4D97-AF65-F5344CB8AC3E}">
        <p14:creationId xmlns:p14="http://schemas.microsoft.com/office/powerpoint/2010/main" val="1043278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3E27BF-70A3-4AFB-9145-C18AF85D0AC6}"/>
              </a:ext>
            </a:extLst>
          </p:cNvPr>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id="{A7814566-67FB-48AB-A7F4-66CF39F59EC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CC98391-1925-4D8D-B904-1FF613FFB364}"/>
              </a:ext>
            </a:extLst>
          </p:cNvPr>
          <p:cNvSpPr>
            <a:spLocks noGrp="1" noChangeArrowheads="1"/>
          </p:cNvSpPr>
          <p:nvPr>
            <p:ph type="sldNum" sz="quarter" idx="11"/>
          </p:nvPr>
        </p:nvSpPr>
        <p:spPr>
          <a:ln/>
        </p:spPr>
        <p:txBody>
          <a:bodyPr/>
          <a:lstStyle>
            <a:lvl1pPr>
              <a:defRPr/>
            </a:lvl1pPr>
          </a:lstStyle>
          <a:p>
            <a:pPr>
              <a:defRPr/>
            </a:pPr>
            <a:fld id="{D5712AA9-BE7D-4A48-9B97-A12159D024A4}" type="slidenum">
              <a:rPr lang="en-US" altLang="en-US"/>
              <a:pPr>
                <a:defRPr/>
              </a:pPr>
              <a:t>‹#›</a:t>
            </a:fld>
            <a:endParaRPr lang="en-US" altLang="en-US"/>
          </a:p>
        </p:txBody>
      </p:sp>
    </p:spTree>
    <p:extLst>
      <p:ext uri="{BB962C8B-B14F-4D97-AF65-F5344CB8AC3E}">
        <p14:creationId xmlns:p14="http://schemas.microsoft.com/office/powerpoint/2010/main" val="418333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0302-17F0-46D1-BCFF-9C7B6CDEF9B1}"/>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a:extLst>
              <a:ext uri="{FF2B5EF4-FFF2-40B4-BE49-F238E27FC236}">
                <a16:creationId xmlns:a16="http://schemas.microsoft.com/office/drawing/2014/main" id="{874DF55D-1DC2-4A0E-9CAF-561470ECAB14}"/>
              </a:ext>
            </a:extLst>
          </p:cNvPr>
          <p:cNvSpPr>
            <a:spLocks noGrp="1"/>
          </p:cNvSpPr>
          <p:nvPr>
            <p:ph type="dgm" idx="1"/>
          </p:nvPr>
        </p:nvSpPr>
        <p:spPr>
          <a:xfrm>
            <a:off x="2133600" y="1600201"/>
            <a:ext cx="9448800" cy="4525963"/>
          </a:xfrm>
        </p:spPr>
        <p:txBody>
          <a:bodyPr/>
          <a:lstStyle/>
          <a:p>
            <a:pPr lvl="0"/>
            <a:endParaRPr lang="en-US" noProof="0"/>
          </a:p>
        </p:txBody>
      </p:sp>
      <p:sp>
        <p:nvSpPr>
          <p:cNvPr id="4" name="Rectangle 5">
            <a:extLst>
              <a:ext uri="{FF2B5EF4-FFF2-40B4-BE49-F238E27FC236}">
                <a16:creationId xmlns:a16="http://schemas.microsoft.com/office/drawing/2014/main" id="{5B831D69-C4CE-42E2-864D-1B56D493015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7C67C7E-960F-4FD7-8750-DCC8A400825E}"/>
              </a:ext>
            </a:extLst>
          </p:cNvPr>
          <p:cNvSpPr>
            <a:spLocks noGrp="1" noChangeArrowheads="1"/>
          </p:cNvSpPr>
          <p:nvPr>
            <p:ph type="sldNum" sz="quarter" idx="11"/>
          </p:nvPr>
        </p:nvSpPr>
        <p:spPr>
          <a:ln/>
        </p:spPr>
        <p:txBody>
          <a:bodyPr/>
          <a:lstStyle>
            <a:lvl1pPr>
              <a:defRPr/>
            </a:lvl1pPr>
          </a:lstStyle>
          <a:p>
            <a:pPr>
              <a:defRPr/>
            </a:pPr>
            <a:fld id="{483E912A-B84A-49DF-B30E-E723A71EFD76}" type="slidenum">
              <a:rPr lang="en-US" altLang="en-US"/>
              <a:pPr>
                <a:defRPr/>
              </a:pPr>
              <a:t>‹#›</a:t>
            </a:fld>
            <a:endParaRPr lang="en-US" altLang="en-US"/>
          </a:p>
        </p:txBody>
      </p:sp>
    </p:spTree>
    <p:extLst>
      <p:ext uri="{BB962C8B-B14F-4D97-AF65-F5344CB8AC3E}">
        <p14:creationId xmlns:p14="http://schemas.microsoft.com/office/powerpoint/2010/main" val="90543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1ECE-341D-408B-B476-65A55FC06F57}"/>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349AC025-7CDC-49B5-B649-F9372E783A17}"/>
              </a:ext>
            </a:extLst>
          </p:cNvPr>
          <p:cNvSpPr>
            <a:spLocks noGrp="1"/>
          </p:cNvSpPr>
          <p:nvPr>
            <p:ph type="tbl" idx="1"/>
          </p:nvPr>
        </p:nvSpPr>
        <p:spPr>
          <a:xfrm>
            <a:off x="2133600" y="1600201"/>
            <a:ext cx="9448800" cy="4525963"/>
          </a:xfrm>
        </p:spPr>
        <p:txBody>
          <a:bodyPr/>
          <a:lstStyle/>
          <a:p>
            <a:pPr lvl="0"/>
            <a:endParaRPr lang="en-US" noProof="0"/>
          </a:p>
        </p:txBody>
      </p:sp>
      <p:sp>
        <p:nvSpPr>
          <p:cNvPr id="4" name="Rectangle 5">
            <a:extLst>
              <a:ext uri="{FF2B5EF4-FFF2-40B4-BE49-F238E27FC236}">
                <a16:creationId xmlns:a16="http://schemas.microsoft.com/office/drawing/2014/main" id="{867A91C0-2A3B-4318-B260-A0E66C67562F}"/>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1802264-6C63-4415-8DA6-394EF8E3865A}"/>
              </a:ext>
            </a:extLst>
          </p:cNvPr>
          <p:cNvSpPr>
            <a:spLocks noGrp="1" noChangeArrowheads="1"/>
          </p:cNvSpPr>
          <p:nvPr>
            <p:ph type="sldNum" sz="quarter" idx="11"/>
          </p:nvPr>
        </p:nvSpPr>
        <p:spPr>
          <a:ln/>
        </p:spPr>
        <p:txBody>
          <a:bodyPr/>
          <a:lstStyle>
            <a:lvl1pPr>
              <a:defRPr/>
            </a:lvl1pPr>
          </a:lstStyle>
          <a:p>
            <a:pPr>
              <a:defRPr/>
            </a:pPr>
            <a:fld id="{AB0C02C4-3C22-4292-A3DC-D239D19392E4}" type="slidenum">
              <a:rPr lang="en-US" altLang="en-US"/>
              <a:pPr>
                <a:defRPr/>
              </a:pPr>
              <a:t>‹#›</a:t>
            </a:fld>
            <a:endParaRPr lang="en-US" altLang="en-US"/>
          </a:p>
        </p:txBody>
      </p:sp>
    </p:spTree>
    <p:extLst>
      <p:ext uri="{BB962C8B-B14F-4D97-AF65-F5344CB8AC3E}">
        <p14:creationId xmlns:p14="http://schemas.microsoft.com/office/powerpoint/2010/main" val="209547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C5E6-2F8F-48D0-AD14-4E6379994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44DD2-59C9-440C-905D-C9530077C1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5BB9E0C-C47D-41D8-9A41-1C9C22DAA33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CB2487E-F516-40D4-A6CD-2E9F79B5612F}"/>
              </a:ext>
            </a:extLst>
          </p:cNvPr>
          <p:cNvSpPr>
            <a:spLocks noGrp="1" noChangeArrowheads="1"/>
          </p:cNvSpPr>
          <p:nvPr>
            <p:ph type="sldNum" sz="quarter" idx="11"/>
          </p:nvPr>
        </p:nvSpPr>
        <p:spPr>
          <a:ln/>
        </p:spPr>
        <p:txBody>
          <a:bodyPr/>
          <a:lstStyle>
            <a:lvl1pPr>
              <a:defRPr/>
            </a:lvl1pPr>
          </a:lstStyle>
          <a:p>
            <a:pPr>
              <a:defRPr/>
            </a:pPr>
            <a:fld id="{FAB51D7F-3709-48CF-BFAB-A7D0BD5B87D9}" type="slidenum">
              <a:rPr lang="en-US" altLang="en-US"/>
              <a:pPr>
                <a:defRPr/>
              </a:pPr>
              <a:t>‹#›</a:t>
            </a:fld>
            <a:endParaRPr lang="en-US" altLang="en-US"/>
          </a:p>
        </p:txBody>
      </p:sp>
    </p:spTree>
    <p:extLst>
      <p:ext uri="{BB962C8B-B14F-4D97-AF65-F5344CB8AC3E}">
        <p14:creationId xmlns:p14="http://schemas.microsoft.com/office/powerpoint/2010/main" val="358832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E5B-E3AD-4533-BFF7-07FB300FA740}"/>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62F176-0A5B-42A3-845C-0EAE4E2754B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5AF2EDBC-6C92-4EEE-947A-79E94DA80255}"/>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5F8C81D-2AC8-4F86-A260-3DEF0677933E}"/>
              </a:ext>
            </a:extLst>
          </p:cNvPr>
          <p:cNvSpPr>
            <a:spLocks noGrp="1" noChangeArrowheads="1"/>
          </p:cNvSpPr>
          <p:nvPr>
            <p:ph type="sldNum" sz="quarter" idx="11"/>
          </p:nvPr>
        </p:nvSpPr>
        <p:spPr>
          <a:ln/>
        </p:spPr>
        <p:txBody>
          <a:bodyPr/>
          <a:lstStyle>
            <a:lvl1pPr>
              <a:defRPr/>
            </a:lvl1pPr>
          </a:lstStyle>
          <a:p>
            <a:pPr>
              <a:defRPr/>
            </a:pPr>
            <a:fld id="{3BA776A4-9DAF-4B11-830E-0D45391655F3}" type="slidenum">
              <a:rPr lang="en-US" altLang="en-US"/>
              <a:pPr>
                <a:defRPr/>
              </a:pPr>
              <a:t>‹#›</a:t>
            </a:fld>
            <a:endParaRPr lang="en-US" altLang="en-US"/>
          </a:p>
        </p:txBody>
      </p:sp>
    </p:spTree>
    <p:extLst>
      <p:ext uri="{BB962C8B-B14F-4D97-AF65-F5344CB8AC3E}">
        <p14:creationId xmlns:p14="http://schemas.microsoft.com/office/powerpoint/2010/main" val="401470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3F81-0728-4277-8BF4-880E9F0E2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7877C-65AF-4BCE-B8A6-3150214FB598}"/>
              </a:ext>
            </a:extLst>
          </p:cNvPr>
          <p:cNvSpPr>
            <a:spLocks noGrp="1"/>
          </p:cNvSpPr>
          <p:nvPr>
            <p:ph sz="half" idx="1"/>
          </p:nvPr>
        </p:nvSpPr>
        <p:spPr>
          <a:xfrm>
            <a:off x="2133600" y="1600201"/>
            <a:ext cx="462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BB7C68-612D-4765-B13C-0ACFA51FBF7B}"/>
              </a:ext>
            </a:extLst>
          </p:cNvPr>
          <p:cNvSpPr>
            <a:spLocks noGrp="1"/>
          </p:cNvSpPr>
          <p:nvPr>
            <p:ph sz="half" idx="2"/>
          </p:nvPr>
        </p:nvSpPr>
        <p:spPr>
          <a:xfrm>
            <a:off x="6959600" y="1600201"/>
            <a:ext cx="462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580A416-09F8-4D49-83E7-A70CECB53FD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1E8AF35-1EB1-429B-B2CC-22E681E78C2E}"/>
              </a:ext>
            </a:extLst>
          </p:cNvPr>
          <p:cNvSpPr>
            <a:spLocks noGrp="1" noChangeArrowheads="1"/>
          </p:cNvSpPr>
          <p:nvPr>
            <p:ph type="sldNum" sz="quarter" idx="11"/>
          </p:nvPr>
        </p:nvSpPr>
        <p:spPr>
          <a:ln/>
        </p:spPr>
        <p:txBody>
          <a:bodyPr/>
          <a:lstStyle>
            <a:lvl1pPr>
              <a:defRPr/>
            </a:lvl1pPr>
          </a:lstStyle>
          <a:p>
            <a:pPr>
              <a:defRPr/>
            </a:pPr>
            <a:fld id="{B5BA8C8D-076C-49EE-B714-6221FF5DE664}" type="slidenum">
              <a:rPr lang="en-US" altLang="en-US"/>
              <a:pPr>
                <a:defRPr/>
              </a:pPr>
              <a:t>‹#›</a:t>
            </a:fld>
            <a:endParaRPr lang="en-US" altLang="en-US"/>
          </a:p>
        </p:txBody>
      </p:sp>
    </p:spTree>
    <p:extLst>
      <p:ext uri="{BB962C8B-B14F-4D97-AF65-F5344CB8AC3E}">
        <p14:creationId xmlns:p14="http://schemas.microsoft.com/office/powerpoint/2010/main" val="262352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BF9E-2057-42BC-A256-67F0CE828B6F}"/>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CC3250-ACBD-40E0-87F8-14F20603438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DB0C19-B54B-4EB4-B570-A4DD313BB1D8}"/>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806163-D1FC-4EC0-B303-DE544EBB9B2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0C2659-1127-4192-94A8-CA31851653CB}"/>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54F069CD-1138-4FD2-8178-EE48328BC50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97DE45D2-108A-4E02-99A5-F09CF8407567}"/>
              </a:ext>
            </a:extLst>
          </p:cNvPr>
          <p:cNvSpPr>
            <a:spLocks noGrp="1" noChangeArrowheads="1"/>
          </p:cNvSpPr>
          <p:nvPr>
            <p:ph type="sldNum" sz="quarter" idx="11"/>
          </p:nvPr>
        </p:nvSpPr>
        <p:spPr>
          <a:ln/>
        </p:spPr>
        <p:txBody>
          <a:bodyPr/>
          <a:lstStyle>
            <a:lvl1pPr>
              <a:defRPr/>
            </a:lvl1pPr>
          </a:lstStyle>
          <a:p>
            <a:pPr>
              <a:defRPr/>
            </a:pPr>
            <a:fld id="{99A6B3F4-5A8F-44F8-9863-61D639E6EA28}" type="slidenum">
              <a:rPr lang="en-US" altLang="en-US"/>
              <a:pPr>
                <a:defRPr/>
              </a:pPr>
              <a:t>‹#›</a:t>
            </a:fld>
            <a:endParaRPr lang="en-US" altLang="en-US"/>
          </a:p>
        </p:txBody>
      </p:sp>
    </p:spTree>
    <p:extLst>
      <p:ext uri="{BB962C8B-B14F-4D97-AF65-F5344CB8AC3E}">
        <p14:creationId xmlns:p14="http://schemas.microsoft.com/office/powerpoint/2010/main" val="19216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08EA-65E7-4E1F-A4F4-39A11FC63DC1}"/>
              </a:ext>
            </a:extLst>
          </p:cNvPr>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2765E20-BF06-4773-9CA2-B8AB93E25F2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3E19E3C-5BE6-482A-AE35-50C68B235A62}"/>
              </a:ext>
            </a:extLst>
          </p:cNvPr>
          <p:cNvSpPr>
            <a:spLocks noGrp="1" noChangeArrowheads="1"/>
          </p:cNvSpPr>
          <p:nvPr>
            <p:ph type="sldNum" sz="quarter" idx="11"/>
          </p:nvPr>
        </p:nvSpPr>
        <p:spPr>
          <a:ln/>
        </p:spPr>
        <p:txBody>
          <a:bodyPr/>
          <a:lstStyle>
            <a:lvl1pPr>
              <a:defRPr/>
            </a:lvl1pPr>
          </a:lstStyle>
          <a:p>
            <a:pPr>
              <a:defRPr/>
            </a:pPr>
            <a:fld id="{57A6CB8D-262E-4618-9562-617D67DE4AC2}" type="slidenum">
              <a:rPr lang="en-US" altLang="en-US"/>
              <a:pPr>
                <a:defRPr/>
              </a:pPr>
              <a:t>‹#›</a:t>
            </a:fld>
            <a:endParaRPr lang="en-US" altLang="en-US"/>
          </a:p>
        </p:txBody>
      </p:sp>
    </p:spTree>
    <p:extLst>
      <p:ext uri="{BB962C8B-B14F-4D97-AF65-F5344CB8AC3E}">
        <p14:creationId xmlns:p14="http://schemas.microsoft.com/office/powerpoint/2010/main" val="75472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5CE7FB3-55C8-4E3E-A3C5-F27CA95D111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34478BB8-3C97-4C49-BC7A-0FC33FF50DA5}"/>
              </a:ext>
            </a:extLst>
          </p:cNvPr>
          <p:cNvSpPr>
            <a:spLocks noGrp="1" noChangeArrowheads="1"/>
          </p:cNvSpPr>
          <p:nvPr>
            <p:ph type="sldNum" sz="quarter" idx="11"/>
          </p:nvPr>
        </p:nvSpPr>
        <p:spPr>
          <a:ln/>
        </p:spPr>
        <p:txBody>
          <a:bodyPr/>
          <a:lstStyle>
            <a:lvl1pPr>
              <a:defRPr/>
            </a:lvl1pPr>
          </a:lstStyle>
          <a:p>
            <a:pPr>
              <a:defRPr/>
            </a:pPr>
            <a:fld id="{0F658AEC-AEF4-46CF-80E5-E0A690CB44DF}" type="slidenum">
              <a:rPr lang="en-US" altLang="en-US"/>
              <a:pPr>
                <a:defRPr/>
              </a:pPr>
              <a:t>‹#›</a:t>
            </a:fld>
            <a:endParaRPr lang="en-US" altLang="en-US"/>
          </a:p>
        </p:txBody>
      </p:sp>
    </p:spTree>
    <p:extLst>
      <p:ext uri="{BB962C8B-B14F-4D97-AF65-F5344CB8AC3E}">
        <p14:creationId xmlns:p14="http://schemas.microsoft.com/office/powerpoint/2010/main" val="130059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B68B-FFF4-4674-BDB3-71D2995F4CD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EA68F-163F-4E41-A0A5-092D781F0EF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82C66-046B-4547-82FD-26AFFD4E9B2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9990276D-5472-4D6C-BC38-8A06038AD19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63ACBA-627F-48C5-88AC-6780AB9FCCC6}"/>
              </a:ext>
            </a:extLst>
          </p:cNvPr>
          <p:cNvSpPr>
            <a:spLocks noGrp="1" noChangeArrowheads="1"/>
          </p:cNvSpPr>
          <p:nvPr>
            <p:ph type="sldNum" sz="quarter" idx="11"/>
          </p:nvPr>
        </p:nvSpPr>
        <p:spPr>
          <a:ln/>
        </p:spPr>
        <p:txBody>
          <a:bodyPr/>
          <a:lstStyle>
            <a:lvl1pPr>
              <a:defRPr/>
            </a:lvl1pPr>
          </a:lstStyle>
          <a:p>
            <a:pPr>
              <a:defRPr/>
            </a:pPr>
            <a:fld id="{0687DA76-75A0-4199-87BB-7565CC208417}" type="slidenum">
              <a:rPr lang="en-US" altLang="en-US"/>
              <a:pPr>
                <a:defRPr/>
              </a:pPr>
              <a:t>‹#›</a:t>
            </a:fld>
            <a:endParaRPr lang="en-US" altLang="en-US"/>
          </a:p>
        </p:txBody>
      </p:sp>
    </p:spTree>
    <p:extLst>
      <p:ext uri="{BB962C8B-B14F-4D97-AF65-F5344CB8AC3E}">
        <p14:creationId xmlns:p14="http://schemas.microsoft.com/office/powerpoint/2010/main" val="207249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165C-BF9B-4D16-AE42-B04B6DA2E96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530D75-E644-47CB-9F65-FFAD7802D47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44C94CFE-528C-46B2-B678-48ABA87D7CE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1F83EEF6-2B0F-48FF-AA4E-9BF2198482F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9D7F80-AF60-4ADD-A201-95BE138F4471}"/>
              </a:ext>
            </a:extLst>
          </p:cNvPr>
          <p:cNvSpPr>
            <a:spLocks noGrp="1" noChangeArrowheads="1"/>
          </p:cNvSpPr>
          <p:nvPr>
            <p:ph type="sldNum" sz="quarter" idx="11"/>
          </p:nvPr>
        </p:nvSpPr>
        <p:spPr>
          <a:ln/>
        </p:spPr>
        <p:txBody>
          <a:bodyPr/>
          <a:lstStyle>
            <a:lvl1pPr>
              <a:defRPr/>
            </a:lvl1pPr>
          </a:lstStyle>
          <a:p>
            <a:pPr>
              <a:defRPr/>
            </a:pPr>
            <a:fld id="{62004205-9F3C-46FF-A6EC-88D643B80299}" type="slidenum">
              <a:rPr lang="en-US" altLang="en-US"/>
              <a:pPr>
                <a:defRPr/>
              </a:pPr>
              <a:t>‹#›</a:t>
            </a:fld>
            <a:endParaRPr lang="en-US" altLang="en-US"/>
          </a:p>
        </p:txBody>
      </p:sp>
    </p:spTree>
    <p:extLst>
      <p:ext uri="{BB962C8B-B14F-4D97-AF65-F5344CB8AC3E}">
        <p14:creationId xmlns:p14="http://schemas.microsoft.com/office/powerpoint/2010/main" val="87122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19">
            <a:extLst>
              <a:ext uri="{FF2B5EF4-FFF2-40B4-BE49-F238E27FC236}">
                <a16:creationId xmlns:a16="http://schemas.microsoft.com/office/drawing/2014/main" id="{9EB1A04D-6649-4D35-8620-D3F7FA09181E}"/>
              </a:ext>
            </a:extLst>
          </p:cNvPr>
          <p:cNvGraphicFramePr>
            <a:graphicFrameLocks noChangeAspect="1"/>
          </p:cNvGraphicFramePr>
          <p:nvPr userDrawn="1"/>
        </p:nvGraphicFramePr>
        <p:xfrm>
          <a:off x="1" y="4572000"/>
          <a:ext cx="2374900" cy="2286000"/>
        </p:xfrm>
        <a:graphic>
          <a:graphicData uri="http://schemas.openxmlformats.org/presentationml/2006/ole">
            <mc:AlternateContent xmlns:mc="http://schemas.openxmlformats.org/markup-compatibility/2006">
              <mc:Choice xmlns:v="urn:schemas-microsoft-com:vml" Requires="v">
                <p:oleObj spid="_x0000_s1026" name="Image" r:id="rId17" imgW="4650900" imgH="5972467" progId="Photoshop.Image.5">
                  <p:embed/>
                </p:oleObj>
              </mc:Choice>
              <mc:Fallback>
                <p:oleObj name="Image" r:id="rId17" imgW="4650900" imgH="5972467" progId="Photoshop.Image.5">
                  <p:embed/>
                  <p:pic>
                    <p:nvPicPr>
                      <p:cNvPr id="2050" name="Object 19">
                        <a:extLst>
                          <a:ext uri="{FF2B5EF4-FFF2-40B4-BE49-F238E27FC236}">
                            <a16:creationId xmlns:a16="http://schemas.microsoft.com/office/drawing/2014/main" id="{9EB1A04D-6649-4D35-8620-D3F7FA09181E}"/>
                          </a:ext>
                        </a:extLst>
                      </p:cNvPr>
                      <p:cNvPicPr>
                        <a:picLocks noChangeAspect="1" noChangeArrowheads="1"/>
                      </p:cNvPicPr>
                      <p:nvPr/>
                    </p:nvPicPr>
                    <p:blipFill>
                      <a:blip r:embed="rId1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 y="4572000"/>
                        <a:ext cx="2374900" cy="228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pic>
                </p:oleObj>
              </mc:Fallback>
            </mc:AlternateContent>
          </a:graphicData>
        </a:graphic>
      </p:graphicFrame>
      <p:sp>
        <p:nvSpPr>
          <p:cNvPr id="529410" name="Rectangle 2">
            <a:extLst>
              <a:ext uri="{FF2B5EF4-FFF2-40B4-BE49-F238E27FC236}">
                <a16:creationId xmlns:a16="http://schemas.microsoft.com/office/drawing/2014/main" id="{6B890E27-D766-444F-830E-BE5B497309E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0B9C8E30-0E57-49C2-A8F9-4703D1497CBE}"/>
              </a:ext>
            </a:extLst>
          </p:cNvPr>
          <p:cNvSpPr>
            <a:spLocks noGrp="1" noChangeArrowheads="1"/>
          </p:cNvSpPr>
          <p:nvPr>
            <p:ph type="body" idx="1"/>
          </p:nvPr>
        </p:nvSpPr>
        <p:spPr bwMode="auto">
          <a:xfrm>
            <a:off x="2133600" y="1600201"/>
            <a:ext cx="9448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29413" name="Rectangle 5">
            <a:extLst>
              <a:ext uri="{FF2B5EF4-FFF2-40B4-BE49-F238E27FC236}">
                <a16:creationId xmlns:a16="http://schemas.microsoft.com/office/drawing/2014/main" id="{1A030D19-587D-4F2A-BB04-291F9711D06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529414" name="Rectangle 6">
            <a:extLst>
              <a:ext uri="{FF2B5EF4-FFF2-40B4-BE49-F238E27FC236}">
                <a16:creationId xmlns:a16="http://schemas.microsoft.com/office/drawing/2014/main" id="{4BA408C7-2756-4160-AEE3-3FE04FFF288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8FCD0E4-396A-49ED-AEDC-6CC65FA1EC34}" type="slidenum">
              <a:rPr lang="en-US" altLang="en-US"/>
              <a:pPr>
                <a:defRPr/>
              </a:pPr>
              <a:t>‹#›</a:t>
            </a:fld>
            <a:endParaRPr lang="en-US" altLang="en-US"/>
          </a:p>
        </p:txBody>
      </p:sp>
      <p:sp>
        <p:nvSpPr>
          <p:cNvPr id="2055" name="Rectangle 8">
            <a:extLst>
              <a:ext uri="{FF2B5EF4-FFF2-40B4-BE49-F238E27FC236}">
                <a16:creationId xmlns:a16="http://schemas.microsoft.com/office/drawing/2014/main" id="{0EAD9069-5CD4-496A-8814-7EE5DDBF0803}"/>
              </a:ext>
            </a:extLst>
          </p:cNvPr>
          <p:cNvSpPr>
            <a:spLocks noChangeArrowheads="1"/>
          </p:cNvSpPr>
          <p:nvPr userDrawn="1"/>
        </p:nvSpPr>
        <p:spPr bwMode="auto">
          <a:xfrm>
            <a:off x="2540000" y="6553200"/>
            <a:ext cx="426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Copyright © 2002-2006, Reclaiming the Mind Ministries.</a:t>
            </a:r>
          </a:p>
        </p:txBody>
      </p:sp>
      <p:pic>
        <p:nvPicPr>
          <p:cNvPr id="2056" name="Picture 10">
            <a:extLst>
              <a:ext uri="{FF2B5EF4-FFF2-40B4-BE49-F238E27FC236}">
                <a16:creationId xmlns:a16="http://schemas.microsoft.com/office/drawing/2014/main" id="{AE81904F-67FC-4F6A-9F32-9DC4464408B9}"/>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769600" y="6248400"/>
            <a:ext cx="114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64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000" kern="1200">
          <a:solidFill>
            <a:srgbClr val="8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2pPr>
      <a:lvl3pPr algn="ctr" rtl="0" eaLnBrk="0" fontAlgn="base" hangingPunct="0">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3pPr>
      <a:lvl4pPr algn="ctr" rtl="0" eaLnBrk="0" fontAlgn="base" hangingPunct="0">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4pPr>
      <a:lvl5pPr algn="ctr" rtl="0" eaLnBrk="0" fontAlgn="base" hangingPunct="0">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5pPr>
      <a:lvl6pPr marL="457200"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6pPr>
      <a:lvl7pPr marL="914400"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7pPr>
      <a:lvl8pPr marL="1371600"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8pPr>
      <a:lvl9pPr marL="1828800" algn="ctr" rtl="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9pPr>
    </p:titleStyle>
    <p:bodyStyle>
      <a:lvl1pPr marL="342900" indent="-342900" algn="l" rtl="0" eaLnBrk="0" fontAlgn="base" hangingPunct="0">
        <a:spcBef>
          <a:spcPct val="20000"/>
        </a:spcBef>
        <a:spcAft>
          <a:spcPct val="0"/>
        </a:spcAft>
        <a:buClr>
          <a:srgbClr val="800000"/>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800000"/>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00000"/>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800000"/>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4" name="Rectangle 6">
            <a:extLst>
              <a:ext uri="{FF2B5EF4-FFF2-40B4-BE49-F238E27FC236}">
                <a16:creationId xmlns:a16="http://schemas.microsoft.com/office/drawing/2014/main" id="{6B93850A-4B41-437C-997A-FE0E6A192D82}"/>
              </a:ext>
            </a:extLst>
          </p:cNvPr>
          <p:cNvSpPr>
            <a:spLocks noChangeArrowheads="1"/>
          </p:cNvSpPr>
          <p:nvPr/>
        </p:nvSpPr>
        <p:spPr bwMode="auto">
          <a:xfrm>
            <a:off x="5638800" y="2263776"/>
            <a:ext cx="4724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rgbClr val="800000"/>
                </a:solidFill>
                <a:effectLst>
                  <a:outerShdw blurRad="38100" dist="38100" dir="2700000" algn="tl">
                    <a:srgbClr val="C0C0C0"/>
                  </a:outerShdw>
                </a:effectLst>
                <a:latin typeface="Perpetua Titling MT" panose="02020502060505020804" pitchFamily="18" charset="0"/>
              </a:defRPr>
            </a:lvl1pPr>
            <a:lvl2pPr>
              <a:defRPr sz="4000">
                <a:solidFill>
                  <a:srgbClr val="800000"/>
                </a:solidFill>
                <a:effectLst>
                  <a:outerShdw blurRad="38100" dist="38100" dir="2700000" algn="tl">
                    <a:srgbClr val="C0C0C0"/>
                  </a:outerShdw>
                </a:effectLst>
                <a:latin typeface="Perpetua Titling MT" panose="02020502060505020804" pitchFamily="18" charset="0"/>
              </a:defRPr>
            </a:lvl2pPr>
            <a:lvl3pPr>
              <a:defRPr sz="4000">
                <a:solidFill>
                  <a:srgbClr val="800000"/>
                </a:solidFill>
                <a:effectLst>
                  <a:outerShdw blurRad="38100" dist="38100" dir="2700000" algn="tl">
                    <a:srgbClr val="C0C0C0"/>
                  </a:outerShdw>
                </a:effectLst>
                <a:latin typeface="Perpetua Titling MT" panose="02020502060505020804" pitchFamily="18" charset="0"/>
              </a:defRPr>
            </a:lvl3pPr>
            <a:lvl4pPr>
              <a:defRPr sz="4000">
                <a:solidFill>
                  <a:srgbClr val="800000"/>
                </a:solidFill>
                <a:effectLst>
                  <a:outerShdw blurRad="38100" dist="38100" dir="2700000" algn="tl">
                    <a:srgbClr val="C0C0C0"/>
                  </a:outerShdw>
                </a:effectLst>
                <a:latin typeface="Perpetua Titling MT" panose="02020502060505020804" pitchFamily="18" charset="0"/>
              </a:defRPr>
            </a:lvl4pPr>
            <a:lvl5pPr>
              <a:defRPr sz="4000">
                <a:solidFill>
                  <a:srgbClr val="800000"/>
                </a:solidFill>
                <a:effectLst>
                  <a:outerShdw blurRad="38100" dist="38100" dir="2700000" algn="tl">
                    <a:srgbClr val="C0C0C0"/>
                  </a:outerShdw>
                </a:effectLst>
                <a:latin typeface="Perpetua Titling MT" panose="02020502060505020804" pitchFamily="18" charset="0"/>
              </a:defRPr>
            </a:lvl5pPr>
            <a:lvl6pPr marL="45720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6pPr>
            <a:lvl7pPr marL="91440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7pPr>
            <a:lvl8pPr marL="137160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8pPr>
            <a:lvl9pPr marL="1828800" fontAlgn="base">
              <a:spcBef>
                <a:spcPct val="0"/>
              </a:spcBef>
              <a:spcAft>
                <a:spcPct val="0"/>
              </a:spcAft>
              <a:defRPr sz="4000">
                <a:solidFill>
                  <a:srgbClr val="800000"/>
                </a:solidFill>
                <a:effectLst>
                  <a:outerShdw blurRad="38100" dist="38100" dir="2700000" algn="tl">
                    <a:srgbClr val="C0C0C0"/>
                  </a:outerShdw>
                </a:effectLst>
                <a:latin typeface="Perpetua Titling MT" panose="02020502060505020804" pitchFamily="18" charset="0"/>
              </a:defRPr>
            </a:lvl9pPr>
          </a:lstStyle>
          <a:p>
            <a:pPr algn="ctr" fontAlgn="base">
              <a:spcBef>
                <a:spcPct val="0"/>
              </a:spcBef>
              <a:spcAft>
                <a:spcPct val="0"/>
              </a:spcAft>
              <a:defRPr/>
            </a:pPr>
            <a:r>
              <a:rPr lang="en-US" altLang="en-US"/>
              <a:t>Introduction to Theology</a:t>
            </a:r>
          </a:p>
        </p:txBody>
      </p:sp>
      <p:sp>
        <p:nvSpPr>
          <p:cNvPr id="8195" name="Rectangle 7">
            <a:extLst>
              <a:ext uri="{FF2B5EF4-FFF2-40B4-BE49-F238E27FC236}">
                <a16:creationId xmlns:a16="http://schemas.microsoft.com/office/drawing/2014/main" id="{A71BEAF0-2F09-4566-AF63-95D902700BE6}"/>
              </a:ext>
            </a:extLst>
          </p:cNvPr>
          <p:cNvSpPr>
            <a:spLocks noChangeArrowheads="1"/>
          </p:cNvSpPr>
          <p:nvPr/>
        </p:nvSpPr>
        <p:spPr bwMode="auto">
          <a:xfrm>
            <a:off x="6019800" y="3886200"/>
            <a:ext cx="4724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800000"/>
              </a:buClr>
              <a:buChar char="•"/>
              <a:defRPr sz="3200">
                <a:solidFill>
                  <a:schemeClr val="tx1"/>
                </a:solidFill>
                <a:latin typeface="Perpetua" panose="02020502060401020303" pitchFamily="18" charset="0"/>
              </a:defRPr>
            </a:lvl1pPr>
            <a:lvl2pPr marL="742950" indent="-285750">
              <a:spcBef>
                <a:spcPct val="20000"/>
              </a:spcBef>
              <a:buClr>
                <a:srgbClr val="800000"/>
              </a:buClr>
              <a:buChar char="–"/>
              <a:defRPr sz="2800">
                <a:solidFill>
                  <a:schemeClr val="tx1"/>
                </a:solidFill>
                <a:latin typeface="Perpetua" panose="02020502060401020303" pitchFamily="18" charset="0"/>
              </a:defRPr>
            </a:lvl2pPr>
            <a:lvl3pPr marL="1143000" indent="-228600">
              <a:spcBef>
                <a:spcPct val="20000"/>
              </a:spcBef>
              <a:buClr>
                <a:srgbClr val="800000"/>
              </a:buClr>
              <a:buChar char="•"/>
              <a:defRPr sz="2400">
                <a:solidFill>
                  <a:schemeClr val="tx1"/>
                </a:solidFill>
                <a:latin typeface="Perpetua" panose="02020502060401020303" pitchFamily="18" charset="0"/>
              </a:defRPr>
            </a:lvl3pPr>
            <a:lvl4pPr marL="1600200" indent="-228600">
              <a:spcBef>
                <a:spcPct val="20000"/>
              </a:spcBef>
              <a:buClr>
                <a:srgbClr val="800000"/>
              </a:buClr>
              <a:buChar char="–"/>
              <a:defRPr sz="2000">
                <a:solidFill>
                  <a:schemeClr val="tx1"/>
                </a:solidFill>
                <a:latin typeface="Perpetua" panose="02020502060401020303" pitchFamily="18" charset="0"/>
              </a:defRPr>
            </a:lvl4pPr>
            <a:lvl5pPr marL="2057400" indent="-228600">
              <a:spcBef>
                <a:spcPct val="20000"/>
              </a:spcBef>
              <a:buClr>
                <a:srgbClr val="800000"/>
              </a:buClr>
              <a:buChar char="»"/>
              <a:defRPr sz="2000">
                <a:solidFill>
                  <a:schemeClr val="tx1"/>
                </a:solidFill>
                <a:latin typeface="Perpetua" panose="02020502060401020303" pitchFamily="18" charset="0"/>
              </a:defRPr>
            </a:lvl5pPr>
            <a:lvl6pPr marL="2514600" indent="-228600" eaLnBrk="0" fontAlgn="base" hangingPunct="0">
              <a:spcBef>
                <a:spcPct val="20000"/>
              </a:spcBef>
              <a:spcAft>
                <a:spcPct val="0"/>
              </a:spcAft>
              <a:buClr>
                <a:srgbClr val="800000"/>
              </a:buClr>
              <a:buChar char="»"/>
              <a:defRPr sz="2000">
                <a:solidFill>
                  <a:schemeClr val="tx1"/>
                </a:solidFill>
                <a:latin typeface="Perpetua" panose="02020502060401020303" pitchFamily="18" charset="0"/>
              </a:defRPr>
            </a:lvl6pPr>
            <a:lvl7pPr marL="2971800" indent="-228600" eaLnBrk="0" fontAlgn="base" hangingPunct="0">
              <a:spcBef>
                <a:spcPct val="20000"/>
              </a:spcBef>
              <a:spcAft>
                <a:spcPct val="0"/>
              </a:spcAft>
              <a:buClr>
                <a:srgbClr val="800000"/>
              </a:buClr>
              <a:buChar char="»"/>
              <a:defRPr sz="2000">
                <a:solidFill>
                  <a:schemeClr val="tx1"/>
                </a:solidFill>
                <a:latin typeface="Perpetua" panose="02020502060401020303" pitchFamily="18" charset="0"/>
              </a:defRPr>
            </a:lvl7pPr>
            <a:lvl8pPr marL="3429000" indent="-228600" eaLnBrk="0" fontAlgn="base" hangingPunct="0">
              <a:spcBef>
                <a:spcPct val="20000"/>
              </a:spcBef>
              <a:spcAft>
                <a:spcPct val="0"/>
              </a:spcAft>
              <a:buClr>
                <a:srgbClr val="800000"/>
              </a:buClr>
              <a:buChar char="»"/>
              <a:defRPr sz="2000">
                <a:solidFill>
                  <a:schemeClr val="tx1"/>
                </a:solidFill>
                <a:latin typeface="Perpetua" panose="02020502060401020303" pitchFamily="18" charset="0"/>
              </a:defRPr>
            </a:lvl8pPr>
            <a:lvl9pPr marL="3886200" indent="-228600" eaLnBrk="0" fontAlgn="base" hangingPunct="0">
              <a:spcBef>
                <a:spcPct val="20000"/>
              </a:spcBef>
              <a:spcAft>
                <a:spcPct val="0"/>
              </a:spcAft>
              <a:buClr>
                <a:srgbClr val="800000"/>
              </a:buClr>
              <a:buChar char="»"/>
              <a:defRPr sz="2000">
                <a:solidFill>
                  <a:schemeClr val="tx1"/>
                </a:solidFill>
                <a:latin typeface="Perpetua" panose="02020502060401020303" pitchFamily="18" charset="0"/>
              </a:defRPr>
            </a:lvl9pPr>
          </a:lstStyle>
          <a:p>
            <a:pPr algn="ctr" fontAlgn="base">
              <a:spcAft>
                <a:spcPct val="0"/>
              </a:spcAft>
              <a:buNone/>
            </a:pPr>
            <a:r>
              <a:rPr lang="en-US" altLang="en-US">
                <a:solidFill>
                  <a:srgbClr val="000000"/>
                </a:solidFill>
              </a:rPr>
              <a:t>An Invitation to Theology?</a:t>
            </a:r>
          </a:p>
        </p:txBody>
      </p:sp>
      <p:pic>
        <p:nvPicPr>
          <p:cNvPr id="8196" name="Picture 8">
            <a:extLst>
              <a:ext uri="{FF2B5EF4-FFF2-40B4-BE49-F238E27FC236}">
                <a16:creationId xmlns:a16="http://schemas.microsoft.com/office/drawing/2014/main" id="{225B7D36-D4AE-4EF8-A3D2-6BFD01783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164"/>
            <a:ext cx="4038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a:extLst>
              <a:ext uri="{FF2B5EF4-FFF2-40B4-BE49-F238E27FC236}">
                <a16:creationId xmlns:a16="http://schemas.microsoft.com/office/drawing/2014/main" id="{13ED0CEB-CD90-4C6B-B37D-B53606138476}"/>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57443" name="Rectangle 3">
            <a:extLst>
              <a:ext uri="{FF2B5EF4-FFF2-40B4-BE49-F238E27FC236}">
                <a16:creationId xmlns:a16="http://schemas.microsoft.com/office/drawing/2014/main" id="{2EA17F19-7A3D-410C-A9DD-D77189747D14}"/>
              </a:ext>
            </a:extLst>
          </p:cNvPr>
          <p:cNvSpPr>
            <a:spLocks noGrp="1" noChangeArrowheads="1"/>
          </p:cNvSpPr>
          <p:nvPr>
            <p:ph type="body" idx="1"/>
          </p:nvPr>
        </p:nvSpPr>
        <p:spPr/>
        <p:txBody>
          <a:bodyPr/>
          <a:lstStyle/>
          <a:p>
            <a:pPr marL="609600" indent="-609600" eaLnBrk="1" hangingPunct="1">
              <a:buFontTx/>
              <a:buAutoNum type="arabicPeriod" startAt="3"/>
              <a:defRPr/>
            </a:pPr>
            <a:r>
              <a:rPr lang="en-US" altLang="en-US" b="1">
                <a:effectLst>
                  <a:outerShdw blurRad="38100" dist="38100" dir="2700000" algn="tl">
                    <a:srgbClr val="C0C0C0"/>
                  </a:outerShdw>
                </a:effectLst>
              </a:rPr>
              <a:t>Know-it-all Nick</a:t>
            </a:r>
            <a:r>
              <a:rPr lang="en-US" altLang="en-US"/>
              <a:t>: You already know everything. You are just here to see if we do… and to pick up where we leave off.</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a:extLst>
              <a:ext uri="{FF2B5EF4-FFF2-40B4-BE49-F238E27FC236}">
                <a16:creationId xmlns:a16="http://schemas.microsoft.com/office/drawing/2014/main" id="{4A73F681-0A9D-4B28-89E2-08580353BB80}"/>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59491" name="Rectangle 3">
            <a:extLst>
              <a:ext uri="{FF2B5EF4-FFF2-40B4-BE49-F238E27FC236}">
                <a16:creationId xmlns:a16="http://schemas.microsoft.com/office/drawing/2014/main" id="{F1F77FCC-A783-46AC-9EF7-118CDA6A6788}"/>
              </a:ext>
            </a:extLst>
          </p:cNvPr>
          <p:cNvSpPr>
            <a:spLocks noGrp="1" noChangeArrowheads="1"/>
          </p:cNvSpPr>
          <p:nvPr>
            <p:ph type="body" idx="1"/>
          </p:nvPr>
        </p:nvSpPr>
        <p:spPr/>
        <p:txBody>
          <a:bodyPr/>
          <a:lstStyle/>
          <a:p>
            <a:pPr marL="609600" indent="-609600" eaLnBrk="1" hangingPunct="1">
              <a:buFontTx/>
              <a:buAutoNum type="arabicPeriod" startAt="4"/>
              <a:defRPr/>
            </a:pPr>
            <a:r>
              <a:rPr lang="en-US" altLang="en-US" b="1">
                <a:effectLst>
                  <a:outerShdw blurRad="38100" dist="38100" dir="2700000" algn="tl">
                    <a:srgbClr val="C0C0C0"/>
                  </a:outerShdw>
                </a:effectLst>
              </a:rPr>
              <a:t>Fundamental Fred</a:t>
            </a:r>
            <a:r>
              <a:rPr lang="en-US" altLang="en-US"/>
              <a:t>: You are the God-ordained guardian of orthodoxy. You are here to sit, with arms crossed, and protect.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a:extLst>
              <a:ext uri="{FF2B5EF4-FFF2-40B4-BE49-F238E27FC236}">
                <a16:creationId xmlns:a16="http://schemas.microsoft.com/office/drawing/2014/main" id="{4D779F82-598C-40DB-A843-6371F6CA1668}"/>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61539" name="Rectangle 3">
            <a:extLst>
              <a:ext uri="{FF2B5EF4-FFF2-40B4-BE49-F238E27FC236}">
                <a16:creationId xmlns:a16="http://schemas.microsoft.com/office/drawing/2014/main" id="{8F13E092-C659-49AF-8165-061DA40D936C}"/>
              </a:ext>
            </a:extLst>
          </p:cNvPr>
          <p:cNvSpPr>
            <a:spLocks noGrp="1" noChangeArrowheads="1"/>
          </p:cNvSpPr>
          <p:nvPr>
            <p:ph type="body" idx="1"/>
          </p:nvPr>
        </p:nvSpPr>
        <p:spPr/>
        <p:txBody>
          <a:bodyPr/>
          <a:lstStyle/>
          <a:p>
            <a:pPr marL="609600" indent="-609600" eaLnBrk="1" hangingPunct="1">
              <a:buFontTx/>
              <a:buAutoNum type="arabicPeriod" startAt="5"/>
              <a:defRPr/>
            </a:pPr>
            <a:r>
              <a:rPr lang="en-US" altLang="en-US" b="1">
                <a:effectLst>
                  <a:outerShdw blurRad="38100" dist="38100" dir="2700000" algn="tl">
                    <a:srgbClr val="C0C0C0"/>
                  </a:outerShdw>
                </a:effectLst>
              </a:rPr>
              <a:t>Want-an-answer Will</a:t>
            </a:r>
            <a:r>
              <a:rPr lang="en-US" altLang="en-US"/>
              <a:t>: You have a lot of questions. You are here not to do theology in community, but to write theology down with a pen and paper.</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a:extLst>
              <a:ext uri="{FF2B5EF4-FFF2-40B4-BE49-F238E27FC236}">
                <a16:creationId xmlns:a16="http://schemas.microsoft.com/office/drawing/2014/main" id="{01F7B55D-088B-491D-93F1-B145ED1DAFE2}"/>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62563" name="Rectangle 3">
            <a:extLst>
              <a:ext uri="{FF2B5EF4-FFF2-40B4-BE49-F238E27FC236}">
                <a16:creationId xmlns:a16="http://schemas.microsoft.com/office/drawing/2014/main" id="{C07B4B7A-97F0-4DA3-B207-5B2BF21C6171}"/>
              </a:ext>
            </a:extLst>
          </p:cNvPr>
          <p:cNvSpPr>
            <a:spLocks noGrp="1" noChangeArrowheads="1"/>
          </p:cNvSpPr>
          <p:nvPr>
            <p:ph type="body" idx="1"/>
          </p:nvPr>
        </p:nvSpPr>
        <p:spPr/>
        <p:txBody>
          <a:bodyPr/>
          <a:lstStyle/>
          <a:p>
            <a:pPr marL="609600" indent="-609600" eaLnBrk="1" hangingPunct="1">
              <a:buFontTx/>
              <a:buAutoNum type="arabicPeriod" startAt="6"/>
              <a:defRPr/>
            </a:pPr>
            <a:r>
              <a:rPr lang="en-US" altLang="en-US" b="1">
                <a:effectLst>
                  <a:outerShdw blurRad="38100" dist="38100" dir="2700000" algn="tl">
                    <a:srgbClr val="C0C0C0"/>
                  </a:outerShdw>
                </a:effectLst>
              </a:rPr>
              <a:t>Traditionalist Teri</a:t>
            </a:r>
            <a:r>
              <a:rPr lang="en-US" altLang="en-US"/>
              <a:t>: You want to learn, but your traditions and preconceived notions bind you. You are here to have your traditions confirmed to be true.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a:extLst>
              <a:ext uri="{FF2B5EF4-FFF2-40B4-BE49-F238E27FC236}">
                <a16:creationId xmlns:a16="http://schemas.microsoft.com/office/drawing/2014/main" id="{55A4FEB8-D0D8-4D32-9632-A05431031855}"/>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63587" name="Rectangle 3">
            <a:extLst>
              <a:ext uri="{FF2B5EF4-FFF2-40B4-BE49-F238E27FC236}">
                <a16:creationId xmlns:a16="http://schemas.microsoft.com/office/drawing/2014/main" id="{E0C7B044-980C-4C5D-A28B-7ECF83D16A07}"/>
              </a:ext>
            </a:extLst>
          </p:cNvPr>
          <p:cNvSpPr>
            <a:spLocks noGrp="1" noChangeArrowheads="1"/>
          </p:cNvSpPr>
          <p:nvPr>
            <p:ph type="body" idx="1"/>
          </p:nvPr>
        </p:nvSpPr>
        <p:spPr/>
        <p:txBody>
          <a:bodyPr/>
          <a:lstStyle/>
          <a:p>
            <a:pPr marL="609600" indent="-609600" eaLnBrk="1" hangingPunct="1">
              <a:buFontTx/>
              <a:buAutoNum type="arabicPeriod" startAt="7"/>
              <a:defRPr/>
            </a:pPr>
            <a:r>
              <a:rPr lang="en-US" altLang="en-US" b="1">
                <a:effectLst>
                  <a:outerShdw blurRad="38100" dist="38100" dir="2700000" algn="tl">
                    <a:srgbClr val="C0C0C0"/>
                  </a:outerShdw>
                </a:effectLst>
              </a:rPr>
              <a:t>Confrontational Carl</a:t>
            </a:r>
            <a:r>
              <a:rPr lang="en-US" altLang="en-US"/>
              <a:t>: You are not a believer in Christ or the Bible and have no intention of becoming one. You are here to argue.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a:extLst>
              <a:ext uri="{FF2B5EF4-FFF2-40B4-BE49-F238E27FC236}">
                <a16:creationId xmlns:a16="http://schemas.microsoft.com/office/drawing/2014/main" id="{72765BAB-AEEA-4700-8FC8-8D87E9F819DA}"/>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64611" name="Rectangle 3">
            <a:extLst>
              <a:ext uri="{FF2B5EF4-FFF2-40B4-BE49-F238E27FC236}">
                <a16:creationId xmlns:a16="http://schemas.microsoft.com/office/drawing/2014/main" id="{AA071A8B-C80D-463E-90D6-620C9087123B}"/>
              </a:ext>
            </a:extLst>
          </p:cNvPr>
          <p:cNvSpPr>
            <a:spLocks noGrp="1" noChangeArrowheads="1"/>
          </p:cNvSpPr>
          <p:nvPr>
            <p:ph type="body" idx="1"/>
          </p:nvPr>
        </p:nvSpPr>
        <p:spPr/>
        <p:txBody>
          <a:bodyPr/>
          <a:lstStyle/>
          <a:p>
            <a:pPr marL="609600" indent="-609600" eaLnBrk="1" hangingPunct="1">
              <a:buFontTx/>
              <a:buAutoNum type="arabicPeriod" startAt="8"/>
              <a:defRPr/>
            </a:pPr>
            <a:r>
              <a:rPr lang="en-US" altLang="en-US" b="1">
                <a:effectLst>
                  <a:outerShdw blurRad="38100" dist="38100" dir="2700000" algn="tl">
                    <a:srgbClr val="C0C0C0"/>
                  </a:outerShdw>
                </a:effectLst>
              </a:rPr>
              <a:t>Struggling Sam</a:t>
            </a:r>
            <a:r>
              <a:rPr lang="en-US" altLang="en-US"/>
              <a:t>: You are a believer in Christ, but you have a lot of doubts and struggles. You have never had a safe place to express those doubts. You are here to see if this is the place.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a:extLst>
              <a:ext uri="{FF2B5EF4-FFF2-40B4-BE49-F238E27FC236}">
                <a16:creationId xmlns:a16="http://schemas.microsoft.com/office/drawing/2014/main" id="{2501FB82-126A-4414-9019-7E937706D4C5}"/>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65635" name="Rectangle 3">
            <a:extLst>
              <a:ext uri="{FF2B5EF4-FFF2-40B4-BE49-F238E27FC236}">
                <a16:creationId xmlns:a16="http://schemas.microsoft.com/office/drawing/2014/main" id="{3DAEC7C3-F435-4EBC-83B3-AC2759ED2495}"/>
              </a:ext>
            </a:extLst>
          </p:cNvPr>
          <p:cNvSpPr>
            <a:spLocks noGrp="1" noChangeArrowheads="1"/>
          </p:cNvSpPr>
          <p:nvPr>
            <p:ph type="body" idx="1"/>
          </p:nvPr>
        </p:nvSpPr>
        <p:spPr/>
        <p:txBody>
          <a:bodyPr/>
          <a:lstStyle/>
          <a:p>
            <a:pPr marL="609600" indent="-609600" eaLnBrk="1" hangingPunct="1">
              <a:buFontTx/>
              <a:buAutoNum type="arabicPeriod" startAt="9"/>
              <a:defRPr/>
            </a:pPr>
            <a:r>
              <a:rPr lang="en-US" altLang="en-US" b="1">
                <a:effectLst>
                  <a:outerShdw blurRad="38100" dist="38100" dir="2700000" algn="tl">
                    <a:srgbClr val="C0C0C0"/>
                  </a:outerShdw>
                </a:effectLst>
              </a:rPr>
              <a:t>Curious Carla</a:t>
            </a:r>
            <a:r>
              <a:rPr lang="en-US" altLang="en-US"/>
              <a:t>: You are not really sure why you are here, but you’re excited to find out.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a:extLst>
              <a:ext uri="{FF2B5EF4-FFF2-40B4-BE49-F238E27FC236}">
                <a16:creationId xmlns:a16="http://schemas.microsoft.com/office/drawing/2014/main" id="{E8AAE4D0-CC4E-4300-A486-1DA67CF97420}"/>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66659" name="Rectangle 3">
            <a:extLst>
              <a:ext uri="{FF2B5EF4-FFF2-40B4-BE49-F238E27FC236}">
                <a16:creationId xmlns:a16="http://schemas.microsoft.com/office/drawing/2014/main" id="{C8F5A681-BBB0-4357-B5D2-5CF4C1D5130B}"/>
              </a:ext>
            </a:extLst>
          </p:cNvPr>
          <p:cNvSpPr>
            <a:spLocks noGrp="1" noChangeArrowheads="1"/>
          </p:cNvSpPr>
          <p:nvPr>
            <p:ph type="body" idx="1"/>
          </p:nvPr>
        </p:nvSpPr>
        <p:spPr/>
        <p:txBody>
          <a:bodyPr/>
          <a:lstStyle/>
          <a:p>
            <a:pPr marL="609600" indent="-609600" algn="ctr" eaLnBrk="1" hangingPunct="1">
              <a:buNone/>
              <a:defRPr/>
            </a:pPr>
            <a:endParaRPr lang="en-US" altLang="en-US" b="1">
              <a:effectLst>
                <a:outerShdw blurRad="38100" dist="38100" dir="2700000" algn="tl">
                  <a:srgbClr val="C0C0C0"/>
                </a:outerShdw>
              </a:effectLst>
            </a:endParaRPr>
          </a:p>
          <a:p>
            <a:pPr marL="609600" indent="-609600" algn="ctr" eaLnBrk="1" hangingPunct="1">
              <a:buNone/>
              <a:defRPr/>
            </a:pPr>
            <a:r>
              <a:rPr lang="en-US" altLang="en-US" b="1">
                <a:effectLst>
                  <a:outerShdw blurRad="38100" dist="38100" dir="2700000" algn="tl">
                    <a:srgbClr val="C0C0C0"/>
                  </a:outerShdw>
                </a:effectLst>
              </a:rPr>
              <a:t>We are all </a:t>
            </a:r>
            <a:r>
              <a:rPr lang="en-US" altLang="en-US" b="1" i="1">
                <a:solidFill>
                  <a:srgbClr val="800000"/>
                </a:solidFill>
                <a:effectLst>
                  <a:outerShdw blurRad="38100" dist="38100" dir="2700000" algn="tl">
                    <a:srgbClr val="C0C0C0"/>
                  </a:outerShdw>
                </a:effectLst>
              </a:rPr>
              <a:t>real</a:t>
            </a:r>
            <a:r>
              <a:rPr lang="en-US" altLang="en-US" b="1">
                <a:effectLst>
                  <a:outerShdw blurRad="38100" dist="38100" dir="2700000" algn="tl">
                    <a:srgbClr val="C0C0C0"/>
                  </a:outerShdw>
                </a:effectLst>
              </a:rPr>
              <a:t> people created by a </a:t>
            </a:r>
            <a:r>
              <a:rPr lang="en-US" altLang="en-US" b="1" i="1">
                <a:solidFill>
                  <a:srgbClr val="800000"/>
                </a:solidFill>
                <a:effectLst>
                  <a:outerShdw blurRad="38100" dist="38100" dir="2700000" algn="tl">
                    <a:srgbClr val="C0C0C0"/>
                  </a:outerShdw>
                </a:effectLst>
              </a:rPr>
              <a:t>real</a:t>
            </a:r>
            <a:r>
              <a:rPr lang="en-US" altLang="en-US" b="1">
                <a:effectLst>
                  <a:outerShdw blurRad="38100" dist="38100" dir="2700000" algn="tl">
                    <a:srgbClr val="C0C0C0"/>
                  </a:outerShdw>
                </a:effectLst>
              </a:rPr>
              <a:t> God, and we all have </a:t>
            </a:r>
            <a:r>
              <a:rPr lang="en-US" altLang="en-US" b="1" i="1">
                <a:solidFill>
                  <a:srgbClr val="800000"/>
                </a:solidFill>
                <a:effectLst>
                  <a:outerShdw blurRad="38100" dist="38100" dir="2700000" algn="tl">
                    <a:srgbClr val="C0C0C0"/>
                  </a:outerShdw>
                </a:effectLst>
              </a:rPr>
              <a:t>real</a:t>
            </a:r>
            <a:r>
              <a:rPr lang="en-US" altLang="en-US" b="1">
                <a:effectLst>
                  <a:outerShdw blurRad="38100" dist="38100" dir="2700000" algn="tl">
                    <a:srgbClr val="C0C0C0"/>
                  </a:outerShdw>
                </a:effectLst>
              </a:rPr>
              <a:t> struggles, </a:t>
            </a:r>
            <a:r>
              <a:rPr lang="en-US" altLang="en-US" b="1" i="1">
                <a:solidFill>
                  <a:srgbClr val="800000"/>
                </a:solidFill>
                <a:effectLst>
                  <a:outerShdw blurRad="38100" dist="38100" dir="2700000" algn="tl">
                    <a:srgbClr val="C0C0C0"/>
                  </a:outerShdw>
                </a:effectLst>
              </a:rPr>
              <a:t>real</a:t>
            </a:r>
            <a:r>
              <a:rPr lang="en-US" altLang="en-US" b="1">
                <a:effectLst>
                  <a:outerShdw blurRad="38100" dist="38100" dir="2700000" algn="tl">
                    <a:srgbClr val="C0C0C0"/>
                  </a:outerShdw>
                </a:effectLst>
              </a:rPr>
              <a:t> questions, and </a:t>
            </a:r>
            <a:r>
              <a:rPr lang="en-US" altLang="en-US" b="1" i="1">
                <a:solidFill>
                  <a:srgbClr val="800000"/>
                </a:solidFill>
                <a:effectLst>
                  <a:outerShdw blurRad="38100" dist="38100" dir="2700000" algn="tl">
                    <a:srgbClr val="C0C0C0"/>
                  </a:outerShdw>
                </a:effectLst>
              </a:rPr>
              <a:t>real</a:t>
            </a:r>
            <a:r>
              <a:rPr lang="en-US" altLang="en-US" b="1">
                <a:effectLst>
                  <a:outerShdw blurRad="38100" dist="38100" dir="2700000" algn="tl">
                    <a:srgbClr val="C0C0C0"/>
                  </a:outerShdw>
                </a:effectLst>
              </a:rPr>
              <a:t> convictions.</a:t>
            </a:r>
          </a:p>
          <a:p>
            <a:pPr marL="609600" indent="-609600" algn="ctr" eaLnBrk="1" hangingPunct="1">
              <a:buNone/>
              <a:defRPr/>
            </a:pPr>
            <a:endParaRPr lang="en-US" altLang="en-US" b="1">
              <a:effectLst>
                <a:outerShdw blurRad="38100" dist="38100" dir="2700000" algn="tl">
                  <a:srgbClr val="C0C0C0"/>
                </a:outerShdw>
              </a:effectLst>
            </a:endParaRPr>
          </a:p>
          <a:p>
            <a:pPr marL="609600" indent="-609600" algn="ctr" eaLnBrk="1" hangingPunct="1">
              <a:buNone/>
              <a:defRPr/>
            </a:pPr>
            <a:r>
              <a:rPr lang="en-US" altLang="en-US" b="1">
                <a:effectLst>
                  <a:outerShdw blurRad="38100" dist="38100" dir="2700000" algn="tl">
                    <a:srgbClr val="C0C0C0"/>
                  </a:outerShdw>
                </a:effectLst>
              </a:rPr>
              <a:t>We are glad that you are here!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a:extLst>
              <a:ext uri="{FF2B5EF4-FFF2-40B4-BE49-F238E27FC236}">
                <a16:creationId xmlns:a16="http://schemas.microsoft.com/office/drawing/2014/main" id="{A449ECDA-67E4-4C6F-ABF5-FB7790DFE43A}"/>
              </a:ext>
            </a:extLst>
          </p:cNvPr>
          <p:cNvSpPr>
            <a:spLocks noGrp="1" noChangeArrowheads="1"/>
          </p:cNvSpPr>
          <p:nvPr>
            <p:ph type="title"/>
          </p:nvPr>
        </p:nvSpPr>
        <p:spPr/>
        <p:txBody>
          <a:bodyPr/>
          <a:lstStyle/>
          <a:p>
            <a:pPr eaLnBrk="1" hangingPunct="1">
              <a:defRPr/>
            </a:pPr>
            <a:r>
              <a:rPr lang="en-US" altLang="en-US"/>
              <a:t>Question</a:t>
            </a:r>
          </a:p>
        </p:txBody>
      </p:sp>
      <p:sp>
        <p:nvSpPr>
          <p:cNvPr id="967683" name="Rectangle 3">
            <a:extLst>
              <a:ext uri="{FF2B5EF4-FFF2-40B4-BE49-F238E27FC236}">
                <a16:creationId xmlns:a16="http://schemas.microsoft.com/office/drawing/2014/main" id="{03261F96-E806-4E2E-97F2-3372632FDA7B}"/>
              </a:ext>
            </a:extLst>
          </p:cNvPr>
          <p:cNvSpPr>
            <a:spLocks noGrp="1" noChangeArrowheads="1"/>
          </p:cNvSpPr>
          <p:nvPr>
            <p:ph type="body" idx="1"/>
          </p:nvPr>
        </p:nvSpPr>
        <p:spPr/>
        <p:txBody>
          <a:bodyPr/>
          <a:lstStyle/>
          <a:p>
            <a:pPr marL="0" indent="0" algn="ctr" eaLnBrk="1" hangingPunct="1">
              <a:buNone/>
              <a:defRPr/>
            </a:pPr>
            <a:endParaRPr lang="en-US" altLang="en-US" sz="4000">
              <a:effectLst>
                <a:outerShdw blurRad="38100" dist="38100" dir="2700000" algn="tl">
                  <a:srgbClr val="C0C0C0"/>
                </a:outerShdw>
              </a:effectLst>
            </a:endParaRPr>
          </a:p>
          <a:p>
            <a:pPr marL="0" indent="0" algn="ctr" eaLnBrk="1" hangingPunct="1">
              <a:buNone/>
              <a:defRPr/>
            </a:pPr>
            <a:r>
              <a:rPr lang="en-US" altLang="en-US" sz="4000">
                <a:effectLst>
                  <a:outerShdw blurRad="38100" dist="38100" dir="2700000" algn="tl">
                    <a:srgbClr val="C0C0C0"/>
                  </a:outerShdw>
                </a:effectLst>
              </a:rPr>
              <a:t>What is The Theology Program?</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a:extLst>
              <a:ext uri="{FF2B5EF4-FFF2-40B4-BE49-F238E27FC236}">
                <a16:creationId xmlns:a16="http://schemas.microsoft.com/office/drawing/2014/main" id="{01AF8296-CBD0-4AAC-A125-C708A0405BF0}"/>
              </a:ext>
            </a:extLst>
          </p:cNvPr>
          <p:cNvSpPr>
            <a:spLocks noGrp="1" noChangeArrowheads="1"/>
          </p:cNvSpPr>
          <p:nvPr>
            <p:ph type="title"/>
          </p:nvPr>
        </p:nvSpPr>
        <p:spPr/>
        <p:txBody>
          <a:bodyPr/>
          <a:lstStyle/>
          <a:p>
            <a:pPr eaLnBrk="1" hangingPunct="1">
              <a:defRPr/>
            </a:pPr>
            <a:r>
              <a:rPr lang="en-US" altLang="en-US" sz="3600"/>
              <a:t>Introduction to </a:t>
            </a:r>
            <a:br>
              <a:rPr lang="en-US" altLang="en-US" sz="3600"/>
            </a:br>
            <a:r>
              <a:rPr lang="en-US" altLang="en-US" sz="3600"/>
              <a:t>the Theology Program</a:t>
            </a:r>
          </a:p>
        </p:txBody>
      </p:sp>
      <p:sp>
        <p:nvSpPr>
          <p:cNvPr id="35843" name="Rectangle 3">
            <a:extLst>
              <a:ext uri="{FF2B5EF4-FFF2-40B4-BE49-F238E27FC236}">
                <a16:creationId xmlns:a16="http://schemas.microsoft.com/office/drawing/2014/main" id="{6DFAD597-736F-4190-819A-1FA86982EEBF}"/>
              </a:ext>
            </a:extLst>
          </p:cNvPr>
          <p:cNvSpPr>
            <a:spLocks noGrp="1" noChangeArrowheads="1"/>
          </p:cNvSpPr>
          <p:nvPr>
            <p:ph type="body" idx="1"/>
          </p:nvPr>
        </p:nvSpPr>
        <p:spPr/>
        <p:txBody>
          <a:bodyPr/>
          <a:lstStyle/>
          <a:p>
            <a:pPr marL="0" indent="0" eaLnBrk="1" hangingPunct="1">
              <a:lnSpc>
                <a:spcPct val="90000"/>
              </a:lnSpc>
              <a:buNone/>
            </a:pPr>
            <a:r>
              <a:rPr lang="en-US" altLang="en-US" sz="2800"/>
              <a:t>The Theology Program is an intense theological studies program, designed for busy people who may never go to seminary but who want deep theological training. While there are many great subjects, biblical and spiritual, that Christians can and need to study, our focus is on six specific courses of systematic theology. Our desire is to teach people how to think by opening their minds to diverse views, learning from history, wrestling with difficult issues, and graciously engaging an increasingly relativistic and postmodern world.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a:extLst>
              <a:ext uri="{FF2B5EF4-FFF2-40B4-BE49-F238E27FC236}">
                <a16:creationId xmlns:a16="http://schemas.microsoft.com/office/drawing/2014/main" id="{E2F3B5D8-8ADD-4338-949A-F7F2D1C4117C}"/>
              </a:ext>
            </a:extLst>
          </p:cNvPr>
          <p:cNvSpPr>
            <a:spLocks noGrp="1" noChangeArrowheads="1"/>
          </p:cNvSpPr>
          <p:nvPr>
            <p:ph type="subTitle" idx="1"/>
          </p:nvPr>
        </p:nvSpPr>
        <p:spPr>
          <a:xfrm>
            <a:off x="4343400" y="1295400"/>
            <a:ext cx="6019800" cy="1752600"/>
          </a:xfrm>
        </p:spPr>
        <p:txBody>
          <a:bodyPr/>
          <a:lstStyle/>
          <a:p>
            <a:pPr eaLnBrk="1" hangingPunct="1">
              <a:defRPr/>
            </a:pPr>
            <a:r>
              <a:rPr lang="en-US" altLang="en-US">
                <a:solidFill>
                  <a:srgbClr val="800000"/>
                </a:solidFill>
                <a:effectLst>
                  <a:outerShdw blurRad="38100" dist="38100" dir="2700000" algn="tl">
                    <a:srgbClr val="C0C0C0"/>
                  </a:outerShdw>
                </a:effectLst>
              </a:rPr>
              <a:t>“Jesus said to him, ‘Love the Lord your God with all your heart, with all your soul, and with all your mind.’”</a:t>
            </a:r>
          </a:p>
          <a:p>
            <a:pPr algn="r" eaLnBrk="1" hangingPunct="1">
              <a:defRPr/>
            </a:pPr>
            <a:r>
              <a:rPr lang="en-US" altLang="en-US">
                <a:solidFill>
                  <a:srgbClr val="800000"/>
                </a:solidFill>
                <a:effectLst>
                  <a:outerShdw blurRad="38100" dist="38100" dir="2700000" algn="tl">
                    <a:srgbClr val="C0C0C0"/>
                  </a:outerShdw>
                </a:effectLst>
              </a:rPr>
              <a:t>–Matthew 22:37</a:t>
            </a:r>
            <a:r>
              <a:rPr lang="en-US" altLang="en-US"/>
              <a:t> </a:t>
            </a:r>
            <a:endParaRPr lang="en-US" altLang="en-US" sz="2800">
              <a:solidFill>
                <a:srgbClr val="800000"/>
              </a:solidFill>
              <a:effectLst>
                <a:outerShdw blurRad="38100" dist="38100" dir="2700000" algn="tl">
                  <a:srgbClr val="C0C0C0"/>
                </a:outerShdw>
              </a:effectLs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a:extLst>
              <a:ext uri="{FF2B5EF4-FFF2-40B4-BE49-F238E27FC236}">
                <a16:creationId xmlns:a16="http://schemas.microsoft.com/office/drawing/2014/main" id="{464732AE-0632-4BF1-A63E-90658C4433EE}"/>
              </a:ext>
            </a:extLst>
          </p:cNvPr>
          <p:cNvSpPr>
            <a:spLocks noGrp="1" noChangeArrowheads="1"/>
          </p:cNvSpPr>
          <p:nvPr>
            <p:ph type="title"/>
          </p:nvPr>
        </p:nvSpPr>
        <p:spPr/>
        <p:txBody>
          <a:bodyPr/>
          <a:lstStyle/>
          <a:p>
            <a:pPr eaLnBrk="1" hangingPunct="1">
              <a:defRPr/>
            </a:pPr>
            <a:r>
              <a:rPr lang="en-US" altLang="en-US" sz="3600"/>
              <a:t>Introduction to </a:t>
            </a:r>
            <a:br>
              <a:rPr lang="en-US" altLang="en-US" sz="3600"/>
            </a:br>
            <a:r>
              <a:rPr lang="en-US" altLang="en-US" sz="3600"/>
              <a:t>the Theology Program</a:t>
            </a:r>
          </a:p>
        </p:txBody>
      </p:sp>
      <p:sp>
        <p:nvSpPr>
          <p:cNvPr id="36867" name="Rectangle 3">
            <a:extLst>
              <a:ext uri="{FF2B5EF4-FFF2-40B4-BE49-F238E27FC236}">
                <a16:creationId xmlns:a16="http://schemas.microsoft.com/office/drawing/2014/main" id="{E8D77EBF-9DC1-4B1A-A235-BDFC95374273}"/>
              </a:ext>
            </a:extLst>
          </p:cNvPr>
          <p:cNvSpPr>
            <a:spLocks noGrp="1" noChangeArrowheads="1"/>
          </p:cNvSpPr>
          <p:nvPr>
            <p:ph type="body" idx="1"/>
          </p:nvPr>
        </p:nvSpPr>
        <p:spPr/>
        <p:txBody>
          <a:bodyPr/>
          <a:lstStyle/>
          <a:p>
            <a:pPr marL="2743200" indent="-2743200" eaLnBrk="1" hangingPunct="1">
              <a:lnSpc>
                <a:spcPct val="90000"/>
              </a:lnSpc>
              <a:buNone/>
            </a:pPr>
            <a:r>
              <a:rPr lang="en-US" altLang="en-US" sz="2800" b="1"/>
              <a:t>Mission</a:t>
            </a:r>
            <a:r>
              <a:rPr lang="en-US" altLang="en-US" sz="2800"/>
              <a:t>: 	Renewing minds and changing lives by </a:t>
            </a:r>
            <a:r>
              <a:rPr lang="en-US" altLang="en-US" sz="2800" i="1"/>
              <a:t>purposefully</a:t>
            </a:r>
            <a:r>
              <a:rPr lang="en-US" altLang="en-US" sz="2800"/>
              <a:t> guiding people through a study of historic and biblical Christian theology.</a:t>
            </a:r>
          </a:p>
          <a:p>
            <a:pPr marL="2743200" indent="-2743200" eaLnBrk="1" hangingPunct="1">
              <a:lnSpc>
                <a:spcPct val="90000"/>
              </a:lnSpc>
              <a:buNone/>
            </a:pPr>
            <a:endParaRPr lang="en-US" altLang="en-US" sz="2800"/>
          </a:p>
          <a:p>
            <a:pPr marL="2743200" indent="-2743200" eaLnBrk="1" hangingPunct="1">
              <a:lnSpc>
                <a:spcPct val="90000"/>
              </a:lnSpc>
              <a:buNone/>
            </a:pPr>
            <a:r>
              <a:rPr lang="en-US" altLang="en-US" sz="2800" b="1"/>
              <a:t>Goal</a:t>
            </a:r>
            <a:r>
              <a:rPr lang="en-US" altLang="en-US" sz="2800"/>
              <a:t>:	“Our goal is not so much to teach good theology, as important as that is, but to teach people to think.”</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a:extLst>
              <a:ext uri="{FF2B5EF4-FFF2-40B4-BE49-F238E27FC236}">
                <a16:creationId xmlns:a16="http://schemas.microsoft.com/office/drawing/2014/main" id="{47C82717-769B-4E90-B0A2-3C2D463929E0}"/>
              </a:ext>
            </a:extLst>
          </p:cNvPr>
          <p:cNvSpPr>
            <a:spLocks noGrp="1" noChangeArrowheads="1"/>
          </p:cNvSpPr>
          <p:nvPr>
            <p:ph type="title"/>
          </p:nvPr>
        </p:nvSpPr>
        <p:spPr/>
        <p:txBody>
          <a:bodyPr/>
          <a:lstStyle/>
          <a:p>
            <a:pPr eaLnBrk="1" hangingPunct="1">
              <a:defRPr/>
            </a:pPr>
            <a:r>
              <a:rPr lang="en-US" altLang="en-US" sz="3600"/>
              <a:t>Introduction to The Theology Program</a:t>
            </a:r>
          </a:p>
        </p:txBody>
      </p:sp>
      <p:sp>
        <p:nvSpPr>
          <p:cNvPr id="970755" name="Rectangle 3">
            <a:extLst>
              <a:ext uri="{FF2B5EF4-FFF2-40B4-BE49-F238E27FC236}">
                <a16:creationId xmlns:a16="http://schemas.microsoft.com/office/drawing/2014/main" id="{FDC76134-5FDE-4F8E-BBC2-10CA15AA1D3A}"/>
              </a:ext>
            </a:extLst>
          </p:cNvPr>
          <p:cNvSpPr>
            <a:spLocks noGrp="1" noChangeArrowheads="1"/>
          </p:cNvSpPr>
          <p:nvPr>
            <p:ph type="body" idx="1"/>
          </p:nvPr>
        </p:nvSpPr>
        <p:spPr/>
        <p:txBody>
          <a:bodyPr/>
          <a:lstStyle/>
          <a:p>
            <a:pPr marL="0" indent="0" eaLnBrk="1" hangingPunct="1">
              <a:buNone/>
              <a:defRPr/>
            </a:pPr>
            <a:r>
              <a:rPr lang="en-US" altLang="en-US" b="1">
                <a:effectLst>
                  <a:outerShdw blurRad="38100" dist="38100" dir="2700000" algn="tl">
                    <a:srgbClr val="C0C0C0"/>
                  </a:outerShdw>
                </a:effectLst>
              </a:rPr>
              <a:t>What makes The Theology Program different?</a:t>
            </a:r>
          </a:p>
          <a:p>
            <a:pPr marL="1284288" lvl="1" indent="-533400" eaLnBrk="1" hangingPunct="1">
              <a:buFontTx/>
              <a:buAutoNum type="arabicPeriod"/>
              <a:defRPr/>
            </a:pPr>
            <a:r>
              <a:rPr lang="en-US" altLang="en-US"/>
              <a:t>Intensity in studies</a:t>
            </a:r>
          </a:p>
          <a:p>
            <a:pPr marL="1284288" lvl="1" indent="-533400" eaLnBrk="1" hangingPunct="1">
              <a:buFontTx/>
              <a:buAutoNum type="arabicPeriod"/>
              <a:defRPr/>
            </a:pPr>
            <a:r>
              <a:rPr lang="en-US" altLang="en-US"/>
              <a:t>Irenic theology</a:t>
            </a:r>
          </a:p>
          <a:p>
            <a:pPr marL="1284288" lvl="1" indent="-533400" eaLnBrk="1" hangingPunct="1">
              <a:buFontTx/>
              <a:buAutoNum type="arabicPeriod"/>
              <a:defRPr/>
            </a:pPr>
            <a:r>
              <a:rPr lang="en-US" altLang="en-US"/>
              <a:t>Intentional program design</a:t>
            </a:r>
          </a:p>
          <a:p>
            <a:pPr marL="1284288" lvl="1" indent="-533400" eaLnBrk="1" hangingPunct="1">
              <a:buFontTx/>
              <a:buAutoNum type="arabicPeriod"/>
              <a:defRPr/>
            </a:pPr>
            <a:r>
              <a:rPr lang="en-US" altLang="en-US"/>
              <a:t>Comprehensive coverage</a:t>
            </a:r>
          </a:p>
          <a:p>
            <a:pPr marL="1284288" lvl="1" indent="-533400" eaLnBrk="1" hangingPunct="1">
              <a:buFontTx/>
              <a:buAutoNum type="arabicPeriod"/>
              <a:defRPr/>
            </a:pPr>
            <a:r>
              <a:rPr lang="en-US" altLang="en-US"/>
              <a:t>Doing theology in community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0755">
                                            <p:txEl>
                                              <p:pRg st="0" end="0"/>
                                            </p:txEl>
                                          </p:spTgt>
                                        </p:tgtEl>
                                        <p:attrNameLst>
                                          <p:attrName>style.visibility</p:attrName>
                                        </p:attrNameLst>
                                      </p:cBhvr>
                                      <p:to>
                                        <p:strVal val="visible"/>
                                      </p:to>
                                    </p:set>
                                    <p:anim calcmode="lin" valueType="num">
                                      <p:cBhvr additive="base">
                                        <p:cTn id="7" dur="500" fill="hold"/>
                                        <p:tgtEl>
                                          <p:spTgt spid="9707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07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0755">
                                            <p:txEl>
                                              <p:pRg st="1" end="1"/>
                                            </p:txEl>
                                          </p:spTgt>
                                        </p:tgtEl>
                                        <p:attrNameLst>
                                          <p:attrName>style.visibility</p:attrName>
                                        </p:attrNameLst>
                                      </p:cBhvr>
                                      <p:to>
                                        <p:strVal val="visible"/>
                                      </p:to>
                                    </p:set>
                                    <p:anim calcmode="lin" valueType="num">
                                      <p:cBhvr additive="base">
                                        <p:cTn id="11" dur="500" fill="hold"/>
                                        <p:tgtEl>
                                          <p:spTgt spid="97075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7075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70755">
                                            <p:txEl>
                                              <p:pRg st="2" end="2"/>
                                            </p:txEl>
                                          </p:spTgt>
                                        </p:tgtEl>
                                        <p:attrNameLst>
                                          <p:attrName>style.visibility</p:attrName>
                                        </p:attrNameLst>
                                      </p:cBhvr>
                                      <p:to>
                                        <p:strVal val="visible"/>
                                      </p:to>
                                    </p:set>
                                    <p:anim calcmode="lin" valueType="num">
                                      <p:cBhvr additive="base">
                                        <p:cTn id="15" dur="500" fill="hold"/>
                                        <p:tgtEl>
                                          <p:spTgt spid="97075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7075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70755">
                                            <p:txEl>
                                              <p:pRg st="3" end="3"/>
                                            </p:txEl>
                                          </p:spTgt>
                                        </p:tgtEl>
                                        <p:attrNameLst>
                                          <p:attrName>style.visibility</p:attrName>
                                        </p:attrNameLst>
                                      </p:cBhvr>
                                      <p:to>
                                        <p:strVal val="visible"/>
                                      </p:to>
                                    </p:set>
                                    <p:anim calcmode="lin" valueType="num">
                                      <p:cBhvr additive="base">
                                        <p:cTn id="19" dur="500" fill="hold"/>
                                        <p:tgtEl>
                                          <p:spTgt spid="97075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7075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0755">
                                            <p:txEl>
                                              <p:pRg st="4" end="4"/>
                                            </p:txEl>
                                          </p:spTgt>
                                        </p:tgtEl>
                                        <p:attrNameLst>
                                          <p:attrName>style.visibility</p:attrName>
                                        </p:attrNameLst>
                                      </p:cBhvr>
                                      <p:to>
                                        <p:strVal val="visible"/>
                                      </p:to>
                                    </p:set>
                                    <p:anim calcmode="lin" valueType="num">
                                      <p:cBhvr additive="base">
                                        <p:cTn id="23" dur="500" fill="hold"/>
                                        <p:tgtEl>
                                          <p:spTgt spid="97075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7075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70755">
                                            <p:txEl>
                                              <p:pRg st="5" end="5"/>
                                            </p:txEl>
                                          </p:spTgt>
                                        </p:tgtEl>
                                        <p:attrNameLst>
                                          <p:attrName>style.visibility</p:attrName>
                                        </p:attrNameLst>
                                      </p:cBhvr>
                                      <p:to>
                                        <p:strVal val="visible"/>
                                      </p:to>
                                    </p:set>
                                    <p:anim calcmode="lin" valueType="num">
                                      <p:cBhvr additive="base">
                                        <p:cTn id="27" dur="500" fill="hold"/>
                                        <p:tgtEl>
                                          <p:spTgt spid="97075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707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a:extLst>
              <a:ext uri="{FF2B5EF4-FFF2-40B4-BE49-F238E27FC236}">
                <a16:creationId xmlns:a16="http://schemas.microsoft.com/office/drawing/2014/main" id="{7370D207-E4FE-4836-9F75-70834BAF0954}"/>
              </a:ext>
            </a:extLst>
          </p:cNvPr>
          <p:cNvSpPr>
            <a:spLocks noGrp="1" noChangeArrowheads="1"/>
          </p:cNvSpPr>
          <p:nvPr>
            <p:ph type="title"/>
          </p:nvPr>
        </p:nvSpPr>
        <p:spPr/>
        <p:txBody>
          <a:bodyPr/>
          <a:lstStyle/>
          <a:p>
            <a:pPr eaLnBrk="1" hangingPunct="1">
              <a:defRPr/>
            </a:pPr>
            <a:r>
              <a:rPr lang="en-US" altLang="en-US"/>
              <a:t>Intensity in Studies</a:t>
            </a:r>
          </a:p>
        </p:txBody>
      </p:sp>
      <p:sp>
        <p:nvSpPr>
          <p:cNvPr id="38915" name="Rectangle 3">
            <a:extLst>
              <a:ext uri="{FF2B5EF4-FFF2-40B4-BE49-F238E27FC236}">
                <a16:creationId xmlns:a16="http://schemas.microsoft.com/office/drawing/2014/main" id="{5818226D-C602-48DE-AB29-26E9E6454833}"/>
              </a:ext>
            </a:extLst>
          </p:cNvPr>
          <p:cNvSpPr>
            <a:spLocks noGrp="1" noChangeArrowheads="1"/>
          </p:cNvSpPr>
          <p:nvPr>
            <p:ph type="body" idx="1"/>
          </p:nvPr>
        </p:nvSpPr>
        <p:spPr/>
        <p:txBody>
          <a:bodyPr/>
          <a:lstStyle/>
          <a:p>
            <a:pPr marL="0" indent="0" eaLnBrk="1" hangingPunct="1">
              <a:buNone/>
            </a:pPr>
            <a:r>
              <a:rPr lang="en-US" altLang="en-US"/>
              <a:t>The Church must have an avenue of intense, interactive Christian education through a program which gives people an opportunity to learn at a level that other venues cannot provide. TTP endeavors to be this avenue.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FCC4B94-FFFE-45D4-8367-F5B2D7C0FC59}"/>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0963" name="Text Box 3">
            <a:extLst>
              <a:ext uri="{FF2B5EF4-FFF2-40B4-BE49-F238E27FC236}">
                <a16:creationId xmlns:a16="http://schemas.microsoft.com/office/drawing/2014/main" id="{6E105142-0A8A-4FBF-A8FC-1A410B485977}"/>
              </a:ext>
            </a:extLst>
          </p:cNvPr>
          <p:cNvSpPr txBox="1">
            <a:spLocks noChangeArrowheads="1"/>
          </p:cNvSpPr>
          <p:nvPr/>
        </p:nvSpPr>
        <p:spPr bwMode="auto">
          <a:xfrm>
            <a:off x="8239125" y="3860800"/>
            <a:ext cx="184150"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200">
              <a:solidFill>
                <a:srgbClr val="000000"/>
              </a:solidFill>
              <a:latin typeface="Times New Roman" panose="02020603050405020304" pitchFamily="18" charset="0"/>
            </a:endParaRPr>
          </a:p>
        </p:txBody>
      </p:sp>
      <p:sp>
        <p:nvSpPr>
          <p:cNvPr id="973828" name="Rectangle 4">
            <a:extLst>
              <a:ext uri="{FF2B5EF4-FFF2-40B4-BE49-F238E27FC236}">
                <a16:creationId xmlns:a16="http://schemas.microsoft.com/office/drawing/2014/main" id="{A3FB92C2-7D84-44FD-938C-27512B022F98}"/>
              </a:ext>
            </a:extLst>
          </p:cNvPr>
          <p:cNvSpPr>
            <a:spLocks noGrp="1" noChangeArrowheads="1"/>
          </p:cNvSpPr>
          <p:nvPr>
            <p:ph type="title"/>
          </p:nvPr>
        </p:nvSpPr>
        <p:spPr>
          <a:extLst>
            <a:ext uri="{AF507438-7753-43E0-B8FC-AC1667EBCBE1}">
              <a14:hiddenEffects xmlns:a14="http://schemas.microsoft.com/office/drawing/2010/main">
                <a:effectLst>
                  <a:outerShdw dist="71842" dir="2700000" algn="ctr" rotWithShape="0">
                    <a:schemeClr val="tx1">
                      <a:alpha val="50000"/>
                    </a:schemeClr>
                  </a:outerShdw>
                </a:effectLst>
              </a14:hiddenEffects>
            </a:ext>
          </a:extLst>
        </p:spPr>
        <p:txBody>
          <a:bodyPr/>
          <a:lstStyle/>
          <a:p>
            <a:pPr eaLnBrk="1" hangingPunct="1">
              <a:defRPr/>
            </a:pPr>
            <a:r>
              <a:rPr lang="en-US" altLang="en-US"/>
              <a:t>Intensity in Studies</a:t>
            </a:r>
          </a:p>
        </p:txBody>
      </p:sp>
      <p:sp>
        <p:nvSpPr>
          <p:cNvPr id="40965" name="Text Box 5">
            <a:extLst>
              <a:ext uri="{FF2B5EF4-FFF2-40B4-BE49-F238E27FC236}">
                <a16:creationId xmlns:a16="http://schemas.microsoft.com/office/drawing/2014/main" id="{E2E37E2A-20D5-4EE1-B752-5FC77BB86D86}"/>
              </a:ext>
            </a:extLst>
          </p:cNvPr>
          <p:cNvSpPr txBox="1">
            <a:spLocks noChangeArrowheads="1"/>
          </p:cNvSpPr>
          <p:nvPr/>
        </p:nvSpPr>
        <p:spPr bwMode="auto">
          <a:xfrm>
            <a:off x="2362200" y="3810000"/>
            <a:ext cx="168275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a:solidFill>
                  <a:srgbClr val="000000"/>
                </a:solidFill>
                <a:latin typeface="Times New Roman" panose="02020603050405020304" pitchFamily="18" charset="0"/>
              </a:rPr>
              <a:t>Low Commitment</a:t>
            </a:r>
          </a:p>
        </p:txBody>
      </p:sp>
      <p:sp>
        <p:nvSpPr>
          <p:cNvPr id="40966" name="Text Box 6">
            <a:extLst>
              <a:ext uri="{FF2B5EF4-FFF2-40B4-BE49-F238E27FC236}">
                <a16:creationId xmlns:a16="http://schemas.microsoft.com/office/drawing/2014/main" id="{A7491CDA-E1AE-4E85-8590-E82C477F3DC8}"/>
              </a:ext>
            </a:extLst>
          </p:cNvPr>
          <p:cNvSpPr txBox="1">
            <a:spLocks noChangeArrowheads="1"/>
          </p:cNvSpPr>
          <p:nvPr/>
        </p:nvSpPr>
        <p:spPr bwMode="auto">
          <a:xfrm>
            <a:off x="8264526" y="3810000"/>
            <a:ext cx="1717675"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a:solidFill>
                  <a:srgbClr val="000000"/>
                </a:solidFill>
                <a:latin typeface="Times New Roman" panose="02020603050405020304" pitchFamily="18" charset="0"/>
              </a:rPr>
              <a:t>High Commitment</a:t>
            </a:r>
          </a:p>
        </p:txBody>
      </p:sp>
      <p:sp>
        <p:nvSpPr>
          <p:cNvPr id="40967" name="Line 7">
            <a:extLst>
              <a:ext uri="{FF2B5EF4-FFF2-40B4-BE49-F238E27FC236}">
                <a16:creationId xmlns:a16="http://schemas.microsoft.com/office/drawing/2014/main" id="{005F7CFF-B58C-4B34-BACA-CC0572883FC8}"/>
              </a:ext>
            </a:extLst>
          </p:cNvPr>
          <p:cNvSpPr>
            <a:spLocks noChangeShapeType="1"/>
          </p:cNvSpPr>
          <p:nvPr/>
        </p:nvSpPr>
        <p:spPr bwMode="auto">
          <a:xfrm>
            <a:off x="2590800" y="3657600"/>
            <a:ext cx="731520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73832" name="Text Box 8">
            <a:extLst>
              <a:ext uri="{FF2B5EF4-FFF2-40B4-BE49-F238E27FC236}">
                <a16:creationId xmlns:a16="http://schemas.microsoft.com/office/drawing/2014/main" id="{9C3EDEFB-EEA0-48C1-B23C-807B8691EE1C}"/>
              </a:ext>
            </a:extLst>
          </p:cNvPr>
          <p:cNvSpPr txBox="1">
            <a:spLocks noChangeArrowheads="1"/>
          </p:cNvSpPr>
          <p:nvPr/>
        </p:nvSpPr>
        <p:spPr bwMode="auto">
          <a:xfrm>
            <a:off x="2420938" y="3051175"/>
            <a:ext cx="9398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Sermon</a:t>
            </a:r>
          </a:p>
        </p:txBody>
      </p:sp>
      <p:sp>
        <p:nvSpPr>
          <p:cNvPr id="973833" name="Text Box 9">
            <a:extLst>
              <a:ext uri="{FF2B5EF4-FFF2-40B4-BE49-F238E27FC236}">
                <a16:creationId xmlns:a16="http://schemas.microsoft.com/office/drawing/2014/main" id="{FBEE28C4-7B3B-46DE-A980-504FD862FC48}"/>
              </a:ext>
            </a:extLst>
          </p:cNvPr>
          <p:cNvSpPr txBox="1">
            <a:spLocks noChangeArrowheads="1"/>
          </p:cNvSpPr>
          <p:nvPr/>
        </p:nvSpPr>
        <p:spPr bwMode="auto">
          <a:xfrm>
            <a:off x="5327651" y="2895601"/>
            <a:ext cx="1649413" cy="5810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Fellowship/</a:t>
            </a:r>
          </a:p>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Sunday School</a:t>
            </a:r>
          </a:p>
        </p:txBody>
      </p:sp>
      <p:sp>
        <p:nvSpPr>
          <p:cNvPr id="973834" name="Text Box 10">
            <a:extLst>
              <a:ext uri="{FF2B5EF4-FFF2-40B4-BE49-F238E27FC236}">
                <a16:creationId xmlns:a16="http://schemas.microsoft.com/office/drawing/2014/main" id="{01884848-F603-4BB1-AC50-7158D7BF5568}"/>
              </a:ext>
            </a:extLst>
          </p:cNvPr>
          <p:cNvSpPr txBox="1">
            <a:spLocks noChangeArrowheads="1"/>
          </p:cNvSpPr>
          <p:nvPr/>
        </p:nvSpPr>
        <p:spPr bwMode="auto">
          <a:xfrm>
            <a:off x="7754939" y="3048000"/>
            <a:ext cx="2308225"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Interactive Classroom</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50A158A-4B7A-4A2A-974F-3122C7F0E528}"/>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3011" name="Text Box 3">
            <a:extLst>
              <a:ext uri="{FF2B5EF4-FFF2-40B4-BE49-F238E27FC236}">
                <a16:creationId xmlns:a16="http://schemas.microsoft.com/office/drawing/2014/main" id="{6821B270-8892-4C53-A87F-72954B02E822}"/>
              </a:ext>
            </a:extLst>
          </p:cNvPr>
          <p:cNvSpPr txBox="1">
            <a:spLocks noChangeArrowheads="1"/>
          </p:cNvSpPr>
          <p:nvPr/>
        </p:nvSpPr>
        <p:spPr bwMode="auto">
          <a:xfrm>
            <a:off x="8239125" y="3860800"/>
            <a:ext cx="184150"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200">
              <a:solidFill>
                <a:srgbClr val="000000"/>
              </a:solidFill>
              <a:latin typeface="Times New Roman" panose="02020603050405020304" pitchFamily="18" charset="0"/>
            </a:endParaRPr>
          </a:p>
        </p:txBody>
      </p:sp>
      <p:sp>
        <p:nvSpPr>
          <p:cNvPr id="975876" name="Rectangle 4">
            <a:extLst>
              <a:ext uri="{FF2B5EF4-FFF2-40B4-BE49-F238E27FC236}">
                <a16:creationId xmlns:a16="http://schemas.microsoft.com/office/drawing/2014/main" id="{04B2CDBF-B755-4C7F-8C85-67E3FBF8153F}"/>
              </a:ext>
            </a:extLst>
          </p:cNvPr>
          <p:cNvSpPr>
            <a:spLocks noGrp="1" noChangeArrowheads="1"/>
          </p:cNvSpPr>
          <p:nvPr>
            <p:ph type="title"/>
          </p:nvPr>
        </p:nvSpPr>
        <p:spPr>
          <a:extLst>
            <a:ext uri="{AF507438-7753-43E0-B8FC-AC1667EBCBE1}">
              <a14:hiddenEffects xmlns:a14="http://schemas.microsoft.com/office/drawing/2010/main">
                <a:effectLst>
                  <a:outerShdw dist="71842" dir="2700000" algn="ctr" rotWithShape="0">
                    <a:schemeClr val="tx1">
                      <a:alpha val="50000"/>
                    </a:schemeClr>
                  </a:outerShdw>
                </a:effectLst>
              </a14:hiddenEffects>
            </a:ext>
          </a:extLst>
        </p:spPr>
        <p:txBody>
          <a:bodyPr/>
          <a:lstStyle/>
          <a:p>
            <a:pPr eaLnBrk="1" hangingPunct="1">
              <a:defRPr/>
            </a:pPr>
            <a:r>
              <a:rPr lang="en-US" altLang="en-US"/>
              <a:t>Intensity in Studies</a:t>
            </a:r>
          </a:p>
        </p:txBody>
      </p:sp>
      <p:sp>
        <p:nvSpPr>
          <p:cNvPr id="43013" name="Text Box 5">
            <a:extLst>
              <a:ext uri="{FF2B5EF4-FFF2-40B4-BE49-F238E27FC236}">
                <a16:creationId xmlns:a16="http://schemas.microsoft.com/office/drawing/2014/main" id="{1B09667F-0B06-415D-AE4E-A8836358BE78}"/>
              </a:ext>
            </a:extLst>
          </p:cNvPr>
          <p:cNvSpPr txBox="1">
            <a:spLocks noChangeArrowheads="1"/>
          </p:cNvSpPr>
          <p:nvPr/>
        </p:nvSpPr>
        <p:spPr bwMode="auto">
          <a:xfrm>
            <a:off x="2362200" y="3810000"/>
            <a:ext cx="1658938"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a:solidFill>
                  <a:srgbClr val="000000"/>
                </a:solidFill>
                <a:latin typeface="Times New Roman" panose="02020603050405020304" pitchFamily="18" charset="0"/>
              </a:rPr>
              <a:t>Low Expectations</a:t>
            </a:r>
          </a:p>
        </p:txBody>
      </p:sp>
      <p:sp>
        <p:nvSpPr>
          <p:cNvPr id="43014" name="Text Box 6">
            <a:extLst>
              <a:ext uri="{FF2B5EF4-FFF2-40B4-BE49-F238E27FC236}">
                <a16:creationId xmlns:a16="http://schemas.microsoft.com/office/drawing/2014/main" id="{890C7BFE-C022-4AC1-9314-2AB28CED5BAF}"/>
              </a:ext>
            </a:extLst>
          </p:cNvPr>
          <p:cNvSpPr txBox="1">
            <a:spLocks noChangeArrowheads="1"/>
          </p:cNvSpPr>
          <p:nvPr/>
        </p:nvSpPr>
        <p:spPr bwMode="auto">
          <a:xfrm>
            <a:off x="8239126" y="3810000"/>
            <a:ext cx="2161169" cy="212365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600">
                <a:solidFill>
                  <a:srgbClr val="000000"/>
                </a:solidFill>
                <a:latin typeface="Times New Roman" panose="02020603050405020304" pitchFamily="18" charset="0"/>
              </a:rPr>
              <a:t>High Expectations</a:t>
            </a:r>
          </a:p>
          <a:p>
            <a:pPr fontAlgn="base">
              <a:spcBef>
                <a:spcPct val="0"/>
              </a:spcBef>
              <a:spcAft>
                <a:spcPct val="0"/>
              </a:spcAft>
            </a:pPr>
            <a:endParaRPr lang="en-US" altLang="en-US">
              <a:solidFill>
                <a:srgbClr val="000000"/>
              </a:solidFill>
              <a:latin typeface="Times New Roman" panose="02020603050405020304" pitchFamily="18" charset="0"/>
            </a:endParaRPr>
          </a:p>
          <a:p>
            <a:pPr fontAlgn="base">
              <a:spcBef>
                <a:spcPct val="0"/>
              </a:spcBef>
              <a:spcAft>
                <a:spcPct val="0"/>
              </a:spcAft>
              <a:buClr>
                <a:srgbClr val="800000"/>
              </a:buClr>
              <a:buFontTx/>
              <a:buChar char="•"/>
            </a:pPr>
            <a:r>
              <a:rPr lang="en-US" altLang="en-US" sz="1400">
                <a:solidFill>
                  <a:srgbClr val="000000"/>
                </a:solidFill>
                <a:latin typeface="Times New Roman" panose="02020603050405020304" pitchFamily="18" charset="0"/>
              </a:rPr>
              <a:t>Attendance</a:t>
            </a:r>
          </a:p>
          <a:p>
            <a:pPr fontAlgn="base">
              <a:spcBef>
                <a:spcPct val="0"/>
              </a:spcBef>
              <a:spcAft>
                <a:spcPct val="0"/>
              </a:spcAft>
              <a:buClr>
                <a:srgbClr val="800000"/>
              </a:buClr>
              <a:buFontTx/>
              <a:buChar char="•"/>
            </a:pPr>
            <a:r>
              <a:rPr lang="en-US" altLang="en-US" sz="1400">
                <a:solidFill>
                  <a:srgbClr val="000000"/>
                </a:solidFill>
                <a:latin typeface="Times New Roman" panose="02020603050405020304" pitchFamily="18" charset="0"/>
              </a:rPr>
              <a:t>Assigned readings</a:t>
            </a:r>
          </a:p>
          <a:p>
            <a:pPr fontAlgn="base">
              <a:spcBef>
                <a:spcPct val="0"/>
              </a:spcBef>
              <a:spcAft>
                <a:spcPct val="0"/>
              </a:spcAft>
              <a:buClr>
                <a:srgbClr val="800000"/>
              </a:buClr>
              <a:buFontTx/>
              <a:buChar char="•"/>
            </a:pPr>
            <a:r>
              <a:rPr lang="en-US" altLang="en-US" sz="1400">
                <a:solidFill>
                  <a:srgbClr val="000000"/>
                </a:solidFill>
                <a:latin typeface="Times New Roman" panose="02020603050405020304" pitchFamily="18" charset="0"/>
              </a:rPr>
              <a:t>Books</a:t>
            </a:r>
          </a:p>
          <a:p>
            <a:pPr fontAlgn="base">
              <a:spcBef>
                <a:spcPct val="0"/>
              </a:spcBef>
              <a:spcAft>
                <a:spcPct val="0"/>
              </a:spcAft>
              <a:buClr>
                <a:srgbClr val="800000"/>
              </a:buClr>
              <a:buFontTx/>
              <a:buChar char="•"/>
            </a:pPr>
            <a:r>
              <a:rPr lang="en-US" altLang="en-US" sz="1400">
                <a:solidFill>
                  <a:srgbClr val="000000"/>
                </a:solidFill>
                <a:latin typeface="Times New Roman" panose="02020603050405020304" pitchFamily="18" charset="0"/>
              </a:rPr>
              <a:t>Papers</a:t>
            </a:r>
          </a:p>
          <a:p>
            <a:pPr fontAlgn="base">
              <a:spcBef>
                <a:spcPct val="0"/>
              </a:spcBef>
              <a:spcAft>
                <a:spcPct val="0"/>
              </a:spcAft>
              <a:buClr>
                <a:srgbClr val="800000"/>
              </a:buClr>
              <a:buFontTx/>
              <a:buChar char="•"/>
            </a:pPr>
            <a:r>
              <a:rPr lang="en-US" altLang="en-US" sz="1400">
                <a:solidFill>
                  <a:srgbClr val="000000"/>
                </a:solidFill>
                <a:latin typeface="Times New Roman" panose="02020603050405020304" pitchFamily="18" charset="0"/>
              </a:rPr>
              <a:t>Case studies</a:t>
            </a:r>
          </a:p>
          <a:p>
            <a:pPr fontAlgn="base">
              <a:spcBef>
                <a:spcPct val="0"/>
              </a:spcBef>
              <a:spcAft>
                <a:spcPct val="0"/>
              </a:spcAft>
              <a:buClr>
                <a:srgbClr val="800000"/>
              </a:buClr>
              <a:buFontTx/>
              <a:buChar char="•"/>
            </a:pPr>
            <a:r>
              <a:rPr lang="en-US" altLang="en-US" sz="1400">
                <a:solidFill>
                  <a:srgbClr val="000000"/>
                </a:solidFill>
                <a:latin typeface="Times New Roman" panose="02020603050405020304" pitchFamily="18" charset="0"/>
              </a:rPr>
              <a:t>Memorization of Scripture</a:t>
            </a:r>
          </a:p>
          <a:p>
            <a:pPr fontAlgn="base">
              <a:spcBef>
                <a:spcPct val="0"/>
              </a:spcBef>
              <a:spcAft>
                <a:spcPct val="0"/>
              </a:spcAft>
              <a:buClr>
                <a:srgbClr val="800000"/>
              </a:buClr>
              <a:buFontTx/>
              <a:buChar char="•"/>
            </a:pPr>
            <a:r>
              <a:rPr lang="en-US" altLang="en-US" sz="1400">
                <a:solidFill>
                  <a:srgbClr val="000000"/>
                </a:solidFill>
                <a:latin typeface="Times New Roman" panose="02020603050405020304" pitchFamily="18" charset="0"/>
              </a:rPr>
              <a:t>Grades</a:t>
            </a:r>
          </a:p>
        </p:txBody>
      </p:sp>
      <p:sp>
        <p:nvSpPr>
          <p:cNvPr id="43015" name="Line 7">
            <a:extLst>
              <a:ext uri="{FF2B5EF4-FFF2-40B4-BE49-F238E27FC236}">
                <a16:creationId xmlns:a16="http://schemas.microsoft.com/office/drawing/2014/main" id="{5A30EC32-D9AD-4C9D-9DE9-00811500975E}"/>
              </a:ext>
            </a:extLst>
          </p:cNvPr>
          <p:cNvSpPr>
            <a:spLocks noChangeShapeType="1"/>
          </p:cNvSpPr>
          <p:nvPr/>
        </p:nvSpPr>
        <p:spPr bwMode="auto">
          <a:xfrm>
            <a:off x="2590800" y="3657600"/>
            <a:ext cx="731520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75880" name="Text Box 8">
            <a:extLst>
              <a:ext uri="{FF2B5EF4-FFF2-40B4-BE49-F238E27FC236}">
                <a16:creationId xmlns:a16="http://schemas.microsoft.com/office/drawing/2014/main" id="{F4DDA32C-8784-47A1-A7EC-698AE2975B40}"/>
              </a:ext>
            </a:extLst>
          </p:cNvPr>
          <p:cNvSpPr txBox="1">
            <a:spLocks noChangeArrowheads="1"/>
          </p:cNvSpPr>
          <p:nvPr/>
        </p:nvSpPr>
        <p:spPr bwMode="auto">
          <a:xfrm>
            <a:off x="2420938" y="3051175"/>
            <a:ext cx="9398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Sermon</a:t>
            </a:r>
          </a:p>
        </p:txBody>
      </p:sp>
      <p:sp>
        <p:nvSpPr>
          <p:cNvPr id="975881" name="Text Box 9">
            <a:extLst>
              <a:ext uri="{FF2B5EF4-FFF2-40B4-BE49-F238E27FC236}">
                <a16:creationId xmlns:a16="http://schemas.microsoft.com/office/drawing/2014/main" id="{707FFCF3-A1D4-4B71-B6BA-72D017A2A8D4}"/>
              </a:ext>
            </a:extLst>
          </p:cNvPr>
          <p:cNvSpPr txBox="1">
            <a:spLocks noChangeArrowheads="1"/>
          </p:cNvSpPr>
          <p:nvPr/>
        </p:nvSpPr>
        <p:spPr bwMode="auto">
          <a:xfrm>
            <a:off x="5327651" y="2895601"/>
            <a:ext cx="1649413" cy="5810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Fellowship/</a:t>
            </a:r>
          </a:p>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Sunday School</a:t>
            </a:r>
          </a:p>
        </p:txBody>
      </p:sp>
      <p:sp>
        <p:nvSpPr>
          <p:cNvPr id="975882" name="Text Box 10">
            <a:extLst>
              <a:ext uri="{FF2B5EF4-FFF2-40B4-BE49-F238E27FC236}">
                <a16:creationId xmlns:a16="http://schemas.microsoft.com/office/drawing/2014/main" id="{1BF1B192-636A-43BB-A13F-33500CCC1332}"/>
              </a:ext>
            </a:extLst>
          </p:cNvPr>
          <p:cNvSpPr txBox="1">
            <a:spLocks noChangeArrowheads="1"/>
          </p:cNvSpPr>
          <p:nvPr/>
        </p:nvSpPr>
        <p:spPr bwMode="auto">
          <a:xfrm>
            <a:off x="7754939" y="3048000"/>
            <a:ext cx="2308225"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Interactive Classroom</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9451787-10AA-49C3-A76F-452C239F475D}"/>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5059" name="Text Box 3">
            <a:extLst>
              <a:ext uri="{FF2B5EF4-FFF2-40B4-BE49-F238E27FC236}">
                <a16:creationId xmlns:a16="http://schemas.microsoft.com/office/drawing/2014/main" id="{921DF499-20B0-4527-B572-F9A79D4C9C06}"/>
              </a:ext>
            </a:extLst>
          </p:cNvPr>
          <p:cNvSpPr txBox="1">
            <a:spLocks noChangeArrowheads="1"/>
          </p:cNvSpPr>
          <p:nvPr/>
        </p:nvSpPr>
        <p:spPr bwMode="auto">
          <a:xfrm>
            <a:off x="1600200" y="3810001"/>
            <a:ext cx="3227388" cy="5810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a:solidFill>
                  <a:srgbClr val="000000"/>
                </a:solidFill>
                <a:latin typeface="Times New Roman" panose="02020603050405020304" pitchFamily="18" charset="0"/>
              </a:rPr>
              <a:t>Devotional</a:t>
            </a:r>
          </a:p>
          <a:p>
            <a:pPr algn="ctr" fontAlgn="base">
              <a:spcBef>
                <a:spcPct val="0"/>
              </a:spcBef>
              <a:spcAft>
                <a:spcPct val="0"/>
              </a:spcAft>
            </a:pPr>
            <a:r>
              <a:rPr lang="en-US" altLang="en-US" sz="1600">
                <a:solidFill>
                  <a:srgbClr val="000000"/>
                </a:solidFill>
                <a:latin typeface="Times New Roman" panose="02020603050405020304" pitchFamily="18" charset="0"/>
              </a:rPr>
              <a:t>(Brings encouragement for the week)</a:t>
            </a:r>
          </a:p>
        </p:txBody>
      </p:sp>
      <p:sp>
        <p:nvSpPr>
          <p:cNvPr id="45060" name="Text Box 4">
            <a:extLst>
              <a:ext uri="{FF2B5EF4-FFF2-40B4-BE49-F238E27FC236}">
                <a16:creationId xmlns:a16="http://schemas.microsoft.com/office/drawing/2014/main" id="{2074ADB3-AEE2-4776-BB39-61AE4A7A0F2C}"/>
              </a:ext>
            </a:extLst>
          </p:cNvPr>
          <p:cNvSpPr txBox="1">
            <a:spLocks noChangeArrowheads="1"/>
          </p:cNvSpPr>
          <p:nvPr/>
        </p:nvSpPr>
        <p:spPr bwMode="auto">
          <a:xfrm>
            <a:off x="8239125" y="3860800"/>
            <a:ext cx="184150"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200">
              <a:solidFill>
                <a:srgbClr val="000000"/>
              </a:solidFill>
              <a:latin typeface="Times New Roman" panose="02020603050405020304" pitchFamily="18" charset="0"/>
            </a:endParaRPr>
          </a:p>
        </p:txBody>
      </p:sp>
      <p:sp>
        <p:nvSpPr>
          <p:cNvPr id="45061" name="Text Box 5">
            <a:extLst>
              <a:ext uri="{FF2B5EF4-FFF2-40B4-BE49-F238E27FC236}">
                <a16:creationId xmlns:a16="http://schemas.microsoft.com/office/drawing/2014/main" id="{A7E42AA6-7991-44AF-8793-D6F56331D2AB}"/>
              </a:ext>
            </a:extLst>
          </p:cNvPr>
          <p:cNvSpPr txBox="1">
            <a:spLocks noChangeArrowheads="1"/>
          </p:cNvSpPr>
          <p:nvPr/>
        </p:nvSpPr>
        <p:spPr bwMode="auto">
          <a:xfrm>
            <a:off x="7924801" y="3810001"/>
            <a:ext cx="2733675" cy="5810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a:solidFill>
                  <a:srgbClr val="000000"/>
                </a:solidFill>
                <a:latin typeface="Times New Roman" panose="02020603050405020304" pitchFamily="18" charset="0"/>
              </a:rPr>
              <a:t>Foundational</a:t>
            </a:r>
          </a:p>
          <a:p>
            <a:pPr algn="ctr" fontAlgn="base">
              <a:spcBef>
                <a:spcPct val="0"/>
              </a:spcBef>
              <a:spcAft>
                <a:spcPct val="0"/>
              </a:spcAft>
            </a:pPr>
            <a:r>
              <a:rPr lang="en-US" altLang="en-US" sz="1600">
                <a:solidFill>
                  <a:srgbClr val="000000"/>
                </a:solidFill>
                <a:latin typeface="Times New Roman" panose="02020603050405020304" pitchFamily="18" charset="0"/>
              </a:rPr>
              <a:t>(Builds theology for a lifetime)</a:t>
            </a:r>
          </a:p>
        </p:txBody>
      </p:sp>
      <p:sp>
        <p:nvSpPr>
          <p:cNvPr id="977926" name="Rectangle 6">
            <a:extLst>
              <a:ext uri="{FF2B5EF4-FFF2-40B4-BE49-F238E27FC236}">
                <a16:creationId xmlns:a16="http://schemas.microsoft.com/office/drawing/2014/main" id="{15B51601-41DA-48EB-B0FB-6BFFBF8ACF7F}"/>
              </a:ext>
            </a:extLst>
          </p:cNvPr>
          <p:cNvSpPr>
            <a:spLocks noGrp="1" noChangeArrowheads="1"/>
          </p:cNvSpPr>
          <p:nvPr>
            <p:ph type="title"/>
          </p:nvPr>
        </p:nvSpPr>
        <p:spPr>
          <a:extLst>
            <a:ext uri="{AF507438-7753-43E0-B8FC-AC1667EBCBE1}">
              <a14:hiddenEffects xmlns:a14="http://schemas.microsoft.com/office/drawing/2010/main">
                <a:effectLst>
                  <a:outerShdw dist="71842" dir="2700000" algn="ctr" rotWithShape="0">
                    <a:schemeClr val="tx1">
                      <a:alpha val="50000"/>
                    </a:schemeClr>
                  </a:outerShdw>
                </a:effectLst>
              </a14:hiddenEffects>
            </a:ext>
          </a:extLst>
        </p:spPr>
        <p:txBody>
          <a:bodyPr/>
          <a:lstStyle/>
          <a:p>
            <a:pPr eaLnBrk="1" hangingPunct="1">
              <a:defRPr/>
            </a:pPr>
            <a:r>
              <a:rPr lang="en-US" altLang="en-US"/>
              <a:t>Intensity in Studies</a:t>
            </a:r>
          </a:p>
        </p:txBody>
      </p:sp>
      <p:sp>
        <p:nvSpPr>
          <p:cNvPr id="45063" name="Line 7">
            <a:extLst>
              <a:ext uri="{FF2B5EF4-FFF2-40B4-BE49-F238E27FC236}">
                <a16:creationId xmlns:a16="http://schemas.microsoft.com/office/drawing/2014/main" id="{2AFCD97A-A5A4-4076-B858-41DFAB36DC6E}"/>
              </a:ext>
            </a:extLst>
          </p:cNvPr>
          <p:cNvSpPr>
            <a:spLocks noChangeShapeType="1"/>
          </p:cNvSpPr>
          <p:nvPr/>
        </p:nvSpPr>
        <p:spPr bwMode="auto">
          <a:xfrm>
            <a:off x="2590800" y="3657600"/>
            <a:ext cx="731520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77928" name="Text Box 8">
            <a:extLst>
              <a:ext uri="{FF2B5EF4-FFF2-40B4-BE49-F238E27FC236}">
                <a16:creationId xmlns:a16="http://schemas.microsoft.com/office/drawing/2014/main" id="{346A4E8B-3524-402A-97D4-409B6F3FE27A}"/>
              </a:ext>
            </a:extLst>
          </p:cNvPr>
          <p:cNvSpPr txBox="1">
            <a:spLocks noChangeArrowheads="1"/>
          </p:cNvSpPr>
          <p:nvPr/>
        </p:nvSpPr>
        <p:spPr bwMode="auto">
          <a:xfrm>
            <a:off x="2420938" y="3051175"/>
            <a:ext cx="9398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Sermon</a:t>
            </a:r>
          </a:p>
        </p:txBody>
      </p:sp>
      <p:sp>
        <p:nvSpPr>
          <p:cNvPr id="977929" name="Text Box 9">
            <a:extLst>
              <a:ext uri="{FF2B5EF4-FFF2-40B4-BE49-F238E27FC236}">
                <a16:creationId xmlns:a16="http://schemas.microsoft.com/office/drawing/2014/main" id="{CCD2B722-FDA5-4780-BF72-335552437BD5}"/>
              </a:ext>
            </a:extLst>
          </p:cNvPr>
          <p:cNvSpPr txBox="1">
            <a:spLocks noChangeArrowheads="1"/>
          </p:cNvSpPr>
          <p:nvPr/>
        </p:nvSpPr>
        <p:spPr bwMode="auto">
          <a:xfrm>
            <a:off x="5327651" y="2895601"/>
            <a:ext cx="1649413" cy="5810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Fellowship/</a:t>
            </a:r>
          </a:p>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Sunday School</a:t>
            </a:r>
          </a:p>
        </p:txBody>
      </p:sp>
      <p:sp>
        <p:nvSpPr>
          <p:cNvPr id="977930" name="Text Box 10">
            <a:extLst>
              <a:ext uri="{FF2B5EF4-FFF2-40B4-BE49-F238E27FC236}">
                <a16:creationId xmlns:a16="http://schemas.microsoft.com/office/drawing/2014/main" id="{EA06E513-E763-436A-A2F7-49D8A39AF912}"/>
              </a:ext>
            </a:extLst>
          </p:cNvPr>
          <p:cNvSpPr txBox="1">
            <a:spLocks noChangeArrowheads="1"/>
          </p:cNvSpPr>
          <p:nvPr/>
        </p:nvSpPr>
        <p:spPr bwMode="auto">
          <a:xfrm>
            <a:off x="7754939" y="3048000"/>
            <a:ext cx="2308225"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Interactive Classroom</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A1921CB-101F-4E83-8948-BC00271CFD03}"/>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7107" name="Text Box 3">
            <a:extLst>
              <a:ext uri="{FF2B5EF4-FFF2-40B4-BE49-F238E27FC236}">
                <a16:creationId xmlns:a16="http://schemas.microsoft.com/office/drawing/2014/main" id="{731434FE-EB9F-4355-93E9-8C15405B7792}"/>
              </a:ext>
            </a:extLst>
          </p:cNvPr>
          <p:cNvSpPr txBox="1">
            <a:spLocks noChangeArrowheads="1"/>
          </p:cNvSpPr>
          <p:nvPr/>
        </p:nvSpPr>
        <p:spPr bwMode="auto">
          <a:xfrm>
            <a:off x="2209800" y="3810000"/>
            <a:ext cx="20193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a:solidFill>
                  <a:srgbClr val="000000"/>
                </a:solidFill>
                <a:latin typeface="Times New Roman" panose="02020603050405020304" pitchFamily="18" charset="0"/>
              </a:rPr>
              <a:t>Short-term life change</a:t>
            </a:r>
          </a:p>
        </p:txBody>
      </p:sp>
      <p:sp>
        <p:nvSpPr>
          <p:cNvPr id="47108" name="Text Box 4">
            <a:extLst>
              <a:ext uri="{FF2B5EF4-FFF2-40B4-BE49-F238E27FC236}">
                <a16:creationId xmlns:a16="http://schemas.microsoft.com/office/drawing/2014/main" id="{1411FFA8-9AB5-44BE-ADEA-2E08D1B18CC6}"/>
              </a:ext>
            </a:extLst>
          </p:cNvPr>
          <p:cNvSpPr txBox="1">
            <a:spLocks noChangeArrowheads="1"/>
          </p:cNvSpPr>
          <p:nvPr/>
        </p:nvSpPr>
        <p:spPr bwMode="auto">
          <a:xfrm>
            <a:off x="8239125" y="3860800"/>
            <a:ext cx="184150"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200">
              <a:solidFill>
                <a:srgbClr val="000000"/>
              </a:solidFill>
              <a:latin typeface="Times New Roman" panose="02020603050405020304" pitchFamily="18" charset="0"/>
            </a:endParaRPr>
          </a:p>
        </p:txBody>
      </p:sp>
      <p:sp>
        <p:nvSpPr>
          <p:cNvPr id="47109" name="Text Box 5">
            <a:extLst>
              <a:ext uri="{FF2B5EF4-FFF2-40B4-BE49-F238E27FC236}">
                <a16:creationId xmlns:a16="http://schemas.microsoft.com/office/drawing/2014/main" id="{15AB807E-9E18-4E99-A1AD-2C9465FC6718}"/>
              </a:ext>
            </a:extLst>
          </p:cNvPr>
          <p:cNvSpPr txBox="1">
            <a:spLocks noChangeArrowheads="1"/>
          </p:cNvSpPr>
          <p:nvPr/>
        </p:nvSpPr>
        <p:spPr bwMode="auto">
          <a:xfrm>
            <a:off x="8294688" y="3810000"/>
            <a:ext cx="20066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a:solidFill>
                  <a:srgbClr val="000000"/>
                </a:solidFill>
                <a:latin typeface="Times New Roman" panose="02020603050405020304" pitchFamily="18" charset="0"/>
              </a:rPr>
              <a:t>Long-term life change</a:t>
            </a:r>
          </a:p>
        </p:txBody>
      </p:sp>
      <p:sp>
        <p:nvSpPr>
          <p:cNvPr id="979974" name="Rectangle 6">
            <a:extLst>
              <a:ext uri="{FF2B5EF4-FFF2-40B4-BE49-F238E27FC236}">
                <a16:creationId xmlns:a16="http://schemas.microsoft.com/office/drawing/2014/main" id="{8F8959FE-A7E3-4A5D-8242-3D5FAEE2DA9B}"/>
              </a:ext>
            </a:extLst>
          </p:cNvPr>
          <p:cNvSpPr>
            <a:spLocks noGrp="1" noChangeArrowheads="1"/>
          </p:cNvSpPr>
          <p:nvPr>
            <p:ph type="title"/>
          </p:nvPr>
        </p:nvSpPr>
        <p:spPr>
          <a:extLst>
            <a:ext uri="{AF507438-7753-43E0-B8FC-AC1667EBCBE1}">
              <a14:hiddenEffects xmlns:a14="http://schemas.microsoft.com/office/drawing/2010/main">
                <a:effectLst>
                  <a:outerShdw dist="71842" dir="2700000" algn="ctr" rotWithShape="0">
                    <a:schemeClr val="tx1">
                      <a:alpha val="50000"/>
                    </a:schemeClr>
                  </a:outerShdw>
                </a:effectLst>
              </a14:hiddenEffects>
            </a:ext>
          </a:extLst>
        </p:spPr>
        <p:txBody>
          <a:bodyPr/>
          <a:lstStyle/>
          <a:p>
            <a:pPr eaLnBrk="1" hangingPunct="1">
              <a:defRPr/>
            </a:pPr>
            <a:r>
              <a:rPr lang="en-US" altLang="en-US"/>
              <a:t>Intensity in Studies</a:t>
            </a:r>
          </a:p>
        </p:txBody>
      </p:sp>
      <p:sp>
        <p:nvSpPr>
          <p:cNvPr id="47111" name="Line 7">
            <a:extLst>
              <a:ext uri="{FF2B5EF4-FFF2-40B4-BE49-F238E27FC236}">
                <a16:creationId xmlns:a16="http://schemas.microsoft.com/office/drawing/2014/main" id="{34A1450F-558F-413B-8DA2-B155156D3687}"/>
              </a:ext>
            </a:extLst>
          </p:cNvPr>
          <p:cNvSpPr>
            <a:spLocks noChangeShapeType="1"/>
          </p:cNvSpPr>
          <p:nvPr/>
        </p:nvSpPr>
        <p:spPr bwMode="auto">
          <a:xfrm>
            <a:off x="2590800" y="3657600"/>
            <a:ext cx="731520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79976" name="Text Box 8">
            <a:extLst>
              <a:ext uri="{FF2B5EF4-FFF2-40B4-BE49-F238E27FC236}">
                <a16:creationId xmlns:a16="http://schemas.microsoft.com/office/drawing/2014/main" id="{B56E5191-F611-49AD-8E30-CA191932B447}"/>
              </a:ext>
            </a:extLst>
          </p:cNvPr>
          <p:cNvSpPr txBox="1">
            <a:spLocks noChangeArrowheads="1"/>
          </p:cNvSpPr>
          <p:nvPr/>
        </p:nvSpPr>
        <p:spPr bwMode="auto">
          <a:xfrm>
            <a:off x="2420938" y="3051175"/>
            <a:ext cx="9398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Sermon</a:t>
            </a:r>
          </a:p>
        </p:txBody>
      </p:sp>
      <p:sp>
        <p:nvSpPr>
          <p:cNvPr id="979977" name="Text Box 9">
            <a:extLst>
              <a:ext uri="{FF2B5EF4-FFF2-40B4-BE49-F238E27FC236}">
                <a16:creationId xmlns:a16="http://schemas.microsoft.com/office/drawing/2014/main" id="{44A5B46D-B1BA-4943-BBCF-7F1971EBB41C}"/>
              </a:ext>
            </a:extLst>
          </p:cNvPr>
          <p:cNvSpPr txBox="1">
            <a:spLocks noChangeArrowheads="1"/>
          </p:cNvSpPr>
          <p:nvPr/>
        </p:nvSpPr>
        <p:spPr bwMode="auto">
          <a:xfrm>
            <a:off x="5327651" y="2895601"/>
            <a:ext cx="1649413" cy="5810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Fellowship/</a:t>
            </a:r>
          </a:p>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Sunday School</a:t>
            </a:r>
          </a:p>
        </p:txBody>
      </p:sp>
      <p:sp>
        <p:nvSpPr>
          <p:cNvPr id="979978" name="Text Box 10">
            <a:extLst>
              <a:ext uri="{FF2B5EF4-FFF2-40B4-BE49-F238E27FC236}">
                <a16:creationId xmlns:a16="http://schemas.microsoft.com/office/drawing/2014/main" id="{B6EE13AF-222E-4116-83FE-21C94ADC0CB4}"/>
              </a:ext>
            </a:extLst>
          </p:cNvPr>
          <p:cNvSpPr txBox="1">
            <a:spLocks noChangeArrowheads="1"/>
          </p:cNvSpPr>
          <p:nvPr/>
        </p:nvSpPr>
        <p:spPr bwMode="auto">
          <a:xfrm>
            <a:off x="7754939" y="3048000"/>
            <a:ext cx="2308225"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Interactive Classroom</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A837FC9-898E-4063-9684-CC9DCB77F397}"/>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49155" name="Text Box 3">
            <a:extLst>
              <a:ext uri="{FF2B5EF4-FFF2-40B4-BE49-F238E27FC236}">
                <a16:creationId xmlns:a16="http://schemas.microsoft.com/office/drawing/2014/main" id="{B4C42333-9968-42D8-A273-5396306E140C}"/>
              </a:ext>
            </a:extLst>
          </p:cNvPr>
          <p:cNvSpPr txBox="1">
            <a:spLocks noChangeArrowheads="1"/>
          </p:cNvSpPr>
          <p:nvPr/>
        </p:nvSpPr>
        <p:spPr bwMode="auto">
          <a:xfrm>
            <a:off x="8239125" y="3860800"/>
            <a:ext cx="184150"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200">
              <a:solidFill>
                <a:srgbClr val="000000"/>
              </a:solidFill>
              <a:latin typeface="Times New Roman" panose="02020603050405020304" pitchFamily="18" charset="0"/>
            </a:endParaRPr>
          </a:p>
        </p:txBody>
      </p:sp>
      <p:sp>
        <p:nvSpPr>
          <p:cNvPr id="982020" name="Rectangle 4">
            <a:extLst>
              <a:ext uri="{FF2B5EF4-FFF2-40B4-BE49-F238E27FC236}">
                <a16:creationId xmlns:a16="http://schemas.microsoft.com/office/drawing/2014/main" id="{414C2F90-1FC0-47A8-9905-39D77934E0EE}"/>
              </a:ext>
            </a:extLst>
          </p:cNvPr>
          <p:cNvSpPr>
            <a:spLocks noGrp="1" noChangeArrowheads="1"/>
          </p:cNvSpPr>
          <p:nvPr>
            <p:ph type="title"/>
          </p:nvPr>
        </p:nvSpPr>
        <p:spPr>
          <a:extLst>
            <a:ext uri="{AF507438-7753-43E0-B8FC-AC1667EBCBE1}">
              <a14:hiddenEffects xmlns:a14="http://schemas.microsoft.com/office/drawing/2010/main">
                <a:effectLst>
                  <a:outerShdw dist="71842" dir="2700000" algn="ctr" rotWithShape="0">
                    <a:schemeClr val="tx1">
                      <a:alpha val="50000"/>
                    </a:schemeClr>
                  </a:outerShdw>
                </a:effectLst>
              </a14:hiddenEffects>
            </a:ext>
          </a:extLst>
        </p:spPr>
        <p:txBody>
          <a:bodyPr/>
          <a:lstStyle/>
          <a:p>
            <a:pPr eaLnBrk="1" hangingPunct="1">
              <a:defRPr/>
            </a:pPr>
            <a:r>
              <a:rPr lang="en-US" altLang="en-US"/>
              <a:t>Intensity in Studies</a:t>
            </a:r>
          </a:p>
        </p:txBody>
      </p:sp>
      <p:sp>
        <p:nvSpPr>
          <p:cNvPr id="49157" name="Text Box 5">
            <a:extLst>
              <a:ext uri="{FF2B5EF4-FFF2-40B4-BE49-F238E27FC236}">
                <a16:creationId xmlns:a16="http://schemas.microsoft.com/office/drawing/2014/main" id="{F6C8BBB5-DA58-413E-9F8F-2A546E961243}"/>
              </a:ext>
            </a:extLst>
          </p:cNvPr>
          <p:cNvSpPr txBox="1">
            <a:spLocks noChangeArrowheads="1"/>
          </p:cNvSpPr>
          <p:nvPr/>
        </p:nvSpPr>
        <p:spPr bwMode="auto">
          <a:xfrm>
            <a:off x="2362201" y="3810000"/>
            <a:ext cx="1146175"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a:solidFill>
                  <a:srgbClr val="000000"/>
                </a:solidFill>
                <a:latin typeface="Times New Roman" panose="02020603050405020304" pitchFamily="18" charset="0"/>
              </a:rPr>
              <a:t>Exhortation</a:t>
            </a:r>
          </a:p>
        </p:txBody>
      </p:sp>
      <p:sp>
        <p:nvSpPr>
          <p:cNvPr id="49158" name="Text Box 6">
            <a:extLst>
              <a:ext uri="{FF2B5EF4-FFF2-40B4-BE49-F238E27FC236}">
                <a16:creationId xmlns:a16="http://schemas.microsoft.com/office/drawing/2014/main" id="{4B69DF71-15DB-4A36-BB02-9DA0E5F80A64}"/>
              </a:ext>
            </a:extLst>
          </p:cNvPr>
          <p:cNvSpPr txBox="1">
            <a:spLocks noChangeArrowheads="1"/>
          </p:cNvSpPr>
          <p:nvPr/>
        </p:nvSpPr>
        <p:spPr bwMode="auto">
          <a:xfrm>
            <a:off x="8820150" y="3810000"/>
            <a:ext cx="100965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600">
                <a:solidFill>
                  <a:srgbClr val="000000"/>
                </a:solidFill>
                <a:latin typeface="Times New Roman" panose="02020603050405020304" pitchFamily="18" charset="0"/>
              </a:rPr>
              <a:t>Education</a:t>
            </a:r>
          </a:p>
        </p:txBody>
      </p:sp>
      <p:sp>
        <p:nvSpPr>
          <p:cNvPr id="49159" name="Line 7">
            <a:extLst>
              <a:ext uri="{FF2B5EF4-FFF2-40B4-BE49-F238E27FC236}">
                <a16:creationId xmlns:a16="http://schemas.microsoft.com/office/drawing/2014/main" id="{8CDE520F-E5A0-4BFA-AD87-D2F69116E77D}"/>
              </a:ext>
            </a:extLst>
          </p:cNvPr>
          <p:cNvSpPr>
            <a:spLocks noChangeShapeType="1"/>
          </p:cNvSpPr>
          <p:nvPr/>
        </p:nvSpPr>
        <p:spPr bwMode="auto">
          <a:xfrm>
            <a:off x="2590800" y="3657600"/>
            <a:ext cx="731520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82024" name="Text Box 8">
            <a:extLst>
              <a:ext uri="{FF2B5EF4-FFF2-40B4-BE49-F238E27FC236}">
                <a16:creationId xmlns:a16="http://schemas.microsoft.com/office/drawing/2014/main" id="{5939DA38-6C60-4BA1-BAF2-D933262E5414}"/>
              </a:ext>
            </a:extLst>
          </p:cNvPr>
          <p:cNvSpPr txBox="1">
            <a:spLocks noChangeArrowheads="1"/>
          </p:cNvSpPr>
          <p:nvPr/>
        </p:nvSpPr>
        <p:spPr bwMode="auto">
          <a:xfrm>
            <a:off x="2420938" y="3051175"/>
            <a:ext cx="9398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Sermon</a:t>
            </a:r>
          </a:p>
        </p:txBody>
      </p:sp>
      <p:sp>
        <p:nvSpPr>
          <p:cNvPr id="982025" name="Text Box 9">
            <a:extLst>
              <a:ext uri="{FF2B5EF4-FFF2-40B4-BE49-F238E27FC236}">
                <a16:creationId xmlns:a16="http://schemas.microsoft.com/office/drawing/2014/main" id="{24963677-0469-4697-80F2-CAC0782EAD2B}"/>
              </a:ext>
            </a:extLst>
          </p:cNvPr>
          <p:cNvSpPr txBox="1">
            <a:spLocks noChangeArrowheads="1"/>
          </p:cNvSpPr>
          <p:nvPr/>
        </p:nvSpPr>
        <p:spPr bwMode="auto">
          <a:xfrm>
            <a:off x="5327651" y="2895601"/>
            <a:ext cx="1649413" cy="5810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Fellowship/</a:t>
            </a:r>
          </a:p>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Sunday School</a:t>
            </a:r>
          </a:p>
        </p:txBody>
      </p:sp>
      <p:sp>
        <p:nvSpPr>
          <p:cNvPr id="982026" name="Text Box 10">
            <a:extLst>
              <a:ext uri="{FF2B5EF4-FFF2-40B4-BE49-F238E27FC236}">
                <a16:creationId xmlns:a16="http://schemas.microsoft.com/office/drawing/2014/main" id="{C4BB3623-4AC0-4DE2-B890-F443E6ADA3A5}"/>
              </a:ext>
            </a:extLst>
          </p:cNvPr>
          <p:cNvSpPr txBox="1">
            <a:spLocks noChangeArrowheads="1"/>
          </p:cNvSpPr>
          <p:nvPr/>
        </p:nvSpPr>
        <p:spPr bwMode="auto">
          <a:xfrm>
            <a:off x="7754939" y="3048000"/>
            <a:ext cx="2308225"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Interactive Classroom</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39F7F9F-3644-4235-BB31-9572288B3F1F}"/>
              </a:ext>
            </a:extLst>
          </p:cNvPr>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51203" name="Text Box 3">
            <a:extLst>
              <a:ext uri="{FF2B5EF4-FFF2-40B4-BE49-F238E27FC236}">
                <a16:creationId xmlns:a16="http://schemas.microsoft.com/office/drawing/2014/main" id="{B93CACF7-8027-44A1-B149-55CE3F88BB32}"/>
              </a:ext>
            </a:extLst>
          </p:cNvPr>
          <p:cNvSpPr txBox="1">
            <a:spLocks noChangeArrowheads="1"/>
          </p:cNvSpPr>
          <p:nvPr/>
        </p:nvSpPr>
        <p:spPr bwMode="auto">
          <a:xfrm>
            <a:off x="8239125" y="3860800"/>
            <a:ext cx="184150"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200">
              <a:solidFill>
                <a:srgbClr val="000000"/>
              </a:solidFill>
              <a:latin typeface="Times New Roman" panose="02020603050405020304" pitchFamily="18" charset="0"/>
            </a:endParaRPr>
          </a:p>
        </p:txBody>
      </p:sp>
      <p:sp>
        <p:nvSpPr>
          <p:cNvPr id="984068" name="Rectangle 4">
            <a:extLst>
              <a:ext uri="{FF2B5EF4-FFF2-40B4-BE49-F238E27FC236}">
                <a16:creationId xmlns:a16="http://schemas.microsoft.com/office/drawing/2014/main" id="{7F8EAD55-07AF-4759-A3FD-D5091B58C7E1}"/>
              </a:ext>
            </a:extLst>
          </p:cNvPr>
          <p:cNvSpPr>
            <a:spLocks noGrp="1" noChangeArrowheads="1"/>
          </p:cNvSpPr>
          <p:nvPr>
            <p:ph type="title"/>
          </p:nvPr>
        </p:nvSpPr>
        <p:spPr>
          <a:extLst>
            <a:ext uri="{AF507438-7753-43E0-B8FC-AC1667EBCBE1}">
              <a14:hiddenEffects xmlns:a14="http://schemas.microsoft.com/office/drawing/2010/main">
                <a:effectLst>
                  <a:outerShdw dist="71842" dir="2700000" algn="ctr" rotWithShape="0">
                    <a:schemeClr val="tx1">
                      <a:alpha val="50000"/>
                    </a:schemeClr>
                  </a:outerShdw>
                </a:effectLst>
              </a14:hiddenEffects>
            </a:ext>
          </a:extLst>
        </p:spPr>
        <p:txBody>
          <a:bodyPr/>
          <a:lstStyle/>
          <a:p>
            <a:pPr eaLnBrk="1" hangingPunct="1">
              <a:defRPr/>
            </a:pPr>
            <a:r>
              <a:rPr lang="en-US" altLang="en-US"/>
              <a:t>Intensity in Studies</a:t>
            </a:r>
          </a:p>
        </p:txBody>
      </p:sp>
      <p:sp>
        <p:nvSpPr>
          <p:cNvPr id="984069" name="Text Box 5">
            <a:extLst>
              <a:ext uri="{FF2B5EF4-FFF2-40B4-BE49-F238E27FC236}">
                <a16:creationId xmlns:a16="http://schemas.microsoft.com/office/drawing/2014/main" id="{06F5335B-6D5B-442F-B399-B15C940EFA56}"/>
              </a:ext>
            </a:extLst>
          </p:cNvPr>
          <p:cNvSpPr txBox="1">
            <a:spLocks noChangeArrowheads="1"/>
          </p:cNvSpPr>
          <p:nvPr/>
        </p:nvSpPr>
        <p:spPr bwMode="auto">
          <a:xfrm>
            <a:off x="3048000" y="4495800"/>
            <a:ext cx="594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altLang="en-US" sz="3200" b="1">
                <a:solidFill>
                  <a:srgbClr val="800000"/>
                </a:solidFill>
                <a:effectLst>
                  <a:outerShdw blurRad="38100" dist="38100" dir="2700000" algn="tl">
                    <a:srgbClr val="C0C0C0"/>
                  </a:outerShdw>
                </a:effectLst>
                <a:latin typeface="Times New Roman" panose="02020603050405020304" pitchFamily="18" charset="0"/>
              </a:rPr>
              <a:t>The education program of the Church needs to include </a:t>
            </a:r>
            <a:r>
              <a:rPr lang="en-US" altLang="en-US" sz="3200" b="1" i="1">
                <a:solidFill>
                  <a:srgbClr val="800000"/>
                </a:solidFill>
                <a:effectLst>
                  <a:outerShdw blurRad="38100" dist="38100" dir="2700000" algn="tl">
                    <a:srgbClr val="C0C0C0"/>
                  </a:outerShdw>
                </a:effectLst>
                <a:latin typeface="Times New Roman" panose="02020603050405020304" pitchFamily="18" charset="0"/>
              </a:rPr>
              <a:t>all</a:t>
            </a:r>
            <a:r>
              <a:rPr lang="en-US" altLang="en-US" sz="3200" b="1">
                <a:solidFill>
                  <a:srgbClr val="800000"/>
                </a:solidFill>
                <a:effectLst>
                  <a:outerShdw blurRad="38100" dist="38100" dir="2700000" algn="tl">
                    <a:srgbClr val="C0C0C0"/>
                  </a:outerShdw>
                </a:effectLst>
                <a:latin typeface="Times New Roman" panose="02020603050405020304" pitchFamily="18" charset="0"/>
              </a:rPr>
              <a:t> of these </a:t>
            </a:r>
            <a:r>
              <a:rPr lang="en-US" altLang="en-US" sz="3200" b="1" i="1">
                <a:solidFill>
                  <a:srgbClr val="800000"/>
                </a:solidFill>
                <a:effectLst>
                  <a:outerShdw blurRad="38100" dist="38100" dir="2700000" algn="tl">
                    <a:srgbClr val="C0C0C0"/>
                  </a:outerShdw>
                </a:effectLst>
                <a:latin typeface="Times New Roman" panose="02020603050405020304" pitchFamily="18" charset="0"/>
              </a:rPr>
              <a:t>in balance</a:t>
            </a:r>
            <a:r>
              <a:rPr lang="en-US" altLang="en-US" sz="3200" b="1">
                <a:solidFill>
                  <a:srgbClr val="800000"/>
                </a:solidFill>
                <a:effectLst>
                  <a:outerShdw blurRad="38100" dist="38100" dir="2700000" algn="tl">
                    <a:srgbClr val="C0C0C0"/>
                  </a:outerShdw>
                </a:effectLst>
                <a:latin typeface="Times New Roman" panose="02020603050405020304" pitchFamily="18" charset="0"/>
              </a:rPr>
              <a:t>.</a:t>
            </a:r>
          </a:p>
        </p:txBody>
      </p:sp>
      <p:sp>
        <p:nvSpPr>
          <p:cNvPr id="51206" name="Line 6">
            <a:extLst>
              <a:ext uri="{FF2B5EF4-FFF2-40B4-BE49-F238E27FC236}">
                <a16:creationId xmlns:a16="http://schemas.microsoft.com/office/drawing/2014/main" id="{9600965B-806F-4ECF-8C64-B4E55B0EE8CE}"/>
              </a:ext>
            </a:extLst>
          </p:cNvPr>
          <p:cNvSpPr>
            <a:spLocks noChangeShapeType="1"/>
          </p:cNvSpPr>
          <p:nvPr/>
        </p:nvSpPr>
        <p:spPr bwMode="auto">
          <a:xfrm>
            <a:off x="2590800" y="3657600"/>
            <a:ext cx="731520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84071" name="Text Box 7">
            <a:extLst>
              <a:ext uri="{FF2B5EF4-FFF2-40B4-BE49-F238E27FC236}">
                <a16:creationId xmlns:a16="http://schemas.microsoft.com/office/drawing/2014/main" id="{13974296-42B5-4623-B6E1-B31BBF64FC3D}"/>
              </a:ext>
            </a:extLst>
          </p:cNvPr>
          <p:cNvSpPr txBox="1">
            <a:spLocks noChangeArrowheads="1"/>
          </p:cNvSpPr>
          <p:nvPr/>
        </p:nvSpPr>
        <p:spPr bwMode="auto">
          <a:xfrm>
            <a:off x="2420938" y="3051175"/>
            <a:ext cx="9398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Sermon</a:t>
            </a:r>
          </a:p>
        </p:txBody>
      </p:sp>
      <p:sp>
        <p:nvSpPr>
          <p:cNvPr id="984072" name="Text Box 8">
            <a:extLst>
              <a:ext uri="{FF2B5EF4-FFF2-40B4-BE49-F238E27FC236}">
                <a16:creationId xmlns:a16="http://schemas.microsoft.com/office/drawing/2014/main" id="{F49AAF7F-11EE-462E-A912-15D1D13CA442}"/>
              </a:ext>
            </a:extLst>
          </p:cNvPr>
          <p:cNvSpPr txBox="1">
            <a:spLocks noChangeArrowheads="1"/>
          </p:cNvSpPr>
          <p:nvPr/>
        </p:nvSpPr>
        <p:spPr bwMode="auto">
          <a:xfrm>
            <a:off x="5327651" y="2895601"/>
            <a:ext cx="1649413" cy="5810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Fellowship/</a:t>
            </a:r>
          </a:p>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Sunday School</a:t>
            </a:r>
          </a:p>
        </p:txBody>
      </p:sp>
      <p:sp>
        <p:nvSpPr>
          <p:cNvPr id="984073" name="Text Box 9">
            <a:extLst>
              <a:ext uri="{FF2B5EF4-FFF2-40B4-BE49-F238E27FC236}">
                <a16:creationId xmlns:a16="http://schemas.microsoft.com/office/drawing/2014/main" id="{3364A015-5979-4AD7-83E4-04B695FD79F9}"/>
              </a:ext>
            </a:extLst>
          </p:cNvPr>
          <p:cNvSpPr txBox="1">
            <a:spLocks noChangeArrowheads="1"/>
          </p:cNvSpPr>
          <p:nvPr/>
        </p:nvSpPr>
        <p:spPr bwMode="auto">
          <a:xfrm>
            <a:off x="7754939" y="3048000"/>
            <a:ext cx="2308225"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600" b="1">
                <a:solidFill>
                  <a:srgbClr val="800000"/>
                </a:solidFill>
                <a:effectLst>
                  <a:outerShdw blurRad="38100" dist="38100" dir="2700000" algn="tl">
                    <a:srgbClr val="C0C0C0"/>
                  </a:outerShdw>
                </a:effectLst>
                <a:latin typeface="Calligrapher" pitchFamily="2" charset="0"/>
              </a:rPr>
              <a:t>Interactive Classroom</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a:extLst>
              <a:ext uri="{FF2B5EF4-FFF2-40B4-BE49-F238E27FC236}">
                <a16:creationId xmlns:a16="http://schemas.microsoft.com/office/drawing/2014/main" id="{4533FFAD-AA91-4E6A-A95C-B2938FDEEE2B}"/>
              </a:ext>
            </a:extLst>
          </p:cNvPr>
          <p:cNvSpPr>
            <a:spLocks noGrp="1" noChangeArrowheads="1"/>
          </p:cNvSpPr>
          <p:nvPr>
            <p:ph type="title"/>
          </p:nvPr>
        </p:nvSpPr>
        <p:spPr/>
        <p:txBody>
          <a:bodyPr/>
          <a:lstStyle/>
          <a:p>
            <a:pPr eaLnBrk="1" hangingPunct="1">
              <a:defRPr/>
            </a:pPr>
            <a:r>
              <a:rPr lang="en-US" altLang="en-US"/>
              <a:t>Irenic Theology</a:t>
            </a:r>
          </a:p>
        </p:txBody>
      </p:sp>
      <p:sp>
        <p:nvSpPr>
          <p:cNvPr id="986115" name="Rectangle 3">
            <a:extLst>
              <a:ext uri="{FF2B5EF4-FFF2-40B4-BE49-F238E27FC236}">
                <a16:creationId xmlns:a16="http://schemas.microsoft.com/office/drawing/2014/main" id="{0670344A-2D04-48A6-9F6B-A229E0399934}"/>
              </a:ext>
            </a:extLst>
          </p:cNvPr>
          <p:cNvSpPr>
            <a:spLocks noGrp="1" noChangeArrowheads="1"/>
          </p:cNvSpPr>
          <p:nvPr>
            <p:ph type="body" idx="1"/>
          </p:nvPr>
        </p:nvSpPr>
        <p:spPr/>
        <p:txBody>
          <a:bodyPr/>
          <a:lstStyle/>
          <a:p>
            <a:pPr marL="3208338" indent="-3208338" algn="ctr" eaLnBrk="1" hangingPunct="1">
              <a:lnSpc>
                <a:spcPct val="90000"/>
              </a:lnSpc>
              <a:buNone/>
              <a:defRPr/>
            </a:pPr>
            <a:r>
              <a:rPr lang="en-US" altLang="en-US" b="1">
                <a:effectLst>
                  <a:outerShdw blurRad="38100" dist="38100" dir="2700000" algn="tl">
                    <a:srgbClr val="C0C0C0"/>
                  </a:outerShdw>
                </a:effectLst>
              </a:rPr>
              <a:t>Key Terms</a:t>
            </a:r>
          </a:p>
          <a:p>
            <a:pPr marL="3208338" indent="-3208338" eaLnBrk="1" hangingPunct="1">
              <a:lnSpc>
                <a:spcPct val="90000"/>
              </a:lnSpc>
              <a:buNone/>
              <a:defRPr/>
            </a:pPr>
            <a:r>
              <a:rPr lang="en-US" altLang="en-US" sz="2400" b="1"/>
              <a:t>Irenic Theology:</a:t>
            </a:r>
            <a:r>
              <a:rPr lang="en-US" altLang="en-US" sz="2400"/>
              <a:t>	Theology that is done peaceably, accurately representing all views, even when you oppose them.</a:t>
            </a:r>
          </a:p>
          <a:p>
            <a:pPr marL="3208338" indent="-3208338" eaLnBrk="1" hangingPunct="1">
              <a:lnSpc>
                <a:spcPct val="90000"/>
              </a:lnSpc>
              <a:buNone/>
              <a:defRPr/>
            </a:pPr>
            <a:r>
              <a:rPr lang="en-US" altLang="en-US" sz="2400" b="1"/>
              <a:t>Polemic Theology:</a:t>
            </a:r>
            <a:r>
              <a:rPr lang="en-US" altLang="en-US" sz="2400" b="1">
                <a:effectLst>
                  <a:outerShdw blurRad="38100" dist="38100" dir="2700000" algn="tl">
                    <a:srgbClr val="C0C0C0"/>
                  </a:outerShdw>
                </a:effectLst>
              </a:rPr>
              <a:t>	</a:t>
            </a:r>
            <a:r>
              <a:rPr lang="en-US" altLang="en-US" sz="2400"/>
              <a:t>Theology that is done in a warlike manner </a:t>
            </a:r>
            <a:r>
              <a:rPr lang="en-US" altLang="en-US" sz="2400" i="1"/>
              <a:t>inside the Church</a:t>
            </a:r>
            <a:r>
              <a:rPr lang="en-US" altLang="en-US" sz="2400"/>
              <a:t>, prophetically speaking against those with whom there is disagreement.</a:t>
            </a:r>
          </a:p>
          <a:p>
            <a:pPr marL="3208338" indent="-3208338" eaLnBrk="1" hangingPunct="1">
              <a:lnSpc>
                <a:spcPct val="90000"/>
              </a:lnSpc>
              <a:buNone/>
              <a:defRPr/>
            </a:pPr>
            <a:r>
              <a:rPr lang="en-US" altLang="en-US" sz="2400" b="1"/>
              <a:t>Apologetic Theology:</a:t>
            </a:r>
            <a:r>
              <a:rPr lang="en-US" altLang="en-US" sz="2400"/>
              <a:t>	Theology that is done to defend the faith against those who oppose </a:t>
            </a:r>
            <a:r>
              <a:rPr lang="en-US" altLang="en-US" sz="2400" i="1"/>
              <a:t>outside the church</a:t>
            </a:r>
            <a:r>
              <a:rPr lang="en-US" altLang="en-US" sz="240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a:extLst>
              <a:ext uri="{FF2B5EF4-FFF2-40B4-BE49-F238E27FC236}">
                <a16:creationId xmlns:a16="http://schemas.microsoft.com/office/drawing/2014/main" id="{A5769B9B-23F8-460F-847B-6EE405ADC95E}"/>
              </a:ext>
            </a:extLst>
          </p:cNvPr>
          <p:cNvSpPr>
            <a:spLocks noGrp="1" noChangeArrowheads="1"/>
          </p:cNvSpPr>
          <p:nvPr>
            <p:ph type="title"/>
          </p:nvPr>
        </p:nvSpPr>
        <p:spPr>
          <a:xfrm>
            <a:off x="1524000" y="274638"/>
            <a:ext cx="9144000" cy="1143000"/>
          </a:xfrm>
        </p:spPr>
        <p:txBody>
          <a:bodyPr/>
          <a:lstStyle/>
          <a:p>
            <a:pPr eaLnBrk="1" hangingPunct="1">
              <a:defRPr/>
            </a:pPr>
            <a:r>
              <a:rPr lang="en-US" altLang="en-US"/>
              <a:t>Question Outline</a:t>
            </a:r>
          </a:p>
        </p:txBody>
      </p:sp>
      <p:sp>
        <p:nvSpPr>
          <p:cNvPr id="12291" name="Rectangle 3">
            <a:extLst>
              <a:ext uri="{FF2B5EF4-FFF2-40B4-BE49-F238E27FC236}">
                <a16:creationId xmlns:a16="http://schemas.microsoft.com/office/drawing/2014/main" id="{6BFD945A-0671-4A84-9EC9-DE30FE0EB159}"/>
              </a:ext>
            </a:extLst>
          </p:cNvPr>
          <p:cNvSpPr>
            <a:spLocks noGrp="1" noChangeArrowheads="1"/>
          </p:cNvSpPr>
          <p:nvPr>
            <p:ph type="body" sz="half" idx="1"/>
          </p:nvPr>
        </p:nvSpPr>
        <p:spPr>
          <a:xfrm>
            <a:off x="3124201" y="1600200"/>
            <a:ext cx="3470275" cy="4495800"/>
          </a:xfrm>
        </p:spPr>
        <p:txBody>
          <a:bodyPr/>
          <a:lstStyle/>
          <a:p>
            <a:pPr marL="566738" indent="-566738" eaLnBrk="1" hangingPunct="1">
              <a:lnSpc>
                <a:spcPct val="80000"/>
              </a:lnSpc>
            </a:pPr>
            <a:r>
              <a:rPr lang="en-US" altLang="en-US" sz="1400"/>
              <a:t>Who are you and why are you here?</a:t>
            </a:r>
          </a:p>
          <a:p>
            <a:pPr marL="566738" indent="-566738" eaLnBrk="1" hangingPunct="1">
              <a:lnSpc>
                <a:spcPct val="80000"/>
              </a:lnSpc>
            </a:pPr>
            <a:r>
              <a:rPr lang="en-US" altLang="en-US" sz="1400"/>
              <a:t>What is The Theology Program?</a:t>
            </a:r>
          </a:p>
          <a:p>
            <a:pPr marL="566738" indent="-566738" eaLnBrk="1" hangingPunct="1">
              <a:lnSpc>
                <a:spcPct val="80000"/>
              </a:lnSpc>
            </a:pPr>
            <a:r>
              <a:rPr lang="en-US" altLang="en-US" sz="1400"/>
              <a:t>What is theology?</a:t>
            </a:r>
          </a:p>
          <a:p>
            <a:pPr marL="566738" indent="-566738" eaLnBrk="1" hangingPunct="1">
              <a:lnSpc>
                <a:spcPct val="80000"/>
              </a:lnSpc>
            </a:pPr>
            <a:r>
              <a:rPr lang="en-US" altLang="en-US" sz="1400"/>
              <a:t>Who is a theologian?</a:t>
            </a:r>
          </a:p>
          <a:p>
            <a:pPr marL="566738" indent="-566738" eaLnBrk="1" hangingPunct="1">
              <a:lnSpc>
                <a:spcPct val="80000"/>
              </a:lnSpc>
            </a:pPr>
            <a:r>
              <a:rPr lang="en-US" altLang="en-US" sz="1400"/>
              <a:t>How do we do theology every day?</a:t>
            </a:r>
          </a:p>
          <a:p>
            <a:pPr marL="566738" indent="-566738" eaLnBrk="1" hangingPunct="1">
              <a:lnSpc>
                <a:spcPct val="80000"/>
              </a:lnSpc>
            </a:pPr>
            <a:r>
              <a:rPr lang="en-US" altLang="en-US" sz="1400"/>
              <a:t>What are the different categories of theology?</a:t>
            </a:r>
          </a:p>
          <a:p>
            <a:pPr marL="566738" indent="-566738" eaLnBrk="1" hangingPunct="1">
              <a:lnSpc>
                <a:spcPct val="80000"/>
              </a:lnSpc>
            </a:pPr>
            <a:r>
              <a:rPr lang="en-US" altLang="en-US" sz="1400"/>
              <a:t>What is the Theological Process?</a:t>
            </a:r>
          </a:p>
          <a:p>
            <a:pPr marL="566738" indent="-566738" eaLnBrk="1" hangingPunct="1">
              <a:lnSpc>
                <a:spcPct val="80000"/>
              </a:lnSpc>
            </a:pPr>
            <a:r>
              <a:rPr lang="en-US" altLang="en-US" sz="1400"/>
              <a:t>What is epistemology? </a:t>
            </a:r>
          </a:p>
          <a:p>
            <a:pPr marL="566738" indent="-566738" eaLnBrk="1" hangingPunct="1">
              <a:lnSpc>
                <a:spcPct val="80000"/>
              </a:lnSpc>
            </a:pPr>
            <a:r>
              <a:rPr lang="en-US" altLang="en-US" sz="1400"/>
              <a:t>What is postmodernism?</a:t>
            </a:r>
          </a:p>
          <a:p>
            <a:pPr marL="566738" indent="-566738" eaLnBrk="1" hangingPunct="1">
              <a:lnSpc>
                <a:spcPct val="80000"/>
              </a:lnSpc>
            </a:pPr>
            <a:r>
              <a:rPr lang="en-US" altLang="en-US" sz="1400"/>
              <a:t>What questions are postmoderns asking? </a:t>
            </a:r>
          </a:p>
          <a:p>
            <a:pPr marL="566738" indent="-566738" eaLnBrk="1" hangingPunct="1">
              <a:lnSpc>
                <a:spcPct val="80000"/>
              </a:lnSpc>
            </a:pPr>
            <a:r>
              <a:rPr lang="en-US" altLang="en-US" sz="1400"/>
              <a:t>What is the postmodern view of truth? </a:t>
            </a:r>
          </a:p>
          <a:p>
            <a:pPr marL="566738" indent="-566738" eaLnBrk="1" hangingPunct="1">
              <a:lnSpc>
                <a:spcPct val="80000"/>
              </a:lnSpc>
            </a:pPr>
            <a:r>
              <a:rPr lang="en-US" altLang="en-US" sz="1400"/>
              <a:t>What is the modern view of truth?</a:t>
            </a:r>
          </a:p>
          <a:p>
            <a:pPr marL="566738" indent="-566738" eaLnBrk="1" hangingPunct="1">
              <a:lnSpc>
                <a:spcPct val="80000"/>
              </a:lnSpc>
            </a:pPr>
            <a:r>
              <a:rPr lang="en-US" altLang="en-US" sz="1400"/>
              <a:t>What is the Christian view of truth? </a:t>
            </a:r>
          </a:p>
          <a:p>
            <a:pPr marL="566738" indent="-566738" eaLnBrk="1" hangingPunct="1">
              <a:lnSpc>
                <a:spcPct val="80000"/>
              </a:lnSpc>
            </a:pPr>
            <a:r>
              <a:rPr lang="en-US" altLang="en-US" sz="1400"/>
              <a:t>What truths are relative and what truths are objective?</a:t>
            </a:r>
          </a:p>
          <a:p>
            <a:pPr marL="566738" indent="-566738" eaLnBrk="1" hangingPunct="1">
              <a:lnSpc>
                <a:spcPct val="80000"/>
              </a:lnSpc>
            </a:pPr>
            <a:endParaRPr lang="en-US" altLang="en-US" sz="1400"/>
          </a:p>
        </p:txBody>
      </p:sp>
      <p:sp>
        <p:nvSpPr>
          <p:cNvPr id="12292" name="Rectangle 4">
            <a:extLst>
              <a:ext uri="{FF2B5EF4-FFF2-40B4-BE49-F238E27FC236}">
                <a16:creationId xmlns:a16="http://schemas.microsoft.com/office/drawing/2014/main" id="{86AD3AF2-8B2A-45CF-8701-8613D63B2A3F}"/>
              </a:ext>
            </a:extLst>
          </p:cNvPr>
          <p:cNvSpPr>
            <a:spLocks noGrp="1" noChangeArrowheads="1"/>
          </p:cNvSpPr>
          <p:nvPr>
            <p:ph type="body" sz="half" idx="2"/>
          </p:nvPr>
        </p:nvSpPr>
        <p:spPr>
          <a:xfrm>
            <a:off x="6742114" y="1600201"/>
            <a:ext cx="3468687" cy="4525963"/>
          </a:xfrm>
        </p:spPr>
        <p:txBody>
          <a:bodyPr/>
          <a:lstStyle/>
          <a:p>
            <a:pPr marL="533400" indent="-533400" eaLnBrk="1" hangingPunct="1">
              <a:lnSpc>
                <a:spcPct val="80000"/>
              </a:lnSpc>
            </a:pPr>
            <a:r>
              <a:rPr lang="en-US" altLang="en-US" sz="1400"/>
              <a:t>What truths are essential for orthodoxy?</a:t>
            </a:r>
          </a:p>
          <a:p>
            <a:pPr marL="533400" indent="-533400" eaLnBrk="1" hangingPunct="1">
              <a:lnSpc>
                <a:spcPct val="80000"/>
              </a:lnSpc>
            </a:pPr>
            <a:r>
              <a:rPr lang="en-US" altLang="en-US" sz="1400"/>
              <a:t>How certain are you about your beliefs?</a:t>
            </a:r>
          </a:p>
          <a:p>
            <a:pPr marL="533400" indent="-533400" eaLnBrk="1" hangingPunct="1">
              <a:lnSpc>
                <a:spcPct val="80000"/>
              </a:lnSpc>
            </a:pPr>
            <a:r>
              <a:rPr lang="en-US" altLang="en-US" sz="1400"/>
              <a:t>What is the essential difference in Roman Catholicism, Eastern Orthodoxy, and Protestantism?</a:t>
            </a:r>
          </a:p>
          <a:p>
            <a:pPr marL="533400" indent="-533400" eaLnBrk="1" hangingPunct="1">
              <a:lnSpc>
                <a:spcPct val="80000"/>
              </a:lnSpc>
            </a:pPr>
            <a:r>
              <a:rPr lang="en-US" altLang="en-US" sz="1400"/>
              <a:t>Why are there so many Protestant denominations?</a:t>
            </a:r>
          </a:p>
          <a:p>
            <a:pPr marL="533400" indent="-533400" eaLnBrk="1" hangingPunct="1">
              <a:lnSpc>
                <a:spcPct val="80000"/>
              </a:lnSpc>
            </a:pPr>
            <a:r>
              <a:rPr lang="en-US" altLang="en-US" sz="1400"/>
              <a:t>What are the different sources for truth?</a:t>
            </a:r>
          </a:p>
          <a:p>
            <a:pPr marL="533400" indent="-533400" eaLnBrk="1" hangingPunct="1">
              <a:lnSpc>
                <a:spcPct val="80000"/>
              </a:lnSpc>
            </a:pPr>
            <a:r>
              <a:rPr lang="en-US" altLang="en-US" sz="1400"/>
              <a:t>What are the benefits and deficiencies of each source?</a:t>
            </a:r>
          </a:p>
          <a:p>
            <a:pPr marL="533400" indent="-533400" eaLnBrk="1" hangingPunct="1">
              <a:lnSpc>
                <a:spcPct val="80000"/>
              </a:lnSpc>
            </a:pPr>
            <a:r>
              <a:rPr lang="en-US" altLang="en-US" sz="1400"/>
              <a:t>How do the different sources interact to form our theology?</a:t>
            </a:r>
            <a:endParaRPr lang="en-US" altLang="en-US" sz="900"/>
          </a:p>
          <a:p>
            <a:pPr marL="533400" indent="-533400" eaLnBrk="1" hangingPunct="1">
              <a:lnSpc>
                <a:spcPct val="80000"/>
              </a:lnSpc>
            </a:pPr>
            <a:r>
              <a:rPr lang="en-US" altLang="en-US" sz="1400"/>
              <a:t>Does God still speak today?</a:t>
            </a:r>
          </a:p>
          <a:p>
            <a:pPr marL="533400" indent="-533400" eaLnBrk="1" hangingPunct="1">
              <a:lnSpc>
                <a:spcPct val="80000"/>
              </a:lnSpc>
            </a:pPr>
            <a:r>
              <a:rPr lang="en-US" altLang="en-US" sz="1400"/>
              <a:t>What is the Continuationist view of prophecy?</a:t>
            </a:r>
          </a:p>
          <a:p>
            <a:pPr marL="533400" indent="-533400" eaLnBrk="1" hangingPunct="1">
              <a:lnSpc>
                <a:spcPct val="80000"/>
              </a:lnSpc>
            </a:pPr>
            <a:r>
              <a:rPr lang="en-US" altLang="en-US" sz="1400"/>
              <a:t>What is the Hard Cessationist view of prophecy?</a:t>
            </a:r>
          </a:p>
          <a:p>
            <a:pPr marL="533400" indent="-533400" eaLnBrk="1" hangingPunct="1">
              <a:lnSpc>
                <a:spcPct val="80000"/>
              </a:lnSpc>
            </a:pPr>
            <a:r>
              <a:rPr lang="en-US" altLang="en-US" sz="1400"/>
              <a:t>What is the Soft Cessationist view of prophecy?</a:t>
            </a:r>
          </a:p>
          <a:p>
            <a:pPr marL="533400" indent="-533400" eaLnBrk="1" hangingPunct="1">
              <a:lnSpc>
                <a:spcPct val="80000"/>
              </a:lnSpc>
            </a:pPr>
            <a:r>
              <a:rPr lang="en-US" altLang="en-US" sz="1400"/>
              <a:t>How do we do theology in our emerging context?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C3AF6AE-E97A-4D12-B383-AC36A6461C36}"/>
              </a:ext>
            </a:extLst>
          </p:cNvPr>
          <p:cNvSpPr>
            <a:spLocks noChangeArrowheads="1"/>
          </p:cNvSpPr>
          <p:nvPr/>
        </p:nvSpPr>
        <p:spPr bwMode="auto">
          <a:xfrm>
            <a:off x="1524001" y="3244334"/>
            <a:ext cx="184731"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87139" name="Rectangle 3">
            <a:extLst>
              <a:ext uri="{FF2B5EF4-FFF2-40B4-BE49-F238E27FC236}">
                <a16:creationId xmlns:a16="http://schemas.microsoft.com/office/drawing/2014/main" id="{7456916F-30ED-4D33-86D5-79039600EA82}"/>
              </a:ext>
            </a:extLst>
          </p:cNvPr>
          <p:cNvSpPr>
            <a:spLocks noGrp="1" noChangeArrowheads="1"/>
          </p:cNvSpPr>
          <p:nvPr>
            <p:ph type="title"/>
          </p:nvPr>
        </p:nvSpPr>
        <p:spPr/>
        <p:txBody>
          <a:bodyPr/>
          <a:lstStyle/>
          <a:p>
            <a:pPr eaLnBrk="1" hangingPunct="1">
              <a:defRPr/>
            </a:pPr>
            <a:r>
              <a:rPr lang="en-US" altLang="en-US"/>
              <a:t>Irenic Theology</a:t>
            </a:r>
          </a:p>
        </p:txBody>
      </p:sp>
      <p:sp>
        <p:nvSpPr>
          <p:cNvPr id="54276" name="AutoShape 4">
            <a:extLst>
              <a:ext uri="{FF2B5EF4-FFF2-40B4-BE49-F238E27FC236}">
                <a16:creationId xmlns:a16="http://schemas.microsoft.com/office/drawing/2014/main" id="{B4022EE6-235A-4968-A5C6-B0F3F900328C}"/>
              </a:ext>
            </a:extLst>
          </p:cNvPr>
          <p:cNvSpPr>
            <a:spLocks noChangeArrowheads="1"/>
          </p:cNvSpPr>
          <p:nvPr/>
        </p:nvSpPr>
        <p:spPr bwMode="auto">
          <a:xfrm>
            <a:off x="3886200" y="3595569"/>
            <a:ext cx="4724400" cy="733663"/>
          </a:xfrm>
          <a:prstGeom prst="triangle">
            <a:avLst>
              <a:gd name="adj" fmla="val 50000"/>
            </a:avLst>
          </a:prstGeom>
          <a:solidFill>
            <a:schemeClr val="bg1"/>
          </a:solidFill>
          <a:ln w="9525">
            <a:solidFill>
              <a:schemeClr val="tx1"/>
            </a:solidFill>
            <a:miter lim="800000"/>
            <a:headEnd/>
            <a:tailEnd/>
          </a:ln>
          <a:effectLst>
            <a:outerShdw dist="107763" dir="13500000" algn="ctr" rotWithShape="0">
              <a:schemeClr val="bg2"/>
            </a:outerShdw>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54277" name="Text Box 5">
            <a:extLst>
              <a:ext uri="{FF2B5EF4-FFF2-40B4-BE49-F238E27FC236}">
                <a16:creationId xmlns:a16="http://schemas.microsoft.com/office/drawing/2014/main" id="{FBFDB391-0237-4AB6-8F6D-7FC0618C41A6}"/>
              </a:ext>
            </a:extLst>
          </p:cNvPr>
          <p:cNvSpPr txBox="1">
            <a:spLocks noChangeArrowheads="1"/>
          </p:cNvSpPr>
          <p:nvPr/>
        </p:nvSpPr>
        <p:spPr bwMode="auto">
          <a:xfrm>
            <a:off x="3200400" y="5715000"/>
            <a:ext cx="1905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200">
                <a:solidFill>
                  <a:srgbClr val="800000"/>
                </a:solidFill>
                <a:latin typeface="Calligrapher" pitchFamily="2" charset="0"/>
              </a:rPr>
              <a:t>Polemic</a:t>
            </a:r>
          </a:p>
        </p:txBody>
      </p:sp>
      <p:sp>
        <p:nvSpPr>
          <p:cNvPr id="54278" name="Text Box 6">
            <a:extLst>
              <a:ext uri="{FF2B5EF4-FFF2-40B4-BE49-F238E27FC236}">
                <a16:creationId xmlns:a16="http://schemas.microsoft.com/office/drawing/2014/main" id="{DC7BA53F-0DA6-4B1B-A294-20B1BB089C6D}"/>
              </a:ext>
            </a:extLst>
          </p:cNvPr>
          <p:cNvSpPr txBox="1">
            <a:spLocks noChangeArrowheads="1"/>
          </p:cNvSpPr>
          <p:nvPr/>
        </p:nvSpPr>
        <p:spPr bwMode="auto">
          <a:xfrm>
            <a:off x="7543800" y="5715000"/>
            <a:ext cx="2133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200">
                <a:solidFill>
                  <a:srgbClr val="800000"/>
                </a:solidFill>
                <a:latin typeface="Calligrapher" pitchFamily="2" charset="0"/>
              </a:rPr>
              <a:t>Apologetic</a:t>
            </a:r>
          </a:p>
        </p:txBody>
      </p:sp>
      <p:sp>
        <p:nvSpPr>
          <p:cNvPr id="54279" name="Text Box 7">
            <a:extLst>
              <a:ext uri="{FF2B5EF4-FFF2-40B4-BE49-F238E27FC236}">
                <a16:creationId xmlns:a16="http://schemas.microsoft.com/office/drawing/2014/main" id="{868379B2-99C7-41FD-AEDC-2593B876B648}"/>
              </a:ext>
            </a:extLst>
          </p:cNvPr>
          <p:cNvSpPr txBox="1">
            <a:spLocks noChangeArrowheads="1"/>
          </p:cNvSpPr>
          <p:nvPr/>
        </p:nvSpPr>
        <p:spPr bwMode="auto">
          <a:xfrm>
            <a:off x="5638800" y="1600200"/>
            <a:ext cx="121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200">
                <a:solidFill>
                  <a:srgbClr val="800000"/>
                </a:solidFill>
                <a:latin typeface="Calligrapher" pitchFamily="2" charset="0"/>
              </a:rPr>
              <a:t>Irenic</a:t>
            </a:r>
          </a:p>
        </p:txBody>
      </p:sp>
      <p:sp>
        <p:nvSpPr>
          <p:cNvPr id="54280" name="Text Box 8">
            <a:extLst>
              <a:ext uri="{FF2B5EF4-FFF2-40B4-BE49-F238E27FC236}">
                <a16:creationId xmlns:a16="http://schemas.microsoft.com/office/drawing/2014/main" id="{FEC60F55-265D-4771-8F88-9EC7BE7490ED}"/>
              </a:ext>
            </a:extLst>
          </p:cNvPr>
          <p:cNvSpPr txBox="1">
            <a:spLocks noChangeArrowheads="1"/>
          </p:cNvSpPr>
          <p:nvPr/>
        </p:nvSpPr>
        <p:spPr bwMode="auto">
          <a:xfrm>
            <a:off x="5867400" y="2528888"/>
            <a:ext cx="8382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00"/>
                </a:solidFill>
              </a:rPr>
              <a:t>Peace</a:t>
            </a:r>
          </a:p>
        </p:txBody>
      </p:sp>
      <p:sp>
        <p:nvSpPr>
          <p:cNvPr id="54281" name="Text Box 9">
            <a:extLst>
              <a:ext uri="{FF2B5EF4-FFF2-40B4-BE49-F238E27FC236}">
                <a16:creationId xmlns:a16="http://schemas.microsoft.com/office/drawing/2014/main" id="{4BDEDAA9-956A-4052-90B3-C50099D524D3}"/>
              </a:ext>
            </a:extLst>
          </p:cNvPr>
          <p:cNvSpPr txBox="1">
            <a:spLocks noChangeArrowheads="1"/>
          </p:cNvSpPr>
          <p:nvPr/>
        </p:nvSpPr>
        <p:spPr bwMode="auto">
          <a:xfrm>
            <a:off x="4038600" y="5424488"/>
            <a:ext cx="914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00"/>
                </a:solidFill>
              </a:rPr>
              <a:t>War</a:t>
            </a:r>
          </a:p>
        </p:txBody>
      </p:sp>
      <p:sp>
        <p:nvSpPr>
          <p:cNvPr id="54282" name="Text Box 10">
            <a:extLst>
              <a:ext uri="{FF2B5EF4-FFF2-40B4-BE49-F238E27FC236}">
                <a16:creationId xmlns:a16="http://schemas.microsoft.com/office/drawing/2014/main" id="{40C565E8-13EB-4DAF-B69A-7EE89101D8BF}"/>
              </a:ext>
            </a:extLst>
          </p:cNvPr>
          <p:cNvSpPr txBox="1">
            <a:spLocks noChangeArrowheads="1"/>
          </p:cNvSpPr>
          <p:nvPr/>
        </p:nvSpPr>
        <p:spPr bwMode="auto">
          <a:xfrm>
            <a:off x="7467600" y="5424488"/>
            <a:ext cx="1295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00"/>
                </a:solidFill>
              </a:rPr>
              <a:t>Defense</a:t>
            </a:r>
          </a:p>
        </p:txBody>
      </p:sp>
      <p:sp>
        <p:nvSpPr>
          <p:cNvPr id="54283" name="AutoShape 11">
            <a:extLst>
              <a:ext uri="{FF2B5EF4-FFF2-40B4-BE49-F238E27FC236}">
                <a16:creationId xmlns:a16="http://schemas.microsoft.com/office/drawing/2014/main" id="{71A4CFF8-0767-429B-94A9-87123CEA254F}"/>
              </a:ext>
            </a:extLst>
          </p:cNvPr>
          <p:cNvSpPr>
            <a:spLocks noChangeArrowheads="1"/>
          </p:cNvSpPr>
          <p:nvPr/>
        </p:nvSpPr>
        <p:spPr bwMode="auto">
          <a:xfrm rot="2018929">
            <a:off x="4419600" y="3511034"/>
            <a:ext cx="609600" cy="369332"/>
          </a:xfrm>
          <a:prstGeom prst="curvedRightArrow">
            <a:avLst>
              <a:gd name="adj1" fmla="val 35658"/>
              <a:gd name="adj2" fmla="val 153158"/>
              <a:gd name="adj3" fmla="val 33333"/>
            </a:avLst>
          </a:prstGeom>
          <a:solidFill>
            <a:srgbClr val="800000"/>
          </a:solidFill>
          <a:ln w="9525">
            <a:solidFill>
              <a:schemeClr val="tx1"/>
            </a:solidFill>
            <a:miter lim="800000"/>
            <a:headEnd/>
            <a:tailEnd/>
          </a:ln>
          <a:effectLst>
            <a:outerShdw dist="107763" dir="13500000" algn="ctr" rotWithShape="0">
              <a:schemeClr val="bg2"/>
            </a:outerShdw>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54284" name="AutoShape 12">
            <a:extLst>
              <a:ext uri="{FF2B5EF4-FFF2-40B4-BE49-F238E27FC236}">
                <a16:creationId xmlns:a16="http://schemas.microsoft.com/office/drawing/2014/main" id="{CE3F6FCD-4520-4B12-A619-E7C8A5B29C66}"/>
              </a:ext>
            </a:extLst>
          </p:cNvPr>
          <p:cNvSpPr>
            <a:spLocks noChangeArrowheads="1"/>
          </p:cNvSpPr>
          <p:nvPr/>
        </p:nvSpPr>
        <p:spPr bwMode="auto">
          <a:xfrm rot="19658843" flipH="1">
            <a:off x="7385050" y="3511034"/>
            <a:ext cx="539750" cy="369332"/>
          </a:xfrm>
          <a:prstGeom prst="curvedRightArrow">
            <a:avLst>
              <a:gd name="adj1" fmla="val 40273"/>
              <a:gd name="adj2" fmla="val 172978"/>
              <a:gd name="adj3" fmla="val 33333"/>
            </a:avLst>
          </a:prstGeom>
          <a:solidFill>
            <a:srgbClr val="800000"/>
          </a:solidFill>
          <a:ln w="9525">
            <a:solidFill>
              <a:schemeClr val="tx1"/>
            </a:solidFill>
            <a:miter lim="800000"/>
            <a:headEnd/>
            <a:tailEnd/>
          </a:ln>
          <a:effectLst>
            <a:outerShdw dist="107763" dir="13500000" algn="ctr" rotWithShape="0">
              <a:schemeClr val="bg2"/>
            </a:outerShdw>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54285" name="AutoShape 13">
            <a:extLst>
              <a:ext uri="{FF2B5EF4-FFF2-40B4-BE49-F238E27FC236}">
                <a16:creationId xmlns:a16="http://schemas.microsoft.com/office/drawing/2014/main" id="{7D822390-6E90-495B-89BA-8B87F20821E8}"/>
              </a:ext>
            </a:extLst>
          </p:cNvPr>
          <p:cNvSpPr>
            <a:spLocks noChangeArrowheads="1"/>
          </p:cNvSpPr>
          <p:nvPr/>
        </p:nvSpPr>
        <p:spPr bwMode="auto">
          <a:xfrm>
            <a:off x="4953000" y="5652970"/>
            <a:ext cx="366960" cy="733663"/>
          </a:xfrm>
          <a:prstGeom prst="leftRightArrow">
            <a:avLst>
              <a:gd name="adj1" fmla="val 50000"/>
              <a:gd name="adj2" fmla="val 165000"/>
            </a:avLst>
          </a:prstGeom>
          <a:solidFill>
            <a:srgbClr val="800000"/>
          </a:solidFill>
          <a:ln w="9525">
            <a:solidFill>
              <a:schemeClr val="tx1"/>
            </a:solidFill>
            <a:miter lim="800000"/>
            <a:headEnd/>
            <a:tailEnd/>
          </a:ln>
          <a:effectLst>
            <a:outerShdw dist="107763" dir="13500000" algn="ctr" rotWithShape="0">
              <a:schemeClr val="bg2"/>
            </a:outerShdw>
          </a:effec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2C1EE6E-52C7-40F5-845E-0108D20D1C96}"/>
              </a:ext>
            </a:extLst>
          </p:cNvPr>
          <p:cNvSpPr>
            <a:spLocks noChangeArrowheads="1"/>
          </p:cNvSpPr>
          <p:nvPr/>
        </p:nvSpPr>
        <p:spPr bwMode="auto">
          <a:xfrm>
            <a:off x="1524001" y="3244334"/>
            <a:ext cx="184731"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89187" name="Rectangle 3">
            <a:extLst>
              <a:ext uri="{FF2B5EF4-FFF2-40B4-BE49-F238E27FC236}">
                <a16:creationId xmlns:a16="http://schemas.microsoft.com/office/drawing/2014/main" id="{A262C21A-0E06-407E-9EBA-D694AEFC578A}"/>
              </a:ext>
            </a:extLst>
          </p:cNvPr>
          <p:cNvSpPr>
            <a:spLocks noGrp="1" noChangeArrowheads="1"/>
          </p:cNvSpPr>
          <p:nvPr>
            <p:ph type="title"/>
          </p:nvPr>
        </p:nvSpPr>
        <p:spPr/>
        <p:txBody>
          <a:bodyPr/>
          <a:lstStyle/>
          <a:p>
            <a:pPr eaLnBrk="1" hangingPunct="1">
              <a:defRPr/>
            </a:pPr>
            <a:r>
              <a:rPr lang="en-US" altLang="en-US" sz="3600"/>
              <a:t>Intentional Program Design</a:t>
            </a:r>
          </a:p>
        </p:txBody>
      </p:sp>
      <p:pic>
        <p:nvPicPr>
          <p:cNvPr id="56324" name="Picture 10" descr="6 Course Offering Chart">
            <a:extLst>
              <a:ext uri="{FF2B5EF4-FFF2-40B4-BE49-F238E27FC236}">
                <a16:creationId xmlns:a16="http://schemas.microsoft.com/office/drawing/2014/main" id="{9579C758-E767-43BE-B77B-359F89793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95400"/>
            <a:ext cx="72390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a:extLst>
              <a:ext uri="{FF2B5EF4-FFF2-40B4-BE49-F238E27FC236}">
                <a16:creationId xmlns:a16="http://schemas.microsoft.com/office/drawing/2014/main" id="{5C17E172-0639-4E3E-8AA9-E2321F8F2E3B}"/>
              </a:ext>
            </a:extLst>
          </p:cNvPr>
          <p:cNvSpPr>
            <a:spLocks noGrp="1" noChangeArrowheads="1"/>
          </p:cNvSpPr>
          <p:nvPr>
            <p:ph type="title"/>
          </p:nvPr>
        </p:nvSpPr>
        <p:spPr/>
        <p:txBody>
          <a:bodyPr/>
          <a:lstStyle/>
          <a:p>
            <a:pPr eaLnBrk="1" hangingPunct="1">
              <a:defRPr/>
            </a:pPr>
            <a:r>
              <a:rPr lang="en-US" altLang="en-US"/>
              <a:t>Comprehensive Coverage</a:t>
            </a:r>
          </a:p>
        </p:txBody>
      </p:sp>
      <p:sp>
        <p:nvSpPr>
          <p:cNvPr id="58371" name="Rectangle 3">
            <a:extLst>
              <a:ext uri="{FF2B5EF4-FFF2-40B4-BE49-F238E27FC236}">
                <a16:creationId xmlns:a16="http://schemas.microsoft.com/office/drawing/2014/main" id="{13569351-FCAF-4226-9CDA-0A5C9DCEE779}"/>
              </a:ext>
            </a:extLst>
          </p:cNvPr>
          <p:cNvSpPr>
            <a:spLocks noGrp="1" noChangeArrowheads="1"/>
          </p:cNvSpPr>
          <p:nvPr>
            <p:ph type="body" idx="1"/>
          </p:nvPr>
        </p:nvSpPr>
        <p:spPr/>
        <p:txBody>
          <a:bodyPr/>
          <a:lstStyle/>
          <a:p>
            <a:pPr marL="0" indent="0" eaLnBrk="1" hangingPunct="1">
              <a:buNone/>
            </a:pPr>
            <a:r>
              <a:rPr lang="en-US" altLang="en-US"/>
              <a:t>In the courses, we will address all the relevant major issues, current and historic, of which we think people need to be aware.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a:extLst>
              <a:ext uri="{FF2B5EF4-FFF2-40B4-BE49-F238E27FC236}">
                <a16:creationId xmlns:a16="http://schemas.microsoft.com/office/drawing/2014/main" id="{13D30C90-F3F1-4C5B-8DDD-7B3D27704BD6}"/>
              </a:ext>
            </a:extLst>
          </p:cNvPr>
          <p:cNvSpPr>
            <a:spLocks noGrp="1" noChangeArrowheads="1"/>
          </p:cNvSpPr>
          <p:nvPr>
            <p:ph type="title"/>
          </p:nvPr>
        </p:nvSpPr>
        <p:spPr/>
        <p:txBody>
          <a:bodyPr/>
          <a:lstStyle/>
          <a:p>
            <a:pPr eaLnBrk="1" hangingPunct="1">
              <a:defRPr/>
            </a:pPr>
            <a:r>
              <a:rPr lang="en-US" altLang="en-US" sz="3600"/>
              <a:t>Doing Theology in a Community</a:t>
            </a:r>
          </a:p>
        </p:txBody>
      </p:sp>
      <p:sp>
        <p:nvSpPr>
          <p:cNvPr id="60419" name="Rectangle 3">
            <a:extLst>
              <a:ext uri="{FF2B5EF4-FFF2-40B4-BE49-F238E27FC236}">
                <a16:creationId xmlns:a16="http://schemas.microsoft.com/office/drawing/2014/main" id="{C1EE212D-1153-4B66-818B-69CA01D6E773}"/>
              </a:ext>
            </a:extLst>
          </p:cNvPr>
          <p:cNvSpPr>
            <a:spLocks noGrp="1" noChangeArrowheads="1"/>
          </p:cNvSpPr>
          <p:nvPr>
            <p:ph type="body" idx="1"/>
          </p:nvPr>
        </p:nvSpPr>
        <p:spPr/>
        <p:txBody>
          <a:bodyPr/>
          <a:lstStyle/>
          <a:p>
            <a:pPr marL="0" indent="0" eaLnBrk="1" hangingPunct="1">
              <a:buNone/>
            </a:pPr>
            <a:r>
              <a:rPr lang="en-US" altLang="en-US"/>
              <a:t>We believe that truth is not found in Spirit-illuminated individuals, but in a community of Spirit-illuminated individuals. Therefore, we believe that the Body of Christ, both alive and dead, must come together to understand theology, shaping it from many perspectives and differing experiences. This is doing theology in a community.</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F1F9730-A9E9-4F1A-8EBB-ECF5E4B01D36}"/>
              </a:ext>
            </a:extLst>
          </p:cNvPr>
          <p:cNvSpPr>
            <a:spLocks noChangeArrowheads="1"/>
          </p:cNvSpPr>
          <p:nvPr/>
        </p:nvSpPr>
        <p:spPr bwMode="auto">
          <a:xfrm>
            <a:off x="1524001" y="3244334"/>
            <a:ext cx="184731"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pic>
        <p:nvPicPr>
          <p:cNvPr id="62467" name="Picture 4">
            <a:extLst>
              <a:ext uri="{FF2B5EF4-FFF2-40B4-BE49-F238E27FC236}">
                <a16:creationId xmlns:a16="http://schemas.microsoft.com/office/drawing/2014/main" id="{B3447934-7E75-4BBC-8B7C-825C0E193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50925"/>
            <a:ext cx="85344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AutoShape 5">
            <a:extLst>
              <a:ext uri="{FF2B5EF4-FFF2-40B4-BE49-F238E27FC236}">
                <a16:creationId xmlns:a16="http://schemas.microsoft.com/office/drawing/2014/main" id="{40280818-8D28-4421-BFF6-BFA5C14C11D4}"/>
              </a:ext>
            </a:extLst>
          </p:cNvPr>
          <p:cNvSpPr>
            <a:spLocks/>
          </p:cNvSpPr>
          <p:nvPr/>
        </p:nvSpPr>
        <p:spPr bwMode="auto">
          <a:xfrm>
            <a:off x="7239001" y="5181600"/>
            <a:ext cx="2390775" cy="1066800"/>
          </a:xfrm>
          <a:prstGeom prst="borderCallout1">
            <a:avLst>
              <a:gd name="adj1" fmla="val 10713"/>
              <a:gd name="adj2" fmla="val -3185"/>
              <a:gd name="adj3" fmla="val -145236"/>
              <a:gd name="adj4" fmla="val -128088"/>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0000"/>
                </a:solidFill>
              </a:rPr>
              <a:t>The column represents a pillar, communicating that our theology creates a strong foundation upon which our life, purpose, and actions exist.</a:t>
            </a:r>
          </a:p>
        </p:txBody>
      </p:sp>
      <p:sp>
        <p:nvSpPr>
          <p:cNvPr id="62469" name="AutoShape 6">
            <a:extLst>
              <a:ext uri="{FF2B5EF4-FFF2-40B4-BE49-F238E27FC236}">
                <a16:creationId xmlns:a16="http://schemas.microsoft.com/office/drawing/2014/main" id="{8047F57D-281D-4674-9368-78EA7CDBE38B}"/>
              </a:ext>
            </a:extLst>
          </p:cNvPr>
          <p:cNvSpPr>
            <a:spLocks/>
          </p:cNvSpPr>
          <p:nvPr/>
        </p:nvSpPr>
        <p:spPr bwMode="auto">
          <a:xfrm>
            <a:off x="1752601" y="685800"/>
            <a:ext cx="2162175" cy="685800"/>
          </a:xfrm>
          <a:prstGeom prst="borderCallout1">
            <a:avLst>
              <a:gd name="adj1" fmla="val 16667"/>
              <a:gd name="adj2" fmla="val 103523"/>
              <a:gd name="adj3" fmla="val 274074"/>
              <a:gd name="adj4" fmla="val 109250"/>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0000"/>
                </a:solidFill>
              </a:rPr>
              <a:t>The “T” stands for “Theology” in The Theology Program.</a:t>
            </a:r>
          </a:p>
        </p:txBody>
      </p:sp>
      <p:sp>
        <p:nvSpPr>
          <p:cNvPr id="62470" name="AutoShape 7">
            <a:extLst>
              <a:ext uri="{FF2B5EF4-FFF2-40B4-BE49-F238E27FC236}">
                <a16:creationId xmlns:a16="http://schemas.microsoft.com/office/drawing/2014/main" id="{BFFD8E9B-4A81-4BD9-82A3-C9888F7CA6B8}"/>
              </a:ext>
            </a:extLst>
          </p:cNvPr>
          <p:cNvSpPr>
            <a:spLocks/>
          </p:cNvSpPr>
          <p:nvPr/>
        </p:nvSpPr>
        <p:spPr bwMode="auto">
          <a:xfrm>
            <a:off x="3276600" y="5410200"/>
            <a:ext cx="3505200" cy="1219200"/>
          </a:xfrm>
          <a:prstGeom prst="borderCallout1">
            <a:avLst>
              <a:gd name="adj1" fmla="val 9375"/>
              <a:gd name="adj2" fmla="val -2176"/>
              <a:gd name="adj3" fmla="val -202213"/>
              <a:gd name="adj4" fmla="val -8875"/>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0000"/>
                </a:solidFill>
              </a:rPr>
              <a:t>Notice how the draft goes outside the lines at times. This represents how our theology, while having a great respect for tradition, must break with tradition at times. This is the Reformers’ principle of </a:t>
            </a:r>
            <a:r>
              <a:rPr lang="en-US" altLang="en-US" sz="1200" i="1">
                <a:solidFill>
                  <a:srgbClr val="000000"/>
                </a:solidFill>
              </a:rPr>
              <a:t>semper reformanda</a:t>
            </a:r>
            <a:r>
              <a:rPr lang="en-US" altLang="en-US" sz="1200">
                <a:solidFill>
                  <a:srgbClr val="000000"/>
                </a:solidFill>
              </a:rPr>
              <a:t> (“always reforming”).</a:t>
            </a:r>
          </a:p>
        </p:txBody>
      </p:sp>
      <p:sp>
        <p:nvSpPr>
          <p:cNvPr id="62471" name="AutoShape 8">
            <a:extLst>
              <a:ext uri="{FF2B5EF4-FFF2-40B4-BE49-F238E27FC236}">
                <a16:creationId xmlns:a16="http://schemas.microsoft.com/office/drawing/2014/main" id="{B366344D-4538-432D-8C60-66717478BDF1}"/>
              </a:ext>
            </a:extLst>
          </p:cNvPr>
          <p:cNvSpPr>
            <a:spLocks/>
          </p:cNvSpPr>
          <p:nvPr/>
        </p:nvSpPr>
        <p:spPr bwMode="auto">
          <a:xfrm>
            <a:off x="6200776" y="381000"/>
            <a:ext cx="3476625" cy="914400"/>
          </a:xfrm>
          <a:prstGeom prst="borderCallout1">
            <a:avLst>
              <a:gd name="adj1" fmla="val 12500"/>
              <a:gd name="adj2" fmla="val -2190"/>
              <a:gd name="adj3" fmla="val 345139"/>
              <a:gd name="adj4" fmla="val -23241"/>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0000"/>
                </a:solidFill>
              </a:rPr>
              <a:t>Notice how the draft is incomplete and erased at places. This illustrates how our theology is never finished in this life, but is always undergoing change and development.</a:t>
            </a:r>
          </a:p>
        </p:txBody>
      </p:sp>
      <p:sp>
        <p:nvSpPr>
          <p:cNvPr id="62472" name="AutoShape 9">
            <a:extLst>
              <a:ext uri="{FF2B5EF4-FFF2-40B4-BE49-F238E27FC236}">
                <a16:creationId xmlns:a16="http://schemas.microsoft.com/office/drawing/2014/main" id="{61069750-C8E5-4DF0-932E-064573AFCC5F}"/>
              </a:ext>
            </a:extLst>
          </p:cNvPr>
          <p:cNvSpPr>
            <a:spLocks/>
          </p:cNvSpPr>
          <p:nvPr/>
        </p:nvSpPr>
        <p:spPr bwMode="auto">
          <a:xfrm>
            <a:off x="7086601" y="1600200"/>
            <a:ext cx="3476625" cy="838200"/>
          </a:xfrm>
          <a:prstGeom prst="borderCallout1">
            <a:avLst>
              <a:gd name="adj1" fmla="val 13634"/>
              <a:gd name="adj2" fmla="val -2190"/>
              <a:gd name="adj3" fmla="val 83713"/>
              <a:gd name="adj4" fmla="val -2666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200">
                <a:solidFill>
                  <a:srgbClr val="000000"/>
                </a:solidFill>
              </a:rPr>
              <a:t>The tablet upon which we construct our theology is broken. This represents an imperfect people, broken by sin, doing our best to understand God in our state of imperfection.</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a:extLst>
              <a:ext uri="{FF2B5EF4-FFF2-40B4-BE49-F238E27FC236}">
                <a16:creationId xmlns:a16="http://schemas.microsoft.com/office/drawing/2014/main" id="{8682FD06-EF96-4C09-B75E-1D7467CEA8C9}"/>
              </a:ext>
            </a:extLst>
          </p:cNvPr>
          <p:cNvSpPr>
            <a:spLocks noGrp="1" noChangeArrowheads="1"/>
          </p:cNvSpPr>
          <p:nvPr>
            <p:ph type="ctrTitle"/>
          </p:nvPr>
        </p:nvSpPr>
        <p:spPr/>
        <p:txBody>
          <a:bodyPr/>
          <a:lstStyle/>
          <a:p>
            <a:pPr eaLnBrk="1" hangingPunct="1">
              <a:defRPr/>
            </a:pPr>
            <a:r>
              <a:rPr lang="en-US" altLang="en-US"/>
              <a:t>Discussion Groups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a:extLst>
              <a:ext uri="{FF2B5EF4-FFF2-40B4-BE49-F238E27FC236}">
                <a16:creationId xmlns:a16="http://schemas.microsoft.com/office/drawing/2014/main" id="{61E4915F-7CC3-4999-9505-C49985B026E4}"/>
              </a:ext>
            </a:extLst>
          </p:cNvPr>
          <p:cNvSpPr>
            <a:spLocks noGrp="1" noChangeArrowheads="1"/>
          </p:cNvSpPr>
          <p:nvPr>
            <p:ph type="title"/>
          </p:nvPr>
        </p:nvSpPr>
        <p:spPr/>
        <p:txBody>
          <a:bodyPr/>
          <a:lstStyle/>
          <a:p>
            <a:pPr eaLnBrk="1" hangingPunct="1">
              <a:defRPr/>
            </a:pPr>
            <a:r>
              <a:rPr lang="en-US" altLang="en-US"/>
              <a:t>Course Outline</a:t>
            </a:r>
          </a:p>
        </p:txBody>
      </p:sp>
      <p:sp>
        <p:nvSpPr>
          <p:cNvPr id="14339" name="Rectangle 3">
            <a:extLst>
              <a:ext uri="{FF2B5EF4-FFF2-40B4-BE49-F238E27FC236}">
                <a16:creationId xmlns:a16="http://schemas.microsoft.com/office/drawing/2014/main" id="{C90D60A6-2121-4B7D-A937-A678D882D9B2}"/>
              </a:ext>
            </a:extLst>
          </p:cNvPr>
          <p:cNvSpPr>
            <a:spLocks noGrp="1" noChangeArrowheads="1"/>
          </p:cNvSpPr>
          <p:nvPr>
            <p:ph type="body" idx="1"/>
          </p:nvPr>
        </p:nvSpPr>
        <p:spPr/>
        <p:txBody>
          <a:bodyPr/>
          <a:lstStyle/>
          <a:p>
            <a:pPr marL="812800" indent="-812800" eaLnBrk="1" hangingPunct="1">
              <a:lnSpc>
                <a:spcPct val="80000"/>
              </a:lnSpc>
              <a:buFontTx/>
              <a:buAutoNum type="romanUcPeriod"/>
            </a:pPr>
            <a:r>
              <a:rPr lang="en-US" altLang="en-US" sz="2800"/>
              <a:t>Introduction to The Theology Program </a:t>
            </a:r>
          </a:p>
          <a:p>
            <a:pPr marL="812800" indent="-812800" eaLnBrk="1" hangingPunct="1">
              <a:lnSpc>
                <a:spcPct val="80000"/>
              </a:lnSpc>
              <a:buFontTx/>
              <a:buAutoNum type="romanUcPeriod"/>
            </a:pPr>
            <a:r>
              <a:rPr lang="en-US" altLang="en-US" sz="2800"/>
              <a:t>Defining Theology</a:t>
            </a:r>
          </a:p>
          <a:p>
            <a:pPr marL="812800" indent="-812800" eaLnBrk="1" hangingPunct="1">
              <a:lnSpc>
                <a:spcPct val="80000"/>
              </a:lnSpc>
              <a:buFontTx/>
              <a:buAutoNum type="romanUcPeriod"/>
            </a:pPr>
            <a:r>
              <a:rPr lang="en-US" altLang="en-US" sz="2800"/>
              <a:t>Categories of Theology</a:t>
            </a:r>
          </a:p>
          <a:p>
            <a:pPr marL="812800" indent="-812800" eaLnBrk="1" hangingPunct="1">
              <a:lnSpc>
                <a:spcPct val="80000"/>
              </a:lnSpc>
              <a:buFontTx/>
              <a:buAutoNum type="romanUcPeriod"/>
            </a:pPr>
            <a:r>
              <a:rPr lang="en-US" altLang="en-US" sz="2800"/>
              <a:t>Postmodern Epistemology</a:t>
            </a:r>
          </a:p>
          <a:p>
            <a:pPr marL="812800" indent="-812800" eaLnBrk="1" hangingPunct="1">
              <a:lnSpc>
                <a:spcPct val="80000"/>
              </a:lnSpc>
              <a:buFontTx/>
              <a:buAutoNum type="romanUcPeriod"/>
            </a:pPr>
            <a:r>
              <a:rPr lang="en-US" altLang="en-US" sz="2800"/>
              <a:t>Christian Epistemology</a:t>
            </a:r>
          </a:p>
          <a:p>
            <a:pPr marL="812800" indent="-812800" eaLnBrk="1" hangingPunct="1">
              <a:lnSpc>
                <a:spcPct val="80000"/>
              </a:lnSpc>
              <a:buFontTx/>
              <a:buAutoNum type="romanUcPeriod"/>
            </a:pPr>
            <a:r>
              <a:rPr lang="en-US" altLang="en-US" sz="2800"/>
              <a:t>Essentials of Theology</a:t>
            </a:r>
          </a:p>
          <a:p>
            <a:pPr marL="812800" indent="-812800" eaLnBrk="1" hangingPunct="1">
              <a:lnSpc>
                <a:spcPct val="80000"/>
              </a:lnSpc>
              <a:buFontTx/>
              <a:buAutoNum type="romanUcPeriod"/>
            </a:pPr>
            <a:r>
              <a:rPr lang="en-US" altLang="en-US" sz="2800"/>
              <a:t>Traditions of Christian Theology</a:t>
            </a:r>
          </a:p>
          <a:p>
            <a:pPr marL="812800" indent="-812800" eaLnBrk="1" hangingPunct="1">
              <a:lnSpc>
                <a:spcPct val="80000"/>
              </a:lnSpc>
              <a:buFontTx/>
              <a:buAutoNum type="romanUcPeriod"/>
            </a:pPr>
            <a:r>
              <a:rPr lang="en-US" altLang="en-US" sz="2800"/>
              <a:t>Sources of Theology</a:t>
            </a:r>
          </a:p>
          <a:p>
            <a:pPr marL="812800" indent="-812800" eaLnBrk="1" hangingPunct="1">
              <a:lnSpc>
                <a:spcPct val="80000"/>
              </a:lnSpc>
              <a:buFontTx/>
              <a:buAutoNum type="romanUcPeriod"/>
            </a:pPr>
            <a:r>
              <a:rPr lang="en-US" altLang="en-US" sz="2800"/>
              <a:t>Does God Still Speak Today?</a:t>
            </a:r>
          </a:p>
          <a:p>
            <a:pPr marL="812800" indent="-812800" eaLnBrk="1" hangingPunct="1">
              <a:lnSpc>
                <a:spcPct val="80000"/>
              </a:lnSpc>
              <a:buFontTx/>
              <a:buAutoNum type="romanUcPeriod"/>
            </a:pPr>
            <a:r>
              <a:rPr lang="en-US" altLang="en-US" sz="2800"/>
              <a:t>Unity and Diversity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a:extLst>
              <a:ext uri="{FF2B5EF4-FFF2-40B4-BE49-F238E27FC236}">
                <a16:creationId xmlns:a16="http://schemas.microsoft.com/office/drawing/2014/main" id="{56113404-E401-4D9C-A038-292C3E3E8101}"/>
              </a:ext>
            </a:extLst>
          </p:cNvPr>
          <p:cNvSpPr>
            <a:spLocks noGrp="1" noChangeArrowheads="1"/>
          </p:cNvSpPr>
          <p:nvPr>
            <p:ph type="ctrTitle"/>
          </p:nvPr>
        </p:nvSpPr>
        <p:spPr>
          <a:xfrm>
            <a:off x="4114800" y="990601"/>
            <a:ext cx="6477000" cy="1470025"/>
          </a:xfrm>
        </p:spPr>
        <p:txBody>
          <a:bodyPr/>
          <a:lstStyle/>
          <a:p>
            <a:pPr eaLnBrk="1" hangingPunct="1">
              <a:defRPr/>
            </a:pPr>
            <a:r>
              <a:rPr lang="en-US" altLang="en-US" sz="3600">
                <a:latin typeface="Perpetua" panose="02020502060401020303" pitchFamily="18" charset="0"/>
              </a:rPr>
              <a:t>Session 1</a:t>
            </a:r>
            <a:br>
              <a:rPr lang="en-US" altLang="en-US" sz="3600"/>
            </a:br>
            <a:r>
              <a:rPr lang="en-US" altLang="en-US" sz="3600"/>
              <a:t>Introduction to </a:t>
            </a:r>
            <a:br>
              <a:rPr lang="en-US" altLang="en-US" sz="3600"/>
            </a:br>
            <a:r>
              <a:rPr lang="en-US" altLang="en-US" sz="3600"/>
              <a:t>the Theology Program</a:t>
            </a:r>
          </a:p>
        </p:txBody>
      </p:sp>
      <p:sp>
        <p:nvSpPr>
          <p:cNvPr id="16387" name="Rectangle 3">
            <a:extLst>
              <a:ext uri="{FF2B5EF4-FFF2-40B4-BE49-F238E27FC236}">
                <a16:creationId xmlns:a16="http://schemas.microsoft.com/office/drawing/2014/main" id="{A006D3A2-46A1-41A4-8CE7-6F3DE05BA4AC}"/>
              </a:ext>
            </a:extLst>
          </p:cNvPr>
          <p:cNvSpPr>
            <a:spLocks noGrp="1" noChangeArrowheads="1"/>
          </p:cNvSpPr>
          <p:nvPr>
            <p:ph type="subTitle" idx="1"/>
          </p:nvPr>
        </p:nvSpPr>
        <p:spPr>
          <a:xfrm>
            <a:off x="4953000" y="2819400"/>
            <a:ext cx="5410200" cy="1752600"/>
          </a:xfrm>
        </p:spPr>
        <p:txBody>
          <a:bodyPr/>
          <a:lstStyle/>
          <a:p>
            <a:pPr eaLnBrk="1" hangingPunct="1"/>
            <a:r>
              <a:rPr lang="en-US" altLang="en-US"/>
              <a:t>Defining the “Rules of Engagement”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FE26C6DA-4381-412B-8E51-6DD8F4919E32}"/>
              </a:ext>
            </a:extLst>
          </p:cNvPr>
          <p:cNvSpPr>
            <a:spLocks noGrp="1" noChangeArrowheads="1"/>
          </p:cNvSpPr>
          <p:nvPr>
            <p:ph type="title"/>
          </p:nvPr>
        </p:nvSpPr>
        <p:spPr/>
        <p:txBody>
          <a:bodyPr/>
          <a:lstStyle/>
          <a:p>
            <a:pPr eaLnBrk="1" hangingPunct="1">
              <a:defRPr/>
            </a:pPr>
            <a:r>
              <a:rPr lang="en-US" altLang="en-US"/>
              <a:t>Question</a:t>
            </a:r>
          </a:p>
        </p:txBody>
      </p:sp>
      <p:sp>
        <p:nvSpPr>
          <p:cNvPr id="951299" name="Rectangle 3">
            <a:extLst>
              <a:ext uri="{FF2B5EF4-FFF2-40B4-BE49-F238E27FC236}">
                <a16:creationId xmlns:a16="http://schemas.microsoft.com/office/drawing/2014/main" id="{B82C755B-235F-45CB-8427-57ACBE598564}"/>
              </a:ext>
            </a:extLst>
          </p:cNvPr>
          <p:cNvSpPr>
            <a:spLocks noGrp="1" noChangeArrowheads="1"/>
          </p:cNvSpPr>
          <p:nvPr>
            <p:ph type="body" idx="1"/>
          </p:nvPr>
        </p:nvSpPr>
        <p:spPr/>
        <p:txBody>
          <a:bodyPr/>
          <a:lstStyle/>
          <a:p>
            <a:pPr marL="0" indent="0" algn="ctr" eaLnBrk="1" hangingPunct="1">
              <a:buNone/>
              <a:defRPr/>
            </a:pPr>
            <a:endParaRPr lang="en-US" altLang="en-US" sz="4000">
              <a:effectLst>
                <a:outerShdw blurRad="38100" dist="38100" dir="2700000" algn="tl">
                  <a:srgbClr val="C0C0C0"/>
                </a:outerShdw>
              </a:effectLst>
            </a:endParaRPr>
          </a:p>
          <a:p>
            <a:pPr marL="0" indent="0" algn="ctr" eaLnBrk="1" hangingPunct="1">
              <a:buNone/>
              <a:defRPr/>
            </a:pPr>
            <a:r>
              <a:rPr lang="en-US" altLang="en-US" sz="4000">
                <a:effectLst>
                  <a:outerShdw blurRad="38100" dist="38100" dir="2700000" algn="tl">
                    <a:srgbClr val="C0C0C0"/>
                  </a:outerShdw>
                </a:effectLst>
              </a:rPr>
              <a:t>Who are you and why are you here?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C0E2739B-C97B-492B-A40C-3DF441919EA3}"/>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52323" name="Rectangle 3">
            <a:extLst>
              <a:ext uri="{FF2B5EF4-FFF2-40B4-BE49-F238E27FC236}">
                <a16:creationId xmlns:a16="http://schemas.microsoft.com/office/drawing/2014/main" id="{28AF56C4-5AEA-4884-862D-30E8AAD0B5EB}"/>
              </a:ext>
            </a:extLst>
          </p:cNvPr>
          <p:cNvSpPr>
            <a:spLocks noGrp="1" noChangeArrowheads="1"/>
          </p:cNvSpPr>
          <p:nvPr>
            <p:ph type="body" idx="1"/>
          </p:nvPr>
        </p:nvSpPr>
        <p:spPr/>
        <p:txBody>
          <a:bodyPr/>
          <a:lstStyle/>
          <a:p>
            <a:pPr marL="0" indent="0" eaLnBrk="1" hangingPunct="1">
              <a:buNone/>
              <a:defRPr/>
            </a:pPr>
            <a:r>
              <a:rPr lang="en-US" altLang="en-US" b="1">
                <a:effectLst>
                  <a:outerShdw blurRad="38100" dist="38100" dir="2700000" algn="tl">
                    <a:srgbClr val="C0C0C0"/>
                  </a:outerShdw>
                </a:effectLst>
              </a:rPr>
              <a:t>Who you are and why you are taking this course?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a:extLst>
              <a:ext uri="{FF2B5EF4-FFF2-40B4-BE49-F238E27FC236}">
                <a16:creationId xmlns:a16="http://schemas.microsoft.com/office/drawing/2014/main" id="{8F349264-6BF9-4413-AB5D-6CF1CA7CC512}"/>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54371" name="Rectangle 3">
            <a:extLst>
              <a:ext uri="{FF2B5EF4-FFF2-40B4-BE49-F238E27FC236}">
                <a16:creationId xmlns:a16="http://schemas.microsoft.com/office/drawing/2014/main" id="{B8B7C75E-1D52-419A-8C60-E48DB7A13DCC}"/>
              </a:ext>
            </a:extLst>
          </p:cNvPr>
          <p:cNvSpPr>
            <a:spLocks noGrp="1" noChangeArrowheads="1"/>
          </p:cNvSpPr>
          <p:nvPr>
            <p:ph type="body" idx="1"/>
          </p:nvPr>
        </p:nvSpPr>
        <p:spPr/>
        <p:txBody>
          <a:bodyPr/>
          <a:lstStyle/>
          <a:p>
            <a:pPr marL="609600" indent="-609600" eaLnBrk="1" hangingPunct="1">
              <a:buFontTx/>
              <a:buAutoNum type="arabicPeriod"/>
              <a:defRPr/>
            </a:pPr>
            <a:r>
              <a:rPr lang="en-US" altLang="en-US" b="1">
                <a:effectLst>
                  <a:outerShdw blurRad="38100" dist="38100" dir="2700000" algn="tl">
                    <a:srgbClr val="C0C0C0"/>
                  </a:outerShdw>
                </a:effectLst>
              </a:rPr>
              <a:t>Practical Pricilla</a:t>
            </a:r>
            <a:r>
              <a:rPr lang="en-US" altLang="en-US"/>
              <a:t>: You are a person who has never seen the practicality in deep theological study. You are here to see if we can change your mind.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a:extLst>
              <a:ext uri="{FF2B5EF4-FFF2-40B4-BE49-F238E27FC236}">
                <a16:creationId xmlns:a16="http://schemas.microsoft.com/office/drawing/2014/main" id="{9A5707C5-8B4F-4378-A5C6-F58BD6E4874A}"/>
              </a:ext>
            </a:extLst>
          </p:cNvPr>
          <p:cNvSpPr>
            <a:spLocks noGrp="1" noChangeArrowheads="1"/>
          </p:cNvSpPr>
          <p:nvPr>
            <p:ph type="title"/>
          </p:nvPr>
        </p:nvSpPr>
        <p:spPr/>
        <p:txBody>
          <a:bodyPr/>
          <a:lstStyle/>
          <a:p>
            <a:pPr eaLnBrk="1" hangingPunct="1">
              <a:defRPr/>
            </a:pPr>
            <a:r>
              <a:rPr lang="en-US" altLang="en-US" sz="3600"/>
              <a:t>Introduction to</a:t>
            </a:r>
            <a:br>
              <a:rPr lang="en-US" altLang="en-US" sz="3600"/>
            </a:br>
            <a:r>
              <a:rPr lang="en-US" altLang="en-US" sz="3600"/>
              <a:t>the Theology Program</a:t>
            </a:r>
          </a:p>
        </p:txBody>
      </p:sp>
      <p:sp>
        <p:nvSpPr>
          <p:cNvPr id="955395" name="Rectangle 3">
            <a:extLst>
              <a:ext uri="{FF2B5EF4-FFF2-40B4-BE49-F238E27FC236}">
                <a16:creationId xmlns:a16="http://schemas.microsoft.com/office/drawing/2014/main" id="{FA40466E-04EC-446A-A56E-339FBE269E3A}"/>
              </a:ext>
            </a:extLst>
          </p:cNvPr>
          <p:cNvSpPr>
            <a:spLocks noGrp="1" noChangeArrowheads="1"/>
          </p:cNvSpPr>
          <p:nvPr>
            <p:ph type="body" idx="1"/>
          </p:nvPr>
        </p:nvSpPr>
        <p:spPr/>
        <p:txBody>
          <a:bodyPr/>
          <a:lstStyle/>
          <a:p>
            <a:pPr marL="609600" indent="-609600" eaLnBrk="1" hangingPunct="1">
              <a:buFontTx/>
              <a:buAutoNum type="arabicPeriod" startAt="2"/>
              <a:defRPr/>
            </a:pPr>
            <a:r>
              <a:rPr lang="en-US" altLang="en-US" b="1">
                <a:effectLst>
                  <a:outerShdw blurRad="38100" dist="38100" dir="2700000" algn="tl">
                    <a:srgbClr val="C0C0C0"/>
                  </a:outerShdw>
                </a:effectLst>
              </a:rPr>
              <a:t>Scared Susan</a:t>
            </a:r>
            <a:r>
              <a:rPr lang="en-US" altLang="en-US"/>
              <a:t>: Big words scare you. You don’t really think that you are smart enough to be here. You are here this time, but you may not be here the next. </a:t>
            </a:r>
          </a:p>
        </p:txBody>
      </p:sp>
    </p:spTree>
  </p:cSld>
  <p:clrMapOvr>
    <a:masterClrMapping/>
  </p:clrMapOv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Perpetua Titling MT"/>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outerShdw dist="107763" dir="135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outerShdw dist="107763" dir="135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3520</Words>
  <Application>Microsoft Office PowerPoint</Application>
  <PresentationFormat>Widescreen</PresentationFormat>
  <Paragraphs>317</Paragraphs>
  <Slides>35</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Calligrapher</vt:lpstr>
      <vt:lpstr>Perpetua</vt:lpstr>
      <vt:lpstr>Perpetua Titling MT</vt:lpstr>
      <vt:lpstr>Times New Roman</vt:lpstr>
      <vt:lpstr>1_Default Design</vt:lpstr>
      <vt:lpstr>Adobe Photoshop Image</vt:lpstr>
      <vt:lpstr>PowerPoint Presentation</vt:lpstr>
      <vt:lpstr>PowerPoint Presentation</vt:lpstr>
      <vt:lpstr>Question Outline</vt:lpstr>
      <vt:lpstr>Course Outline</vt:lpstr>
      <vt:lpstr>Session 1 Introduction to  the Theology Program</vt:lpstr>
      <vt:lpstr>Question</vt:lpstr>
      <vt:lpstr>Introduction to the Theology Program</vt:lpstr>
      <vt:lpstr>Introduction to the Theology Program</vt:lpstr>
      <vt:lpstr>Introduction to the Theology Program</vt:lpstr>
      <vt:lpstr>Introduction to the Theology Program</vt:lpstr>
      <vt:lpstr>Introduction to the Theology Program</vt:lpstr>
      <vt:lpstr>Introduction to the Theology Program</vt:lpstr>
      <vt:lpstr>Introduction to the Theology Program</vt:lpstr>
      <vt:lpstr>Introduction to the Theology Program</vt:lpstr>
      <vt:lpstr>Introduction to the Theology Program</vt:lpstr>
      <vt:lpstr>Introduction to the Theology Program</vt:lpstr>
      <vt:lpstr>Introduction to the Theology Program</vt:lpstr>
      <vt:lpstr>Question</vt:lpstr>
      <vt:lpstr>Introduction to  the Theology Program</vt:lpstr>
      <vt:lpstr>Introduction to  the Theology Program</vt:lpstr>
      <vt:lpstr>Introduction to The Theology Program</vt:lpstr>
      <vt:lpstr>Intensity in Studies</vt:lpstr>
      <vt:lpstr>Intensity in Studies</vt:lpstr>
      <vt:lpstr>Intensity in Studies</vt:lpstr>
      <vt:lpstr>Intensity in Studies</vt:lpstr>
      <vt:lpstr>Intensity in Studies</vt:lpstr>
      <vt:lpstr>Intensity in Studies</vt:lpstr>
      <vt:lpstr>Intensity in Studies</vt:lpstr>
      <vt:lpstr>Irenic Theology</vt:lpstr>
      <vt:lpstr>Irenic Theology</vt:lpstr>
      <vt:lpstr>Intentional Program Design</vt:lpstr>
      <vt:lpstr>Comprehensive Coverage</vt:lpstr>
      <vt:lpstr>Doing Theology in a Community</vt:lpstr>
      <vt:lpstr>PowerPoint Presentation</vt:lpstr>
      <vt:lpstr>Discussion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dc:creator>
  <cp:lastModifiedBy>Graham</cp:lastModifiedBy>
  <cp:revision>1</cp:revision>
  <dcterms:created xsi:type="dcterms:W3CDTF">2018-09-12T02:48:08Z</dcterms:created>
  <dcterms:modified xsi:type="dcterms:W3CDTF">2018-09-12T02:48:34Z</dcterms:modified>
</cp:coreProperties>
</file>