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7" r:id="rId2"/>
    <p:sldId id="576" r:id="rId3"/>
    <p:sldId id="577" r:id="rId4"/>
    <p:sldId id="258" r:id="rId5"/>
    <p:sldId id="578" r:id="rId6"/>
    <p:sldId id="265" r:id="rId7"/>
    <p:sldId id="687" r:id="rId8"/>
    <p:sldId id="261" r:id="rId9"/>
    <p:sldId id="293" r:id="rId10"/>
    <p:sldId id="294" r:id="rId11"/>
    <p:sldId id="292" r:id="rId12"/>
    <p:sldId id="686" r:id="rId13"/>
    <p:sldId id="425" r:id="rId14"/>
    <p:sldId id="579" r:id="rId15"/>
    <p:sldId id="262" r:id="rId16"/>
    <p:sldId id="698" r:id="rId17"/>
    <p:sldId id="643" r:id="rId18"/>
    <p:sldId id="295" r:id="rId19"/>
    <p:sldId id="581" r:id="rId20"/>
    <p:sldId id="289" r:id="rId21"/>
    <p:sldId id="283" r:id="rId22"/>
    <p:sldId id="284" r:id="rId23"/>
    <p:sldId id="285" r:id="rId24"/>
    <p:sldId id="286" r:id="rId25"/>
    <p:sldId id="516" r:id="rId26"/>
    <p:sldId id="287" r:id="rId27"/>
    <p:sldId id="288" r:id="rId28"/>
    <p:sldId id="291" r:id="rId29"/>
    <p:sldId id="290" r:id="rId30"/>
    <p:sldId id="263" r:id="rId31"/>
    <p:sldId id="65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1BE42A-EA92-4855-B351-45D0B77D7565}" type="datetimeFigureOut">
              <a:rPr lang="en-US" smtClean="0"/>
              <a:t>9/11/2018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49A512-1A85-4D9C-823D-D946D1E05E42}" type="slidenum">
              <a:rPr lang="en-US" smtClean="0"/>
              <a:t>‹#›</a:t>
            </a:fld>
            <a:endParaRPr lang="en-US"/>
          </a:p>
        </p:txBody>
      </p:sp>
    </p:spTree>
    <p:extLst>
      <p:ext uri="{BB962C8B-B14F-4D97-AF65-F5344CB8AC3E}">
        <p14:creationId xmlns:p14="http://schemas.microsoft.com/office/powerpoint/2010/main" val="1583528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7AFAB6D5-43D7-458C-91FE-2BF0CC9F65FF}"/>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AC33BB42-694D-41EA-BE63-D9210E0779FE}"/>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00022614-E245-488B-BA5F-6DE72EAF6CE2}"/>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C5B989FD-8DE9-4990-9E4E-13B49339B98A}"/>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33EE14F2-E07B-4182-A326-323FDA80A014}"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1</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7170" name="Rectangle 2">
            <a:extLst>
              <a:ext uri="{FF2B5EF4-FFF2-40B4-BE49-F238E27FC236}">
                <a16:creationId xmlns:a16="http://schemas.microsoft.com/office/drawing/2014/main" id="{7FBBB6AE-78CF-4CFE-BD74-995490FAA03F}"/>
              </a:ext>
            </a:extLst>
          </p:cNvPr>
          <p:cNvSpPr>
            <a:spLocks noRot="1" noChangeArrowheads="1" noTextEdit="1"/>
          </p:cNvSpPr>
          <p:nvPr>
            <p:ph type="sldImg"/>
          </p:nvPr>
        </p:nvSpPr>
        <p:spPr>
          <a:ln/>
        </p:spPr>
      </p:sp>
      <p:sp>
        <p:nvSpPr>
          <p:cNvPr id="7171" name="Rectangle 3">
            <a:extLst>
              <a:ext uri="{FF2B5EF4-FFF2-40B4-BE49-F238E27FC236}">
                <a16:creationId xmlns:a16="http://schemas.microsoft.com/office/drawing/2014/main" id="{26DA9979-C1B2-4C4F-8455-6CB6FAEAD082}"/>
              </a:ext>
            </a:extLst>
          </p:cNvPr>
          <p:cNvSpPr>
            <a:spLocks noGrp="1" noChangeArrowheads="1"/>
          </p:cNvSpPr>
          <p:nvPr>
            <p:ph type="body" idx="1"/>
          </p:nvPr>
        </p:nvSpPr>
        <p:spPr>
          <a:xfrm>
            <a:off x="557213" y="4560888"/>
            <a:ext cx="6026150" cy="4321175"/>
          </a:xfrm>
        </p:spPr>
        <p:txBody>
          <a:bodyPr/>
          <a:lstStyle/>
          <a:p>
            <a:pPr algn="ctr">
              <a:lnSpc>
                <a:spcPct val="80000"/>
              </a:lnSpc>
            </a:pPr>
            <a:r>
              <a:rPr lang="en-US" altLang="en-US" sz="900" b="1"/>
              <a:t>Teacher’s Notes Information Page</a:t>
            </a:r>
          </a:p>
          <a:p>
            <a:pPr>
              <a:lnSpc>
                <a:spcPct val="80000"/>
              </a:lnSpc>
            </a:pPr>
            <a:endParaRPr lang="en-US" altLang="en-US" sz="900"/>
          </a:p>
          <a:p>
            <a:pPr>
              <a:lnSpc>
                <a:spcPct val="80000"/>
              </a:lnSpc>
            </a:pPr>
            <a:r>
              <a:rPr lang="en-US" altLang="en-US" sz="900"/>
              <a:t>This notes section is to inform those who would choose to teach this course using the material provided by The Theology Program. Any and all teachers, professors, and pastors are welcome to use the TTP material for the purpose of instructing people in the individual courses or though entire program. It should be noted, however, that each set of notes, PowerPoint presentations, and assignments assumes knowledge of the previous course according to the program schedule (see program schedule on www.thetheologyprogram.com). It is our hope that the TTP material would be of benefit to those whose purpose it is teach people theology at a level greater than that which is readily available though self-study or the typical Bible studies. </a:t>
            </a:r>
          </a:p>
          <a:p>
            <a:pPr>
              <a:lnSpc>
                <a:spcPct val="80000"/>
              </a:lnSpc>
            </a:pPr>
            <a:endParaRPr lang="en-US" altLang="en-US" sz="900"/>
          </a:p>
          <a:p>
            <a:pPr>
              <a:lnSpc>
                <a:spcPct val="80000"/>
              </a:lnSpc>
            </a:pPr>
            <a:r>
              <a:rPr lang="en-US" altLang="en-US" sz="900" b="1"/>
              <a:t>PowerPoint Slides and Notes:</a:t>
            </a:r>
          </a:p>
          <a:p>
            <a:pPr>
              <a:lnSpc>
                <a:spcPct val="80000"/>
              </a:lnSpc>
            </a:pPr>
            <a:r>
              <a:rPr lang="en-US" altLang="en-US" sz="900"/>
              <a:t>The PowerPoint notes provided have the teacher in mind. They are not meant to be an exhaustive source of information on the topic covered. Neither are they meant to answer all of the questions that may come up during the presentation. What we hope to accomplish with the notes section is to give the teacher a basic understanding of what the individual slide is trying to accomplish along with some additional information on the subject of the slide.. </a:t>
            </a:r>
          </a:p>
          <a:p>
            <a:pPr>
              <a:lnSpc>
                <a:spcPct val="80000"/>
              </a:lnSpc>
            </a:pPr>
            <a:endParaRPr lang="en-US" altLang="en-US" sz="900"/>
          </a:p>
          <a:p>
            <a:pPr>
              <a:lnSpc>
                <a:spcPct val="80000"/>
              </a:lnSpc>
            </a:pPr>
            <a:r>
              <a:rPr lang="en-US" altLang="en-US" sz="900"/>
              <a:t>The notes will be kept as brief as possible and contain the following types of information:</a:t>
            </a:r>
          </a:p>
          <a:p>
            <a:pPr>
              <a:lnSpc>
                <a:spcPct val="80000"/>
              </a:lnSpc>
            </a:pPr>
            <a:r>
              <a:rPr lang="en-US" altLang="en-US" sz="900" b="1"/>
              <a:t>Explanation of slide:</a:t>
            </a:r>
            <a:r>
              <a:rPr lang="en-US" altLang="en-US" sz="900"/>
              <a:t> Explanations of what the slide is trying to accomplish. (Most of the time we hope that this is self-evident).  </a:t>
            </a:r>
          </a:p>
          <a:p>
            <a:pPr>
              <a:lnSpc>
                <a:spcPct val="80000"/>
              </a:lnSpc>
            </a:pPr>
            <a:r>
              <a:rPr lang="en-US" altLang="en-US" sz="900" b="1"/>
              <a:t>Presentation notes:</a:t>
            </a:r>
            <a:r>
              <a:rPr lang="en-US" altLang="en-US" sz="900"/>
              <a:t> Expanded subject information including definitions of terms with which we feel the teacher may not be acquainted. Also, there may be suggested illustrations for the topic being discussed. </a:t>
            </a:r>
          </a:p>
          <a:p>
            <a:pPr>
              <a:lnSpc>
                <a:spcPct val="80000"/>
              </a:lnSpc>
            </a:pPr>
            <a:r>
              <a:rPr lang="en-US" altLang="en-US" sz="900" b="1"/>
              <a:t>Activity:</a:t>
            </a:r>
            <a:r>
              <a:rPr lang="en-US" altLang="en-US" sz="900"/>
              <a:t> Sometimes the slides are created with a particular learning activity in mind and are non-productive without this activity. If this is the case a suggested activity will be explained. Sometime the activities are suggested with and left up to the teacher’s discretion.</a:t>
            </a:r>
          </a:p>
          <a:p>
            <a:pPr>
              <a:lnSpc>
                <a:spcPct val="80000"/>
              </a:lnSpc>
            </a:pPr>
            <a:r>
              <a:rPr lang="en-US" altLang="en-US" sz="900" b="1"/>
              <a:t>References:</a:t>
            </a:r>
            <a:r>
              <a:rPr lang="en-US" altLang="en-US" sz="900"/>
              <a:t> This will contain both references that were used in the slide and suggested references for further study on the subject.</a:t>
            </a:r>
          </a:p>
          <a:p>
            <a:pPr>
              <a:lnSpc>
                <a:spcPct val="80000"/>
              </a:lnSpc>
            </a:pPr>
            <a:r>
              <a:rPr lang="en-US" altLang="en-US" sz="900" b="1"/>
              <a:t>Illustrations:</a:t>
            </a:r>
            <a:r>
              <a:rPr lang="en-US" altLang="en-US" sz="900"/>
              <a:t> Whenever possible, we will try to provide a teaching illustration to help the instructor.</a:t>
            </a:r>
          </a:p>
          <a:p>
            <a:pPr>
              <a:lnSpc>
                <a:spcPct val="80000"/>
              </a:lnSpc>
            </a:pPr>
            <a:endParaRPr lang="en-US" altLang="en-US" sz="900"/>
          </a:p>
          <a:p>
            <a:pPr>
              <a:lnSpc>
                <a:spcPct val="80000"/>
              </a:lnSpc>
            </a:pPr>
            <a:r>
              <a:rPr lang="en-US" altLang="en-US" sz="900"/>
              <a:t>Keep in mind that most of the slides are self-explanatory and, therefore, do not need notes. The teacher is expected to have watched the video of the class being taught so that he can get a better idea of what is trying to be accomplished.</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53CABA82-2BAC-49D2-91F4-197D63A75AFE}"/>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AB4E27CD-452F-459E-B2CE-6A6103AFD42E}"/>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D99530B0-A2E3-409A-898C-647003971998}"/>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071E9085-F865-498C-8469-F16A933A3CEB}"/>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816246C6-02F6-456B-BD20-911CF02B4E78}"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11</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01378" name="Rectangle 2">
            <a:extLst>
              <a:ext uri="{FF2B5EF4-FFF2-40B4-BE49-F238E27FC236}">
                <a16:creationId xmlns:a16="http://schemas.microsoft.com/office/drawing/2014/main" id="{D9C83B32-D1B5-481F-978E-3080B555A959}"/>
              </a:ext>
            </a:extLst>
          </p:cNvPr>
          <p:cNvSpPr>
            <a:spLocks noRot="1" noChangeArrowheads="1" noTextEdit="1"/>
          </p:cNvSpPr>
          <p:nvPr>
            <p:ph type="sldImg"/>
          </p:nvPr>
        </p:nvSpPr>
        <p:spPr>
          <a:ln/>
        </p:spPr>
      </p:sp>
      <p:sp>
        <p:nvSpPr>
          <p:cNvPr id="101379" name="Rectangle 3">
            <a:extLst>
              <a:ext uri="{FF2B5EF4-FFF2-40B4-BE49-F238E27FC236}">
                <a16:creationId xmlns:a16="http://schemas.microsoft.com/office/drawing/2014/main" id="{30A4D5AC-A2A1-456B-BC3C-B8C4BF6B4CC0}"/>
              </a:ext>
            </a:extLst>
          </p:cNvPr>
          <p:cNvSpPr>
            <a:spLocks noGrp="1" noChangeArrowheads="1"/>
          </p:cNvSpPr>
          <p:nvPr>
            <p:ph type="body" idx="1"/>
          </p:nvPr>
        </p:nvSpPr>
        <p:spPr/>
        <p:txBody>
          <a:bodyPr/>
          <a:lstStyle/>
          <a:p>
            <a:pPr marL="228600" indent="-228600"/>
            <a:r>
              <a:rPr lang="en-US" altLang="en-US" sz="1100" b="1"/>
              <a:t>Activity: group discussion</a:t>
            </a:r>
          </a:p>
          <a:p>
            <a:pPr marL="228600" indent="-228600"/>
            <a:r>
              <a:rPr lang="en-US" altLang="en-US" sz="1100"/>
              <a:t>Ask your class to explain and defend the six points here.</a:t>
            </a:r>
          </a:p>
          <a:p>
            <a:pPr marL="228600" indent="-228600"/>
            <a:endParaRPr lang="en-US" altLang="en-US" sz="1100" b="1"/>
          </a:p>
          <a:p>
            <a:pPr marL="228600" indent="-228600"/>
            <a:r>
              <a:rPr lang="en-US" altLang="en-US" sz="1100" b="1"/>
              <a:t>Presentation notes:</a:t>
            </a:r>
          </a:p>
          <a:p>
            <a:pPr marL="228600" indent="-228600">
              <a:buFontTx/>
              <a:buAutoNum type="arabicPeriod"/>
            </a:pPr>
            <a:r>
              <a:rPr lang="en-US" altLang="en-US" sz="1100"/>
              <a:t>How one views the human condition will greatly influence how he believes we are to approach God. If someone believes that man is essentially good, he will approach God differently than someone who believes that man is essentially evil. As well, the more elevated one’s anthropology is, the lower his theology will be.</a:t>
            </a:r>
          </a:p>
          <a:p>
            <a:pPr marL="228600" indent="-228600">
              <a:buFontTx/>
              <a:buAutoNum type="arabicPeriod"/>
            </a:pPr>
            <a:r>
              <a:rPr lang="en-US" altLang="en-US" sz="1100"/>
              <a:t>It affects how you relate to people in society, how you determine your politics (moral issues, economy, defense, etc.), how you view the role of husbands and wives.</a:t>
            </a:r>
          </a:p>
          <a:p>
            <a:pPr marL="228600" indent="-228600">
              <a:buFontTx/>
              <a:buAutoNum type="arabicPeriod"/>
            </a:pPr>
            <a:r>
              <a:rPr lang="en-US" altLang="en-US" sz="1100"/>
              <a:t>People’s anthropology greatly influences their views on mental wellness and how to treat those who have psychological difficulties.</a:t>
            </a:r>
          </a:p>
          <a:p>
            <a:pPr marL="228600" indent="-228600">
              <a:buFontTx/>
              <a:buAutoNum type="arabicPeriod"/>
            </a:pPr>
            <a:r>
              <a:rPr lang="en-US" altLang="en-US" sz="1100"/>
              <a:t>While everyone may not believe in the existence of God, most everyone believes in the existence of man. Therefore, most everyone has a conscious view of the “what” and “why” of man.</a:t>
            </a:r>
          </a:p>
          <a:p>
            <a:pPr marL="228600" indent="-228600">
              <a:buFontTx/>
              <a:buAutoNum type="arabicPeriod"/>
            </a:pPr>
            <a:r>
              <a:rPr lang="en-US" altLang="en-US" sz="1100"/>
              <a:t>The way one defines the </a:t>
            </a:r>
            <a:r>
              <a:rPr lang="en-US" altLang="en-US" sz="1100" i="1"/>
              <a:t>imago Dei</a:t>
            </a:r>
            <a:r>
              <a:rPr lang="en-US" altLang="en-US" sz="1100"/>
              <a:t> (image of God) will affect how his approach to man in general. If one believes that man has retained some of God’s image even through the fall, he will credit all people with great dignity, even if he believe that they are evil at heart. </a:t>
            </a:r>
          </a:p>
          <a:p>
            <a:pPr marL="228600" indent="-228600">
              <a:buFontTx/>
              <a:buAutoNum type="arabicPeriod"/>
            </a:pPr>
            <a:r>
              <a:rPr lang="en-US" altLang="en-US" sz="1100"/>
              <a:t>This doctrine will affect how you approach God, how you deal with sin, your ambitions for life, and your self-affections.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999A6863-2ABD-44B6-A6CD-9840919B84E5}"/>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13258F2A-7F36-4031-87D3-1442267825A0}"/>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1C9C9584-694B-414D-9BC4-28873F40242C}"/>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CBD5AB62-4711-441A-9BBD-FA55D32D63EC}"/>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1B27C1D2-5CB2-49CD-842E-4757B084DC52}"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12</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994306" name="Rectangle 2">
            <a:extLst>
              <a:ext uri="{FF2B5EF4-FFF2-40B4-BE49-F238E27FC236}">
                <a16:creationId xmlns:a16="http://schemas.microsoft.com/office/drawing/2014/main" id="{1D0F8FF6-28A7-4F56-83A9-91DC39BB48D5}"/>
              </a:ext>
            </a:extLst>
          </p:cNvPr>
          <p:cNvSpPr>
            <a:spLocks noRot="1" noChangeArrowheads="1" noTextEdit="1"/>
          </p:cNvSpPr>
          <p:nvPr>
            <p:ph type="sldImg"/>
          </p:nvPr>
        </p:nvSpPr>
        <p:spPr>
          <a:ln/>
        </p:spPr>
      </p:sp>
      <p:sp>
        <p:nvSpPr>
          <p:cNvPr id="994307" name="Rectangle 3">
            <a:extLst>
              <a:ext uri="{FF2B5EF4-FFF2-40B4-BE49-F238E27FC236}">
                <a16:creationId xmlns:a16="http://schemas.microsoft.com/office/drawing/2014/main" id="{05660FBE-A52C-4DDD-93A3-D67F99E74A1E}"/>
              </a:ext>
            </a:extLst>
          </p:cNvPr>
          <p:cNvSpPr>
            <a:spLocks noGrp="1" noChangeArrowheads="1"/>
          </p:cNvSpPr>
          <p:nvPr>
            <p:ph type="body" idx="1"/>
          </p:nvPr>
        </p:nvSpPr>
        <p:spPr/>
        <p:txBody>
          <a:bodyPr/>
          <a:lstStyle/>
          <a:p>
            <a:pPr marL="228600" indent="-228600"/>
            <a:r>
              <a:rPr lang="en-US" altLang="en-US" sz="1100" b="1"/>
              <a:t>Activity: group discussion</a:t>
            </a:r>
          </a:p>
          <a:p>
            <a:pPr marL="228600" indent="-228600"/>
            <a:r>
              <a:rPr lang="en-US" altLang="en-US" sz="1100"/>
              <a:t>Ask your class to explain and defend the six points here.</a:t>
            </a:r>
          </a:p>
          <a:p>
            <a:pPr marL="228600" indent="-228600"/>
            <a:endParaRPr lang="en-US" altLang="en-US" sz="1100" b="1"/>
          </a:p>
          <a:p>
            <a:pPr marL="228600" indent="-228600"/>
            <a:r>
              <a:rPr lang="en-US" altLang="en-US" sz="1100" b="1"/>
              <a:t>Presentation notes:</a:t>
            </a:r>
          </a:p>
          <a:p>
            <a:pPr marL="228600" indent="-228600">
              <a:buFontTx/>
              <a:buAutoNum type="arabicPeriod"/>
            </a:pPr>
            <a:r>
              <a:rPr lang="en-US" altLang="en-US" sz="1100"/>
              <a:t>How one views the human condition will greatly influence how he believes we are to approach God. If someone believes that man is essentially good, he will approach God differently than someone who believes that man is essentially evil. As well, the more elevated one’s anthropology is, the lower his theology will be.</a:t>
            </a:r>
          </a:p>
          <a:p>
            <a:pPr marL="228600" indent="-228600">
              <a:buFontTx/>
              <a:buAutoNum type="arabicPeriod"/>
            </a:pPr>
            <a:r>
              <a:rPr lang="en-US" altLang="en-US" sz="1100"/>
              <a:t>It affects how you relate to people in society, how you determine your politics (moral issues, economy, defense, etc.), how you view the role of husbands and wives.</a:t>
            </a:r>
          </a:p>
          <a:p>
            <a:pPr marL="228600" indent="-228600">
              <a:buFontTx/>
              <a:buAutoNum type="arabicPeriod"/>
            </a:pPr>
            <a:r>
              <a:rPr lang="en-US" altLang="en-US" sz="1100"/>
              <a:t>People’s anthropology greatly influences their views on mental wellness and how to treat those who have psychological difficulties.</a:t>
            </a:r>
          </a:p>
          <a:p>
            <a:pPr marL="228600" indent="-228600">
              <a:buFontTx/>
              <a:buAutoNum type="arabicPeriod"/>
            </a:pPr>
            <a:r>
              <a:rPr lang="en-US" altLang="en-US" sz="1100"/>
              <a:t>While everyone may not believe in the existence of God, most everyone believes in the existence of man. Therefore, most everyone has a conscious view of the “what” and “why” of man.</a:t>
            </a:r>
          </a:p>
          <a:p>
            <a:pPr marL="228600" indent="-228600">
              <a:buFontTx/>
              <a:buAutoNum type="arabicPeriod"/>
            </a:pPr>
            <a:r>
              <a:rPr lang="en-US" altLang="en-US" sz="1100"/>
              <a:t>The way one defines the </a:t>
            </a:r>
            <a:r>
              <a:rPr lang="en-US" altLang="en-US" sz="1100" i="1"/>
              <a:t>imago Dei</a:t>
            </a:r>
            <a:r>
              <a:rPr lang="en-US" altLang="en-US" sz="1100"/>
              <a:t> (image of God) will affect how his approach to man in general. If one believes that man has retained some of God’s image even through the fall, he will credit all people with great dignity, even if he believe that they are evil at heart. </a:t>
            </a:r>
          </a:p>
          <a:p>
            <a:pPr marL="228600" indent="-228600">
              <a:buFontTx/>
              <a:buAutoNum type="arabicPeriod"/>
            </a:pPr>
            <a:r>
              <a:rPr lang="en-US" altLang="en-US" sz="1100"/>
              <a:t>This doctrine will affect how you approach God, how you deal with sin, your ambitions for life, and your self-affections.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31695142-0A34-4909-8721-52FB0B55F638}"/>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6FE12433-9B77-4C16-BCBC-3058B2FB5C35}"/>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4FDD25D7-8918-4D07-96F3-3D53C816B5B1}"/>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84ABD005-3D5F-4FA6-A5A7-A027F51B595A}"/>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0A55900B-1921-4CA9-8184-5138FADA95F9}"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13</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395266" name="Rectangle 2">
            <a:extLst>
              <a:ext uri="{FF2B5EF4-FFF2-40B4-BE49-F238E27FC236}">
                <a16:creationId xmlns:a16="http://schemas.microsoft.com/office/drawing/2014/main" id="{2BE8A828-E837-4A87-AE7A-E0DEE9D9270A}"/>
              </a:ext>
            </a:extLst>
          </p:cNvPr>
          <p:cNvSpPr>
            <a:spLocks noRot="1" noChangeArrowheads="1" noTextEdit="1"/>
          </p:cNvSpPr>
          <p:nvPr>
            <p:ph type="sldImg"/>
          </p:nvPr>
        </p:nvSpPr>
        <p:spPr>
          <a:ln/>
        </p:spPr>
      </p:sp>
      <p:sp>
        <p:nvSpPr>
          <p:cNvPr id="395267" name="Rectangle 3">
            <a:extLst>
              <a:ext uri="{FF2B5EF4-FFF2-40B4-BE49-F238E27FC236}">
                <a16:creationId xmlns:a16="http://schemas.microsoft.com/office/drawing/2014/main" id="{1BB09D8D-495F-4EA7-BCDA-7D9A2CEBB0D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37B84B32-7BA4-4FC9-B19A-6F4A0C4DC786}"/>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BFF13ABC-F44F-4043-9772-582D14979AA9}"/>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68CF3E1B-D607-4FFC-A412-AF8FC8E2B844}"/>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C061AB07-68DB-48C9-BA4E-0AC678530129}"/>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9295F756-1942-44D6-BD32-DC0CAEFFDCE1}"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14</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701442" name="Rectangle 2">
            <a:extLst>
              <a:ext uri="{FF2B5EF4-FFF2-40B4-BE49-F238E27FC236}">
                <a16:creationId xmlns:a16="http://schemas.microsoft.com/office/drawing/2014/main" id="{7F35C672-555A-4BC5-84E0-95DF79F87AD5}"/>
              </a:ext>
            </a:extLst>
          </p:cNvPr>
          <p:cNvSpPr>
            <a:spLocks noRot="1" noChangeArrowheads="1" noTextEdit="1"/>
          </p:cNvSpPr>
          <p:nvPr>
            <p:ph type="sldImg"/>
          </p:nvPr>
        </p:nvSpPr>
        <p:spPr>
          <a:ln/>
        </p:spPr>
      </p:sp>
      <p:sp>
        <p:nvSpPr>
          <p:cNvPr id="701443" name="Rectangle 3">
            <a:extLst>
              <a:ext uri="{FF2B5EF4-FFF2-40B4-BE49-F238E27FC236}">
                <a16:creationId xmlns:a16="http://schemas.microsoft.com/office/drawing/2014/main" id="{C91DD48D-7303-48DF-A713-1C56DFA44B0C}"/>
              </a:ext>
            </a:extLst>
          </p:cNvPr>
          <p:cNvSpPr>
            <a:spLocks noGrp="1" noChangeArrowheads="1"/>
          </p:cNvSpPr>
          <p:nvPr>
            <p:ph type="body" idx="1"/>
          </p:nvPr>
        </p:nvSpPr>
        <p:spPr/>
        <p:txBody>
          <a:bodyPr/>
          <a:lstStyle/>
          <a:p>
            <a:r>
              <a:rPr lang="en-US" altLang="en-US" b="1"/>
              <a:t>Presentation notes:</a:t>
            </a:r>
            <a:endParaRPr lang="en-US" altLang="en-US"/>
          </a:p>
          <a:p>
            <a:r>
              <a:rPr lang="en-US" altLang="en-US"/>
              <a:t>Be careful not to answer this question too early. This question will be asked here, but it cannot be fully answered until we discover the nature and purpose of the Church. Therefore, we will return to this question later.</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BC46DCB1-7DC5-459E-A06D-76AE54761188}"/>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EC02744C-49E1-4DA5-BEE0-29E5B98BC51F}"/>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4A776C6F-273E-4618-9328-D3A948F43940}"/>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0D1BAC0C-817B-4FE1-B07A-130078E31B90}"/>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81AE2E13-939D-4681-A769-0A9D43236325}"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15</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08546" name="Rectangle 2">
            <a:extLst>
              <a:ext uri="{FF2B5EF4-FFF2-40B4-BE49-F238E27FC236}">
                <a16:creationId xmlns:a16="http://schemas.microsoft.com/office/drawing/2014/main" id="{8155D6EB-4749-468D-9959-4B2BA3EDDF60}"/>
              </a:ext>
            </a:extLst>
          </p:cNvPr>
          <p:cNvSpPr>
            <a:spLocks noRot="1" noChangeArrowheads="1" noTextEdit="1"/>
          </p:cNvSpPr>
          <p:nvPr>
            <p:ph type="sldImg"/>
          </p:nvPr>
        </p:nvSpPr>
        <p:spPr>
          <a:ln/>
        </p:spPr>
      </p:sp>
      <p:sp>
        <p:nvSpPr>
          <p:cNvPr id="108547" name="Rectangle 3">
            <a:extLst>
              <a:ext uri="{FF2B5EF4-FFF2-40B4-BE49-F238E27FC236}">
                <a16:creationId xmlns:a16="http://schemas.microsoft.com/office/drawing/2014/main" id="{3D0FDF55-7C6B-47CB-9FF6-54DF04543532}"/>
              </a:ext>
            </a:extLst>
          </p:cNvPr>
          <p:cNvSpPr>
            <a:spLocks noGrp="1" noChangeArrowheads="1"/>
          </p:cNvSpPr>
          <p:nvPr>
            <p:ph type="body" idx="1"/>
          </p:nvPr>
        </p:nvSpPr>
        <p:spPr/>
        <p:txBody>
          <a:bodyPr/>
          <a:lstStyle/>
          <a:p>
            <a:r>
              <a:rPr lang="en-US" altLang="en-US" b="1"/>
              <a:t>Presentation notes:</a:t>
            </a:r>
            <a:endParaRPr lang="en-US" altLang="en-US"/>
          </a:p>
          <a:p>
            <a:r>
              <a:rPr lang="en-US" altLang="en-US"/>
              <a:t>Another way to ask this question is to ask, what is the “meta” purpose of man? In other words, what is the overarching purpose for which God created mankind. This is not the same as asking, what is </a:t>
            </a:r>
            <a:r>
              <a:rPr lang="en-US" altLang="en-US" i="1"/>
              <a:t>my</a:t>
            </a:r>
            <a:r>
              <a:rPr lang="en-US" altLang="en-US"/>
              <a:t> purpose? I might be able to define my purpose in relation to the various roles that I carry. I have a purpose in life with respect to my career. I might be able to identify my specific purpose in relation to my family as being a good father or husband. I might be able to identify my particular purpose of living in Texas at this time in my life. But identifying these </a:t>
            </a:r>
            <a:r>
              <a:rPr lang="en-US" altLang="en-US" i="1"/>
              <a:t>specific</a:t>
            </a:r>
            <a:r>
              <a:rPr lang="en-US" altLang="en-US"/>
              <a:t> purposes in my life is not the same as identifying the </a:t>
            </a:r>
            <a:r>
              <a:rPr lang="en-US" altLang="en-US" i="1"/>
              <a:t>general</a:t>
            </a:r>
            <a:r>
              <a:rPr lang="en-US" altLang="en-US"/>
              <a:t> purpose of man—the “meta” purpose. It is this overarching “meta” purpose that we are attempting to identify.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2BDED932-CF3E-419E-BFE2-CD8E7AAE852B}"/>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FD02CDB6-9477-4EC1-8F99-D74039D0D03F}"/>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CBFF4294-A53D-4677-95C4-1366560D9F29}"/>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ABB163E1-FA9A-4E8C-A4BE-FFE9A420BFA8}"/>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6E908870-4E08-4EFC-8EA6-D631E5D56890}"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16</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030146" name="Rectangle 2">
            <a:extLst>
              <a:ext uri="{FF2B5EF4-FFF2-40B4-BE49-F238E27FC236}">
                <a16:creationId xmlns:a16="http://schemas.microsoft.com/office/drawing/2014/main" id="{E2C352F5-B135-4B64-A5D3-93F4325ECDC7}"/>
              </a:ext>
            </a:extLst>
          </p:cNvPr>
          <p:cNvSpPr>
            <a:spLocks noRot="1" noChangeArrowheads="1" noTextEdit="1"/>
          </p:cNvSpPr>
          <p:nvPr>
            <p:ph type="sldImg"/>
          </p:nvPr>
        </p:nvSpPr>
        <p:spPr>
          <a:ln/>
        </p:spPr>
      </p:sp>
      <p:sp>
        <p:nvSpPr>
          <p:cNvPr id="1030147" name="Rectangle 3">
            <a:extLst>
              <a:ext uri="{FF2B5EF4-FFF2-40B4-BE49-F238E27FC236}">
                <a16:creationId xmlns:a16="http://schemas.microsoft.com/office/drawing/2014/main" id="{18056AB6-B106-47EB-82C4-88B1BB09A5F5}"/>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D35112D2-FB76-4F9A-8871-25957420A862}"/>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875F0C00-7E2D-40AA-9BDD-0D63FB2A6635}"/>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F656682E-3EFB-4093-8FC4-6DE2035F3676}"/>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70263FEF-A8E9-438E-8F67-11D89BCDF7AE}"/>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5998FE35-AC33-4094-9DA3-752AE613A090}"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17</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838658" name="Rectangle 2">
            <a:extLst>
              <a:ext uri="{FF2B5EF4-FFF2-40B4-BE49-F238E27FC236}">
                <a16:creationId xmlns:a16="http://schemas.microsoft.com/office/drawing/2014/main" id="{3F2C01AB-7E5A-4721-B31E-89A29A33523B}"/>
              </a:ext>
            </a:extLst>
          </p:cNvPr>
          <p:cNvSpPr>
            <a:spLocks noRot="1" noChangeArrowheads="1" noTextEdit="1"/>
          </p:cNvSpPr>
          <p:nvPr>
            <p:ph type="sldImg"/>
          </p:nvPr>
        </p:nvSpPr>
        <p:spPr>
          <a:ln/>
        </p:spPr>
      </p:sp>
      <p:sp>
        <p:nvSpPr>
          <p:cNvPr id="838659" name="Rectangle 3">
            <a:extLst>
              <a:ext uri="{FF2B5EF4-FFF2-40B4-BE49-F238E27FC236}">
                <a16:creationId xmlns:a16="http://schemas.microsoft.com/office/drawing/2014/main" id="{9AD31874-A3A2-45EE-BFEE-5E51D3055C6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3AC1A2D3-D2C9-47BE-9921-D0EB591F56C9}"/>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08B1688A-54A8-4A05-9264-4DC36A93A7B6}"/>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B99C0E70-F4D6-4929-AE1D-87060AF1E1C6}"/>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C65F8B6B-AB66-46F2-B3D7-0CCB23B05C5C}"/>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F752B947-AEF5-4901-805E-66E0869DCC8B}"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18</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10594" name="Rectangle 2">
            <a:extLst>
              <a:ext uri="{FF2B5EF4-FFF2-40B4-BE49-F238E27FC236}">
                <a16:creationId xmlns:a16="http://schemas.microsoft.com/office/drawing/2014/main" id="{63A61A12-28F5-4FE8-BD74-DDB1499AA8B0}"/>
              </a:ext>
            </a:extLst>
          </p:cNvPr>
          <p:cNvSpPr>
            <a:spLocks noRot="1" noChangeArrowheads="1" noTextEdit="1"/>
          </p:cNvSpPr>
          <p:nvPr>
            <p:ph type="sldImg"/>
          </p:nvPr>
        </p:nvSpPr>
        <p:spPr>
          <a:ln/>
        </p:spPr>
      </p:sp>
      <p:sp>
        <p:nvSpPr>
          <p:cNvPr id="110595" name="Rectangle 3">
            <a:extLst>
              <a:ext uri="{FF2B5EF4-FFF2-40B4-BE49-F238E27FC236}">
                <a16:creationId xmlns:a16="http://schemas.microsoft.com/office/drawing/2014/main" id="{AFE6A820-2A81-46F8-A73B-D4141DFD8E69}"/>
              </a:ext>
            </a:extLst>
          </p:cNvPr>
          <p:cNvSpPr>
            <a:spLocks noGrp="1" noChangeArrowheads="1"/>
          </p:cNvSpPr>
          <p:nvPr>
            <p:ph type="body" idx="1"/>
          </p:nvPr>
        </p:nvSpPr>
        <p:spPr/>
        <p:txBody>
          <a:bodyPr/>
          <a:lstStyle/>
          <a:p>
            <a:r>
              <a:rPr lang="en-US" altLang="en-US" b="1"/>
              <a:t>Activity: class discussion</a:t>
            </a:r>
          </a:p>
          <a:p>
            <a:r>
              <a:rPr lang="en-US" altLang="en-US"/>
              <a:t>Take time to have your students discuss this question. Write the answers on the board.</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29DE2360-DD52-4B70-A0D6-DD46FD496050}"/>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958CCC0A-308D-4BB2-A18A-4B8EEF4E957A}"/>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500BE15F-F477-41FB-AFFF-D6B42D609C69}"/>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15DA90FD-1F4E-4FB0-BA9F-502DFBBBDC92}"/>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A2F91CD1-A69F-4624-9D86-08BE34765BE8}"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19</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705538" name="Rectangle 2">
            <a:extLst>
              <a:ext uri="{FF2B5EF4-FFF2-40B4-BE49-F238E27FC236}">
                <a16:creationId xmlns:a16="http://schemas.microsoft.com/office/drawing/2014/main" id="{57EF060E-7A24-4823-BFD4-5E67B7927F53}"/>
              </a:ext>
            </a:extLst>
          </p:cNvPr>
          <p:cNvSpPr>
            <a:spLocks noRot="1" noChangeArrowheads="1" noTextEdit="1"/>
          </p:cNvSpPr>
          <p:nvPr>
            <p:ph type="sldImg"/>
          </p:nvPr>
        </p:nvSpPr>
        <p:spPr>
          <a:ln/>
        </p:spPr>
      </p:sp>
      <p:sp>
        <p:nvSpPr>
          <p:cNvPr id="705539" name="Rectangle 3">
            <a:extLst>
              <a:ext uri="{FF2B5EF4-FFF2-40B4-BE49-F238E27FC236}">
                <a16:creationId xmlns:a16="http://schemas.microsoft.com/office/drawing/2014/main" id="{8AB6BFBC-F6C2-45E4-AEAC-B0844F73994F}"/>
              </a:ext>
            </a:extLst>
          </p:cNvPr>
          <p:cNvSpPr>
            <a:spLocks noGrp="1" noChangeArrowheads="1"/>
          </p:cNvSpPr>
          <p:nvPr>
            <p:ph type="body" idx="1"/>
          </p:nvPr>
        </p:nvSpPr>
        <p:spPr/>
        <p:txBody>
          <a:bodyPr/>
          <a:lstStyle/>
          <a:p>
            <a:r>
              <a:rPr lang="en-US" altLang="en-US" b="1"/>
              <a:t>Presentation notes:</a:t>
            </a:r>
          </a:p>
          <a:p>
            <a:r>
              <a:rPr lang="en-US" altLang="en-US"/>
              <a:t>5. It is important to note that if this were true, it would deny God’s aseity, meaning that God does not need anything (from the Latin </a:t>
            </a:r>
            <a:r>
              <a:rPr lang="en-US" altLang="en-US" i="1"/>
              <a:t>a se</a:t>
            </a:r>
            <a:r>
              <a:rPr lang="en-US" altLang="en-US"/>
              <a:t>, which means “from himself”).  </a:t>
            </a:r>
          </a:p>
          <a:p>
            <a:endParaRPr lang="en-US" altLang="en-US"/>
          </a:p>
          <a:p>
            <a:r>
              <a:rPr lang="en-US" altLang="en-US" b="1"/>
              <a:t>Illustration:</a:t>
            </a:r>
          </a:p>
          <a:p>
            <a:r>
              <a:rPr lang="en-US" altLang="en-US"/>
              <a:t>This question is not as easy to answer as it might seem. I am often confused by it, wondering to myself, “Why did God create us?” I asked my wife this question and she responded with a blunt, “I don’t know! That is a question I have always had.” I asked my four-year-old daughter this question, and she immediately and confidently responded, “So that he would not be alone.” Ask this question to a few close friends and family members and note their answers to use them as illustrations during your presentation.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D1ED0151-C159-456F-8D12-D5EBC3A100C9}"/>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6A37C6F7-F2D8-43D9-A4DA-8792741121B4}"/>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26189B3F-40B3-48EB-A86B-780A8B0956E1}"/>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99EE3F17-DB74-4B9C-BA01-E52AE4CFD05C}"/>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7A8B94BB-5D1D-4FBA-918A-57BB12E09D89}"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20</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95234" name="Rectangle 2">
            <a:extLst>
              <a:ext uri="{FF2B5EF4-FFF2-40B4-BE49-F238E27FC236}">
                <a16:creationId xmlns:a16="http://schemas.microsoft.com/office/drawing/2014/main" id="{9362D1DC-150D-4C56-A2F6-06D3041B9168}"/>
              </a:ext>
            </a:extLst>
          </p:cNvPr>
          <p:cNvSpPr>
            <a:spLocks noRot="1" noChangeArrowheads="1" noTextEdit="1"/>
          </p:cNvSpPr>
          <p:nvPr>
            <p:ph type="sldImg"/>
          </p:nvPr>
        </p:nvSpPr>
        <p:spPr>
          <a:ln/>
        </p:spPr>
      </p:sp>
      <p:sp>
        <p:nvSpPr>
          <p:cNvPr id="95235" name="Rectangle 3">
            <a:extLst>
              <a:ext uri="{FF2B5EF4-FFF2-40B4-BE49-F238E27FC236}">
                <a16:creationId xmlns:a16="http://schemas.microsoft.com/office/drawing/2014/main" id="{BF2EEE9A-D5E1-4A08-AF48-26B7651135D1}"/>
              </a:ext>
            </a:extLst>
          </p:cNvPr>
          <p:cNvSpPr>
            <a:spLocks noGrp="1" noChangeArrowheads="1"/>
          </p:cNvSpPr>
          <p:nvPr>
            <p:ph type="body" idx="1"/>
          </p:nvPr>
        </p:nvSpPr>
        <p:spPr/>
        <p:txBody>
          <a:bodyPr/>
          <a:lstStyle/>
          <a:p>
            <a:r>
              <a:rPr lang="en-US" altLang="en-US" b="1"/>
              <a:t>Activity: group discussion</a:t>
            </a:r>
          </a:p>
          <a:p>
            <a:r>
              <a:rPr lang="en-US" altLang="en-US"/>
              <a:t>As you read these passages, pause between each section asking if they help answer the question, “Why did God create man.” </a:t>
            </a:r>
          </a:p>
          <a:p>
            <a:endParaRPr lang="en-US" altLang="en-US"/>
          </a:p>
          <a:p>
            <a:r>
              <a:rPr lang="en-US" altLang="en-US" b="1"/>
              <a:t>Presentation notes:</a:t>
            </a:r>
            <a:endParaRPr lang="en-US" altLang="en-US"/>
          </a:p>
          <a:p>
            <a:r>
              <a:rPr lang="en-US" altLang="en-US"/>
              <a:t>It is interesting to note that while these passages do help with the question “what is man,” they do not really tell us why God created man. There is no, “So God created man because . . .” or “so that . . . .” It is simply a matter of fact. God is the One who did it, He gave instructions, but we do not fully understand His motivation. The primary conclusion that stands out from these passages is that God is a giving God. There was no obligation for Him to create man and give him so much, but, nevertheless, He is seen here continually giving to the man that He had created. For example, He gave him the animals, the women, work and authority, and all of the food from the garden. Why? No motivation is given. The only conclusion that one can draw is that God gives because it is His nature to give.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1BDB9C3F-D47B-445A-9434-66A779FD8375}"/>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BB65E609-7E49-45F8-A947-C1A34F4F06F7}"/>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41DAA085-E733-4744-8A88-F7202D26C934}"/>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B34E2937-594F-4A47-9A95-B1B4BCDFF92F}"/>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5A34D9DC-4F36-44D7-A5A6-6DAE53542C2B}"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2</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915458" name="Rectangle 2">
            <a:extLst>
              <a:ext uri="{FF2B5EF4-FFF2-40B4-BE49-F238E27FC236}">
                <a16:creationId xmlns:a16="http://schemas.microsoft.com/office/drawing/2014/main" id="{5F290CF8-C3CB-4385-A05A-DF97815D4EE9}"/>
              </a:ext>
            </a:extLst>
          </p:cNvPr>
          <p:cNvSpPr>
            <a:spLocks noRot="1" noChangeArrowheads="1" noTextEdit="1"/>
          </p:cNvSpPr>
          <p:nvPr>
            <p:ph type="sldImg"/>
          </p:nvPr>
        </p:nvSpPr>
        <p:spPr>
          <a:ln/>
        </p:spPr>
      </p:sp>
      <p:sp>
        <p:nvSpPr>
          <p:cNvPr id="915459" name="Rectangle 3">
            <a:extLst>
              <a:ext uri="{FF2B5EF4-FFF2-40B4-BE49-F238E27FC236}">
                <a16:creationId xmlns:a16="http://schemas.microsoft.com/office/drawing/2014/main" id="{299BEBAB-0A8A-4804-B887-C9A330AF307A}"/>
              </a:ext>
            </a:extLst>
          </p:cNvPr>
          <p:cNvSpPr>
            <a:spLocks noGrp="1" noChangeArrowheads="1"/>
          </p:cNvSpPr>
          <p:nvPr>
            <p:ph type="body" idx="1"/>
          </p:nvPr>
        </p:nvSpPr>
        <p:spPr/>
        <p:txBody>
          <a:bodyPr/>
          <a:lstStyle/>
          <a:p>
            <a:pPr>
              <a:lnSpc>
                <a:spcPct val="90000"/>
              </a:lnSpc>
            </a:pPr>
            <a:r>
              <a:rPr lang="en-US" altLang="en-US" b="1"/>
              <a:t>Student Notes:</a:t>
            </a:r>
          </a:p>
          <a:p>
            <a:pPr>
              <a:lnSpc>
                <a:spcPct val="90000"/>
              </a:lnSpc>
            </a:pPr>
            <a:r>
              <a:rPr lang="en-US" altLang="en-US"/>
              <a:t>The student notes are created to coincide interactively with the PowerPoint slides. Some will have all the information contained in the slides, few may be fill-in-the-blank, and some will simply be a blank page so that the students can do an assignment. We have intentionally left much space in the student notes so that the student can take lecture notes. </a:t>
            </a:r>
          </a:p>
          <a:p>
            <a:pPr>
              <a:lnSpc>
                <a:spcPct val="90000"/>
              </a:lnSpc>
            </a:pPr>
            <a:endParaRPr lang="en-US" altLang="en-US"/>
          </a:p>
          <a:p>
            <a:pPr>
              <a:lnSpc>
                <a:spcPct val="90000"/>
              </a:lnSpc>
            </a:pPr>
            <a:r>
              <a:rPr lang="en-US" altLang="en-US" b="1"/>
              <a:t>General Guidelines:</a:t>
            </a:r>
          </a:p>
          <a:p>
            <a:pPr>
              <a:lnSpc>
                <a:spcPct val="90000"/>
              </a:lnSpc>
            </a:pPr>
            <a:r>
              <a:rPr lang="en-US" altLang="en-US"/>
              <a:t>We understand that while some instructors will use all the material as-is, some will want to modify the slides and the notes to suite their goals, purpose, culture, and style. This is OK. Permission is granted by TTP. We simply ask that you do not reproduce this program or any part there-in for profit. If the program is used for integration into other programs or presentations, we also ask that you follow by the copyright guidelines and give credit to TTP. </a:t>
            </a:r>
          </a:p>
          <a:p>
            <a:pPr>
              <a:lnSpc>
                <a:spcPct val="90000"/>
              </a:lnSpc>
            </a:pPr>
            <a:endParaRPr lang="en-US" altLang="en-US"/>
          </a:p>
          <a:p>
            <a:pPr>
              <a:lnSpc>
                <a:spcPct val="90000"/>
              </a:lnSpc>
            </a:pPr>
            <a:r>
              <a:rPr lang="en-US" altLang="en-US" b="1"/>
              <a:t>Fonts:</a:t>
            </a:r>
            <a:endParaRPr lang="en-US" altLang="en-US"/>
          </a:p>
          <a:p>
            <a:pPr>
              <a:lnSpc>
                <a:spcPct val="90000"/>
              </a:lnSpc>
            </a:pPr>
            <a:r>
              <a:rPr lang="en-US" altLang="en-US"/>
              <a:t>Along with standard fonts such as Times New Roman, these are the fonts that are used in all The Theology Program material. If you do not already have them, they can be downloaded from our web-site. It is highly recommended that you use these in all the material since changing the fonts will affect the format of the notes and PowerPoint. If you change the fonts, it will be necessary for you to reformat the lines and paragraphs of all of the material. The fonts can be downloaded from the TTP website. See the TTP FAQ page.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B0CB5928-EE05-413C-B5F1-887FF16453A3}"/>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E5A3B45C-786D-4F40-BB48-6F7CF74AEC05}"/>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F0436BE4-ECDF-4A8A-882A-2C43F2F7C768}"/>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DE3F6F65-17E1-486B-A29D-560EB0977163}"/>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731A08F1-77F8-4F77-95F1-846FF80D8DC8}"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21</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74754" name="Rectangle 2">
            <a:extLst>
              <a:ext uri="{FF2B5EF4-FFF2-40B4-BE49-F238E27FC236}">
                <a16:creationId xmlns:a16="http://schemas.microsoft.com/office/drawing/2014/main" id="{5442E8C1-0A24-48EF-9D57-B40FD35BB24C}"/>
              </a:ext>
            </a:extLst>
          </p:cNvPr>
          <p:cNvSpPr>
            <a:spLocks noRot="1" noChangeArrowheads="1" noTextEdit="1"/>
          </p:cNvSpPr>
          <p:nvPr>
            <p:ph type="sldImg"/>
          </p:nvPr>
        </p:nvSpPr>
        <p:spPr>
          <a:ln/>
        </p:spPr>
      </p:sp>
      <p:sp>
        <p:nvSpPr>
          <p:cNvPr id="74755" name="Rectangle 3">
            <a:extLst>
              <a:ext uri="{FF2B5EF4-FFF2-40B4-BE49-F238E27FC236}">
                <a16:creationId xmlns:a16="http://schemas.microsoft.com/office/drawing/2014/main" id="{A47B0934-B8B0-46F7-9DA2-000EC38472BD}"/>
              </a:ext>
            </a:extLst>
          </p:cNvPr>
          <p:cNvSpPr>
            <a:spLocks noGrp="1" noChangeArrowheads="1"/>
          </p:cNvSpPr>
          <p:nvPr>
            <p:ph type="body" idx="1"/>
          </p:nvPr>
        </p:nvSpPr>
        <p:spPr/>
        <p:txBody>
          <a:bodyPr/>
          <a:lstStyle/>
          <a:p>
            <a:r>
              <a:rPr lang="en-US" altLang="en-US" b="1"/>
              <a:t>Presentation notes:</a:t>
            </a:r>
            <a:endParaRPr lang="en-US" altLang="en-US"/>
          </a:p>
          <a:p>
            <a:r>
              <a:rPr lang="en-US" altLang="en-US"/>
              <a:t>It is interesting to note here that David is baffled by God’s self-giving nature. He proclaims his lack of understanding as to why God would be so giving and crown man with such blessings. Again, the implied conclusion is that God is a self-giving God. It becomes even more confusing when we consider these questions in relation to fallen man. Fallen man is even less deserving of God’s favor.</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0E0D6511-EA3A-4E3B-8682-B5AE75BD35D9}"/>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B4A19661-B916-43EC-978E-A0F08F05ADBB}"/>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13C00EB1-130A-4DB2-B14D-989CD2DC4574}"/>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A29B4245-4B6F-4ED2-9068-8E420CCCC360}"/>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3A667F31-E34F-44E3-9519-DD323C2C7A35}"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22</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76802" name="Rectangle 2">
            <a:extLst>
              <a:ext uri="{FF2B5EF4-FFF2-40B4-BE49-F238E27FC236}">
                <a16:creationId xmlns:a16="http://schemas.microsoft.com/office/drawing/2014/main" id="{9E8341F8-7504-4D5F-8579-29C47CC36EDB}"/>
              </a:ext>
            </a:extLst>
          </p:cNvPr>
          <p:cNvSpPr>
            <a:spLocks noRot="1" noChangeArrowheads="1" noTextEdit="1"/>
          </p:cNvSpPr>
          <p:nvPr>
            <p:ph type="sldImg"/>
          </p:nvPr>
        </p:nvSpPr>
        <p:spPr>
          <a:ln/>
        </p:spPr>
      </p:sp>
      <p:sp>
        <p:nvSpPr>
          <p:cNvPr id="76803" name="Rectangle 3">
            <a:extLst>
              <a:ext uri="{FF2B5EF4-FFF2-40B4-BE49-F238E27FC236}">
                <a16:creationId xmlns:a16="http://schemas.microsoft.com/office/drawing/2014/main" id="{38D6E644-69B0-4555-814B-6385E8CE569D}"/>
              </a:ext>
            </a:extLst>
          </p:cNvPr>
          <p:cNvSpPr>
            <a:spLocks noGrp="1" noChangeArrowheads="1"/>
          </p:cNvSpPr>
          <p:nvPr>
            <p:ph type="body" idx="1"/>
          </p:nvPr>
        </p:nvSpPr>
        <p:spPr/>
        <p:txBody>
          <a:bodyPr/>
          <a:lstStyle/>
          <a:p>
            <a:r>
              <a:rPr lang="en-US" altLang="en-US" b="1"/>
              <a:t>Presentation notes:</a:t>
            </a:r>
            <a:endParaRPr lang="en-US" altLang="en-US"/>
          </a:p>
          <a:p>
            <a:r>
              <a:rPr lang="en-US" altLang="en-US"/>
              <a:t>Job expresses the same thoughts as David. He is confused as to why God is so concerned about man. His concern is a natural expression and confusion of God’s self-giving nature.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B1A413FE-1F5B-4042-8971-1DFCCF80566A}"/>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8C6BB967-BB9A-4F27-9918-D3B60CB07AF4}"/>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6977F921-538E-4560-87A7-20F926408963}"/>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0036633E-4453-4A2F-89AB-76ED3DA1C5C7}"/>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D8E00418-4DA8-4301-9466-00FD611CD28A}"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23</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80898" name="Rectangle 2">
            <a:extLst>
              <a:ext uri="{FF2B5EF4-FFF2-40B4-BE49-F238E27FC236}">
                <a16:creationId xmlns:a16="http://schemas.microsoft.com/office/drawing/2014/main" id="{31BF92E0-7C24-4F14-A527-94800334E936}"/>
              </a:ext>
            </a:extLst>
          </p:cNvPr>
          <p:cNvSpPr>
            <a:spLocks noRot="1" noChangeArrowheads="1" noTextEdit="1"/>
          </p:cNvSpPr>
          <p:nvPr>
            <p:ph type="sldImg"/>
          </p:nvPr>
        </p:nvSpPr>
        <p:spPr>
          <a:ln/>
        </p:spPr>
      </p:sp>
      <p:sp>
        <p:nvSpPr>
          <p:cNvPr id="80899" name="Rectangle 3">
            <a:extLst>
              <a:ext uri="{FF2B5EF4-FFF2-40B4-BE49-F238E27FC236}">
                <a16:creationId xmlns:a16="http://schemas.microsoft.com/office/drawing/2014/main" id="{6F3BF8AE-F1C4-4423-90D5-E2D4CCAE704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398BCC7C-2133-4D14-B583-F91CD8706CC8}"/>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2A4A7F77-495F-4ADE-B344-14C351E8C21E}"/>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05E01672-DEEC-4226-8498-75ADBBD9FDC4}"/>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D534B3A2-B5AF-4FEA-B5F7-20B223B6D428}"/>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B1E611D6-0FFD-47EB-BD54-14F1B5397856}"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24</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89090" name="Rectangle 2">
            <a:extLst>
              <a:ext uri="{FF2B5EF4-FFF2-40B4-BE49-F238E27FC236}">
                <a16:creationId xmlns:a16="http://schemas.microsoft.com/office/drawing/2014/main" id="{5D8D4DE9-B47B-4A8D-8213-F01C3EB89CD3}"/>
              </a:ext>
            </a:extLst>
          </p:cNvPr>
          <p:cNvSpPr>
            <a:spLocks noRot="1" noChangeArrowheads="1" noTextEdit="1"/>
          </p:cNvSpPr>
          <p:nvPr>
            <p:ph type="sldImg"/>
          </p:nvPr>
        </p:nvSpPr>
        <p:spPr>
          <a:ln/>
        </p:spPr>
      </p:sp>
      <p:sp>
        <p:nvSpPr>
          <p:cNvPr id="89091" name="Rectangle 3">
            <a:extLst>
              <a:ext uri="{FF2B5EF4-FFF2-40B4-BE49-F238E27FC236}">
                <a16:creationId xmlns:a16="http://schemas.microsoft.com/office/drawing/2014/main" id="{19ECD3B2-B4EE-45E6-B398-9C665FB328B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1E21C7FF-AEED-4F62-B3A3-A90EA71E1F44}"/>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E62E83EC-5EF6-45FD-91D0-10DC997DE6F2}"/>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077D683E-1E45-404A-AF4D-C82074E0F7BC}"/>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5ED0B25C-72EB-4B80-B543-3DECAE75AC09}"/>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036A8A62-F11D-45DE-952A-56E8A4BA1AB7}"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25</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572418" name="Rectangle 2">
            <a:extLst>
              <a:ext uri="{FF2B5EF4-FFF2-40B4-BE49-F238E27FC236}">
                <a16:creationId xmlns:a16="http://schemas.microsoft.com/office/drawing/2014/main" id="{32EB3AEE-4541-4327-94CB-0A7CA28A89CB}"/>
              </a:ext>
            </a:extLst>
          </p:cNvPr>
          <p:cNvSpPr>
            <a:spLocks noRot="1" noChangeArrowheads="1" noTextEdit="1"/>
          </p:cNvSpPr>
          <p:nvPr>
            <p:ph type="sldImg"/>
          </p:nvPr>
        </p:nvSpPr>
        <p:spPr>
          <a:ln/>
        </p:spPr>
      </p:sp>
      <p:sp>
        <p:nvSpPr>
          <p:cNvPr id="572419" name="Rectangle 3">
            <a:extLst>
              <a:ext uri="{FF2B5EF4-FFF2-40B4-BE49-F238E27FC236}">
                <a16:creationId xmlns:a16="http://schemas.microsoft.com/office/drawing/2014/main" id="{FCD94B12-6C0B-4199-B22C-901EF597164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8E18B510-318E-47B2-A496-A57BE619E737}"/>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816A4036-4ABD-4647-B9F4-F079E8015DD9}"/>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39468062-17A6-4329-9C0C-D1F483BFDB05}"/>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48929C0E-1619-4A46-8028-87D8521F8EDE}"/>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BF3E1F9B-F8DF-4F76-A768-A7B54CFA71CB}"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26</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91138" name="Rectangle 2">
            <a:extLst>
              <a:ext uri="{FF2B5EF4-FFF2-40B4-BE49-F238E27FC236}">
                <a16:creationId xmlns:a16="http://schemas.microsoft.com/office/drawing/2014/main" id="{14704730-35A7-451C-8D21-1532453B5917}"/>
              </a:ext>
            </a:extLst>
          </p:cNvPr>
          <p:cNvSpPr>
            <a:spLocks noRot="1" noChangeArrowheads="1" noTextEdit="1"/>
          </p:cNvSpPr>
          <p:nvPr>
            <p:ph type="sldImg"/>
          </p:nvPr>
        </p:nvSpPr>
        <p:spPr>
          <a:ln/>
        </p:spPr>
      </p:sp>
      <p:sp>
        <p:nvSpPr>
          <p:cNvPr id="91139" name="Rectangle 3">
            <a:extLst>
              <a:ext uri="{FF2B5EF4-FFF2-40B4-BE49-F238E27FC236}">
                <a16:creationId xmlns:a16="http://schemas.microsoft.com/office/drawing/2014/main" id="{FFFB2D41-779E-4793-A090-E2A2D0CEA485}"/>
              </a:ext>
            </a:extLst>
          </p:cNvPr>
          <p:cNvSpPr>
            <a:spLocks noGrp="1" noChangeArrowheads="1"/>
          </p:cNvSpPr>
          <p:nvPr>
            <p:ph type="body" idx="1"/>
          </p:nvPr>
        </p:nvSpPr>
        <p:spPr/>
        <p:txBody>
          <a:bodyPr/>
          <a:lstStyle/>
          <a:p>
            <a:r>
              <a:rPr lang="en-US" altLang="en-US" b="1"/>
              <a:t>Presentation notes:</a:t>
            </a:r>
            <a:endParaRPr lang="en-US" altLang="en-US"/>
          </a:p>
          <a:p>
            <a:r>
              <a:rPr lang="en-US" altLang="en-US"/>
              <a:t>To help understand why God created man, it is wise to look at the final product. This verse tells us that in the plan of redemption, the final goal is to share in His glory. This once again evidences God’s purpose in creating man was to give of Himself.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B2330733-B674-4F5C-AD5C-1CEE3C37EF5B}"/>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3B185BE4-FC2D-4C60-9E7C-AB00BF54F84F}"/>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F6FF2031-3036-401A-B046-78EDD844F9C6}"/>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6C776011-6563-4B75-846D-F33B83CEBE75}"/>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9C850B74-9D42-4585-A604-52FF6A1477BC}"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27</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93186" name="Rectangle 2">
            <a:extLst>
              <a:ext uri="{FF2B5EF4-FFF2-40B4-BE49-F238E27FC236}">
                <a16:creationId xmlns:a16="http://schemas.microsoft.com/office/drawing/2014/main" id="{E666053A-DA0A-4EA3-9611-13F99D05C3F1}"/>
              </a:ext>
            </a:extLst>
          </p:cNvPr>
          <p:cNvSpPr>
            <a:spLocks noRot="1" noChangeArrowheads="1" noTextEdit="1"/>
          </p:cNvSpPr>
          <p:nvPr>
            <p:ph type="sldImg"/>
          </p:nvPr>
        </p:nvSpPr>
        <p:spPr>
          <a:ln/>
        </p:spPr>
      </p:sp>
      <p:sp>
        <p:nvSpPr>
          <p:cNvPr id="93187" name="Rectangle 3">
            <a:extLst>
              <a:ext uri="{FF2B5EF4-FFF2-40B4-BE49-F238E27FC236}">
                <a16:creationId xmlns:a16="http://schemas.microsoft.com/office/drawing/2014/main" id="{D0557AAE-93B8-4CCC-8F3B-AB880B45143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989B7CAF-8638-449F-9103-14DE68C1A3CA}"/>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450AD1CA-4911-47F8-A563-925220721A4A}"/>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3AF42730-6A9F-4C14-977B-9601187402B3}"/>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603E3B70-30A1-4965-BD1E-C1D84BA5C195}"/>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7F248E2B-0F62-454E-AA53-FEFA58A3DB29}"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28</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99330" name="Rectangle 2">
            <a:extLst>
              <a:ext uri="{FF2B5EF4-FFF2-40B4-BE49-F238E27FC236}">
                <a16:creationId xmlns:a16="http://schemas.microsoft.com/office/drawing/2014/main" id="{D0AA4A2B-E392-4980-9146-CD214847C17B}"/>
              </a:ext>
            </a:extLst>
          </p:cNvPr>
          <p:cNvSpPr>
            <a:spLocks noRot="1" noChangeArrowheads="1" noTextEdit="1"/>
          </p:cNvSpPr>
          <p:nvPr>
            <p:ph type="sldImg"/>
          </p:nvPr>
        </p:nvSpPr>
        <p:spPr>
          <a:ln/>
        </p:spPr>
      </p:sp>
      <p:sp>
        <p:nvSpPr>
          <p:cNvPr id="99331" name="Rectangle 3">
            <a:extLst>
              <a:ext uri="{FF2B5EF4-FFF2-40B4-BE49-F238E27FC236}">
                <a16:creationId xmlns:a16="http://schemas.microsoft.com/office/drawing/2014/main" id="{333629EE-BFE0-442F-9D51-15156F03E7D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5CC3F593-8F1B-492B-8F3A-A349CE3DCC4A}"/>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D79315FF-68CF-4C1F-ADDE-D0D066AD7749}"/>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BF7EC65C-BF2B-48BE-B8DC-F686F5E3098C}"/>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352E9D93-70CD-4875-B9D4-F69A5C32A1BB}"/>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11BB042F-BAF6-4EDD-BCCD-CDD0FC693247}"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29</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97282" name="Rectangle 2">
            <a:extLst>
              <a:ext uri="{FF2B5EF4-FFF2-40B4-BE49-F238E27FC236}">
                <a16:creationId xmlns:a16="http://schemas.microsoft.com/office/drawing/2014/main" id="{DD9E6181-9219-47F1-8669-25859DA78456}"/>
              </a:ext>
            </a:extLst>
          </p:cNvPr>
          <p:cNvSpPr>
            <a:spLocks noRot="1" noChangeArrowheads="1" noTextEdit="1"/>
          </p:cNvSpPr>
          <p:nvPr>
            <p:ph type="sldImg"/>
          </p:nvPr>
        </p:nvSpPr>
        <p:spPr>
          <a:ln/>
        </p:spPr>
      </p:sp>
      <p:sp>
        <p:nvSpPr>
          <p:cNvPr id="97283" name="Rectangle 3">
            <a:extLst>
              <a:ext uri="{FF2B5EF4-FFF2-40B4-BE49-F238E27FC236}">
                <a16:creationId xmlns:a16="http://schemas.microsoft.com/office/drawing/2014/main" id="{B2873485-56DA-4020-BD68-4E6FADE1C190}"/>
              </a:ext>
            </a:extLst>
          </p:cNvPr>
          <p:cNvSpPr>
            <a:spLocks noGrp="1" noChangeArrowheads="1"/>
          </p:cNvSpPr>
          <p:nvPr>
            <p:ph type="body" idx="1"/>
          </p:nvPr>
        </p:nvSpPr>
        <p:spPr/>
        <p:txBody>
          <a:bodyPr/>
          <a:lstStyle/>
          <a:p>
            <a:r>
              <a:rPr lang="en-US" altLang="en-US" b="1"/>
              <a:t>Activity: group discussion</a:t>
            </a:r>
          </a:p>
          <a:p>
            <a:r>
              <a:rPr lang="en-US" altLang="en-US"/>
              <a:t>Have your class discuss their answers. Assuming that the Bible is somewhat silent, ask why such an important question is left somewhat obscure. The idea is that there is no place in the Bible provides one definite answer to the question of why God created man. While these verses do tell us much, we must finally look at circumstantial evidence and character of God.</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9DB9ECEA-6F14-4902-8B30-CEE21F6F7087}"/>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298D233D-298B-4472-958F-CC0C689A9C12}"/>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838F5533-F8DD-4779-B0BC-EC0A0A63726B}"/>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F00F2727-DE6B-4665-9C49-304C3E1E7DB3}"/>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56947463-762A-4FB9-8216-EDDC7C652018}"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30</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20482" name="Rectangle 2">
            <a:extLst>
              <a:ext uri="{FF2B5EF4-FFF2-40B4-BE49-F238E27FC236}">
                <a16:creationId xmlns:a16="http://schemas.microsoft.com/office/drawing/2014/main" id="{A67736EE-0BB5-453E-9642-A2DDCEBA06F4}"/>
              </a:ext>
            </a:extLst>
          </p:cNvPr>
          <p:cNvSpPr>
            <a:spLocks noRot="1" noChangeArrowheads="1" noTextEdit="1"/>
          </p:cNvSpPr>
          <p:nvPr>
            <p:ph type="sldImg"/>
          </p:nvPr>
        </p:nvSpPr>
        <p:spPr>
          <a:ln/>
        </p:spPr>
      </p:sp>
      <p:sp>
        <p:nvSpPr>
          <p:cNvPr id="20483" name="Rectangle 3">
            <a:extLst>
              <a:ext uri="{FF2B5EF4-FFF2-40B4-BE49-F238E27FC236}">
                <a16:creationId xmlns:a16="http://schemas.microsoft.com/office/drawing/2014/main" id="{27C68AD7-5C9A-4F29-B38C-B7F53E5FDC44}"/>
              </a:ext>
            </a:extLst>
          </p:cNvPr>
          <p:cNvSpPr>
            <a:spLocks noGrp="1" noChangeArrowheads="1"/>
          </p:cNvSpPr>
          <p:nvPr>
            <p:ph type="body" idx="1"/>
          </p:nvPr>
        </p:nvSpPr>
        <p:spPr/>
        <p:txBody>
          <a:bodyPr/>
          <a:lstStyle/>
          <a:p>
            <a:r>
              <a:rPr lang="en-US" altLang="en-US" b="1"/>
              <a:t>Presentation notes:</a:t>
            </a:r>
            <a:endParaRPr lang="en-US" altLang="en-US"/>
          </a:p>
          <a:p>
            <a:r>
              <a:rPr lang="en-US" altLang="en-US"/>
              <a:t>These are based on the passages that we have read so far. A case can be made that all of these are part of the motivation for God’s creation of man, but they may not exhaust the purpose of creation.</a:t>
            </a:r>
          </a:p>
          <a:p>
            <a:endParaRPr lang="en-US" altLang="en-US"/>
          </a:p>
          <a:p>
            <a:r>
              <a:rPr lang="en-US" altLang="en-US"/>
              <a:t>One primary emphasis that needs to be made is that God, by nature, is a self-giving God. He is One who loves to share and give of Himself. God does not need anything since He is fully sufficient (aseity). Man was not created so that God would finally have that needed companion. Neither did God did create man out of a narcissistic desire to have people bow down and worship him (see John Piper, </a:t>
            </a:r>
            <a:r>
              <a:rPr lang="en-US" altLang="en-US" i="1"/>
              <a:t>Let the Nations Be Glad</a:t>
            </a:r>
            <a:r>
              <a:rPr lang="en-US" altLang="en-US"/>
              <a:t> [Grand Rapids, MI: Baker, 2003], 29-35, where he answers the question, “How can self-exultation be love?”). God created man because it is His nature to give. Man then gives glory to God out of a natural response to the self-giving God. This is why the wording of number two is so important. It would be misleading to state that God created man so that man would glorify Him, since this implies a lack in God. A correct statement is that God created man so that man would </a:t>
            </a:r>
            <a:r>
              <a:rPr lang="en-US" altLang="en-US" i="1"/>
              <a:t>be able to</a:t>
            </a:r>
            <a:r>
              <a:rPr lang="en-US" altLang="en-US"/>
              <a:t> glorify Him.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A5F18F79-5448-454A-BF31-23F84A4117B6}"/>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20443FC9-6DC7-4772-B39E-A51851466501}"/>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200264EC-37EC-4F6F-A7B0-A54AAB23AA81}"/>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744A99B0-381C-4D61-8CEB-4BAE60FBE73F}"/>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80C89D2A-3941-4EB3-9F9E-6DDB08064859}"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3</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697346" name="Rectangle 2">
            <a:extLst>
              <a:ext uri="{FF2B5EF4-FFF2-40B4-BE49-F238E27FC236}">
                <a16:creationId xmlns:a16="http://schemas.microsoft.com/office/drawing/2014/main" id="{D4534F4E-83EF-4438-9D0D-7C6B14AC700E}"/>
              </a:ext>
            </a:extLst>
          </p:cNvPr>
          <p:cNvSpPr>
            <a:spLocks noRot="1" noChangeArrowheads="1" noTextEdit="1"/>
          </p:cNvSpPr>
          <p:nvPr>
            <p:ph type="sldImg"/>
          </p:nvPr>
        </p:nvSpPr>
        <p:spPr>
          <a:xfrm>
            <a:off x="1257300" y="720725"/>
            <a:ext cx="4800600" cy="3600450"/>
          </a:xfrm>
          <a:ln/>
        </p:spPr>
      </p:sp>
      <p:sp>
        <p:nvSpPr>
          <p:cNvPr id="697347" name="Rectangle 3">
            <a:extLst>
              <a:ext uri="{FF2B5EF4-FFF2-40B4-BE49-F238E27FC236}">
                <a16:creationId xmlns:a16="http://schemas.microsoft.com/office/drawing/2014/main" id="{CB6136C0-F5AE-4525-8F4B-F8AAFDE7387C}"/>
              </a:ext>
            </a:extLst>
          </p:cNvPr>
          <p:cNvSpPr>
            <a:spLocks noGrp="1" noChangeArrowheads="1"/>
          </p:cNvSpPr>
          <p:nvPr>
            <p:ph type="body" idx="1"/>
          </p:nvPr>
        </p:nvSpPr>
        <p:spPr>
          <a:xfrm>
            <a:off x="731838" y="4560888"/>
            <a:ext cx="5851525" cy="4319587"/>
          </a:xfrm>
        </p:spPr>
        <p:txBody>
          <a:bodyPr/>
          <a:lstStyle/>
          <a:p>
            <a:r>
              <a:rPr lang="en-US" altLang="en-US" b="1"/>
              <a:t>Presentation notes:</a:t>
            </a:r>
            <a:endParaRPr lang="en-US" altLang="en-US"/>
          </a:p>
          <a:p>
            <a:r>
              <a:rPr lang="en-US" altLang="en-US"/>
              <a:t>These are the eighteen primary questions that will be covered in this course. They will serve as an outline for the course and for the video.</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587E1C8B-A4B5-4642-AB40-AC2BAE01EA41}"/>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D7F46205-0CBA-4561-ABE2-B4C0015D7669}"/>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B100480A-F116-4C60-8DC2-D84B9A90F1CF}"/>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9EB01BE9-DC14-4817-B366-A157078E196F}"/>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0629B66A-DFAC-4F5B-A86D-F61E5A9F60E5}"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31</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872450" name="Rectangle 2">
            <a:extLst>
              <a:ext uri="{FF2B5EF4-FFF2-40B4-BE49-F238E27FC236}">
                <a16:creationId xmlns:a16="http://schemas.microsoft.com/office/drawing/2014/main" id="{249744AD-3C54-404D-8943-465B9FD6121F}"/>
              </a:ext>
            </a:extLst>
          </p:cNvPr>
          <p:cNvSpPr>
            <a:spLocks noRot="1" noChangeArrowheads="1" noTextEdit="1"/>
          </p:cNvSpPr>
          <p:nvPr>
            <p:ph type="sldImg"/>
          </p:nvPr>
        </p:nvSpPr>
        <p:spPr>
          <a:ln/>
        </p:spPr>
      </p:sp>
      <p:sp>
        <p:nvSpPr>
          <p:cNvPr id="872451" name="Rectangle 3">
            <a:extLst>
              <a:ext uri="{FF2B5EF4-FFF2-40B4-BE49-F238E27FC236}">
                <a16:creationId xmlns:a16="http://schemas.microsoft.com/office/drawing/2014/main" id="{5C9A1D2B-DB4A-48ED-BC9C-07C99E23DB02}"/>
              </a:ext>
            </a:extLst>
          </p:cNvPr>
          <p:cNvSpPr>
            <a:spLocks noGrp="1" noChangeArrowheads="1"/>
          </p:cNvSpPr>
          <p:nvPr>
            <p:ph type="body" idx="1"/>
          </p:nvPr>
        </p:nvSpPr>
        <p:spPr/>
        <p:txBody>
          <a:bodyPr/>
          <a:lstStyle/>
          <a:p>
            <a:r>
              <a:rPr lang="en-US" altLang="en-US" b="1"/>
              <a:t>Activity: group discussion</a:t>
            </a:r>
          </a:p>
          <a:p>
            <a:r>
              <a:rPr lang="en-US" altLang="en-US"/>
              <a:t>Have people separate into groups of 5-10 people to discuss the questions found in the student notes. Make sure that each group has a leader that is familiar with the material and </a:t>
            </a:r>
            <a:r>
              <a:rPr lang="en-US" altLang="en-US" i="1"/>
              <a:t>able to keep the discussion on track</a:t>
            </a:r>
            <a:r>
              <a:rPr lang="en-US" altLang="en-US"/>
              <a:t>. The discussion groups should last no longer than 45 minutes.</a:t>
            </a:r>
          </a:p>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58B5E742-4098-4874-ADFA-D0BEBEE24E54}"/>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A59EDB45-0300-4C20-8818-C2E0260D4E3C}"/>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3023359F-3A0B-40E0-B190-833172A5AC67}"/>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2AB599FE-AA18-4915-91BE-2F41714DE914}"/>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CFCAC964-C671-4D56-B913-71FD646A78D4}"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4</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698370" name="Rectangle 2">
            <a:extLst>
              <a:ext uri="{FF2B5EF4-FFF2-40B4-BE49-F238E27FC236}">
                <a16:creationId xmlns:a16="http://schemas.microsoft.com/office/drawing/2014/main" id="{CB2FFFBE-74B0-4379-A794-16B18CDF8F56}"/>
              </a:ext>
            </a:extLst>
          </p:cNvPr>
          <p:cNvSpPr>
            <a:spLocks noRot="1" noChangeArrowheads="1" noTextEdit="1"/>
          </p:cNvSpPr>
          <p:nvPr>
            <p:ph type="sldImg"/>
          </p:nvPr>
        </p:nvSpPr>
        <p:spPr>
          <a:ln/>
        </p:spPr>
      </p:sp>
      <p:sp>
        <p:nvSpPr>
          <p:cNvPr id="698371" name="Rectangle 3">
            <a:extLst>
              <a:ext uri="{FF2B5EF4-FFF2-40B4-BE49-F238E27FC236}">
                <a16:creationId xmlns:a16="http://schemas.microsoft.com/office/drawing/2014/main" id="{7356CEB9-C137-4F9B-81BC-F94B64CC7C71}"/>
              </a:ext>
            </a:extLst>
          </p:cNvPr>
          <p:cNvSpPr>
            <a:spLocks noGrp="1" noChangeArrowheads="1"/>
          </p:cNvSpPr>
          <p:nvPr>
            <p:ph type="body" idx="1"/>
          </p:nvPr>
        </p:nvSpPr>
        <p:spPr/>
        <p:txBody>
          <a:bodyPr/>
          <a:lstStyle/>
          <a:p>
            <a:r>
              <a:rPr lang="en-US" altLang="en-US" b="1"/>
              <a:t>Presentation notes:</a:t>
            </a:r>
            <a:endParaRPr lang="en-US" altLang="en-US"/>
          </a:p>
          <a:p>
            <a:r>
              <a:rPr lang="en-US" altLang="en-US"/>
              <a:t>This outline is a more academic outline that will also be used throughout the course. </a:t>
            </a:r>
          </a:p>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9C787054-3527-4ABF-AA64-772F4912F0AF}"/>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105D7FC1-2D26-4FC2-AC12-368B855F6672}"/>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584D2CC8-CB3E-4E01-8A6D-F5D98A39E99F}"/>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68F6A565-5018-4977-9114-F78D93CBFD32}"/>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E80983BA-D577-445A-B843-E914D72C35E9}"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5</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916482" name="Rectangle 2">
            <a:extLst>
              <a:ext uri="{FF2B5EF4-FFF2-40B4-BE49-F238E27FC236}">
                <a16:creationId xmlns:a16="http://schemas.microsoft.com/office/drawing/2014/main" id="{294EC1EE-6870-4006-95CE-7FF454EFCF36}"/>
              </a:ext>
            </a:extLst>
          </p:cNvPr>
          <p:cNvSpPr>
            <a:spLocks noRot="1" noChangeArrowheads="1" noTextEdit="1"/>
          </p:cNvSpPr>
          <p:nvPr>
            <p:ph type="sldImg"/>
          </p:nvPr>
        </p:nvSpPr>
        <p:spPr>
          <a:ln/>
        </p:spPr>
      </p:sp>
      <p:sp>
        <p:nvSpPr>
          <p:cNvPr id="916483" name="Rectangle 3">
            <a:extLst>
              <a:ext uri="{FF2B5EF4-FFF2-40B4-BE49-F238E27FC236}">
                <a16:creationId xmlns:a16="http://schemas.microsoft.com/office/drawing/2014/main" id="{9F197C84-A480-4B8A-A665-845934ABF56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E15C1DC1-DB71-4734-AAAD-9AB3F7C6D78B}"/>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B86D8ABF-7910-444A-B701-BDA6C004E0DA}"/>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E66097D2-C68F-4D22-A068-5A615950489A}"/>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ABC1AE94-E055-4A12-B240-0ECBA0452BB1}"/>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42362596-188A-4CAD-98E8-45871ED58146}"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6</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917506" name="Rectangle 2">
            <a:extLst>
              <a:ext uri="{FF2B5EF4-FFF2-40B4-BE49-F238E27FC236}">
                <a16:creationId xmlns:a16="http://schemas.microsoft.com/office/drawing/2014/main" id="{CA4D97A6-C983-4A90-9115-0ACDF6AC2BDB}"/>
              </a:ext>
            </a:extLst>
          </p:cNvPr>
          <p:cNvSpPr>
            <a:spLocks noRot="1" noChangeArrowheads="1" noTextEdit="1"/>
          </p:cNvSpPr>
          <p:nvPr>
            <p:ph type="sldImg"/>
          </p:nvPr>
        </p:nvSpPr>
        <p:spPr>
          <a:ln/>
        </p:spPr>
      </p:sp>
      <p:sp>
        <p:nvSpPr>
          <p:cNvPr id="917507" name="Rectangle 3">
            <a:extLst>
              <a:ext uri="{FF2B5EF4-FFF2-40B4-BE49-F238E27FC236}">
                <a16:creationId xmlns:a16="http://schemas.microsoft.com/office/drawing/2014/main" id="{D4AFCC95-F528-45B7-8A8F-D75299DDCAB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FBE0CF0C-D97B-498C-BEE1-BC79378B20AC}"/>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9277B50B-1A54-4EE6-85D8-5AC82E09FE05}"/>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3D50898A-7DA9-4DE0-BCF9-E98C5B9E4CFE}"/>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A04C2274-EE35-43C7-8863-007569EAAB15}"/>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5E14748B-E97B-49E7-B045-FB9B601F7102}"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8</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7410" name="Rectangle 2">
            <a:extLst>
              <a:ext uri="{FF2B5EF4-FFF2-40B4-BE49-F238E27FC236}">
                <a16:creationId xmlns:a16="http://schemas.microsoft.com/office/drawing/2014/main" id="{FA060591-2D79-4EFD-BB15-AF9E6DEAB856}"/>
              </a:ext>
            </a:extLst>
          </p:cNvPr>
          <p:cNvSpPr>
            <a:spLocks noRot="1" noChangeArrowheads="1" noTextEdit="1"/>
          </p:cNvSpPr>
          <p:nvPr>
            <p:ph type="sldImg"/>
          </p:nvPr>
        </p:nvSpPr>
        <p:spPr>
          <a:ln/>
        </p:spPr>
      </p:sp>
      <p:sp>
        <p:nvSpPr>
          <p:cNvPr id="17411" name="Rectangle 3">
            <a:extLst>
              <a:ext uri="{FF2B5EF4-FFF2-40B4-BE49-F238E27FC236}">
                <a16:creationId xmlns:a16="http://schemas.microsoft.com/office/drawing/2014/main" id="{85604D07-8CBF-402A-B894-F1405D79EEF8}"/>
              </a:ext>
            </a:extLst>
          </p:cNvPr>
          <p:cNvSpPr>
            <a:spLocks noGrp="1" noChangeArrowheads="1"/>
          </p:cNvSpPr>
          <p:nvPr>
            <p:ph type="body" idx="1"/>
          </p:nvPr>
        </p:nvSpPr>
        <p:spPr/>
        <p:txBody>
          <a:bodyPr/>
          <a:lstStyle/>
          <a:p>
            <a:r>
              <a:rPr lang="en-US" altLang="en-US" b="1"/>
              <a:t>Presentation notes:</a:t>
            </a:r>
            <a:endParaRPr lang="en-US" altLang="en-US"/>
          </a:p>
          <a:p>
            <a:r>
              <a:rPr lang="en-US" altLang="en-US"/>
              <a:t>Although the name of the course is Humanity and Sin, the term anthropology is often used in place of humanity. It is important that people become familiar with the biblical definition of anthropology.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4684AD45-057E-4A22-8C87-5E98C0A52DF6}"/>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02FB4AB3-69D4-46C4-ACD9-2D6ECED6F137}"/>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C07929DD-9E61-472E-A888-EE80D3C189FE}"/>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20176FA3-B2E5-421D-B639-AFA2E51860EB}"/>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537AF164-1A24-4CBE-8E54-E48E5F0B8206}"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9</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03426" name="Rectangle 2">
            <a:extLst>
              <a:ext uri="{FF2B5EF4-FFF2-40B4-BE49-F238E27FC236}">
                <a16:creationId xmlns:a16="http://schemas.microsoft.com/office/drawing/2014/main" id="{F8CA2DCD-6C07-4D6D-A2A7-A0C648E6710E}"/>
              </a:ext>
            </a:extLst>
          </p:cNvPr>
          <p:cNvSpPr>
            <a:spLocks noRot="1" noChangeArrowheads="1" noTextEdit="1"/>
          </p:cNvSpPr>
          <p:nvPr>
            <p:ph type="sldImg"/>
          </p:nvPr>
        </p:nvSpPr>
        <p:spPr>
          <a:ln/>
        </p:spPr>
      </p:sp>
      <p:sp>
        <p:nvSpPr>
          <p:cNvPr id="103427" name="Rectangle 3">
            <a:extLst>
              <a:ext uri="{FF2B5EF4-FFF2-40B4-BE49-F238E27FC236}">
                <a16:creationId xmlns:a16="http://schemas.microsoft.com/office/drawing/2014/main" id="{8DCF0645-44FF-4507-9A00-2C00E89B834B}"/>
              </a:ext>
            </a:extLst>
          </p:cNvPr>
          <p:cNvSpPr>
            <a:spLocks noGrp="1" noChangeArrowheads="1"/>
          </p:cNvSpPr>
          <p:nvPr>
            <p:ph type="body" idx="1"/>
          </p:nvPr>
        </p:nvSpPr>
        <p:spPr/>
        <p:txBody>
          <a:bodyPr/>
          <a:lstStyle/>
          <a:p>
            <a:pPr marL="228600" indent="-228600"/>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1F862FF4-8D92-474F-A0D3-E06CE6C5697C}"/>
              </a:ext>
            </a:extLst>
          </p:cNvPr>
          <p:cNvSpPr>
            <a:spLocks noGrp="1" noChangeArrowheads="1"/>
          </p:cNvSpPr>
          <p:nvPr>
            <p:ph type="hdr" sz="quarter"/>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 name="Rectangle 13">
            <a:extLst>
              <a:ext uri="{FF2B5EF4-FFF2-40B4-BE49-F238E27FC236}">
                <a16:creationId xmlns:a16="http://schemas.microsoft.com/office/drawing/2014/main" id="{05FF8D87-65A2-4921-80E8-8EEB91B93056}"/>
              </a:ext>
            </a:extLst>
          </p:cNvPr>
          <p:cNvSpPr>
            <a:spLocks noGrp="1" noChangeArrowheads="1"/>
          </p:cNvSpPr>
          <p:nvPr>
            <p:ph type="dt" idx="1"/>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Humanity and Sin</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tangle 14">
            <a:extLst>
              <a:ext uri="{FF2B5EF4-FFF2-40B4-BE49-F238E27FC236}">
                <a16:creationId xmlns:a16="http://schemas.microsoft.com/office/drawing/2014/main" id="{8659B38D-0855-4C81-843E-E2310E9E9929}"/>
              </a:ext>
            </a:extLst>
          </p:cNvPr>
          <p:cNvSpPr>
            <a:spLocks noGrp="1" noChangeArrowheads="1"/>
          </p:cNvSpPr>
          <p:nvPr>
            <p:ph type="ftr" sz="quarter" idx="4"/>
          </p:nvPr>
        </p:nvSpPr>
        <p:spPr>
          <a:ln/>
        </p:spPr>
        <p:txBody>
          <a:bodyPr/>
          <a:lstStyle/>
          <a:p>
            <a:pPr marL="0" marR="0" lvl="0" indent="0" algn="l" defTabSz="1003300"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 name="Rectangle 15">
            <a:extLst>
              <a:ext uri="{FF2B5EF4-FFF2-40B4-BE49-F238E27FC236}">
                <a16:creationId xmlns:a16="http://schemas.microsoft.com/office/drawing/2014/main" id="{E4C0874C-05A7-4948-AD8C-C85FF14106BF}"/>
              </a:ext>
            </a:extLst>
          </p:cNvPr>
          <p:cNvSpPr>
            <a:spLocks noGrp="1" noChangeArrowheads="1"/>
          </p:cNvSpPr>
          <p:nvPr>
            <p:ph type="sldNum" sz="quarter" idx="5"/>
          </p:nvPr>
        </p:nvSpPr>
        <p:spPr>
          <a:ln/>
        </p:spPr>
        <p:txBody>
          <a:bodyPr/>
          <a:lstStyle/>
          <a:p>
            <a:pPr marL="0" marR="0" lvl="0" indent="0" algn="r" defTabSz="1003300" rtl="0" eaLnBrk="1" fontAlgn="base" latinLnBrk="0" hangingPunct="1">
              <a:lnSpc>
                <a:spcPct val="100000"/>
              </a:lnSpc>
              <a:spcBef>
                <a:spcPct val="0"/>
              </a:spcBef>
              <a:spcAft>
                <a:spcPct val="0"/>
              </a:spcAft>
              <a:buClrTx/>
              <a:buSzTx/>
              <a:buFontTx/>
              <a:buNone/>
              <a:tabLst/>
              <a:defRPr/>
            </a:pPr>
            <a:r>
              <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A650C0DF-9A3B-4E5D-A688-42C12662C9A9}" type="slidenum">
              <a:rPr kumimoji="0" lang="en-US" altLang="en-US" sz="15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1003300" rtl="0" eaLnBrk="1" fontAlgn="base" latinLnBrk="0" hangingPunct="1">
                <a:lnSpc>
                  <a:spcPct val="100000"/>
                </a:lnSpc>
                <a:spcBef>
                  <a:spcPct val="0"/>
                </a:spcBef>
                <a:spcAft>
                  <a:spcPct val="0"/>
                </a:spcAft>
                <a:buClrTx/>
                <a:buSzTx/>
                <a:buFontTx/>
                <a:buNone/>
                <a:tabLst/>
                <a:defRPr/>
              </a:pPr>
              <a:t>10</a:t>
            </a:fld>
            <a:endParaRPr kumimoji="0" lang="en-US" altLang="en-US" sz="15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05474" name="Rectangle 2">
            <a:extLst>
              <a:ext uri="{FF2B5EF4-FFF2-40B4-BE49-F238E27FC236}">
                <a16:creationId xmlns:a16="http://schemas.microsoft.com/office/drawing/2014/main" id="{CA44B14E-5888-4607-B933-6450D72AB66A}"/>
              </a:ext>
            </a:extLst>
          </p:cNvPr>
          <p:cNvSpPr>
            <a:spLocks noRot="1" noChangeArrowheads="1" noTextEdit="1"/>
          </p:cNvSpPr>
          <p:nvPr>
            <p:ph type="sldImg"/>
          </p:nvPr>
        </p:nvSpPr>
        <p:spPr>
          <a:ln/>
        </p:spPr>
      </p:sp>
      <p:sp>
        <p:nvSpPr>
          <p:cNvPr id="105475" name="Rectangle 3">
            <a:extLst>
              <a:ext uri="{FF2B5EF4-FFF2-40B4-BE49-F238E27FC236}">
                <a16:creationId xmlns:a16="http://schemas.microsoft.com/office/drawing/2014/main" id="{DA0BEF10-272E-427B-B293-AE59B561144D}"/>
              </a:ext>
            </a:extLst>
          </p:cNvPr>
          <p:cNvSpPr>
            <a:spLocks noGrp="1" noChangeArrowheads="1"/>
          </p:cNvSpPr>
          <p:nvPr>
            <p:ph type="body" idx="1"/>
          </p:nvPr>
        </p:nvSpPr>
        <p:spPr/>
        <p:txBody>
          <a:bodyPr/>
          <a:lstStyle/>
          <a:p>
            <a:pPr marL="228600" indent="-228600"/>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5078" name="Picture 22" descr="Humanity &amp; Sin Background - Color Corrected">
            <a:extLst>
              <a:ext uri="{FF2B5EF4-FFF2-40B4-BE49-F238E27FC236}">
                <a16:creationId xmlns:a16="http://schemas.microsoft.com/office/drawing/2014/main" id="{512A29B8-5D41-4403-A4CD-B460D64B40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74738"/>
            <a:ext cx="8534400" cy="5783262"/>
          </a:xfrm>
          <a:prstGeom prst="rect">
            <a:avLst/>
          </a:prstGeom>
          <a:noFill/>
          <a:extLst>
            <a:ext uri="{909E8E84-426E-40DD-AFC4-6F175D3DCCD1}">
              <a14:hiddenFill xmlns:a14="http://schemas.microsoft.com/office/drawing/2010/main">
                <a:solidFill>
                  <a:srgbClr val="FFFFFF"/>
                </a:solidFill>
              </a14:hiddenFill>
            </a:ext>
          </a:extLst>
        </p:spPr>
      </p:pic>
      <p:sp>
        <p:nvSpPr>
          <p:cNvPr id="45058" name="Rectangle 2">
            <a:extLst>
              <a:ext uri="{FF2B5EF4-FFF2-40B4-BE49-F238E27FC236}">
                <a16:creationId xmlns:a16="http://schemas.microsoft.com/office/drawing/2014/main" id="{FABCB1A1-5A26-46F1-8468-9B744F8D9DDB}"/>
              </a:ext>
            </a:extLst>
          </p:cNvPr>
          <p:cNvSpPr>
            <a:spLocks noGrp="1" noChangeArrowheads="1"/>
          </p:cNvSpPr>
          <p:nvPr>
            <p:ph type="ctrTitle"/>
          </p:nvPr>
        </p:nvSpPr>
        <p:spPr>
          <a:xfrm>
            <a:off x="914400" y="381001"/>
            <a:ext cx="10363200" cy="1470025"/>
          </a:xfrm>
        </p:spPr>
        <p:txBody>
          <a:bodyPr/>
          <a:lstStyle>
            <a:lvl1pPr>
              <a:defRPr/>
            </a:lvl1pPr>
          </a:lstStyle>
          <a:p>
            <a:pPr lvl="0"/>
            <a:r>
              <a:rPr lang="en-US" altLang="en-US" noProof="0"/>
              <a:t>Click to edit Master title style</a:t>
            </a:r>
          </a:p>
        </p:txBody>
      </p:sp>
      <p:sp>
        <p:nvSpPr>
          <p:cNvPr id="45059" name="Rectangle 3">
            <a:extLst>
              <a:ext uri="{FF2B5EF4-FFF2-40B4-BE49-F238E27FC236}">
                <a16:creationId xmlns:a16="http://schemas.microsoft.com/office/drawing/2014/main" id="{E59887DF-E890-43B6-B50B-5779AC6C3076}"/>
              </a:ext>
            </a:extLst>
          </p:cNvPr>
          <p:cNvSpPr>
            <a:spLocks noGrp="1" noChangeArrowheads="1"/>
          </p:cNvSpPr>
          <p:nvPr>
            <p:ph type="subTitle" idx="1"/>
          </p:nvPr>
        </p:nvSpPr>
        <p:spPr>
          <a:xfrm>
            <a:off x="1828800" y="2057400"/>
            <a:ext cx="8534400" cy="1752600"/>
          </a:xfrm>
        </p:spPr>
        <p:txBody>
          <a:bodyPr/>
          <a:lstStyle>
            <a:lvl1pPr marL="0" indent="0" algn="ctr">
              <a:buFontTx/>
              <a:buNone/>
              <a:defRPr/>
            </a:lvl1pPr>
          </a:lstStyle>
          <a:p>
            <a:pPr lvl="0"/>
            <a:r>
              <a:rPr lang="en-US" altLang="en-US" noProof="0"/>
              <a:t>Click to edit Master subtitle style</a:t>
            </a:r>
          </a:p>
        </p:txBody>
      </p:sp>
      <p:sp>
        <p:nvSpPr>
          <p:cNvPr id="45068" name="Rectangle 12">
            <a:extLst>
              <a:ext uri="{FF2B5EF4-FFF2-40B4-BE49-F238E27FC236}">
                <a16:creationId xmlns:a16="http://schemas.microsoft.com/office/drawing/2014/main" id="{D421AEBD-E51E-4EFE-83C6-4C01CA362709}"/>
              </a:ext>
            </a:extLst>
          </p:cNvPr>
          <p:cNvSpPr>
            <a:spLocks noGrp="1" noChangeArrowheads="1"/>
          </p:cNvSpPr>
          <p:nvPr>
            <p:ph type="dt" sz="half" idx="2"/>
          </p:nvPr>
        </p:nvSpPr>
        <p:spPr>
          <a:xfrm>
            <a:off x="5588000" y="6553200"/>
            <a:ext cx="5384800" cy="304800"/>
          </a:xfrm>
        </p:spPr>
        <p:txBody>
          <a:bodyPr/>
          <a:lstStyle>
            <a:lvl1pPr algn="ctr">
              <a:defRPr/>
            </a:lvl1pPr>
          </a:lstStyle>
          <a:p>
            <a:r>
              <a:rPr lang="en-US" altLang="en-US"/>
              <a:t>Copyright © 2003-2006 Reclaiming the Mind Ministries, All rights reserved.</a:t>
            </a:r>
          </a:p>
        </p:txBody>
      </p:sp>
      <p:pic>
        <p:nvPicPr>
          <p:cNvPr id="45075" name="Picture 19">
            <a:extLst>
              <a:ext uri="{FF2B5EF4-FFF2-40B4-BE49-F238E27FC236}">
                <a16:creationId xmlns:a16="http://schemas.microsoft.com/office/drawing/2014/main" id="{7AC2798B-2CF9-4EAB-8F28-8719CFB850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69600" y="6288088"/>
            <a:ext cx="1219200" cy="493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693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9EBBA-4FD8-496B-B32D-233FBED4EF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F84D82-40A4-4E1D-8DB1-A749802AD95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7DC06B-81EA-4D73-84DA-5F851F528845}"/>
              </a:ext>
            </a:extLst>
          </p:cNvPr>
          <p:cNvSpPr>
            <a:spLocks noGrp="1"/>
          </p:cNvSpPr>
          <p:nvPr>
            <p:ph type="dt" sz="half" idx="10"/>
          </p:nvPr>
        </p:nvSpPr>
        <p:spPr/>
        <p:txBody>
          <a:bodyPr/>
          <a:lstStyle>
            <a:lvl1pPr>
              <a:defRPr/>
            </a:lvl1pPr>
          </a:lstStyle>
          <a:p>
            <a:r>
              <a:rPr lang="en-US" altLang="en-US"/>
              <a:t>Copyright © 2003-2006 Reclaiming the Mind Ministries, All rights reserved.</a:t>
            </a:r>
          </a:p>
        </p:txBody>
      </p:sp>
    </p:spTree>
    <p:extLst>
      <p:ext uri="{BB962C8B-B14F-4D97-AF65-F5344CB8AC3E}">
        <p14:creationId xmlns:p14="http://schemas.microsoft.com/office/powerpoint/2010/main" val="3113355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09C391-2933-4849-9997-56BBD728EB95}"/>
              </a:ext>
            </a:extLst>
          </p:cNvPr>
          <p:cNvSpPr>
            <a:spLocks noGrp="1"/>
          </p:cNvSpPr>
          <p:nvPr>
            <p:ph type="title" orient="vert"/>
          </p:nvPr>
        </p:nvSpPr>
        <p:spPr>
          <a:xfrm>
            <a:off x="8788400" y="274639"/>
            <a:ext cx="2794000" cy="57753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57CC31-AD95-4CC9-98C6-0B3BBA4DC257}"/>
              </a:ext>
            </a:extLst>
          </p:cNvPr>
          <p:cNvSpPr>
            <a:spLocks noGrp="1"/>
          </p:cNvSpPr>
          <p:nvPr>
            <p:ph type="body" orient="vert" idx="1"/>
          </p:nvPr>
        </p:nvSpPr>
        <p:spPr>
          <a:xfrm>
            <a:off x="406400" y="274639"/>
            <a:ext cx="8178800" cy="57753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FD1B97-3DF3-4C2F-9CB2-1079057ADFDE}"/>
              </a:ext>
            </a:extLst>
          </p:cNvPr>
          <p:cNvSpPr>
            <a:spLocks noGrp="1"/>
          </p:cNvSpPr>
          <p:nvPr>
            <p:ph type="dt" sz="half" idx="10"/>
          </p:nvPr>
        </p:nvSpPr>
        <p:spPr/>
        <p:txBody>
          <a:bodyPr/>
          <a:lstStyle>
            <a:lvl1pPr>
              <a:defRPr/>
            </a:lvl1pPr>
          </a:lstStyle>
          <a:p>
            <a:r>
              <a:rPr lang="en-US" altLang="en-US"/>
              <a:t>Copyright © 2003-2006 Reclaiming the Mind Ministries, All rights reserved.</a:t>
            </a:r>
          </a:p>
        </p:txBody>
      </p:sp>
    </p:spTree>
    <p:extLst>
      <p:ext uri="{BB962C8B-B14F-4D97-AF65-F5344CB8AC3E}">
        <p14:creationId xmlns:p14="http://schemas.microsoft.com/office/powerpoint/2010/main" val="458918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D08AA-F699-454D-9F66-2A1B2EFD02FD}"/>
              </a:ext>
            </a:extLst>
          </p:cNvPr>
          <p:cNvSpPr>
            <a:spLocks noGrp="1"/>
          </p:cNvSpPr>
          <p:nvPr>
            <p:ph type="title"/>
          </p:nvPr>
        </p:nvSpPr>
        <p:spPr>
          <a:xfrm>
            <a:off x="406400" y="274638"/>
            <a:ext cx="11176000" cy="1143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9E932A08-E9F8-4B7A-A559-F44B7B84B761}"/>
              </a:ext>
            </a:extLst>
          </p:cNvPr>
          <p:cNvSpPr>
            <a:spLocks noGrp="1"/>
          </p:cNvSpPr>
          <p:nvPr>
            <p:ph type="body" sz="half" idx="1"/>
          </p:nvPr>
        </p:nvSpPr>
        <p:spPr>
          <a:xfrm>
            <a:off x="2235200" y="1524000"/>
            <a:ext cx="45720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7460EF-271E-497C-9D93-6422C25A7545}"/>
              </a:ext>
            </a:extLst>
          </p:cNvPr>
          <p:cNvSpPr>
            <a:spLocks noGrp="1"/>
          </p:cNvSpPr>
          <p:nvPr>
            <p:ph sz="half" idx="2"/>
          </p:nvPr>
        </p:nvSpPr>
        <p:spPr>
          <a:xfrm>
            <a:off x="7010400" y="1524000"/>
            <a:ext cx="45720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00660A-AE9A-4134-A7CC-B5B88DDCE66E}"/>
              </a:ext>
            </a:extLst>
          </p:cNvPr>
          <p:cNvSpPr>
            <a:spLocks noGrp="1"/>
          </p:cNvSpPr>
          <p:nvPr>
            <p:ph type="dt" sz="half" idx="10"/>
          </p:nvPr>
        </p:nvSpPr>
        <p:spPr>
          <a:xfrm>
            <a:off x="4572000" y="6629400"/>
            <a:ext cx="5588000" cy="228600"/>
          </a:xfrm>
        </p:spPr>
        <p:txBody>
          <a:bodyPr/>
          <a:lstStyle>
            <a:lvl1pPr>
              <a:defRPr/>
            </a:lvl1pPr>
          </a:lstStyle>
          <a:p>
            <a:r>
              <a:rPr lang="en-US" altLang="en-US"/>
              <a:t>Copyright © 2003-2006 Reclaiming the Mind Ministries, All rights reserved.</a:t>
            </a:r>
          </a:p>
        </p:txBody>
      </p:sp>
    </p:spTree>
    <p:extLst>
      <p:ext uri="{BB962C8B-B14F-4D97-AF65-F5344CB8AC3E}">
        <p14:creationId xmlns:p14="http://schemas.microsoft.com/office/powerpoint/2010/main" val="14729234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F7D1B-F6C7-403E-863E-1CD1A56E58F9}"/>
              </a:ext>
            </a:extLst>
          </p:cNvPr>
          <p:cNvSpPr>
            <a:spLocks noGrp="1"/>
          </p:cNvSpPr>
          <p:nvPr>
            <p:ph type="title"/>
          </p:nvPr>
        </p:nvSpPr>
        <p:spPr>
          <a:xfrm>
            <a:off x="406400" y="274638"/>
            <a:ext cx="11176000" cy="11430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4C521391-3F2D-4D68-9D34-076FA45EB62C}"/>
              </a:ext>
            </a:extLst>
          </p:cNvPr>
          <p:cNvSpPr>
            <a:spLocks noGrp="1"/>
          </p:cNvSpPr>
          <p:nvPr>
            <p:ph sz="half" idx="1"/>
          </p:nvPr>
        </p:nvSpPr>
        <p:spPr>
          <a:xfrm>
            <a:off x="2235200" y="1524000"/>
            <a:ext cx="45720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38A128-B086-4665-9227-BD115FDC95FF}"/>
              </a:ext>
            </a:extLst>
          </p:cNvPr>
          <p:cNvSpPr>
            <a:spLocks noGrp="1"/>
          </p:cNvSpPr>
          <p:nvPr>
            <p:ph sz="quarter" idx="2"/>
          </p:nvPr>
        </p:nvSpPr>
        <p:spPr>
          <a:xfrm>
            <a:off x="7010400" y="1524000"/>
            <a:ext cx="4572000" cy="2185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a:extLst>
              <a:ext uri="{FF2B5EF4-FFF2-40B4-BE49-F238E27FC236}">
                <a16:creationId xmlns:a16="http://schemas.microsoft.com/office/drawing/2014/main" id="{2CA13AB8-9B48-4398-BA62-11211C1BA8EC}"/>
              </a:ext>
            </a:extLst>
          </p:cNvPr>
          <p:cNvSpPr>
            <a:spLocks noGrp="1"/>
          </p:cNvSpPr>
          <p:nvPr>
            <p:ph sz="quarter" idx="3"/>
          </p:nvPr>
        </p:nvSpPr>
        <p:spPr>
          <a:xfrm>
            <a:off x="7010400" y="3862389"/>
            <a:ext cx="4572000" cy="21875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a:extLst>
              <a:ext uri="{FF2B5EF4-FFF2-40B4-BE49-F238E27FC236}">
                <a16:creationId xmlns:a16="http://schemas.microsoft.com/office/drawing/2014/main" id="{46CE631D-DBF8-42FB-8991-3F7F58767A6E}"/>
              </a:ext>
            </a:extLst>
          </p:cNvPr>
          <p:cNvSpPr>
            <a:spLocks noGrp="1"/>
          </p:cNvSpPr>
          <p:nvPr>
            <p:ph type="dt" sz="half" idx="10"/>
          </p:nvPr>
        </p:nvSpPr>
        <p:spPr>
          <a:xfrm>
            <a:off x="4572000" y="6629400"/>
            <a:ext cx="5588000" cy="228600"/>
          </a:xfrm>
        </p:spPr>
        <p:txBody>
          <a:bodyPr/>
          <a:lstStyle>
            <a:lvl1pPr>
              <a:defRPr/>
            </a:lvl1pPr>
          </a:lstStyle>
          <a:p>
            <a:r>
              <a:rPr lang="en-US" altLang="en-US"/>
              <a:t>Copyright © 2003-2006 Reclaiming the Mind Ministries, All rights reserved.</a:t>
            </a:r>
          </a:p>
        </p:txBody>
      </p:sp>
    </p:spTree>
    <p:extLst>
      <p:ext uri="{BB962C8B-B14F-4D97-AF65-F5344CB8AC3E}">
        <p14:creationId xmlns:p14="http://schemas.microsoft.com/office/powerpoint/2010/main" val="5857106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42AF-1BB8-4189-9C2C-9214DAEF1704}"/>
              </a:ext>
            </a:extLst>
          </p:cNvPr>
          <p:cNvSpPr>
            <a:spLocks noGrp="1"/>
          </p:cNvSpPr>
          <p:nvPr>
            <p:ph type="title"/>
          </p:nvPr>
        </p:nvSpPr>
        <p:spPr>
          <a:xfrm>
            <a:off x="406400" y="274638"/>
            <a:ext cx="11176000" cy="1143000"/>
          </a:xfrm>
        </p:spPr>
        <p:txBody>
          <a:bodyPr/>
          <a:lstStyle/>
          <a:p>
            <a:r>
              <a:rPr lang="en-US"/>
              <a:t>Click to edit Master title style</a:t>
            </a:r>
          </a:p>
        </p:txBody>
      </p:sp>
      <p:sp>
        <p:nvSpPr>
          <p:cNvPr id="3" name="Table Placeholder 2">
            <a:extLst>
              <a:ext uri="{FF2B5EF4-FFF2-40B4-BE49-F238E27FC236}">
                <a16:creationId xmlns:a16="http://schemas.microsoft.com/office/drawing/2014/main" id="{FA9CCA1A-5FFA-47FE-B079-E00B44C0F4B0}"/>
              </a:ext>
            </a:extLst>
          </p:cNvPr>
          <p:cNvSpPr>
            <a:spLocks noGrp="1"/>
          </p:cNvSpPr>
          <p:nvPr>
            <p:ph type="tbl" idx="1"/>
          </p:nvPr>
        </p:nvSpPr>
        <p:spPr>
          <a:xfrm>
            <a:off x="2235200" y="1524000"/>
            <a:ext cx="9347200" cy="4525963"/>
          </a:xfrm>
        </p:spPr>
        <p:txBody>
          <a:bodyPr/>
          <a:lstStyle/>
          <a:p>
            <a:endParaRPr lang="en-US"/>
          </a:p>
        </p:txBody>
      </p:sp>
      <p:sp>
        <p:nvSpPr>
          <p:cNvPr id="4" name="Date Placeholder 3">
            <a:extLst>
              <a:ext uri="{FF2B5EF4-FFF2-40B4-BE49-F238E27FC236}">
                <a16:creationId xmlns:a16="http://schemas.microsoft.com/office/drawing/2014/main" id="{BD1C237E-F9E8-4C81-B617-CBCA0C436EB7}"/>
              </a:ext>
            </a:extLst>
          </p:cNvPr>
          <p:cNvSpPr>
            <a:spLocks noGrp="1"/>
          </p:cNvSpPr>
          <p:nvPr>
            <p:ph type="dt" sz="half" idx="10"/>
          </p:nvPr>
        </p:nvSpPr>
        <p:spPr>
          <a:xfrm>
            <a:off x="4572000" y="6629400"/>
            <a:ext cx="5588000" cy="228600"/>
          </a:xfrm>
        </p:spPr>
        <p:txBody>
          <a:bodyPr/>
          <a:lstStyle>
            <a:lvl1pPr>
              <a:defRPr/>
            </a:lvl1pPr>
          </a:lstStyle>
          <a:p>
            <a:r>
              <a:rPr lang="en-US" altLang="en-US"/>
              <a:t>Copyright © 2003-2006 Reclaiming the Mind Ministries, All rights reserved.</a:t>
            </a:r>
          </a:p>
        </p:txBody>
      </p:sp>
    </p:spTree>
    <p:extLst>
      <p:ext uri="{BB962C8B-B14F-4D97-AF65-F5344CB8AC3E}">
        <p14:creationId xmlns:p14="http://schemas.microsoft.com/office/powerpoint/2010/main" val="24120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294C4-5C96-4B78-92C2-B97EC19B4E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C61AD8-46C7-4800-AEC6-6A7717AFFF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75D1AB-8C7E-40CF-8A2C-186E8BC9A5F6}"/>
              </a:ext>
            </a:extLst>
          </p:cNvPr>
          <p:cNvSpPr>
            <a:spLocks noGrp="1"/>
          </p:cNvSpPr>
          <p:nvPr>
            <p:ph type="dt" sz="half" idx="10"/>
          </p:nvPr>
        </p:nvSpPr>
        <p:spPr/>
        <p:txBody>
          <a:bodyPr/>
          <a:lstStyle>
            <a:lvl1pPr>
              <a:defRPr/>
            </a:lvl1pPr>
          </a:lstStyle>
          <a:p>
            <a:r>
              <a:rPr lang="en-US" altLang="en-US"/>
              <a:t>Copyright © 2003-2006 Reclaiming the Mind Ministries, All rights reserved.</a:t>
            </a:r>
          </a:p>
        </p:txBody>
      </p:sp>
    </p:spTree>
    <p:extLst>
      <p:ext uri="{BB962C8B-B14F-4D97-AF65-F5344CB8AC3E}">
        <p14:creationId xmlns:p14="http://schemas.microsoft.com/office/powerpoint/2010/main" val="3194560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5F3FA-75F1-42F9-A649-A1D32F6DB29D}"/>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5AC4A4-C504-467E-A631-777F7F721CEE}"/>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BFDA27E7-F4B7-4C84-BB85-FDC71B328F99}"/>
              </a:ext>
            </a:extLst>
          </p:cNvPr>
          <p:cNvSpPr>
            <a:spLocks noGrp="1"/>
          </p:cNvSpPr>
          <p:nvPr>
            <p:ph type="dt" sz="half" idx="10"/>
          </p:nvPr>
        </p:nvSpPr>
        <p:spPr/>
        <p:txBody>
          <a:bodyPr/>
          <a:lstStyle>
            <a:lvl1pPr>
              <a:defRPr/>
            </a:lvl1pPr>
          </a:lstStyle>
          <a:p>
            <a:r>
              <a:rPr lang="en-US" altLang="en-US"/>
              <a:t>Copyright © 2003-2006 Reclaiming the Mind Ministries, All rights reserved.</a:t>
            </a:r>
          </a:p>
        </p:txBody>
      </p:sp>
    </p:spTree>
    <p:extLst>
      <p:ext uri="{BB962C8B-B14F-4D97-AF65-F5344CB8AC3E}">
        <p14:creationId xmlns:p14="http://schemas.microsoft.com/office/powerpoint/2010/main" val="998558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FD541-090F-4A97-BE79-5AFE796768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B3EA67-56EB-4407-8F63-16652F68ECAF}"/>
              </a:ext>
            </a:extLst>
          </p:cNvPr>
          <p:cNvSpPr>
            <a:spLocks noGrp="1"/>
          </p:cNvSpPr>
          <p:nvPr>
            <p:ph sz="half" idx="1"/>
          </p:nvPr>
        </p:nvSpPr>
        <p:spPr>
          <a:xfrm>
            <a:off x="2235200" y="1524000"/>
            <a:ext cx="45720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E9C4C1-62F4-4536-8484-4F45B66359B0}"/>
              </a:ext>
            </a:extLst>
          </p:cNvPr>
          <p:cNvSpPr>
            <a:spLocks noGrp="1"/>
          </p:cNvSpPr>
          <p:nvPr>
            <p:ph sz="half" idx="2"/>
          </p:nvPr>
        </p:nvSpPr>
        <p:spPr>
          <a:xfrm>
            <a:off x="7010400" y="1524000"/>
            <a:ext cx="45720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5763C2-DC81-4524-8B80-9D49F71D7C43}"/>
              </a:ext>
            </a:extLst>
          </p:cNvPr>
          <p:cNvSpPr>
            <a:spLocks noGrp="1"/>
          </p:cNvSpPr>
          <p:nvPr>
            <p:ph type="dt" sz="half" idx="10"/>
          </p:nvPr>
        </p:nvSpPr>
        <p:spPr/>
        <p:txBody>
          <a:bodyPr/>
          <a:lstStyle>
            <a:lvl1pPr>
              <a:defRPr/>
            </a:lvl1pPr>
          </a:lstStyle>
          <a:p>
            <a:r>
              <a:rPr lang="en-US" altLang="en-US"/>
              <a:t>Copyright © 2003-2006 Reclaiming the Mind Ministries, All rights reserved.</a:t>
            </a:r>
          </a:p>
        </p:txBody>
      </p:sp>
    </p:spTree>
    <p:extLst>
      <p:ext uri="{BB962C8B-B14F-4D97-AF65-F5344CB8AC3E}">
        <p14:creationId xmlns:p14="http://schemas.microsoft.com/office/powerpoint/2010/main" val="3909890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FD1B7-B8EB-4444-9BA7-861BFCA362DC}"/>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9F9558-BDBF-41FE-9388-D7A6AFE89D69}"/>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C89AB56-C5A8-4751-8176-F08DBCD5B0BF}"/>
              </a:ext>
            </a:extLst>
          </p:cNvPr>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99440-834C-4015-BC64-F79BA21E2D2A}"/>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8632978-3287-471E-92DE-BAEBB349D1E0}"/>
              </a:ext>
            </a:extLst>
          </p:cNvPr>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135564-8C14-4E67-92D2-B11EA0A6FCD5}"/>
              </a:ext>
            </a:extLst>
          </p:cNvPr>
          <p:cNvSpPr>
            <a:spLocks noGrp="1"/>
          </p:cNvSpPr>
          <p:nvPr>
            <p:ph type="dt" sz="half" idx="10"/>
          </p:nvPr>
        </p:nvSpPr>
        <p:spPr/>
        <p:txBody>
          <a:bodyPr/>
          <a:lstStyle>
            <a:lvl1pPr>
              <a:defRPr/>
            </a:lvl1pPr>
          </a:lstStyle>
          <a:p>
            <a:r>
              <a:rPr lang="en-US" altLang="en-US"/>
              <a:t>Copyright © 2003-2006 Reclaiming the Mind Ministries, All rights reserved.</a:t>
            </a:r>
          </a:p>
        </p:txBody>
      </p:sp>
    </p:spTree>
    <p:extLst>
      <p:ext uri="{BB962C8B-B14F-4D97-AF65-F5344CB8AC3E}">
        <p14:creationId xmlns:p14="http://schemas.microsoft.com/office/powerpoint/2010/main" val="1554171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B89EF-3E5F-43CD-9B15-A6EF86C51F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8A1CD7-B7A4-4732-AE24-A3FCF7F2B8C2}"/>
              </a:ext>
            </a:extLst>
          </p:cNvPr>
          <p:cNvSpPr>
            <a:spLocks noGrp="1"/>
          </p:cNvSpPr>
          <p:nvPr>
            <p:ph type="dt" sz="half" idx="10"/>
          </p:nvPr>
        </p:nvSpPr>
        <p:spPr/>
        <p:txBody>
          <a:bodyPr/>
          <a:lstStyle>
            <a:lvl1pPr>
              <a:defRPr/>
            </a:lvl1pPr>
          </a:lstStyle>
          <a:p>
            <a:r>
              <a:rPr lang="en-US" altLang="en-US"/>
              <a:t>Copyright © 2003-2006 Reclaiming the Mind Ministries, All rights reserved.</a:t>
            </a:r>
          </a:p>
        </p:txBody>
      </p:sp>
    </p:spTree>
    <p:extLst>
      <p:ext uri="{BB962C8B-B14F-4D97-AF65-F5344CB8AC3E}">
        <p14:creationId xmlns:p14="http://schemas.microsoft.com/office/powerpoint/2010/main" val="3172209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940DCC-65FA-49C9-84F7-DA549AAA1D3A}"/>
              </a:ext>
            </a:extLst>
          </p:cNvPr>
          <p:cNvSpPr>
            <a:spLocks noGrp="1"/>
          </p:cNvSpPr>
          <p:nvPr>
            <p:ph type="dt" sz="half" idx="10"/>
          </p:nvPr>
        </p:nvSpPr>
        <p:spPr/>
        <p:txBody>
          <a:bodyPr/>
          <a:lstStyle>
            <a:lvl1pPr>
              <a:defRPr/>
            </a:lvl1pPr>
          </a:lstStyle>
          <a:p>
            <a:r>
              <a:rPr lang="en-US" altLang="en-US"/>
              <a:t>Copyright © 2003-2006 Reclaiming the Mind Ministries, All rights reserved.</a:t>
            </a:r>
          </a:p>
        </p:txBody>
      </p:sp>
    </p:spTree>
    <p:extLst>
      <p:ext uri="{BB962C8B-B14F-4D97-AF65-F5344CB8AC3E}">
        <p14:creationId xmlns:p14="http://schemas.microsoft.com/office/powerpoint/2010/main" val="1252415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B564-6F4C-4986-A776-EE7FCC1F7E8C}"/>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D91E7FE-BA6A-4FEA-BEA8-5C67A596B02C}"/>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6757FDA-4963-4FEC-B2D2-CF9713913349}"/>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03959DB-5F8D-4CE2-A3EB-39930ECF8C80}"/>
              </a:ext>
            </a:extLst>
          </p:cNvPr>
          <p:cNvSpPr>
            <a:spLocks noGrp="1"/>
          </p:cNvSpPr>
          <p:nvPr>
            <p:ph type="dt" sz="half" idx="10"/>
          </p:nvPr>
        </p:nvSpPr>
        <p:spPr/>
        <p:txBody>
          <a:bodyPr/>
          <a:lstStyle>
            <a:lvl1pPr>
              <a:defRPr/>
            </a:lvl1pPr>
          </a:lstStyle>
          <a:p>
            <a:r>
              <a:rPr lang="en-US" altLang="en-US"/>
              <a:t>Copyright © 2003-2006 Reclaiming the Mind Ministries, All rights reserved.</a:t>
            </a:r>
          </a:p>
        </p:txBody>
      </p:sp>
    </p:spTree>
    <p:extLst>
      <p:ext uri="{BB962C8B-B14F-4D97-AF65-F5344CB8AC3E}">
        <p14:creationId xmlns:p14="http://schemas.microsoft.com/office/powerpoint/2010/main" val="3787433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7377C-C63F-4585-8BBF-053F7B1BF692}"/>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F53625-B670-499F-9D0C-024E3F461BE5}"/>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1745ABB-8730-4025-A728-6CD65239D56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719A729-6B60-4235-AD37-7C067F38BBA5}"/>
              </a:ext>
            </a:extLst>
          </p:cNvPr>
          <p:cNvSpPr>
            <a:spLocks noGrp="1"/>
          </p:cNvSpPr>
          <p:nvPr>
            <p:ph type="dt" sz="half" idx="10"/>
          </p:nvPr>
        </p:nvSpPr>
        <p:spPr/>
        <p:txBody>
          <a:bodyPr/>
          <a:lstStyle>
            <a:lvl1pPr>
              <a:defRPr/>
            </a:lvl1pPr>
          </a:lstStyle>
          <a:p>
            <a:r>
              <a:rPr lang="en-US" altLang="en-US"/>
              <a:t>Copyright © 2003-2006 Reclaiming the Mind Ministries, All rights reserved.</a:t>
            </a:r>
          </a:p>
        </p:txBody>
      </p:sp>
    </p:spTree>
    <p:extLst>
      <p:ext uri="{BB962C8B-B14F-4D97-AF65-F5344CB8AC3E}">
        <p14:creationId xmlns:p14="http://schemas.microsoft.com/office/powerpoint/2010/main" val="3022765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48AF7C9-6475-46FA-A611-E1F47CBAD7B2}"/>
              </a:ext>
            </a:extLst>
          </p:cNvPr>
          <p:cNvSpPr>
            <a:spLocks noGrp="1" noChangeArrowheads="1"/>
          </p:cNvSpPr>
          <p:nvPr>
            <p:ph type="title"/>
          </p:nvPr>
        </p:nvSpPr>
        <p:spPr bwMode="auto">
          <a:xfrm>
            <a:off x="406400" y="274638"/>
            <a:ext cx="11176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67C29A6-86D3-4ACB-9C9C-51155D5440B3}"/>
              </a:ext>
            </a:extLst>
          </p:cNvPr>
          <p:cNvSpPr>
            <a:spLocks noGrp="1" noChangeArrowheads="1"/>
          </p:cNvSpPr>
          <p:nvPr>
            <p:ph type="body" idx="1"/>
          </p:nvPr>
        </p:nvSpPr>
        <p:spPr bwMode="auto">
          <a:xfrm>
            <a:off x="2235200" y="1524000"/>
            <a:ext cx="9347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42" name="Picture 18">
            <a:extLst>
              <a:ext uri="{FF2B5EF4-FFF2-40B4-BE49-F238E27FC236}">
                <a16:creationId xmlns:a16="http://schemas.microsoft.com/office/drawing/2014/main" id="{AFA1F094-BDA7-49B0-8B31-8FC30A1160B1}"/>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769600" y="6288088"/>
            <a:ext cx="1219200" cy="493712"/>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umanity &amp; Sin Background - Color Corrected">
            <a:extLst>
              <a:ext uri="{FF2B5EF4-FFF2-40B4-BE49-F238E27FC236}">
                <a16:creationId xmlns:a16="http://schemas.microsoft.com/office/drawing/2014/main" id="{BB56072E-79BE-4CFA-BA72-87F6967DD3F6}"/>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4276726"/>
            <a:ext cx="3810000" cy="2581275"/>
          </a:xfrm>
          <a:prstGeom prst="rect">
            <a:avLst/>
          </a:prstGeom>
          <a:noFill/>
          <a:extLst>
            <a:ext uri="{909E8E84-426E-40DD-AFC4-6F175D3DCCD1}">
              <a14:hiddenFill xmlns:a14="http://schemas.microsoft.com/office/drawing/2010/main">
                <a:solidFill>
                  <a:srgbClr val="FFFFFF"/>
                </a:solidFill>
              </a14:hiddenFill>
            </a:ext>
          </a:extLst>
        </p:spPr>
      </p:pic>
      <p:sp>
        <p:nvSpPr>
          <p:cNvPr id="1028" name="Rectangle 4">
            <a:extLst>
              <a:ext uri="{FF2B5EF4-FFF2-40B4-BE49-F238E27FC236}">
                <a16:creationId xmlns:a16="http://schemas.microsoft.com/office/drawing/2014/main" id="{7B9494A8-CF09-4ECA-8CE5-79F55CE2DED3}"/>
              </a:ext>
            </a:extLst>
          </p:cNvPr>
          <p:cNvSpPr>
            <a:spLocks noGrp="1" noChangeArrowheads="1"/>
          </p:cNvSpPr>
          <p:nvPr>
            <p:ph type="dt" sz="half" idx="2"/>
          </p:nvPr>
        </p:nvSpPr>
        <p:spPr bwMode="auto">
          <a:xfrm>
            <a:off x="4572000" y="6629400"/>
            <a:ext cx="5588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vl1pPr>
          </a:lstStyle>
          <a:p>
            <a:r>
              <a:rPr lang="en-US" altLang="en-US"/>
              <a:t>Copyright © 2003-2006 Reclaiming the Mind Ministries, All rights reserved.</a:t>
            </a:r>
          </a:p>
        </p:txBody>
      </p:sp>
    </p:spTree>
    <p:extLst>
      <p:ext uri="{BB962C8B-B14F-4D97-AF65-F5344CB8AC3E}">
        <p14:creationId xmlns:p14="http://schemas.microsoft.com/office/powerpoint/2010/main" val="41308871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5">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hf sldNum="0" hdr="0" ftr="0"/>
  <p:txStyles>
    <p:titleStyle>
      <a:lvl1pPr algn="ctr" rtl="0" fontAlgn="base">
        <a:spcBef>
          <a:spcPct val="0"/>
        </a:spcBef>
        <a:spcAft>
          <a:spcPct val="0"/>
        </a:spcAft>
        <a:defRPr sz="4000" kern="1200">
          <a:solidFill>
            <a:srgbClr val="800000"/>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2pPr>
      <a:lvl3pPr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3pPr>
      <a:lvl4pPr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4pPr>
      <a:lvl5pPr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5pPr>
      <a:lvl6pPr marL="457200"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6pPr>
      <a:lvl7pPr marL="914400"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7pPr>
      <a:lvl8pPr marL="1371600"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8pPr>
      <a:lvl9pPr marL="1828800"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9pPr>
    </p:titleStyle>
    <p:bodyStyle>
      <a:lvl1pPr marL="342900" indent="-342900" algn="l" rtl="0" fontAlgn="base">
        <a:spcBef>
          <a:spcPct val="20000"/>
        </a:spcBef>
        <a:spcAft>
          <a:spcPct val="0"/>
        </a:spcAft>
        <a:buClr>
          <a:srgbClr val="800000"/>
        </a:buClr>
        <a:buChar char="•"/>
        <a:defRPr sz="3200" kern="1200">
          <a:solidFill>
            <a:schemeClr val="tx1"/>
          </a:solidFill>
          <a:latin typeface="+mn-lt"/>
          <a:ea typeface="+mn-ea"/>
          <a:cs typeface="+mn-cs"/>
        </a:defRPr>
      </a:lvl1pPr>
      <a:lvl2pPr marL="742950" indent="-285750" algn="l" rtl="0" fontAlgn="base">
        <a:spcBef>
          <a:spcPct val="20000"/>
        </a:spcBef>
        <a:spcAft>
          <a:spcPct val="0"/>
        </a:spcAft>
        <a:buClr>
          <a:srgbClr val="800000"/>
        </a:buClr>
        <a:buChar char="–"/>
        <a:defRPr sz="2800" kern="1200">
          <a:solidFill>
            <a:schemeClr val="tx1"/>
          </a:solidFill>
          <a:latin typeface="+mn-lt"/>
          <a:ea typeface="+mn-ea"/>
          <a:cs typeface="+mn-cs"/>
        </a:defRPr>
      </a:lvl2pPr>
      <a:lvl3pPr marL="1143000" indent="-228600" algn="l" rtl="0" fontAlgn="base">
        <a:spcBef>
          <a:spcPct val="20000"/>
        </a:spcBef>
        <a:spcAft>
          <a:spcPct val="0"/>
        </a:spcAft>
        <a:buClr>
          <a:srgbClr val="800000"/>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rgbClr val="800000"/>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rgbClr val="800000"/>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2DEEDF92-D3D9-4740-9CAB-B892EE348147}"/>
              </a:ext>
            </a:extLst>
          </p:cNvPr>
          <p:cNvSpPr>
            <a:spLocks noGrp="1" noChangeArrowheads="1"/>
          </p:cNvSpPr>
          <p:nvPr>
            <p:ph type="dt" sz="half" idx="2"/>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2050" name="Rectangle 2">
            <a:extLst>
              <a:ext uri="{FF2B5EF4-FFF2-40B4-BE49-F238E27FC236}">
                <a16:creationId xmlns:a16="http://schemas.microsoft.com/office/drawing/2014/main" id="{EB4637A1-992D-49A5-ACBD-42BE675683AB}"/>
              </a:ext>
            </a:extLst>
          </p:cNvPr>
          <p:cNvSpPr>
            <a:spLocks noGrp="1" noChangeArrowheads="1"/>
          </p:cNvSpPr>
          <p:nvPr>
            <p:ph type="ctrTitle"/>
          </p:nvPr>
        </p:nvSpPr>
        <p:spPr>
          <a:xfrm>
            <a:off x="2209800" y="2720976"/>
            <a:ext cx="7772400" cy="1470025"/>
          </a:xfrm>
        </p:spPr>
        <p:txBody>
          <a:bodyPr/>
          <a:lstStyle/>
          <a:p>
            <a:r>
              <a:rPr lang="en-US" altLang="en-US"/>
              <a:t>Humanity and Sin</a:t>
            </a:r>
          </a:p>
        </p:txBody>
      </p:sp>
      <p:pic>
        <p:nvPicPr>
          <p:cNvPr id="2055" name="Picture 7">
            <a:extLst>
              <a:ext uri="{FF2B5EF4-FFF2-40B4-BE49-F238E27FC236}">
                <a16:creationId xmlns:a16="http://schemas.microsoft.com/office/drawing/2014/main" id="{9219C21C-8A81-4035-AA32-8546EF8B03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762001"/>
            <a:ext cx="4343400" cy="23098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E182857-9F56-40E0-80B9-E5251E661540}"/>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104450" name="Rectangle 2">
            <a:extLst>
              <a:ext uri="{FF2B5EF4-FFF2-40B4-BE49-F238E27FC236}">
                <a16:creationId xmlns:a16="http://schemas.microsoft.com/office/drawing/2014/main" id="{29B4C9DD-5A1A-4412-9678-C18A3980D339}"/>
              </a:ext>
            </a:extLst>
          </p:cNvPr>
          <p:cNvSpPr>
            <a:spLocks noGrp="1" noChangeArrowheads="1"/>
          </p:cNvSpPr>
          <p:nvPr>
            <p:ph type="title"/>
          </p:nvPr>
        </p:nvSpPr>
        <p:spPr/>
        <p:txBody>
          <a:bodyPr/>
          <a:lstStyle/>
          <a:p>
            <a:r>
              <a:rPr lang="en-US" altLang="en-US"/>
              <a:t>Why Did God Create Man?</a:t>
            </a:r>
          </a:p>
        </p:txBody>
      </p:sp>
      <p:sp>
        <p:nvSpPr>
          <p:cNvPr id="104452" name="Rectangle 4">
            <a:extLst>
              <a:ext uri="{FF2B5EF4-FFF2-40B4-BE49-F238E27FC236}">
                <a16:creationId xmlns:a16="http://schemas.microsoft.com/office/drawing/2014/main" id="{33795F6D-4BB1-45E2-A8BC-A962413E8A27}"/>
              </a:ext>
            </a:extLst>
          </p:cNvPr>
          <p:cNvSpPr>
            <a:spLocks noGrp="1" noChangeArrowheads="1"/>
          </p:cNvSpPr>
          <p:nvPr>
            <p:ph type="body" idx="1"/>
          </p:nvPr>
        </p:nvSpPr>
        <p:spPr/>
        <p:txBody>
          <a:bodyPr/>
          <a:lstStyle/>
          <a:p>
            <a:pPr marL="0" indent="0">
              <a:buNone/>
            </a:pPr>
            <a:r>
              <a:rPr lang="en-US" altLang="en-US" b="1"/>
              <a:t>Definition of Anthropology</a:t>
            </a:r>
            <a:r>
              <a:rPr lang="en-US" altLang="en-US"/>
              <a:t>: The study of the purpose and nature of humanity, both in its pre-fall and post-fall state.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E5A3AA5-E17E-47B3-97CF-68BD9A27F634}"/>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100354" name="Rectangle 2">
            <a:extLst>
              <a:ext uri="{FF2B5EF4-FFF2-40B4-BE49-F238E27FC236}">
                <a16:creationId xmlns:a16="http://schemas.microsoft.com/office/drawing/2014/main" id="{24260CD3-07F1-41CE-A217-5B3E0B60362C}"/>
              </a:ext>
            </a:extLst>
          </p:cNvPr>
          <p:cNvSpPr>
            <a:spLocks noGrp="1" noChangeArrowheads="1"/>
          </p:cNvSpPr>
          <p:nvPr>
            <p:ph type="title"/>
          </p:nvPr>
        </p:nvSpPr>
        <p:spPr/>
        <p:txBody>
          <a:bodyPr/>
          <a:lstStyle/>
          <a:p>
            <a:r>
              <a:rPr lang="en-US" altLang="en-US"/>
              <a:t>Why Did God Create Man?</a:t>
            </a:r>
          </a:p>
        </p:txBody>
      </p:sp>
      <p:sp>
        <p:nvSpPr>
          <p:cNvPr id="100355" name="Rectangle 3">
            <a:extLst>
              <a:ext uri="{FF2B5EF4-FFF2-40B4-BE49-F238E27FC236}">
                <a16:creationId xmlns:a16="http://schemas.microsoft.com/office/drawing/2014/main" id="{20914CE1-310B-47D3-A7CB-9C41BCAB2358}"/>
              </a:ext>
            </a:extLst>
          </p:cNvPr>
          <p:cNvSpPr>
            <a:spLocks noGrp="1" noChangeArrowheads="1"/>
          </p:cNvSpPr>
          <p:nvPr>
            <p:ph type="body" idx="1"/>
          </p:nvPr>
        </p:nvSpPr>
        <p:spPr/>
        <p:txBody>
          <a:bodyPr/>
          <a:lstStyle/>
          <a:p>
            <a:pPr marL="609600" indent="-609600">
              <a:lnSpc>
                <a:spcPct val="90000"/>
              </a:lnSpc>
              <a:buNone/>
            </a:pPr>
            <a:r>
              <a:rPr lang="en-US" altLang="en-US" sz="2800" b="1">
                <a:effectLst>
                  <a:outerShdw blurRad="38100" dist="38100" dir="2700000" algn="tl">
                    <a:srgbClr val="C0C0C0"/>
                  </a:outerShdw>
                </a:effectLst>
              </a:rPr>
              <a:t>Why Study the Doctrine of Humanity? </a:t>
            </a:r>
          </a:p>
          <a:p>
            <a:pPr marL="990600" lvl="1" indent="-533400">
              <a:lnSpc>
                <a:spcPct val="90000"/>
              </a:lnSpc>
              <a:buFontTx/>
              <a:buAutoNum type="arabicPeriod"/>
            </a:pPr>
            <a:r>
              <a:rPr lang="en-US" altLang="en-US" sz="2400"/>
              <a:t>It significantly affects every other doctrine of theology.</a:t>
            </a:r>
          </a:p>
          <a:p>
            <a:pPr marL="990600" lvl="1" indent="-533400">
              <a:lnSpc>
                <a:spcPct val="90000"/>
              </a:lnSpc>
              <a:buFontTx/>
              <a:buAutoNum type="arabicPeriod"/>
            </a:pPr>
            <a:r>
              <a:rPr lang="en-US" altLang="en-US" sz="2400"/>
              <a:t>It shapes your views on sociology, politics, and the family.</a:t>
            </a:r>
          </a:p>
          <a:p>
            <a:pPr marL="990600" lvl="1" indent="-533400">
              <a:lnSpc>
                <a:spcPct val="90000"/>
              </a:lnSpc>
              <a:buFontTx/>
              <a:buAutoNum type="arabicPeriod"/>
            </a:pPr>
            <a:r>
              <a:rPr lang="en-US" altLang="en-US" sz="2400"/>
              <a:t>It will affect your views of psychology.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9DAB777-B590-4FF5-A1AE-59D8D1638475}"/>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993282" name="Rectangle 2">
            <a:extLst>
              <a:ext uri="{FF2B5EF4-FFF2-40B4-BE49-F238E27FC236}">
                <a16:creationId xmlns:a16="http://schemas.microsoft.com/office/drawing/2014/main" id="{E078B234-6038-4B55-AC72-BDBC3FDE429C}"/>
              </a:ext>
            </a:extLst>
          </p:cNvPr>
          <p:cNvSpPr>
            <a:spLocks noGrp="1" noChangeArrowheads="1"/>
          </p:cNvSpPr>
          <p:nvPr>
            <p:ph type="title"/>
          </p:nvPr>
        </p:nvSpPr>
        <p:spPr/>
        <p:txBody>
          <a:bodyPr/>
          <a:lstStyle/>
          <a:p>
            <a:r>
              <a:rPr lang="en-US" altLang="en-US"/>
              <a:t>Why Did God Create Man?</a:t>
            </a:r>
          </a:p>
        </p:txBody>
      </p:sp>
      <p:sp>
        <p:nvSpPr>
          <p:cNvPr id="993283" name="Rectangle 3">
            <a:extLst>
              <a:ext uri="{FF2B5EF4-FFF2-40B4-BE49-F238E27FC236}">
                <a16:creationId xmlns:a16="http://schemas.microsoft.com/office/drawing/2014/main" id="{409ADC77-D34B-4AAD-916D-A8DC3A7226E7}"/>
              </a:ext>
            </a:extLst>
          </p:cNvPr>
          <p:cNvSpPr>
            <a:spLocks noGrp="1" noChangeArrowheads="1"/>
          </p:cNvSpPr>
          <p:nvPr>
            <p:ph type="body" idx="1"/>
          </p:nvPr>
        </p:nvSpPr>
        <p:spPr/>
        <p:txBody>
          <a:bodyPr/>
          <a:lstStyle/>
          <a:p>
            <a:pPr marL="990600" lvl="1" indent="-533400">
              <a:buFontTx/>
              <a:buAutoNum type="arabicPeriod" startAt="4"/>
            </a:pPr>
            <a:r>
              <a:rPr lang="en-US" altLang="en-US"/>
              <a:t>Humanity is something about which everyone has expressed views.</a:t>
            </a:r>
          </a:p>
          <a:p>
            <a:pPr marL="990600" lvl="1" indent="-533400">
              <a:buFontTx/>
              <a:buAutoNum type="arabicPeriod" startAt="4"/>
            </a:pPr>
            <a:r>
              <a:rPr lang="en-US" altLang="en-US"/>
              <a:t>It will affect how you minister to both believers and to non-believers.</a:t>
            </a:r>
          </a:p>
          <a:p>
            <a:pPr marL="990600" lvl="1" indent="-533400">
              <a:buFontTx/>
              <a:buAutoNum type="arabicPeriod" startAt="4"/>
            </a:pPr>
            <a:r>
              <a:rPr lang="en-US" altLang="en-US"/>
              <a:t>It affects how you view yourself.</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4242" name="Rectangle 2">
            <a:extLst>
              <a:ext uri="{FF2B5EF4-FFF2-40B4-BE49-F238E27FC236}">
                <a16:creationId xmlns:a16="http://schemas.microsoft.com/office/drawing/2014/main" id="{78152F8E-2F8F-4A64-A327-2F4D899399DF}"/>
              </a:ext>
            </a:extLst>
          </p:cNvPr>
          <p:cNvSpPr>
            <a:spLocks noGrp="1" noChangeArrowheads="1"/>
          </p:cNvSpPr>
          <p:nvPr>
            <p:ph type="title"/>
          </p:nvPr>
        </p:nvSpPr>
        <p:spPr/>
        <p:txBody>
          <a:bodyPr/>
          <a:lstStyle/>
          <a:p>
            <a:r>
              <a:rPr lang="en-US" altLang="en-US"/>
              <a:t>Why Did God Create Man?</a:t>
            </a:r>
          </a:p>
        </p:txBody>
      </p:sp>
      <p:sp>
        <p:nvSpPr>
          <p:cNvPr id="394244" name="Rectangle 4">
            <a:extLst>
              <a:ext uri="{FF2B5EF4-FFF2-40B4-BE49-F238E27FC236}">
                <a16:creationId xmlns:a16="http://schemas.microsoft.com/office/drawing/2014/main" id="{AD7CF51F-C45B-40EC-8B48-63BE32AFC93D}"/>
              </a:ext>
            </a:extLst>
          </p:cNvPr>
          <p:cNvSpPr>
            <a:spLocks noChangeArrowheads="1"/>
          </p:cNvSpPr>
          <p:nvPr/>
        </p:nvSpPr>
        <p:spPr bwMode="auto">
          <a:xfrm>
            <a:off x="1981200" y="1444626"/>
            <a:ext cx="8382000" cy="5000625"/>
          </a:xfrm>
          <a:prstGeom prst="rect">
            <a:avLst/>
          </a:prstGeom>
          <a:solidFill>
            <a:schemeClr val="bg1"/>
          </a:solidFill>
          <a:ln w="9525">
            <a:solidFill>
              <a:schemeClr val="tx1"/>
            </a:solidFill>
            <a:miter lim="800000"/>
            <a:headEnd/>
            <a:tailEnd/>
          </a:ln>
          <a:effectLst>
            <a:outerShdw dist="107763" dir="13500000" algn="ctr" rotWithShape="0">
              <a:schemeClr val="bg2">
                <a:alpha val="50000"/>
              </a:schemeClr>
            </a:outerShdw>
          </a:effectLst>
        </p:spPr>
        <p:txBody>
          <a:bodyPr anchor="ctr">
            <a:spAutoFit/>
          </a:bodyPr>
          <a:lstStyle/>
          <a:p>
            <a:pPr fontAlgn="base">
              <a:spcBef>
                <a:spcPct val="0"/>
              </a:spcBef>
              <a:spcAft>
                <a:spcPct val="0"/>
              </a:spcAft>
            </a:pPr>
            <a:r>
              <a:rPr lang="en-US" altLang="en-US" sz="2600" b="1">
                <a:solidFill>
                  <a:srgbClr val="000000"/>
                </a:solidFill>
                <a:latin typeface="Bradley Hand ITC" panose="03070402050302030203" pitchFamily="66" charset="0"/>
              </a:rPr>
              <a:t>“How you answer the question concerning the significance of being human will determine your views about what inherent rights people have, how people should be governed, and what authority, if any, they have to treat animals differently than they treat people.</a:t>
            </a:r>
          </a:p>
          <a:p>
            <a:pPr fontAlgn="base">
              <a:spcBef>
                <a:spcPct val="0"/>
              </a:spcBef>
              <a:spcAft>
                <a:spcPct val="0"/>
              </a:spcAft>
            </a:pPr>
            <a:r>
              <a:rPr lang="en-US" altLang="en-US" sz="2600" b="1">
                <a:solidFill>
                  <a:srgbClr val="000000"/>
                </a:solidFill>
                <a:latin typeface="Bradley Hand ITC" panose="03070402050302030203" pitchFamily="66" charset="0"/>
              </a:rPr>
              <a:t>“Indeed, how you answer these questions will greatly affect your views on whether it is legal to allow severely deformed babies to die, whether people have the right or responsibility to take others off life support, whether and when people have the right to choose abortion, and whether human cloning should be pursued.”</a:t>
            </a:r>
          </a:p>
          <a:p>
            <a:pPr algn="r" fontAlgn="base">
              <a:spcBef>
                <a:spcPct val="0"/>
              </a:spcBef>
              <a:spcAft>
                <a:spcPct val="0"/>
              </a:spcAft>
            </a:pPr>
            <a:r>
              <a:rPr lang="en-US" altLang="en-US" sz="2600" b="1">
                <a:solidFill>
                  <a:srgbClr val="000000"/>
                </a:solidFill>
                <a:latin typeface="Bradley Hand ITC" panose="03070402050302030203" pitchFamily="66" charset="0"/>
              </a:rPr>
              <a:t>–Gregory Boyd </a:t>
            </a:r>
          </a:p>
          <a:p>
            <a:pPr algn="r" fontAlgn="base">
              <a:spcBef>
                <a:spcPct val="0"/>
              </a:spcBef>
              <a:spcAft>
                <a:spcPct val="0"/>
              </a:spcAft>
            </a:pPr>
            <a:r>
              <a:rPr lang="en-US" altLang="en-US" sz="900">
                <a:solidFill>
                  <a:srgbClr val="000000"/>
                </a:solidFill>
                <a:latin typeface="Arial" panose="020B0604020202020204" pitchFamily="34" charset="0"/>
              </a:rPr>
              <a:t>Gregory Boyd and Paul Eddy, </a:t>
            </a:r>
            <a:r>
              <a:rPr lang="en-US" altLang="en-US" sz="900" i="1">
                <a:solidFill>
                  <a:srgbClr val="000000"/>
                </a:solidFill>
                <a:latin typeface="Arial" panose="020B0604020202020204" pitchFamily="34" charset="0"/>
              </a:rPr>
              <a:t>Across the Spectrum</a:t>
            </a:r>
            <a:r>
              <a:rPr lang="en-US" altLang="en-US" sz="900">
                <a:solidFill>
                  <a:srgbClr val="000000"/>
                </a:solidFill>
                <a:latin typeface="Arial" panose="020B0604020202020204" pitchFamily="34" charset="0"/>
              </a:rPr>
              <a:t>, (Grand Rapids, MI: 2002), 74-75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F868566-5DE6-44A3-BBC8-4991D7B762A0}"/>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700419" name="Rectangle 3">
            <a:extLst>
              <a:ext uri="{FF2B5EF4-FFF2-40B4-BE49-F238E27FC236}">
                <a16:creationId xmlns:a16="http://schemas.microsoft.com/office/drawing/2014/main" id="{5D9CE6D7-F57B-4A38-AAD2-3A805DCF2083}"/>
              </a:ext>
            </a:extLst>
          </p:cNvPr>
          <p:cNvSpPr>
            <a:spLocks noGrp="1" noChangeArrowheads="1"/>
          </p:cNvSpPr>
          <p:nvPr>
            <p:ph type="body" idx="1"/>
          </p:nvPr>
        </p:nvSpPr>
        <p:spPr/>
        <p:txBody>
          <a:bodyPr/>
          <a:lstStyle/>
          <a:p>
            <a:pPr marL="0" indent="0" algn="ctr">
              <a:buNone/>
            </a:pPr>
            <a:endParaRPr lang="en-US" altLang="en-US" sz="4000">
              <a:effectLst>
                <a:outerShdw blurRad="38100" dist="38100" dir="2700000" algn="tl">
                  <a:srgbClr val="C0C0C0"/>
                </a:outerShdw>
              </a:effectLst>
            </a:endParaRPr>
          </a:p>
          <a:p>
            <a:pPr marL="0" indent="0" algn="ctr">
              <a:buNone/>
            </a:pPr>
            <a:r>
              <a:rPr lang="en-US" altLang="en-US" sz="4000" b="1">
                <a:effectLst>
                  <a:outerShdw blurRad="38100" dist="38100" dir="2700000" algn="tl">
                    <a:srgbClr val="C0C0C0"/>
                  </a:outerShdw>
                </a:effectLst>
              </a:rPr>
              <a:t>Why did God create man?</a:t>
            </a:r>
          </a:p>
        </p:txBody>
      </p:sp>
      <p:sp>
        <p:nvSpPr>
          <p:cNvPr id="700420" name="Rectangle 4">
            <a:extLst>
              <a:ext uri="{FF2B5EF4-FFF2-40B4-BE49-F238E27FC236}">
                <a16:creationId xmlns:a16="http://schemas.microsoft.com/office/drawing/2014/main" id="{A3341623-DDDF-42A5-B65C-3FDD2ECBDDFB}"/>
              </a:ext>
            </a:extLst>
          </p:cNvPr>
          <p:cNvSpPr>
            <a:spLocks noGrp="1" noChangeArrowheads="1"/>
          </p:cNvSpPr>
          <p:nvPr>
            <p:ph type="title"/>
          </p:nvPr>
        </p:nvSpPr>
        <p:spPr/>
        <p:txBody>
          <a:bodyPr/>
          <a:lstStyle/>
          <a:p>
            <a:r>
              <a:rPr lang="en-US" altLang="en-US"/>
              <a:t>Why Did God Create Man?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87EE5C3-2670-49D4-853E-45A7058BA002}"/>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18434" name="Rectangle 2">
            <a:extLst>
              <a:ext uri="{FF2B5EF4-FFF2-40B4-BE49-F238E27FC236}">
                <a16:creationId xmlns:a16="http://schemas.microsoft.com/office/drawing/2014/main" id="{8799B3C7-4CBD-4B00-964B-5EBC73025F0E}"/>
              </a:ext>
            </a:extLst>
          </p:cNvPr>
          <p:cNvSpPr>
            <a:spLocks noGrp="1" noChangeArrowheads="1"/>
          </p:cNvSpPr>
          <p:nvPr>
            <p:ph type="title"/>
          </p:nvPr>
        </p:nvSpPr>
        <p:spPr/>
        <p:txBody>
          <a:bodyPr/>
          <a:lstStyle/>
          <a:p>
            <a:r>
              <a:rPr lang="en-US" altLang="en-US"/>
              <a:t>Why Did God Create Man?</a:t>
            </a:r>
          </a:p>
        </p:txBody>
      </p:sp>
      <p:sp>
        <p:nvSpPr>
          <p:cNvPr id="18437" name="Rectangle 5">
            <a:extLst>
              <a:ext uri="{FF2B5EF4-FFF2-40B4-BE49-F238E27FC236}">
                <a16:creationId xmlns:a16="http://schemas.microsoft.com/office/drawing/2014/main" id="{C690C9FD-0251-446C-8BAE-5BE534BB24A8}"/>
              </a:ext>
            </a:extLst>
          </p:cNvPr>
          <p:cNvSpPr>
            <a:spLocks noChangeArrowheads="1"/>
          </p:cNvSpPr>
          <p:nvPr/>
        </p:nvSpPr>
        <p:spPr bwMode="auto">
          <a:xfrm>
            <a:off x="3581400" y="2362201"/>
            <a:ext cx="5791200" cy="2663825"/>
          </a:xfrm>
          <a:prstGeom prst="rect">
            <a:avLst/>
          </a:prstGeom>
          <a:solidFill>
            <a:schemeClr val="bg1"/>
          </a:solidFill>
          <a:ln w="9525">
            <a:solidFill>
              <a:schemeClr val="tx1"/>
            </a:solidFill>
            <a:miter lim="800000"/>
            <a:headEnd/>
            <a:tailEnd/>
          </a:ln>
          <a:effectLst>
            <a:outerShdw dist="107763" dir="18900000" algn="ctr" rotWithShape="0">
              <a:schemeClr val="bg2">
                <a:alpha val="50000"/>
              </a:schemeClr>
            </a:outerShdw>
          </a:effectLst>
        </p:spPr>
        <p:txBody>
          <a:bodyPr anchor="ctr">
            <a:spAutoFit/>
          </a:bodyPr>
          <a:lstStyle/>
          <a:p>
            <a:pPr fontAlgn="base">
              <a:spcBef>
                <a:spcPct val="0"/>
              </a:spcBef>
              <a:spcAft>
                <a:spcPct val="0"/>
              </a:spcAft>
            </a:pPr>
            <a:r>
              <a:rPr lang="en-US" altLang="en-US" sz="2800">
                <a:solidFill>
                  <a:srgbClr val="000000"/>
                </a:solidFill>
                <a:latin typeface="Bradley Hand ITC" panose="03070402050302030203" pitchFamily="66" charset="0"/>
              </a:rPr>
              <a:t>Question 1: What is the chief and highest end of man?</a:t>
            </a:r>
          </a:p>
          <a:p>
            <a:pPr fontAlgn="base">
              <a:spcBef>
                <a:spcPct val="0"/>
              </a:spcBef>
              <a:spcAft>
                <a:spcPct val="0"/>
              </a:spcAft>
            </a:pPr>
            <a:r>
              <a:rPr lang="en-US" altLang="en-US" sz="2800">
                <a:solidFill>
                  <a:srgbClr val="000000"/>
                </a:solidFill>
                <a:latin typeface="Bradley Hand ITC" panose="03070402050302030203" pitchFamily="66" charset="0"/>
              </a:rPr>
              <a:t>Answer: Man’s chief and highest end is to glorify God and enjoy him forever.</a:t>
            </a:r>
          </a:p>
          <a:p>
            <a:pPr algn="r" fontAlgn="base">
              <a:spcBef>
                <a:spcPct val="0"/>
              </a:spcBef>
              <a:spcAft>
                <a:spcPct val="0"/>
              </a:spcAft>
            </a:pPr>
            <a:r>
              <a:rPr lang="en-US" altLang="en-US" sz="2800">
                <a:solidFill>
                  <a:srgbClr val="000000"/>
                </a:solidFill>
                <a:latin typeface="Bradley Hand ITC" panose="03070402050302030203" pitchFamily="66" charset="0"/>
                <a:cs typeface="Arial" panose="020B0604020202020204" pitchFamily="34" charset="0"/>
              </a:rPr>
              <a:t>–</a:t>
            </a:r>
            <a:r>
              <a:rPr lang="en-US" altLang="en-US" sz="2800">
                <a:solidFill>
                  <a:srgbClr val="000000"/>
                </a:solidFill>
                <a:latin typeface="Bradley Hand ITC" panose="03070402050302030203" pitchFamily="66" charset="0"/>
              </a:rPr>
              <a:t>Westminster Larger Catechism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0644EEC-A7A8-4EB9-862D-35F905750D3E}"/>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1029122" name="Rectangle 2">
            <a:extLst>
              <a:ext uri="{FF2B5EF4-FFF2-40B4-BE49-F238E27FC236}">
                <a16:creationId xmlns:a16="http://schemas.microsoft.com/office/drawing/2014/main" id="{3EBB69F1-78B7-46FE-8E29-CA0A7F51A96F}"/>
              </a:ext>
            </a:extLst>
          </p:cNvPr>
          <p:cNvSpPr>
            <a:spLocks noGrp="1" noChangeArrowheads="1"/>
          </p:cNvSpPr>
          <p:nvPr>
            <p:ph type="title"/>
          </p:nvPr>
        </p:nvSpPr>
        <p:spPr/>
        <p:txBody>
          <a:bodyPr/>
          <a:lstStyle/>
          <a:p>
            <a:r>
              <a:rPr lang="en-US" altLang="en-US"/>
              <a:t>Why Did God Create Man?</a:t>
            </a:r>
          </a:p>
        </p:txBody>
      </p:sp>
      <p:sp>
        <p:nvSpPr>
          <p:cNvPr id="1029123" name="Rectangle 3">
            <a:extLst>
              <a:ext uri="{FF2B5EF4-FFF2-40B4-BE49-F238E27FC236}">
                <a16:creationId xmlns:a16="http://schemas.microsoft.com/office/drawing/2014/main" id="{CA14C8F1-774B-4CCD-A18D-FC1B4B404F87}"/>
              </a:ext>
            </a:extLst>
          </p:cNvPr>
          <p:cNvSpPr>
            <a:spLocks noChangeArrowheads="1"/>
          </p:cNvSpPr>
          <p:nvPr/>
        </p:nvSpPr>
        <p:spPr bwMode="auto">
          <a:xfrm>
            <a:off x="3581400" y="1905001"/>
            <a:ext cx="6019800" cy="3090863"/>
          </a:xfrm>
          <a:prstGeom prst="rect">
            <a:avLst/>
          </a:prstGeom>
          <a:solidFill>
            <a:schemeClr val="bg1"/>
          </a:solidFill>
          <a:ln w="9525">
            <a:solidFill>
              <a:schemeClr val="tx1"/>
            </a:solidFill>
            <a:miter lim="800000"/>
            <a:headEnd/>
            <a:tailEnd/>
          </a:ln>
          <a:effectLst>
            <a:outerShdw dist="107763" dir="8100000" algn="ctr" rotWithShape="0">
              <a:schemeClr val="bg2">
                <a:alpha val="50000"/>
              </a:schemeClr>
            </a:outerShdw>
          </a:effectLst>
        </p:spPr>
        <p:txBody>
          <a:bodyPr anchor="ctr">
            <a:spAutoFit/>
          </a:bodyPr>
          <a:lstStyle/>
          <a:p>
            <a:pPr fontAlgn="base">
              <a:spcBef>
                <a:spcPct val="0"/>
              </a:spcBef>
              <a:spcAft>
                <a:spcPct val="0"/>
              </a:spcAft>
            </a:pPr>
            <a:r>
              <a:rPr lang="en-US" altLang="en-US" sz="2800">
                <a:solidFill>
                  <a:srgbClr val="000000"/>
                </a:solidFill>
                <a:latin typeface="Bradley Hand ITC" panose="03070402050302030203" pitchFamily="66" charset="0"/>
              </a:rPr>
              <a:t>“We hold these truths to be self-evident, that all men are created equal, that they are endowed by their Creator with certain unalienable rights, that among these are life, liberty, and the pursuit of happiness.”</a:t>
            </a:r>
          </a:p>
          <a:p>
            <a:pPr algn="r" fontAlgn="base">
              <a:spcBef>
                <a:spcPct val="0"/>
              </a:spcBef>
              <a:spcAft>
                <a:spcPct val="0"/>
              </a:spcAft>
            </a:pPr>
            <a:r>
              <a:rPr lang="en-US" altLang="en-US" sz="2800">
                <a:solidFill>
                  <a:srgbClr val="000000"/>
                </a:solidFill>
                <a:latin typeface="Bradley Hand ITC" panose="03070402050302030203" pitchFamily="66" charset="0"/>
                <a:cs typeface="Arial" panose="020B0604020202020204" pitchFamily="34" charset="0"/>
              </a:rPr>
              <a:t>–</a:t>
            </a:r>
            <a:r>
              <a:rPr lang="en-US" altLang="en-US" sz="2800">
                <a:solidFill>
                  <a:srgbClr val="000000"/>
                </a:solidFill>
                <a:latin typeface="Bradley Hand ITC" panose="03070402050302030203" pitchFamily="66" charset="0"/>
              </a:rPr>
              <a:t>U.S. Declaration of Independence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4F8D99E-AB6B-4449-AACC-37FF341D22BA}"/>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837634" name="Rectangle 2">
            <a:extLst>
              <a:ext uri="{FF2B5EF4-FFF2-40B4-BE49-F238E27FC236}">
                <a16:creationId xmlns:a16="http://schemas.microsoft.com/office/drawing/2014/main" id="{7798E374-2378-4D5F-B325-E5B63FBB7E93}"/>
              </a:ext>
            </a:extLst>
          </p:cNvPr>
          <p:cNvSpPr>
            <a:spLocks noGrp="1" noChangeArrowheads="1"/>
          </p:cNvSpPr>
          <p:nvPr>
            <p:ph type="title"/>
          </p:nvPr>
        </p:nvSpPr>
        <p:spPr/>
        <p:txBody>
          <a:bodyPr/>
          <a:lstStyle/>
          <a:p>
            <a:r>
              <a:rPr lang="en-US" altLang="en-US"/>
              <a:t>Why Did God Create Man?</a:t>
            </a:r>
          </a:p>
        </p:txBody>
      </p:sp>
      <p:sp>
        <p:nvSpPr>
          <p:cNvPr id="837637" name="Rectangle 5">
            <a:extLst>
              <a:ext uri="{FF2B5EF4-FFF2-40B4-BE49-F238E27FC236}">
                <a16:creationId xmlns:a16="http://schemas.microsoft.com/office/drawing/2014/main" id="{4B7BEEBF-F8D4-4E24-8D55-A209AA970CDE}"/>
              </a:ext>
            </a:extLst>
          </p:cNvPr>
          <p:cNvSpPr>
            <a:spLocks noChangeArrowheads="1"/>
          </p:cNvSpPr>
          <p:nvPr/>
        </p:nvSpPr>
        <p:spPr bwMode="auto">
          <a:xfrm>
            <a:off x="4038600" y="2819401"/>
            <a:ext cx="4267200" cy="1108075"/>
          </a:xfrm>
          <a:prstGeom prst="rect">
            <a:avLst/>
          </a:prstGeom>
          <a:solidFill>
            <a:schemeClr val="bg1"/>
          </a:solidFill>
          <a:ln w="9525">
            <a:solidFill>
              <a:schemeClr val="tx1"/>
            </a:solidFill>
            <a:miter lim="800000"/>
            <a:headEnd/>
            <a:tailEnd/>
          </a:ln>
          <a:effectLst>
            <a:outerShdw dist="107763" dir="8100000" algn="ctr" rotWithShape="0">
              <a:schemeClr val="bg2">
                <a:alpha val="50000"/>
              </a:schemeClr>
            </a:outerShdw>
          </a:effectLst>
        </p:spPr>
        <p:txBody>
          <a:bodyPr anchor="ctr">
            <a:spAutoFit/>
          </a:bodyPr>
          <a:lstStyle/>
          <a:p>
            <a:pPr fontAlgn="base">
              <a:spcBef>
                <a:spcPct val="0"/>
              </a:spcBef>
              <a:spcAft>
                <a:spcPct val="0"/>
              </a:spcAft>
            </a:pPr>
            <a:r>
              <a:rPr lang="en-US" altLang="en-US" sz="2800">
                <a:solidFill>
                  <a:srgbClr val="000000"/>
                </a:solidFill>
                <a:latin typeface="Bradley Hand ITC" panose="03070402050302030203" pitchFamily="66" charset="0"/>
              </a:rPr>
              <a:t>“It’s not about you.”</a:t>
            </a:r>
          </a:p>
          <a:p>
            <a:pPr algn="r" fontAlgn="base">
              <a:spcBef>
                <a:spcPct val="0"/>
              </a:spcBef>
              <a:spcAft>
                <a:spcPct val="0"/>
              </a:spcAft>
            </a:pPr>
            <a:r>
              <a:rPr lang="en-US" altLang="en-US" sz="2800">
                <a:solidFill>
                  <a:srgbClr val="000000"/>
                </a:solidFill>
                <a:latin typeface="Bradley Hand ITC" panose="03070402050302030203" pitchFamily="66" charset="0"/>
                <a:cs typeface="Arial" panose="020B0604020202020204" pitchFamily="34" charset="0"/>
              </a:rPr>
              <a:t>–</a:t>
            </a:r>
            <a:r>
              <a:rPr lang="en-US" altLang="en-US" sz="2800">
                <a:solidFill>
                  <a:srgbClr val="000000"/>
                </a:solidFill>
                <a:latin typeface="Bradley Hand ITC" panose="03070402050302030203" pitchFamily="66" charset="0"/>
              </a:rPr>
              <a:t>Rick Warren</a:t>
            </a:r>
            <a:r>
              <a:rPr lang="en-US" altLang="en-US">
                <a:solidFill>
                  <a:srgbClr val="000000"/>
                </a:solidFill>
                <a:latin typeface="Arial" panose="020B0604020202020204" pitchFamily="34" charset="0"/>
              </a:rPr>
              <a:t> </a:t>
            </a:r>
          </a:p>
          <a:p>
            <a:pPr algn="r" fontAlgn="base">
              <a:spcBef>
                <a:spcPct val="0"/>
              </a:spcBef>
              <a:spcAft>
                <a:spcPct val="0"/>
              </a:spcAft>
            </a:pPr>
            <a:r>
              <a:rPr lang="en-US" altLang="en-US" sz="1000" i="1">
                <a:solidFill>
                  <a:srgbClr val="000000"/>
                </a:solidFill>
                <a:latin typeface="Arial" panose="020B0604020202020204" pitchFamily="34" charset="0"/>
              </a:rPr>
              <a:t>The Purpose Driven Life</a:t>
            </a:r>
            <a:r>
              <a:rPr lang="en-US" altLang="en-US" sz="1000">
                <a:solidFill>
                  <a:srgbClr val="000000"/>
                </a:solidFill>
                <a:latin typeface="Arial" panose="020B0604020202020204" pitchFamily="34" charset="0"/>
              </a:rPr>
              <a:t> (Grand Rapids, MI: Zondervan, 2002), 17.</a:t>
            </a:r>
            <a:endParaRPr lang="en-US" altLang="en-US" sz="1000">
              <a:solidFill>
                <a:srgbClr val="000000"/>
              </a:solidFill>
              <a:latin typeface="Perpetua" panose="02020502060401020303"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455D096-C246-42F7-8A06-EA64D73BD303}"/>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109570" name="Rectangle 2">
            <a:extLst>
              <a:ext uri="{FF2B5EF4-FFF2-40B4-BE49-F238E27FC236}">
                <a16:creationId xmlns:a16="http://schemas.microsoft.com/office/drawing/2014/main" id="{B7CCC2FA-8A67-4676-8126-92D147E58909}"/>
              </a:ext>
            </a:extLst>
          </p:cNvPr>
          <p:cNvSpPr>
            <a:spLocks noGrp="1" noChangeArrowheads="1"/>
          </p:cNvSpPr>
          <p:nvPr>
            <p:ph type="title"/>
          </p:nvPr>
        </p:nvSpPr>
        <p:spPr/>
        <p:txBody>
          <a:bodyPr/>
          <a:lstStyle/>
          <a:p>
            <a:r>
              <a:rPr lang="en-US" altLang="en-US"/>
              <a:t>Why Did God Create Man?</a:t>
            </a:r>
          </a:p>
        </p:txBody>
      </p:sp>
      <p:sp>
        <p:nvSpPr>
          <p:cNvPr id="109571" name="Rectangle 3">
            <a:extLst>
              <a:ext uri="{FF2B5EF4-FFF2-40B4-BE49-F238E27FC236}">
                <a16:creationId xmlns:a16="http://schemas.microsoft.com/office/drawing/2014/main" id="{F1B06871-1582-4146-9ADA-A16058F483FE}"/>
              </a:ext>
            </a:extLst>
          </p:cNvPr>
          <p:cNvSpPr>
            <a:spLocks noGrp="1" noChangeArrowheads="1"/>
          </p:cNvSpPr>
          <p:nvPr>
            <p:ph type="body" idx="1"/>
          </p:nvPr>
        </p:nvSpPr>
        <p:spPr/>
        <p:txBody>
          <a:bodyPr/>
          <a:lstStyle/>
          <a:p>
            <a:pPr marL="609600" indent="-609600">
              <a:buNone/>
            </a:pPr>
            <a:r>
              <a:rPr lang="en-US" altLang="en-US" b="1">
                <a:effectLst>
                  <a:outerShdw blurRad="38100" dist="38100" dir="2700000" algn="tl">
                    <a:srgbClr val="C0C0C0"/>
                  </a:outerShdw>
                </a:effectLst>
              </a:rPr>
              <a:t>Why did God Create Man?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A9ADB0D-8EE3-4B44-BF10-371623FA251A}"/>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704514" name="Rectangle 2">
            <a:extLst>
              <a:ext uri="{FF2B5EF4-FFF2-40B4-BE49-F238E27FC236}">
                <a16:creationId xmlns:a16="http://schemas.microsoft.com/office/drawing/2014/main" id="{36DC775E-9500-4D03-BB98-6D5AB036CA10}"/>
              </a:ext>
            </a:extLst>
          </p:cNvPr>
          <p:cNvSpPr>
            <a:spLocks noGrp="1" noChangeArrowheads="1"/>
          </p:cNvSpPr>
          <p:nvPr>
            <p:ph type="title"/>
          </p:nvPr>
        </p:nvSpPr>
        <p:spPr/>
        <p:txBody>
          <a:bodyPr/>
          <a:lstStyle/>
          <a:p>
            <a:r>
              <a:rPr lang="en-US" altLang="en-US"/>
              <a:t>Why Did God Create Man?</a:t>
            </a:r>
          </a:p>
        </p:txBody>
      </p:sp>
      <p:sp>
        <p:nvSpPr>
          <p:cNvPr id="704515" name="Rectangle 3">
            <a:extLst>
              <a:ext uri="{FF2B5EF4-FFF2-40B4-BE49-F238E27FC236}">
                <a16:creationId xmlns:a16="http://schemas.microsoft.com/office/drawing/2014/main" id="{7343D1B7-D8C3-4A52-8A05-CAD7B3A46EC4}"/>
              </a:ext>
            </a:extLst>
          </p:cNvPr>
          <p:cNvSpPr>
            <a:spLocks noGrp="1" noChangeArrowheads="1"/>
          </p:cNvSpPr>
          <p:nvPr>
            <p:ph type="body" idx="1"/>
          </p:nvPr>
        </p:nvSpPr>
        <p:spPr/>
        <p:txBody>
          <a:bodyPr/>
          <a:lstStyle/>
          <a:p>
            <a:pPr marL="609600" indent="-609600">
              <a:buNone/>
            </a:pPr>
            <a:r>
              <a:rPr lang="en-US" altLang="en-US" b="1">
                <a:effectLst>
                  <a:outerShdw blurRad="38100" dist="38100" dir="2700000" algn="tl">
                    <a:srgbClr val="C0C0C0"/>
                  </a:outerShdw>
                </a:effectLst>
              </a:rPr>
              <a:t>Wrong:</a:t>
            </a:r>
          </a:p>
          <a:p>
            <a:pPr marL="609600" indent="-609600">
              <a:buFontTx/>
              <a:buAutoNum type="arabicPeriod"/>
            </a:pPr>
            <a:r>
              <a:rPr lang="en-US" altLang="en-US" sz="2800"/>
              <a:t>God did not create man (</a:t>
            </a:r>
            <a:r>
              <a:rPr lang="en-US" altLang="en-US" sz="2800" b="1">
                <a:solidFill>
                  <a:srgbClr val="800000"/>
                </a:solidFill>
                <a:effectLst>
                  <a:outerShdw blurRad="38100" dist="38100" dir="2700000" algn="tl">
                    <a:srgbClr val="C0C0C0"/>
                  </a:outerShdw>
                </a:effectLst>
              </a:rPr>
              <a:t>naturalism</a:t>
            </a:r>
            <a:r>
              <a:rPr lang="en-US" altLang="en-US" sz="2800"/>
              <a:t>).</a:t>
            </a:r>
          </a:p>
          <a:p>
            <a:pPr marL="609600" indent="-609600">
              <a:buFontTx/>
              <a:buAutoNum type="arabicPeriod"/>
            </a:pPr>
            <a:r>
              <a:rPr lang="en-US" altLang="en-US" sz="2800"/>
              <a:t>Man is an eternal extension of who and what God is (</a:t>
            </a:r>
            <a:r>
              <a:rPr lang="en-US" altLang="en-US" sz="2800" b="1">
                <a:solidFill>
                  <a:srgbClr val="800000"/>
                </a:solidFill>
                <a:effectLst>
                  <a:outerShdw blurRad="38100" dist="38100" dir="2700000" algn="tl">
                    <a:srgbClr val="C0C0C0"/>
                  </a:outerShdw>
                </a:effectLst>
              </a:rPr>
              <a:t>pantheism/panentheism</a:t>
            </a:r>
            <a:r>
              <a:rPr lang="en-US" altLang="en-US" sz="2800"/>
              <a:t>).</a:t>
            </a:r>
          </a:p>
          <a:p>
            <a:pPr marL="609600" indent="-609600">
              <a:buFontTx/>
              <a:buAutoNum type="arabicPeriod"/>
            </a:pPr>
            <a:r>
              <a:rPr lang="en-US" altLang="en-US" sz="2800"/>
              <a:t>Man is eternal as God is eternal (</a:t>
            </a:r>
            <a:r>
              <a:rPr lang="en-US" altLang="en-US" sz="2800" b="1">
                <a:solidFill>
                  <a:srgbClr val="800000"/>
                </a:solidFill>
                <a:effectLst>
                  <a:outerShdw blurRad="38100" dist="38100" dir="2700000" algn="tl">
                    <a:srgbClr val="C0C0C0"/>
                  </a:outerShdw>
                </a:effectLst>
              </a:rPr>
              <a:t>pantheism/polytheism</a:t>
            </a:r>
            <a:r>
              <a:rPr lang="en-US" altLang="en-US" sz="2800"/>
              <a:t>).</a:t>
            </a:r>
          </a:p>
          <a:p>
            <a:pPr marL="609600" indent="-609600">
              <a:buFontTx/>
              <a:buAutoNum type="arabicPeriod"/>
            </a:pPr>
            <a:r>
              <a:rPr lang="en-US" altLang="en-US" sz="2800"/>
              <a:t>God needed help with his new creation.</a:t>
            </a:r>
          </a:p>
          <a:p>
            <a:pPr marL="609600" indent="-609600">
              <a:buFontTx/>
              <a:buAutoNum type="arabicPeriod"/>
            </a:pPr>
            <a:r>
              <a:rPr lang="en-US" altLang="en-US" sz="2800"/>
              <a:t>God was in need of a companion.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a:extLst>
              <a:ext uri="{FF2B5EF4-FFF2-40B4-BE49-F238E27FC236}">
                <a16:creationId xmlns:a16="http://schemas.microsoft.com/office/drawing/2014/main" id="{15CDA15C-BE9E-49BA-ABF2-887A9EF6C11A}"/>
              </a:ext>
            </a:extLst>
          </p:cNvPr>
          <p:cNvSpPr>
            <a:spLocks noGrp="1" noChangeArrowheads="1"/>
          </p:cNvSpPr>
          <p:nvPr>
            <p:ph type="dt" sz="half" idx="2"/>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694279" name="Text Box 7">
            <a:extLst>
              <a:ext uri="{FF2B5EF4-FFF2-40B4-BE49-F238E27FC236}">
                <a16:creationId xmlns:a16="http://schemas.microsoft.com/office/drawing/2014/main" id="{2F09E820-BF18-4721-A0CF-621D9FA9FE23}"/>
              </a:ext>
            </a:extLst>
          </p:cNvPr>
          <p:cNvSpPr txBox="1">
            <a:spLocks noChangeArrowheads="1"/>
          </p:cNvSpPr>
          <p:nvPr/>
        </p:nvSpPr>
        <p:spPr bwMode="auto">
          <a:xfrm>
            <a:off x="2286000" y="1384300"/>
            <a:ext cx="76200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fontAlgn="base">
              <a:spcBef>
                <a:spcPct val="50000"/>
              </a:spcBef>
              <a:spcAft>
                <a:spcPct val="0"/>
              </a:spcAft>
            </a:pPr>
            <a:r>
              <a:rPr lang="en-US" altLang="en-US" sz="3600">
                <a:solidFill>
                  <a:srgbClr val="800000"/>
                </a:solidFill>
                <a:effectLst>
                  <a:outerShdw blurRad="38100" dist="38100" dir="2700000" algn="tl">
                    <a:srgbClr val="C0C0C0"/>
                  </a:outerShdw>
                </a:effectLst>
                <a:latin typeface="Perpetua" panose="02020502060401020303" pitchFamily="18" charset="0"/>
              </a:rPr>
              <a:t>“What is man that You take thought of him, And the son of man that You care for him?”</a:t>
            </a:r>
            <a:br>
              <a:rPr lang="en-US" altLang="en-US" sz="3600">
                <a:solidFill>
                  <a:srgbClr val="800000"/>
                </a:solidFill>
                <a:effectLst>
                  <a:outerShdw blurRad="38100" dist="38100" dir="2700000" algn="tl">
                    <a:srgbClr val="C0C0C0"/>
                  </a:outerShdw>
                </a:effectLst>
                <a:latin typeface="Perpetua" panose="02020502060401020303" pitchFamily="18" charset="0"/>
              </a:rPr>
            </a:br>
            <a:r>
              <a:rPr lang="en-US" altLang="en-US" sz="3600">
                <a:solidFill>
                  <a:srgbClr val="800000"/>
                </a:solidFill>
                <a:effectLst>
                  <a:outerShdw blurRad="38100" dist="38100" dir="2700000" algn="tl">
                    <a:srgbClr val="C0C0C0"/>
                  </a:outerShdw>
                </a:effectLst>
                <a:latin typeface="Perpetua" panose="02020502060401020303" pitchFamily="18" charset="0"/>
              </a:rPr>
              <a:t>–</a:t>
            </a:r>
            <a:r>
              <a:rPr lang="en-US" altLang="en-US" sz="3600" b="1">
                <a:solidFill>
                  <a:srgbClr val="800000"/>
                </a:solidFill>
                <a:effectLst>
                  <a:outerShdw blurRad="38100" dist="38100" dir="2700000" algn="tl">
                    <a:srgbClr val="C0C0C0"/>
                  </a:outerShdw>
                </a:effectLst>
                <a:latin typeface="Perpetua" panose="02020502060401020303" pitchFamily="18" charset="0"/>
              </a:rPr>
              <a:t>Psalm 8:4</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8916FCE-3371-4324-9C03-EE0129E9287B}"/>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94210" name="Rectangle 2">
            <a:extLst>
              <a:ext uri="{FF2B5EF4-FFF2-40B4-BE49-F238E27FC236}">
                <a16:creationId xmlns:a16="http://schemas.microsoft.com/office/drawing/2014/main" id="{90E667EA-23E9-461B-9F72-21F071C5EAC4}"/>
              </a:ext>
            </a:extLst>
          </p:cNvPr>
          <p:cNvSpPr>
            <a:spLocks noGrp="1" noChangeArrowheads="1"/>
          </p:cNvSpPr>
          <p:nvPr>
            <p:ph type="title"/>
          </p:nvPr>
        </p:nvSpPr>
        <p:spPr/>
        <p:txBody>
          <a:bodyPr/>
          <a:lstStyle/>
          <a:p>
            <a:r>
              <a:rPr lang="en-US" altLang="en-US"/>
              <a:t>Why Did God Create Man?</a:t>
            </a:r>
          </a:p>
        </p:txBody>
      </p:sp>
      <p:sp>
        <p:nvSpPr>
          <p:cNvPr id="94211" name="Rectangle 3">
            <a:extLst>
              <a:ext uri="{FF2B5EF4-FFF2-40B4-BE49-F238E27FC236}">
                <a16:creationId xmlns:a16="http://schemas.microsoft.com/office/drawing/2014/main" id="{A0FC881A-E3D5-4408-BBD7-0F70459D7F6D}"/>
              </a:ext>
            </a:extLst>
          </p:cNvPr>
          <p:cNvSpPr>
            <a:spLocks noGrp="1" noChangeArrowheads="1"/>
          </p:cNvSpPr>
          <p:nvPr>
            <p:ph type="body" idx="1"/>
          </p:nvPr>
        </p:nvSpPr>
        <p:spPr/>
        <p:txBody>
          <a:bodyPr/>
          <a:lstStyle/>
          <a:p>
            <a:pPr marL="609600" indent="-609600">
              <a:buNone/>
            </a:pPr>
            <a:r>
              <a:rPr lang="en-US" altLang="en-US" b="1">
                <a:effectLst>
                  <a:outerShdw blurRad="38100" dist="38100" dir="2700000" algn="tl">
                    <a:srgbClr val="C0C0C0"/>
                  </a:outerShdw>
                </a:effectLst>
              </a:rPr>
              <a:t>Read Genesis 1:1-2, 26-31; 2:7-9, 15-25 </a:t>
            </a:r>
            <a:endParaRPr lang="en-US" altLang="en-US" b="1">
              <a:effectLst>
                <a:outerShdw blurRad="38100" dist="38100" dir="2700000" algn="tl">
                  <a:srgbClr val="C0C0C0"/>
                </a:outerShdw>
              </a:effectLst>
              <a:hlinkClick r:id="" action="ppaction://noactio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459FDE3-ED9F-4684-84A2-F548AEA86E13}"/>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73730" name="Rectangle 2">
            <a:extLst>
              <a:ext uri="{FF2B5EF4-FFF2-40B4-BE49-F238E27FC236}">
                <a16:creationId xmlns:a16="http://schemas.microsoft.com/office/drawing/2014/main" id="{6AC60FE9-E2C1-43DA-9A29-F52B4041760D}"/>
              </a:ext>
            </a:extLst>
          </p:cNvPr>
          <p:cNvSpPr>
            <a:spLocks noGrp="1" noChangeArrowheads="1"/>
          </p:cNvSpPr>
          <p:nvPr>
            <p:ph type="title"/>
          </p:nvPr>
        </p:nvSpPr>
        <p:spPr/>
        <p:txBody>
          <a:bodyPr/>
          <a:lstStyle/>
          <a:p>
            <a:r>
              <a:rPr lang="en-US" altLang="en-US"/>
              <a:t>Why Did God Create Man?</a:t>
            </a:r>
          </a:p>
        </p:txBody>
      </p:sp>
      <p:sp>
        <p:nvSpPr>
          <p:cNvPr id="73731" name="Rectangle 3">
            <a:extLst>
              <a:ext uri="{FF2B5EF4-FFF2-40B4-BE49-F238E27FC236}">
                <a16:creationId xmlns:a16="http://schemas.microsoft.com/office/drawing/2014/main" id="{99EE547D-73FD-4BD2-A02D-63E58CF374D5}"/>
              </a:ext>
            </a:extLst>
          </p:cNvPr>
          <p:cNvSpPr>
            <a:spLocks noGrp="1" noChangeArrowheads="1"/>
          </p:cNvSpPr>
          <p:nvPr>
            <p:ph type="body" idx="1"/>
          </p:nvPr>
        </p:nvSpPr>
        <p:spPr/>
        <p:txBody>
          <a:bodyPr/>
          <a:lstStyle/>
          <a:p>
            <a:pPr marL="0" indent="0">
              <a:buNone/>
            </a:pPr>
            <a:r>
              <a:rPr lang="en-US" altLang="en-US" sz="2800" b="1">
                <a:effectLst>
                  <a:outerShdw blurRad="38100" dist="38100" dir="2700000" algn="tl">
                    <a:srgbClr val="C0C0C0"/>
                  </a:outerShdw>
                </a:effectLst>
              </a:rPr>
              <a:t>Psalm 8:3-6</a:t>
            </a:r>
          </a:p>
          <a:p>
            <a:pPr marL="0" indent="0">
              <a:buNone/>
            </a:pPr>
            <a:r>
              <a:rPr lang="en-US" altLang="en-US" sz="2800"/>
              <a:t>“When I consider Your heavens, the work of Your fingers, the moon and the stars, which You have ordained; what is man that You take thought of him, and the son of man that You care for him? Yet You have made him a little lower than God, and You crown him with glory and majesty! You make him to rule over the works of Your hands; you have put all things under his feet.”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41CE102-D50A-4271-9B3F-4DFFDE19DCEA}"/>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75778" name="Rectangle 2">
            <a:extLst>
              <a:ext uri="{FF2B5EF4-FFF2-40B4-BE49-F238E27FC236}">
                <a16:creationId xmlns:a16="http://schemas.microsoft.com/office/drawing/2014/main" id="{55686798-2ABF-4CCB-A4D2-7EC544D0DEBA}"/>
              </a:ext>
            </a:extLst>
          </p:cNvPr>
          <p:cNvSpPr>
            <a:spLocks noGrp="1" noChangeArrowheads="1"/>
          </p:cNvSpPr>
          <p:nvPr>
            <p:ph type="title"/>
          </p:nvPr>
        </p:nvSpPr>
        <p:spPr/>
        <p:txBody>
          <a:bodyPr/>
          <a:lstStyle/>
          <a:p>
            <a:r>
              <a:rPr lang="en-US" altLang="en-US"/>
              <a:t>Why Did God Create Man?</a:t>
            </a:r>
          </a:p>
        </p:txBody>
      </p:sp>
      <p:sp>
        <p:nvSpPr>
          <p:cNvPr id="75779" name="Rectangle 3">
            <a:extLst>
              <a:ext uri="{FF2B5EF4-FFF2-40B4-BE49-F238E27FC236}">
                <a16:creationId xmlns:a16="http://schemas.microsoft.com/office/drawing/2014/main" id="{0AF4BC58-64CA-41DC-BD50-EA966DE02E91}"/>
              </a:ext>
            </a:extLst>
          </p:cNvPr>
          <p:cNvSpPr>
            <a:spLocks noGrp="1" noChangeArrowheads="1"/>
          </p:cNvSpPr>
          <p:nvPr>
            <p:ph type="body" idx="1"/>
          </p:nvPr>
        </p:nvSpPr>
        <p:spPr/>
        <p:txBody>
          <a:bodyPr/>
          <a:lstStyle/>
          <a:p>
            <a:pPr marL="0" indent="0">
              <a:buNone/>
            </a:pPr>
            <a:r>
              <a:rPr lang="en-US" altLang="en-US" b="1">
                <a:effectLst>
                  <a:outerShdw blurRad="38100" dist="38100" dir="2700000" algn="tl">
                    <a:srgbClr val="C0C0C0"/>
                  </a:outerShdw>
                </a:effectLst>
              </a:rPr>
              <a:t>Job 7:17-18 </a:t>
            </a:r>
          </a:p>
          <a:p>
            <a:pPr marL="0" indent="0">
              <a:buNone/>
            </a:pPr>
            <a:r>
              <a:rPr lang="en-US" altLang="en-US"/>
              <a:t>“What is man that You magnify him, and that You are concerned about him, that You examine him every morning and try him every moment?”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F40CA2B-E473-4AA4-8F62-75E6D29EC250}"/>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79874" name="Rectangle 2">
            <a:extLst>
              <a:ext uri="{FF2B5EF4-FFF2-40B4-BE49-F238E27FC236}">
                <a16:creationId xmlns:a16="http://schemas.microsoft.com/office/drawing/2014/main" id="{FAB678A4-C248-4EC8-A6C0-E4444DECD5CD}"/>
              </a:ext>
            </a:extLst>
          </p:cNvPr>
          <p:cNvSpPr>
            <a:spLocks noGrp="1" noChangeArrowheads="1"/>
          </p:cNvSpPr>
          <p:nvPr>
            <p:ph type="title"/>
          </p:nvPr>
        </p:nvSpPr>
        <p:spPr/>
        <p:txBody>
          <a:bodyPr/>
          <a:lstStyle/>
          <a:p>
            <a:r>
              <a:rPr lang="en-US" altLang="en-US"/>
              <a:t>Why Did God Create Man?</a:t>
            </a:r>
          </a:p>
        </p:txBody>
      </p:sp>
      <p:sp>
        <p:nvSpPr>
          <p:cNvPr id="79875" name="Rectangle 3">
            <a:extLst>
              <a:ext uri="{FF2B5EF4-FFF2-40B4-BE49-F238E27FC236}">
                <a16:creationId xmlns:a16="http://schemas.microsoft.com/office/drawing/2014/main" id="{C123B895-F796-436B-9B98-6E91773F2634}"/>
              </a:ext>
            </a:extLst>
          </p:cNvPr>
          <p:cNvSpPr>
            <a:spLocks noGrp="1" noChangeArrowheads="1"/>
          </p:cNvSpPr>
          <p:nvPr>
            <p:ph type="body" idx="1"/>
          </p:nvPr>
        </p:nvSpPr>
        <p:spPr/>
        <p:txBody>
          <a:bodyPr/>
          <a:lstStyle/>
          <a:p>
            <a:pPr marL="0" indent="0">
              <a:buNone/>
            </a:pPr>
            <a:r>
              <a:rPr lang="en-US" altLang="en-US" b="1">
                <a:effectLst>
                  <a:outerShdw blurRad="38100" dist="38100" dir="2700000" algn="tl">
                    <a:srgbClr val="C0C0C0"/>
                  </a:outerShdw>
                </a:effectLst>
              </a:rPr>
              <a:t>1 Corinthians 10:31 </a:t>
            </a:r>
          </a:p>
          <a:p>
            <a:pPr marL="0" indent="0">
              <a:buNone/>
            </a:pPr>
            <a:r>
              <a:rPr lang="en-US" altLang="en-US"/>
              <a:t>“Whether, then, you eat or drink or whatever you do, do all to the glory of God.”</a:t>
            </a:r>
          </a:p>
          <a:p>
            <a:pPr marL="0" indent="0">
              <a:buNone/>
            </a:pPr>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6801BD4A-5B7C-49EC-A66D-2793C9189D5B}"/>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88066" name="Rectangle 2">
            <a:extLst>
              <a:ext uri="{FF2B5EF4-FFF2-40B4-BE49-F238E27FC236}">
                <a16:creationId xmlns:a16="http://schemas.microsoft.com/office/drawing/2014/main" id="{9E91D41A-5A83-48AD-B7AA-025A5E1EDCBD}"/>
              </a:ext>
            </a:extLst>
          </p:cNvPr>
          <p:cNvSpPr>
            <a:spLocks noGrp="1" noChangeArrowheads="1"/>
          </p:cNvSpPr>
          <p:nvPr>
            <p:ph type="title"/>
          </p:nvPr>
        </p:nvSpPr>
        <p:spPr/>
        <p:txBody>
          <a:bodyPr/>
          <a:lstStyle/>
          <a:p>
            <a:r>
              <a:rPr lang="en-US" altLang="en-US"/>
              <a:t>Why Did God Create Man?</a:t>
            </a:r>
          </a:p>
        </p:txBody>
      </p:sp>
      <p:sp>
        <p:nvSpPr>
          <p:cNvPr id="88067" name="Rectangle 3">
            <a:extLst>
              <a:ext uri="{FF2B5EF4-FFF2-40B4-BE49-F238E27FC236}">
                <a16:creationId xmlns:a16="http://schemas.microsoft.com/office/drawing/2014/main" id="{E85AD5B7-65A9-4F5F-8EF4-94D4A0EE493B}"/>
              </a:ext>
            </a:extLst>
          </p:cNvPr>
          <p:cNvSpPr>
            <a:spLocks noGrp="1" noChangeArrowheads="1"/>
          </p:cNvSpPr>
          <p:nvPr>
            <p:ph type="body" idx="1"/>
          </p:nvPr>
        </p:nvSpPr>
        <p:spPr/>
        <p:txBody>
          <a:bodyPr/>
          <a:lstStyle/>
          <a:p>
            <a:pPr marL="0" indent="0">
              <a:buNone/>
            </a:pPr>
            <a:r>
              <a:rPr lang="en-US" altLang="en-US" b="1">
                <a:effectLst>
                  <a:outerShdw blurRad="38100" dist="38100" dir="2700000" algn="tl">
                    <a:srgbClr val="C0C0C0"/>
                  </a:outerShdw>
                </a:effectLst>
              </a:rPr>
              <a:t>1 Peter 4:11</a:t>
            </a:r>
          </a:p>
          <a:p>
            <a:pPr marL="0" indent="0">
              <a:buNone/>
            </a:pPr>
            <a:r>
              <a:rPr lang="en-US" altLang="en-US"/>
              <a:t>“Whoever speaks, let it be with God’s words. Whoever serves, do so with the strength that God supplies, so that in everything God will be glorified through Jesus Christ. To him belong the glory and the power forever and ever. Amen.”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3848C04-686A-4749-B860-6DF0CC50F791}"/>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571394" name="Rectangle 2">
            <a:extLst>
              <a:ext uri="{FF2B5EF4-FFF2-40B4-BE49-F238E27FC236}">
                <a16:creationId xmlns:a16="http://schemas.microsoft.com/office/drawing/2014/main" id="{C36108B4-9BC1-4694-A0F1-EB6CCCB1A37C}"/>
              </a:ext>
            </a:extLst>
          </p:cNvPr>
          <p:cNvSpPr>
            <a:spLocks noGrp="1" noChangeArrowheads="1"/>
          </p:cNvSpPr>
          <p:nvPr>
            <p:ph type="title"/>
          </p:nvPr>
        </p:nvSpPr>
        <p:spPr/>
        <p:txBody>
          <a:bodyPr/>
          <a:lstStyle/>
          <a:p>
            <a:r>
              <a:rPr lang="en-US" altLang="en-US"/>
              <a:t>Why Did God Create Man?</a:t>
            </a:r>
          </a:p>
        </p:txBody>
      </p:sp>
      <p:sp>
        <p:nvSpPr>
          <p:cNvPr id="571395" name="Rectangle 3">
            <a:extLst>
              <a:ext uri="{FF2B5EF4-FFF2-40B4-BE49-F238E27FC236}">
                <a16:creationId xmlns:a16="http://schemas.microsoft.com/office/drawing/2014/main" id="{8CD1F5CF-92A2-4993-85DB-5B839B747D5D}"/>
              </a:ext>
            </a:extLst>
          </p:cNvPr>
          <p:cNvSpPr>
            <a:spLocks noGrp="1" noChangeArrowheads="1"/>
          </p:cNvSpPr>
          <p:nvPr>
            <p:ph type="body" idx="1"/>
          </p:nvPr>
        </p:nvSpPr>
        <p:spPr/>
        <p:txBody>
          <a:bodyPr/>
          <a:lstStyle/>
          <a:p>
            <a:pPr marL="0" indent="0">
              <a:buNone/>
            </a:pPr>
            <a:r>
              <a:rPr lang="en-US" altLang="en-US" b="1">
                <a:effectLst>
                  <a:outerShdw blurRad="38100" dist="38100" dir="2700000" algn="tl">
                    <a:srgbClr val="C0C0C0"/>
                  </a:outerShdw>
                </a:effectLst>
              </a:rPr>
              <a:t> Romans 8:17</a:t>
            </a:r>
          </a:p>
          <a:p>
            <a:pPr marL="0" indent="0">
              <a:buNone/>
            </a:pPr>
            <a:r>
              <a:rPr lang="en-US" altLang="en-US"/>
              <a:t>“And if children, heirs also, heirs of God and fellow heirs with Christ, if indeed we suffer with </a:t>
            </a:r>
            <a:r>
              <a:rPr lang="en-US" altLang="en-US" i="1"/>
              <a:t>Him </a:t>
            </a:r>
            <a:r>
              <a:rPr lang="en-US" altLang="en-US"/>
              <a:t>so that we may also be glorified with </a:t>
            </a:r>
            <a:r>
              <a:rPr lang="en-US" altLang="en-US" i="1"/>
              <a:t>Him.”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1BB71D-E0B5-4EF8-9E10-D32C0399D604}"/>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90114" name="Rectangle 2">
            <a:extLst>
              <a:ext uri="{FF2B5EF4-FFF2-40B4-BE49-F238E27FC236}">
                <a16:creationId xmlns:a16="http://schemas.microsoft.com/office/drawing/2014/main" id="{07CDD4DC-9406-4012-A5A1-B3E929F07509}"/>
              </a:ext>
            </a:extLst>
          </p:cNvPr>
          <p:cNvSpPr>
            <a:spLocks noGrp="1" noChangeArrowheads="1"/>
          </p:cNvSpPr>
          <p:nvPr>
            <p:ph type="title"/>
          </p:nvPr>
        </p:nvSpPr>
        <p:spPr/>
        <p:txBody>
          <a:bodyPr/>
          <a:lstStyle/>
          <a:p>
            <a:r>
              <a:rPr lang="en-US" altLang="en-US"/>
              <a:t>Why Did God Create Man?</a:t>
            </a:r>
          </a:p>
        </p:txBody>
      </p:sp>
      <p:sp>
        <p:nvSpPr>
          <p:cNvPr id="90115" name="Rectangle 3">
            <a:extLst>
              <a:ext uri="{FF2B5EF4-FFF2-40B4-BE49-F238E27FC236}">
                <a16:creationId xmlns:a16="http://schemas.microsoft.com/office/drawing/2014/main" id="{71F85B09-953A-4FD2-BDAE-8AB90C1EB55A}"/>
              </a:ext>
            </a:extLst>
          </p:cNvPr>
          <p:cNvSpPr>
            <a:spLocks noGrp="1" noChangeArrowheads="1"/>
          </p:cNvSpPr>
          <p:nvPr>
            <p:ph type="body" idx="1"/>
          </p:nvPr>
        </p:nvSpPr>
        <p:spPr/>
        <p:txBody>
          <a:bodyPr/>
          <a:lstStyle/>
          <a:p>
            <a:pPr marL="0" indent="0">
              <a:buNone/>
            </a:pPr>
            <a:r>
              <a:rPr lang="en-US" altLang="en-US" b="1">
                <a:effectLst>
                  <a:outerShdw blurRad="38100" dist="38100" dir="2700000" algn="tl">
                    <a:srgbClr val="C0C0C0"/>
                  </a:outerShdw>
                </a:effectLst>
              </a:rPr>
              <a:t> Romans 8:30 </a:t>
            </a:r>
          </a:p>
          <a:p>
            <a:pPr marL="0" indent="0">
              <a:buNone/>
            </a:pPr>
            <a:r>
              <a:rPr lang="en-US" altLang="en-US"/>
              <a:t>“And those he predestined, he also called; and those he called, he also justified; and those he justified, he also glorified.”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D273D81-524D-4B32-92B8-890E14F6F61E}"/>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92162" name="Rectangle 2">
            <a:extLst>
              <a:ext uri="{FF2B5EF4-FFF2-40B4-BE49-F238E27FC236}">
                <a16:creationId xmlns:a16="http://schemas.microsoft.com/office/drawing/2014/main" id="{21DF106F-6DCA-45D2-9BDC-70A9A53BEB1E}"/>
              </a:ext>
            </a:extLst>
          </p:cNvPr>
          <p:cNvSpPr>
            <a:spLocks noGrp="1" noChangeArrowheads="1"/>
          </p:cNvSpPr>
          <p:nvPr>
            <p:ph type="title"/>
          </p:nvPr>
        </p:nvSpPr>
        <p:spPr/>
        <p:txBody>
          <a:bodyPr/>
          <a:lstStyle/>
          <a:p>
            <a:r>
              <a:rPr lang="en-US" altLang="en-US"/>
              <a:t>Why Did God Create Man?</a:t>
            </a:r>
          </a:p>
        </p:txBody>
      </p:sp>
      <p:sp>
        <p:nvSpPr>
          <p:cNvPr id="92163" name="Rectangle 3">
            <a:extLst>
              <a:ext uri="{FF2B5EF4-FFF2-40B4-BE49-F238E27FC236}">
                <a16:creationId xmlns:a16="http://schemas.microsoft.com/office/drawing/2014/main" id="{83722EC6-293E-448E-BA97-479FB1014D05}"/>
              </a:ext>
            </a:extLst>
          </p:cNvPr>
          <p:cNvSpPr>
            <a:spLocks noGrp="1" noChangeArrowheads="1"/>
          </p:cNvSpPr>
          <p:nvPr>
            <p:ph type="body" idx="1"/>
          </p:nvPr>
        </p:nvSpPr>
        <p:spPr/>
        <p:txBody>
          <a:bodyPr/>
          <a:lstStyle/>
          <a:p>
            <a:pPr marL="0" indent="0">
              <a:buNone/>
            </a:pPr>
            <a:r>
              <a:rPr lang="en-US" altLang="en-US" b="1">
                <a:effectLst>
                  <a:outerShdw blurRad="38100" dist="38100" dir="2700000" algn="tl">
                    <a:srgbClr val="C0C0C0"/>
                  </a:outerShdw>
                </a:effectLst>
              </a:rPr>
              <a:t>Daniel 12:3 </a:t>
            </a:r>
          </a:p>
          <a:p>
            <a:pPr marL="0" indent="0">
              <a:buNone/>
            </a:pPr>
            <a:r>
              <a:rPr lang="en-US" altLang="en-US"/>
              <a:t>“Those who have insight will shine brightly like the brightness of the expanse of heaven, and those who lead the many to righteousness, like the stars forever and ever.”</a:t>
            </a:r>
            <a:endParaRPr lang="en-US" altLang="en-US">
              <a:hlinkClick r:id="" action="ppaction://noaction"/>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EDB224A-1449-4E92-9FDF-F1AE4531641D}"/>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98306" name="Rectangle 2">
            <a:extLst>
              <a:ext uri="{FF2B5EF4-FFF2-40B4-BE49-F238E27FC236}">
                <a16:creationId xmlns:a16="http://schemas.microsoft.com/office/drawing/2014/main" id="{525F7208-5CFE-491B-B06B-B36F97C42150}"/>
              </a:ext>
            </a:extLst>
          </p:cNvPr>
          <p:cNvSpPr>
            <a:spLocks noGrp="1" noChangeArrowheads="1"/>
          </p:cNvSpPr>
          <p:nvPr>
            <p:ph type="title"/>
          </p:nvPr>
        </p:nvSpPr>
        <p:spPr/>
        <p:txBody>
          <a:bodyPr/>
          <a:lstStyle/>
          <a:p>
            <a:r>
              <a:rPr lang="en-US" altLang="en-US"/>
              <a:t>Why Did God Create Man?</a:t>
            </a:r>
          </a:p>
        </p:txBody>
      </p:sp>
      <p:sp>
        <p:nvSpPr>
          <p:cNvPr id="98307" name="Rectangle 3">
            <a:extLst>
              <a:ext uri="{FF2B5EF4-FFF2-40B4-BE49-F238E27FC236}">
                <a16:creationId xmlns:a16="http://schemas.microsoft.com/office/drawing/2014/main" id="{E1D358D4-26FB-4343-B9D3-379626727F1E}"/>
              </a:ext>
            </a:extLst>
          </p:cNvPr>
          <p:cNvSpPr>
            <a:spLocks noGrp="1" noChangeArrowheads="1"/>
          </p:cNvSpPr>
          <p:nvPr>
            <p:ph type="body" idx="1"/>
          </p:nvPr>
        </p:nvSpPr>
        <p:spPr/>
        <p:txBody>
          <a:bodyPr/>
          <a:lstStyle/>
          <a:p>
            <a:pPr marL="0" indent="0">
              <a:buNone/>
            </a:pPr>
            <a:r>
              <a:rPr lang="en-US" altLang="en-US" b="1">
                <a:effectLst>
                  <a:outerShdw blurRad="38100" dist="38100" dir="2700000" algn="tl">
                    <a:srgbClr val="C0C0C0"/>
                  </a:outerShdw>
                </a:effectLst>
              </a:rPr>
              <a:t>Ephesians 1:11b </a:t>
            </a:r>
          </a:p>
          <a:p>
            <a:pPr marL="0" indent="0">
              <a:buNone/>
            </a:pPr>
            <a:r>
              <a:rPr lang="en-US" altLang="en-US"/>
              <a:t>“Having been predestined according to His purpose who works all things after the counsel of His will.”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A307E7D-1E5B-4B70-BA49-659B57F51FA9}"/>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96258" name="Rectangle 2">
            <a:extLst>
              <a:ext uri="{FF2B5EF4-FFF2-40B4-BE49-F238E27FC236}">
                <a16:creationId xmlns:a16="http://schemas.microsoft.com/office/drawing/2014/main" id="{B142957E-1CE4-433B-B9DA-CF96F2E21BF9}"/>
              </a:ext>
            </a:extLst>
          </p:cNvPr>
          <p:cNvSpPr>
            <a:spLocks noGrp="1" noChangeArrowheads="1"/>
          </p:cNvSpPr>
          <p:nvPr>
            <p:ph type="title"/>
          </p:nvPr>
        </p:nvSpPr>
        <p:spPr/>
        <p:txBody>
          <a:bodyPr/>
          <a:lstStyle/>
          <a:p>
            <a:r>
              <a:rPr lang="en-US" altLang="en-US"/>
              <a:t>Why Did God Create Man?</a:t>
            </a:r>
          </a:p>
        </p:txBody>
      </p:sp>
      <p:sp>
        <p:nvSpPr>
          <p:cNvPr id="96259" name="Rectangle 3">
            <a:extLst>
              <a:ext uri="{FF2B5EF4-FFF2-40B4-BE49-F238E27FC236}">
                <a16:creationId xmlns:a16="http://schemas.microsoft.com/office/drawing/2014/main" id="{A823CEFE-0DCE-4832-87AC-55FF98ABEDE0}"/>
              </a:ext>
            </a:extLst>
          </p:cNvPr>
          <p:cNvSpPr>
            <a:spLocks noGrp="1" noChangeArrowheads="1"/>
          </p:cNvSpPr>
          <p:nvPr>
            <p:ph type="body" idx="1"/>
          </p:nvPr>
        </p:nvSpPr>
        <p:spPr/>
        <p:txBody>
          <a:bodyPr/>
          <a:lstStyle/>
          <a:p>
            <a:pPr marL="0" indent="0">
              <a:buNone/>
            </a:pPr>
            <a:r>
              <a:rPr lang="en-US" altLang="en-US"/>
              <a:t>Is the Bible obscure or clear as to the motivation behind the creation of man? Why?</a:t>
            </a:r>
            <a:endParaRPr lang="en-US" altLang="en-US">
              <a:hlinkClick r:id="" action="ppaction://noactio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E324A50-D3F1-4FCA-9D9C-1724554B2056}"/>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696322" name="Rectangle 2">
            <a:extLst>
              <a:ext uri="{FF2B5EF4-FFF2-40B4-BE49-F238E27FC236}">
                <a16:creationId xmlns:a16="http://schemas.microsoft.com/office/drawing/2014/main" id="{A7A3050E-DA12-4E91-80F6-8E72DAD3297D}"/>
              </a:ext>
            </a:extLst>
          </p:cNvPr>
          <p:cNvSpPr>
            <a:spLocks noGrp="1" noChangeArrowheads="1"/>
          </p:cNvSpPr>
          <p:nvPr>
            <p:ph type="title"/>
          </p:nvPr>
        </p:nvSpPr>
        <p:spPr>
          <a:xfrm>
            <a:off x="1524000" y="274638"/>
            <a:ext cx="9144000" cy="1143000"/>
          </a:xfrm>
        </p:spPr>
        <p:txBody>
          <a:bodyPr/>
          <a:lstStyle/>
          <a:p>
            <a:r>
              <a:rPr lang="en-US" altLang="en-US"/>
              <a:t>Question Outline</a:t>
            </a:r>
          </a:p>
        </p:txBody>
      </p:sp>
      <p:sp>
        <p:nvSpPr>
          <p:cNvPr id="696323" name="Rectangle 3">
            <a:extLst>
              <a:ext uri="{FF2B5EF4-FFF2-40B4-BE49-F238E27FC236}">
                <a16:creationId xmlns:a16="http://schemas.microsoft.com/office/drawing/2014/main" id="{80BBF752-E8C9-4F5B-95C2-E9EB3D65EA10}"/>
              </a:ext>
            </a:extLst>
          </p:cNvPr>
          <p:cNvSpPr>
            <a:spLocks noGrp="1" noChangeArrowheads="1"/>
          </p:cNvSpPr>
          <p:nvPr>
            <p:ph type="body" sz="half" idx="1"/>
          </p:nvPr>
        </p:nvSpPr>
        <p:spPr>
          <a:xfrm>
            <a:off x="3200401" y="1524000"/>
            <a:ext cx="3433763" cy="4495800"/>
          </a:xfrm>
        </p:spPr>
        <p:txBody>
          <a:bodyPr/>
          <a:lstStyle/>
          <a:p>
            <a:pPr marL="566738" indent="-566738">
              <a:lnSpc>
                <a:spcPct val="90000"/>
              </a:lnSpc>
            </a:pPr>
            <a:r>
              <a:rPr lang="en-US" altLang="en-US" sz="2000"/>
              <a:t>Why did God create us?</a:t>
            </a:r>
          </a:p>
          <a:p>
            <a:pPr marL="566738" indent="-566738">
              <a:lnSpc>
                <a:spcPct val="90000"/>
              </a:lnSpc>
            </a:pPr>
            <a:r>
              <a:rPr lang="en-US" altLang="en-US" sz="2000"/>
              <a:t>What is our essential nature?</a:t>
            </a:r>
          </a:p>
          <a:p>
            <a:pPr marL="566738" indent="-566738">
              <a:lnSpc>
                <a:spcPct val="90000"/>
              </a:lnSpc>
            </a:pPr>
            <a:r>
              <a:rPr lang="en-US" altLang="en-US" sz="2000"/>
              <a:t>Is our body the same as our soul?</a:t>
            </a:r>
          </a:p>
          <a:p>
            <a:pPr marL="566738" indent="-566738">
              <a:lnSpc>
                <a:spcPct val="90000"/>
              </a:lnSpc>
            </a:pPr>
            <a:r>
              <a:rPr lang="en-US" altLang="en-US" sz="2000"/>
              <a:t>Do we have both material and immaterial parts?</a:t>
            </a:r>
          </a:p>
          <a:p>
            <a:pPr marL="566738" indent="-566738">
              <a:lnSpc>
                <a:spcPct val="90000"/>
              </a:lnSpc>
            </a:pPr>
            <a:r>
              <a:rPr lang="en-US" altLang="en-US" sz="2000"/>
              <a:t>Do we have a body, soul, and a spirit?</a:t>
            </a:r>
          </a:p>
          <a:p>
            <a:pPr marL="566738" indent="-566738">
              <a:lnSpc>
                <a:spcPct val="90000"/>
              </a:lnSpc>
            </a:pPr>
            <a:r>
              <a:rPr lang="en-US" altLang="en-US" sz="2000"/>
              <a:t>Do we just have a body and a soul/spirit? </a:t>
            </a:r>
          </a:p>
          <a:p>
            <a:pPr marL="566738" indent="-566738">
              <a:lnSpc>
                <a:spcPct val="90000"/>
              </a:lnSpc>
            </a:pPr>
            <a:r>
              <a:rPr lang="en-US" altLang="en-US" sz="2000"/>
              <a:t>What is Conditional Unity?</a:t>
            </a:r>
          </a:p>
          <a:p>
            <a:pPr marL="566738" indent="-566738">
              <a:lnSpc>
                <a:spcPct val="90000"/>
              </a:lnSpc>
            </a:pPr>
            <a:r>
              <a:rPr lang="en-US" altLang="en-US" sz="2000"/>
              <a:t>What is Gnostic Dualism?</a:t>
            </a:r>
          </a:p>
          <a:p>
            <a:pPr marL="566738" indent="-566738">
              <a:lnSpc>
                <a:spcPct val="90000"/>
              </a:lnSpc>
            </a:pPr>
            <a:r>
              <a:rPr lang="en-US" altLang="en-US" sz="2000"/>
              <a:t>When and how was our soul created?</a:t>
            </a:r>
          </a:p>
          <a:p>
            <a:pPr marL="566738" indent="-566738">
              <a:lnSpc>
                <a:spcPct val="90000"/>
              </a:lnSpc>
            </a:pPr>
            <a:endParaRPr lang="en-US" altLang="en-US" sz="2000"/>
          </a:p>
        </p:txBody>
      </p:sp>
      <p:sp>
        <p:nvSpPr>
          <p:cNvPr id="696324" name="Rectangle 4">
            <a:extLst>
              <a:ext uri="{FF2B5EF4-FFF2-40B4-BE49-F238E27FC236}">
                <a16:creationId xmlns:a16="http://schemas.microsoft.com/office/drawing/2014/main" id="{3007E985-B1FB-4840-AA8F-C0A82BE52C7F}"/>
              </a:ext>
            </a:extLst>
          </p:cNvPr>
          <p:cNvSpPr>
            <a:spLocks noGrp="1" noChangeArrowheads="1"/>
          </p:cNvSpPr>
          <p:nvPr>
            <p:ph type="body" sz="half" idx="2"/>
          </p:nvPr>
        </p:nvSpPr>
        <p:spPr>
          <a:xfrm>
            <a:off x="6780214" y="1524001"/>
            <a:ext cx="3430587" cy="4525963"/>
          </a:xfrm>
        </p:spPr>
        <p:txBody>
          <a:bodyPr/>
          <a:lstStyle/>
          <a:p>
            <a:pPr marL="533400" indent="-533400">
              <a:lnSpc>
                <a:spcPct val="80000"/>
              </a:lnSpc>
            </a:pPr>
            <a:r>
              <a:rPr lang="en-US" altLang="en-US" sz="2000"/>
              <a:t>What does it mean to be created in the image of God?</a:t>
            </a:r>
          </a:p>
          <a:p>
            <a:pPr marL="533400" indent="-533400">
              <a:lnSpc>
                <a:spcPct val="80000"/>
              </a:lnSpc>
            </a:pPr>
            <a:r>
              <a:rPr lang="en-US" altLang="en-US" sz="2000"/>
              <a:t>How did the Fall affect the </a:t>
            </a:r>
            <a:r>
              <a:rPr lang="en-US" altLang="en-US" sz="2000" i="1"/>
              <a:t>imago Dei</a:t>
            </a:r>
            <a:r>
              <a:rPr lang="en-US" altLang="en-US" sz="2000"/>
              <a:t>?</a:t>
            </a:r>
          </a:p>
          <a:p>
            <a:pPr marL="533400" indent="-533400">
              <a:lnSpc>
                <a:spcPct val="80000"/>
              </a:lnSpc>
            </a:pPr>
            <a:r>
              <a:rPr lang="en-US" altLang="en-US" sz="2000"/>
              <a:t>What is Original Sin?</a:t>
            </a:r>
          </a:p>
          <a:p>
            <a:pPr marL="533400" indent="-533400">
              <a:lnSpc>
                <a:spcPct val="80000"/>
              </a:lnSpc>
            </a:pPr>
            <a:r>
              <a:rPr lang="en-US" altLang="en-US" sz="2000"/>
              <a:t>How did the Fall affect our will?</a:t>
            </a:r>
          </a:p>
          <a:p>
            <a:pPr marL="533400" indent="-533400">
              <a:lnSpc>
                <a:spcPct val="80000"/>
              </a:lnSpc>
            </a:pPr>
            <a:r>
              <a:rPr lang="en-US" altLang="en-US" sz="2000"/>
              <a:t>Do we really have a free will?</a:t>
            </a:r>
          </a:p>
          <a:p>
            <a:pPr marL="533400" indent="-533400">
              <a:lnSpc>
                <a:spcPct val="80000"/>
              </a:lnSpc>
            </a:pPr>
            <a:r>
              <a:rPr lang="en-US" altLang="en-US" sz="2000"/>
              <a:t>How can we be held guilty for the sin of another?</a:t>
            </a:r>
          </a:p>
          <a:p>
            <a:pPr marL="533400" indent="-533400">
              <a:lnSpc>
                <a:spcPct val="80000"/>
              </a:lnSpc>
            </a:pPr>
            <a:r>
              <a:rPr lang="en-US" altLang="en-US" sz="2000"/>
              <a:t>Men and women: How are we different?</a:t>
            </a:r>
          </a:p>
          <a:p>
            <a:pPr marL="533400" indent="-533400">
              <a:lnSpc>
                <a:spcPct val="80000"/>
              </a:lnSpc>
            </a:pPr>
            <a:r>
              <a:rPr lang="en-US" altLang="en-US" sz="2000"/>
              <a:t>What is the Egalitarian view?</a:t>
            </a:r>
          </a:p>
          <a:p>
            <a:pPr marL="533400" indent="-533400">
              <a:lnSpc>
                <a:spcPct val="80000"/>
              </a:lnSpc>
            </a:pPr>
            <a:r>
              <a:rPr lang="en-US" altLang="en-US" sz="2000"/>
              <a:t>What is the Complementarian view?</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4F402F2-43AC-4983-94FF-3892DCDCB7A9}"/>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19458" name="Rectangle 2">
            <a:extLst>
              <a:ext uri="{FF2B5EF4-FFF2-40B4-BE49-F238E27FC236}">
                <a16:creationId xmlns:a16="http://schemas.microsoft.com/office/drawing/2014/main" id="{E2E21F24-E5F9-4D52-B0AD-4E8D81509E0F}"/>
              </a:ext>
            </a:extLst>
          </p:cNvPr>
          <p:cNvSpPr>
            <a:spLocks noGrp="1" noChangeArrowheads="1"/>
          </p:cNvSpPr>
          <p:nvPr>
            <p:ph type="title"/>
          </p:nvPr>
        </p:nvSpPr>
        <p:spPr/>
        <p:txBody>
          <a:bodyPr/>
          <a:lstStyle/>
          <a:p>
            <a:r>
              <a:rPr lang="en-US" altLang="en-US"/>
              <a:t>Why Did God Create Man?</a:t>
            </a:r>
          </a:p>
        </p:txBody>
      </p:sp>
      <p:sp>
        <p:nvSpPr>
          <p:cNvPr id="19459" name="Rectangle 3">
            <a:extLst>
              <a:ext uri="{FF2B5EF4-FFF2-40B4-BE49-F238E27FC236}">
                <a16:creationId xmlns:a16="http://schemas.microsoft.com/office/drawing/2014/main" id="{60396A6A-FFD5-4209-BFB6-BEC6865A2312}"/>
              </a:ext>
            </a:extLst>
          </p:cNvPr>
          <p:cNvSpPr>
            <a:spLocks noGrp="1" noChangeArrowheads="1"/>
          </p:cNvSpPr>
          <p:nvPr>
            <p:ph type="body" idx="1"/>
          </p:nvPr>
        </p:nvSpPr>
        <p:spPr/>
        <p:txBody>
          <a:bodyPr/>
          <a:lstStyle/>
          <a:p>
            <a:pPr marL="609600" indent="-609600">
              <a:buNone/>
            </a:pPr>
            <a:r>
              <a:rPr lang="en-US" altLang="en-US" b="1">
                <a:effectLst>
                  <a:outerShdw blurRad="38100" dist="38100" dir="2700000" algn="tl">
                    <a:srgbClr val="C0C0C0"/>
                  </a:outerShdw>
                </a:effectLst>
              </a:rPr>
              <a:t>Right</a:t>
            </a:r>
            <a:r>
              <a:rPr lang="en-US" altLang="en-US"/>
              <a:t>:</a:t>
            </a:r>
          </a:p>
          <a:p>
            <a:pPr marL="609600" indent="-609600">
              <a:buFontTx/>
              <a:buAutoNum type="arabicPeriod"/>
            </a:pPr>
            <a:r>
              <a:rPr lang="en-US" altLang="en-US"/>
              <a:t>Because God is a creative God.</a:t>
            </a:r>
          </a:p>
          <a:p>
            <a:pPr marL="609600" indent="-609600">
              <a:buFontTx/>
              <a:buAutoNum type="arabicPeriod"/>
            </a:pPr>
            <a:r>
              <a:rPr lang="en-US" altLang="en-US"/>
              <a:t>So that man would be able to glorify God.</a:t>
            </a:r>
          </a:p>
          <a:p>
            <a:pPr marL="609600" indent="-609600">
              <a:buFontTx/>
              <a:buAutoNum type="arabicPeriod"/>
            </a:pPr>
            <a:r>
              <a:rPr lang="en-US" altLang="en-US"/>
              <a:t>So that God would be able to share His glory with others.</a:t>
            </a:r>
          </a:p>
          <a:p>
            <a:pPr marL="609600" indent="-609600">
              <a:buFontTx/>
              <a:buAutoNum type="arabicPeriod"/>
            </a:pPr>
            <a:r>
              <a:rPr lang="en-US" altLang="en-US"/>
              <a:t>To accomplish His will unto whatever end.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a:extLst>
              <a:ext uri="{FF2B5EF4-FFF2-40B4-BE49-F238E27FC236}">
                <a16:creationId xmlns:a16="http://schemas.microsoft.com/office/drawing/2014/main" id="{DCC1980A-FFCB-451F-BFEA-90E8CA56AB24}"/>
              </a:ext>
            </a:extLst>
          </p:cNvPr>
          <p:cNvSpPr>
            <a:spLocks noGrp="1" noChangeArrowheads="1"/>
          </p:cNvSpPr>
          <p:nvPr>
            <p:ph type="dt" sz="half" idx="2"/>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866308" name="Rectangle 4">
            <a:extLst>
              <a:ext uri="{FF2B5EF4-FFF2-40B4-BE49-F238E27FC236}">
                <a16:creationId xmlns:a16="http://schemas.microsoft.com/office/drawing/2014/main" id="{809C6791-2858-4342-97CF-A47B60A2FD00}"/>
              </a:ext>
            </a:extLst>
          </p:cNvPr>
          <p:cNvSpPr>
            <a:spLocks noGrp="1" noChangeArrowheads="1"/>
          </p:cNvSpPr>
          <p:nvPr>
            <p:ph type="ctrTitle"/>
          </p:nvPr>
        </p:nvSpPr>
        <p:spPr/>
        <p:txBody>
          <a:bodyPr/>
          <a:lstStyle/>
          <a:p>
            <a:r>
              <a:rPr lang="en-US" altLang="en-US"/>
              <a:t>Discussion Groups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107C7E-FEAD-4817-B335-86C25669B8EB}"/>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4098" name="Rectangle 2">
            <a:extLst>
              <a:ext uri="{FF2B5EF4-FFF2-40B4-BE49-F238E27FC236}">
                <a16:creationId xmlns:a16="http://schemas.microsoft.com/office/drawing/2014/main" id="{D116639D-9F6A-48DC-BD18-BB80400517B3}"/>
              </a:ext>
            </a:extLst>
          </p:cNvPr>
          <p:cNvSpPr>
            <a:spLocks noGrp="1" noChangeArrowheads="1"/>
          </p:cNvSpPr>
          <p:nvPr>
            <p:ph type="title"/>
          </p:nvPr>
        </p:nvSpPr>
        <p:spPr/>
        <p:txBody>
          <a:bodyPr/>
          <a:lstStyle/>
          <a:p>
            <a:r>
              <a:rPr lang="en-US" altLang="en-US"/>
              <a:t>Course Outline</a:t>
            </a:r>
          </a:p>
        </p:txBody>
      </p:sp>
      <p:sp>
        <p:nvSpPr>
          <p:cNvPr id="4099" name="Rectangle 3">
            <a:extLst>
              <a:ext uri="{FF2B5EF4-FFF2-40B4-BE49-F238E27FC236}">
                <a16:creationId xmlns:a16="http://schemas.microsoft.com/office/drawing/2014/main" id="{BFABEABF-0894-4845-9EDB-C321C8B73CB8}"/>
              </a:ext>
            </a:extLst>
          </p:cNvPr>
          <p:cNvSpPr>
            <a:spLocks noGrp="1" noChangeArrowheads="1"/>
          </p:cNvSpPr>
          <p:nvPr>
            <p:ph type="body" idx="1"/>
          </p:nvPr>
        </p:nvSpPr>
        <p:spPr/>
        <p:txBody>
          <a:bodyPr/>
          <a:lstStyle/>
          <a:p>
            <a:pPr marL="812800" indent="-812800">
              <a:lnSpc>
                <a:spcPct val="80000"/>
              </a:lnSpc>
              <a:buNone/>
            </a:pPr>
            <a:r>
              <a:rPr lang="en-US" altLang="en-US" sz="2000" b="1"/>
              <a:t>The Why of Man </a:t>
            </a:r>
            <a:endParaRPr lang="en-US" altLang="en-US" sz="2000"/>
          </a:p>
          <a:p>
            <a:pPr marL="812800" indent="-812800">
              <a:lnSpc>
                <a:spcPct val="80000"/>
              </a:lnSpc>
              <a:buNone/>
            </a:pPr>
            <a:r>
              <a:rPr lang="en-US" altLang="en-US" sz="2000"/>
              <a:t>	Session 1: Why did God create man?</a:t>
            </a:r>
            <a:endParaRPr lang="en-US" altLang="en-US" sz="2000" b="1"/>
          </a:p>
          <a:p>
            <a:pPr marL="812800" indent="-812800">
              <a:lnSpc>
                <a:spcPct val="80000"/>
              </a:lnSpc>
              <a:buNone/>
            </a:pPr>
            <a:r>
              <a:rPr lang="en-US" altLang="en-US" sz="2000" b="1"/>
              <a:t>The What of Man</a:t>
            </a:r>
            <a:endParaRPr lang="en-US" altLang="en-US" sz="2000"/>
          </a:p>
          <a:p>
            <a:pPr marL="812800" indent="-812800">
              <a:lnSpc>
                <a:spcPct val="80000"/>
              </a:lnSpc>
              <a:buNone/>
            </a:pPr>
            <a:r>
              <a:rPr lang="en-US" altLang="en-US" sz="2000"/>
              <a:t>	Session 2: Constitution of Man: Monism</a:t>
            </a:r>
          </a:p>
          <a:p>
            <a:pPr marL="812800" indent="-812800">
              <a:lnSpc>
                <a:spcPct val="80000"/>
              </a:lnSpc>
              <a:buNone/>
            </a:pPr>
            <a:r>
              <a:rPr lang="en-US" altLang="en-US" sz="2000"/>
              <a:t>	Session 3: Constitution of Man: Dualism	</a:t>
            </a:r>
          </a:p>
          <a:p>
            <a:pPr marL="812800" indent="-812800">
              <a:lnSpc>
                <a:spcPct val="80000"/>
              </a:lnSpc>
              <a:buNone/>
            </a:pPr>
            <a:r>
              <a:rPr lang="en-US" altLang="en-US" sz="2000"/>
              <a:t>	Session 4: Creation of the Soul</a:t>
            </a:r>
          </a:p>
          <a:p>
            <a:pPr marL="812800" indent="-812800">
              <a:lnSpc>
                <a:spcPct val="80000"/>
              </a:lnSpc>
              <a:buNone/>
            </a:pPr>
            <a:r>
              <a:rPr lang="en-US" altLang="en-US" sz="2000"/>
              <a:t>	Session 5: The </a:t>
            </a:r>
            <a:r>
              <a:rPr lang="en-US" altLang="en-US" sz="2000" i="1"/>
              <a:t>Imago Dei</a:t>
            </a:r>
            <a:r>
              <a:rPr lang="en-US" altLang="en-US" sz="2000"/>
              <a:t> in Humanity</a:t>
            </a:r>
            <a:r>
              <a:rPr lang="en-US" altLang="en-US" sz="2000" b="1"/>
              <a:t> </a:t>
            </a:r>
          </a:p>
          <a:p>
            <a:pPr marL="812800" indent="-812800">
              <a:lnSpc>
                <a:spcPct val="80000"/>
              </a:lnSpc>
              <a:buNone/>
            </a:pPr>
            <a:r>
              <a:rPr lang="en-US" altLang="en-US" sz="2000" b="1"/>
              <a:t>The Fall of Man </a:t>
            </a:r>
            <a:endParaRPr lang="en-US" altLang="en-US" sz="2000"/>
          </a:p>
          <a:p>
            <a:pPr marL="812800" indent="-812800">
              <a:lnSpc>
                <a:spcPct val="80000"/>
              </a:lnSpc>
              <a:buNone/>
            </a:pPr>
            <a:r>
              <a:rPr lang="en-US" altLang="en-US" sz="2000"/>
              <a:t>	Session 6: Original Sin: Pelagianism</a:t>
            </a:r>
          </a:p>
          <a:p>
            <a:pPr marL="812800" indent="-812800">
              <a:lnSpc>
                <a:spcPct val="80000"/>
              </a:lnSpc>
              <a:buNone/>
            </a:pPr>
            <a:r>
              <a:rPr lang="en-US" altLang="en-US" sz="2000"/>
              <a:t>	Session 7: Original Sin: Augustinianism and Arminianism</a:t>
            </a:r>
          </a:p>
          <a:p>
            <a:pPr marL="812800" indent="-812800">
              <a:lnSpc>
                <a:spcPct val="80000"/>
              </a:lnSpc>
              <a:buNone/>
            </a:pPr>
            <a:r>
              <a:rPr lang="en-US" altLang="en-US" sz="2000"/>
              <a:t>	Session 8: Free will</a:t>
            </a:r>
            <a:endParaRPr lang="en-US" altLang="en-US" sz="2000" b="1"/>
          </a:p>
          <a:p>
            <a:pPr marL="812800" indent="-812800">
              <a:lnSpc>
                <a:spcPct val="80000"/>
              </a:lnSpc>
              <a:buNone/>
            </a:pPr>
            <a:r>
              <a:rPr lang="en-US" altLang="en-US" sz="2000" b="1"/>
              <a:t>The Sex of Humanity</a:t>
            </a:r>
            <a:endParaRPr lang="en-US" altLang="en-US" sz="2000"/>
          </a:p>
          <a:p>
            <a:pPr marL="812800" indent="-812800">
              <a:lnSpc>
                <a:spcPct val="80000"/>
              </a:lnSpc>
              <a:buNone/>
            </a:pPr>
            <a:r>
              <a:rPr lang="en-US" altLang="en-US" sz="2000"/>
              <a:t>	Session 9: Egalitarianism</a:t>
            </a:r>
          </a:p>
          <a:p>
            <a:pPr marL="812800" indent="-812800">
              <a:lnSpc>
                <a:spcPct val="80000"/>
              </a:lnSpc>
              <a:buNone/>
            </a:pPr>
            <a:r>
              <a:rPr lang="en-US" altLang="en-US" sz="2000"/>
              <a:t>	Session 10: Complementarianism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3">
            <a:extLst>
              <a:ext uri="{FF2B5EF4-FFF2-40B4-BE49-F238E27FC236}">
                <a16:creationId xmlns:a16="http://schemas.microsoft.com/office/drawing/2014/main" id="{0E6DF8C4-015B-4D5B-B183-755742808EA9}"/>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699394" name="Rectangle 2">
            <a:extLst>
              <a:ext uri="{FF2B5EF4-FFF2-40B4-BE49-F238E27FC236}">
                <a16:creationId xmlns:a16="http://schemas.microsoft.com/office/drawing/2014/main" id="{3DCC4496-F59F-4304-A8DD-7DA85EA4C124}"/>
              </a:ext>
            </a:extLst>
          </p:cNvPr>
          <p:cNvSpPr>
            <a:spLocks noChangeArrowheads="1"/>
          </p:cNvSpPr>
          <p:nvPr/>
        </p:nvSpPr>
        <p:spPr bwMode="auto">
          <a:xfrm>
            <a:off x="1524001" y="3244334"/>
            <a:ext cx="184731" cy="36933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699395" name="Rectangle 3">
            <a:extLst>
              <a:ext uri="{FF2B5EF4-FFF2-40B4-BE49-F238E27FC236}">
                <a16:creationId xmlns:a16="http://schemas.microsoft.com/office/drawing/2014/main" id="{9DF69049-C4C2-4258-936F-9493D9E85300}"/>
              </a:ext>
            </a:extLst>
          </p:cNvPr>
          <p:cNvSpPr>
            <a:spLocks noChangeArrowheads="1"/>
          </p:cNvSpPr>
          <p:nvPr/>
        </p:nvSpPr>
        <p:spPr bwMode="auto">
          <a:xfrm>
            <a:off x="2498726" y="3352800"/>
            <a:ext cx="1960563" cy="40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990000"/>
                </a:solidFill>
              </a14:hiddenFill>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spAutoFit/>
          </a:bodyPr>
          <a:lstStyle/>
          <a:p>
            <a:pPr algn="ctr" fontAlgn="base">
              <a:spcBef>
                <a:spcPct val="0"/>
              </a:spcBef>
              <a:spcAft>
                <a:spcPct val="0"/>
              </a:spcAft>
            </a:pPr>
            <a:r>
              <a:rPr lang="en-US" altLang="en-US" sz="2000" b="1">
                <a:solidFill>
                  <a:srgbClr val="000000"/>
                </a:solidFill>
                <a:latin typeface="Perpetua" panose="02020502060401020303" pitchFamily="18" charset="0"/>
              </a:rPr>
              <a:t>Gnostic Dualism</a:t>
            </a:r>
          </a:p>
        </p:txBody>
      </p:sp>
      <p:sp>
        <p:nvSpPr>
          <p:cNvPr id="699396" name="Rectangle 4">
            <a:extLst>
              <a:ext uri="{FF2B5EF4-FFF2-40B4-BE49-F238E27FC236}">
                <a16:creationId xmlns:a16="http://schemas.microsoft.com/office/drawing/2014/main" id="{9E97AA24-500A-4A5A-9669-757D4C950445}"/>
              </a:ext>
            </a:extLst>
          </p:cNvPr>
          <p:cNvSpPr>
            <a:spLocks noChangeArrowheads="1"/>
          </p:cNvSpPr>
          <p:nvPr/>
        </p:nvSpPr>
        <p:spPr bwMode="auto">
          <a:xfrm>
            <a:off x="2615331" y="4370895"/>
            <a:ext cx="3265638" cy="584775"/>
          </a:xfrm>
          <a:prstGeom prst="rect">
            <a:avLst/>
          </a:prstGeom>
          <a:solidFill>
            <a:srgbClr val="990000"/>
          </a:solidFill>
          <a:ln>
            <a:noFill/>
          </a:ln>
          <a:effectLst>
            <a:outerShdw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p>
            <a:pPr algn="ctr" fontAlgn="base">
              <a:lnSpc>
                <a:spcPct val="80000"/>
              </a:lnSpc>
              <a:spcBef>
                <a:spcPct val="20000"/>
              </a:spcBef>
              <a:spcAft>
                <a:spcPct val="0"/>
              </a:spcAft>
              <a:buClr>
                <a:srgbClr val="990000"/>
              </a:buClr>
            </a:pPr>
            <a:r>
              <a:rPr lang="en-US" altLang="en-US" sz="4000">
                <a:solidFill>
                  <a:srgbClr val="FFFFFF"/>
                </a:solidFill>
                <a:latin typeface="Calligrapher" panose="020B0604020202020204" pitchFamily="2" charset="0"/>
              </a:rPr>
              <a:t>Traducianism</a:t>
            </a:r>
            <a:endParaRPr lang="en-US" altLang="en-US" sz="4400">
              <a:solidFill>
                <a:srgbClr val="FFFFFF"/>
              </a:solidFill>
              <a:latin typeface="Calligrapher" panose="020B0604020202020204" pitchFamily="2" charset="0"/>
            </a:endParaRPr>
          </a:p>
        </p:txBody>
      </p:sp>
      <p:sp>
        <p:nvSpPr>
          <p:cNvPr id="699397" name="Rectangle 5">
            <a:extLst>
              <a:ext uri="{FF2B5EF4-FFF2-40B4-BE49-F238E27FC236}">
                <a16:creationId xmlns:a16="http://schemas.microsoft.com/office/drawing/2014/main" id="{DB2566DC-1A25-41FD-A3A8-01121879DD74}"/>
              </a:ext>
            </a:extLst>
          </p:cNvPr>
          <p:cNvSpPr>
            <a:spLocks noChangeArrowheads="1"/>
          </p:cNvSpPr>
          <p:nvPr/>
        </p:nvSpPr>
        <p:spPr bwMode="auto">
          <a:xfrm>
            <a:off x="3822700" y="5867401"/>
            <a:ext cx="3638550" cy="588963"/>
          </a:xfrm>
          <a:prstGeom prst="rect">
            <a:avLst/>
          </a:prstGeom>
          <a:solidFill>
            <a:srgbClr val="990000"/>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990000"/>
            </a:extrusionClr>
            <a:contourClr>
              <a:srgbClr val="990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flatTx/>
          </a:bodyPr>
          <a:lstStyle/>
          <a:p>
            <a:pPr algn="ctr" fontAlgn="base">
              <a:lnSpc>
                <a:spcPct val="80000"/>
              </a:lnSpc>
              <a:spcBef>
                <a:spcPct val="20000"/>
              </a:spcBef>
              <a:spcAft>
                <a:spcPct val="0"/>
              </a:spcAft>
              <a:buClr>
                <a:srgbClr val="990000"/>
              </a:buClr>
            </a:pPr>
            <a:r>
              <a:rPr lang="en-US" altLang="en-US" sz="4000">
                <a:solidFill>
                  <a:srgbClr val="FFFFFF"/>
                </a:solidFill>
                <a:latin typeface="Herald" panose="020B0604020202020204" pitchFamily="2" charset="0"/>
              </a:rPr>
              <a:t>Augustinianism</a:t>
            </a:r>
            <a:endParaRPr lang="en-US" altLang="en-US" sz="5400">
              <a:solidFill>
                <a:srgbClr val="FFFFFF"/>
              </a:solidFill>
              <a:latin typeface="Herald" panose="020B0604020202020204" pitchFamily="2" charset="0"/>
            </a:endParaRPr>
          </a:p>
        </p:txBody>
      </p:sp>
      <p:sp>
        <p:nvSpPr>
          <p:cNvPr id="699398" name="Rectangle 6">
            <a:extLst>
              <a:ext uri="{FF2B5EF4-FFF2-40B4-BE49-F238E27FC236}">
                <a16:creationId xmlns:a16="http://schemas.microsoft.com/office/drawing/2014/main" id="{38EB6B61-0075-41D4-AB7E-45216A2799E5}"/>
              </a:ext>
            </a:extLst>
          </p:cNvPr>
          <p:cNvSpPr>
            <a:spLocks noChangeArrowheads="1"/>
          </p:cNvSpPr>
          <p:nvPr/>
        </p:nvSpPr>
        <p:spPr bwMode="auto">
          <a:xfrm>
            <a:off x="4368120" y="3633104"/>
            <a:ext cx="5360763" cy="79829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alpha val="50000"/>
                    </a:schemeClr>
                  </a:outerShdw>
                </a:effectLst>
              </a14:hiddenEffects>
            </a:ext>
          </a:extLst>
        </p:spPr>
        <p:txBody>
          <a:bodyPr wrap="none" anchor="ctr">
            <a:spAutoFit/>
          </a:bodyPr>
          <a:lstStyle/>
          <a:p>
            <a:pPr algn="ctr" fontAlgn="base">
              <a:lnSpc>
                <a:spcPct val="80000"/>
              </a:lnSpc>
              <a:spcBef>
                <a:spcPct val="20000"/>
              </a:spcBef>
              <a:spcAft>
                <a:spcPct val="0"/>
              </a:spcAft>
              <a:buClr>
                <a:srgbClr val="990000"/>
              </a:buClr>
            </a:pPr>
            <a:r>
              <a:rPr lang="en-US" altLang="en-US" sz="5400">
                <a:solidFill>
                  <a:srgbClr val="000000"/>
                </a:solidFill>
                <a:latin typeface="Magneto" panose="04030805050802020D02" pitchFamily="82" charset="0"/>
              </a:rPr>
              <a:t>Anthropology</a:t>
            </a:r>
          </a:p>
        </p:txBody>
      </p:sp>
      <p:sp>
        <p:nvSpPr>
          <p:cNvPr id="699399" name="Rectangle 7">
            <a:extLst>
              <a:ext uri="{FF2B5EF4-FFF2-40B4-BE49-F238E27FC236}">
                <a16:creationId xmlns:a16="http://schemas.microsoft.com/office/drawing/2014/main" id="{6096BC9C-A78F-4534-B5F1-077DA9AD325F}"/>
              </a:ext>
            </a:extLst>
          </p:cNvPr>
          <p:cNvSpPr>
            <a:spLocks noChangeArrowheads="1"/>
          </p:cNvSpPr>
          <p:nvPr/>
        </p:nvSpPr>
        <p:spPr bwMode="auto">
          <a:xfrm>
            <a:off x="2209800" y="1538288"/>
            <a:ext cx="4114800" cy="442912"/>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anchor="ctr">
            <a:spAutoFit/>
          </a:bodyPr>
          <a:lstStyle/>
          <a:p>
            <a:pPr algn="ctr" fontAlgn="base">
              <a:lnSpc>
                <a:spcPct val="80000"/>
              </a:lnSpc>
              <a:spcBef>
                <a:spcPct val="20000"/>
              </a:spcBef>
              <a:spcAft>
                <a:spcPct val="0"/>
              </a:spcAft>
              <a:buClr>
                <a:srgbClr val="990000"/>
              </a:buClr>
            </a:pPr>
            <a:r>
              <a:rPr lang="en-US" altLang="en-US" sz="2800">
                <a:solidFill>
                  <a:srgbClr val="000000"/>
                </a:solidFill>
                <a:latin typeface="Wide Latin" panose="020A0A07050505020404" pitchFamily="18" charset="0"/>
              </a:rPr>
              <a:t>Personal Sin</a:t>
            </a:r>
          </a:p>
        </p:txBody>
      </p:sp>
      <p:sp>
        <p:nvSpPr>
          <p:cNvPr id="699400" name="Oval 8">
            <a:extLst>
              <a:ext uri="{FF2B5EF4-FFF2-40B4-BE49-F238E27FC236}">
                <a16:creationId xmlns:a16="http://schemas.microsoft.com/office/drawing/2014/main" id="{31C2765E-F4B5-446A-A9E0-F198C068443C}"/>
              </a:ext>
            </a:extLst>
          </p:cNvPr>
          <p:cNvSpPr>
            <a:spLocks noChangeArrowheads="1"/>
          </p:cNvSpPr>
          <p:nvPr/>
        </p:nvSpPr>
        <p:spPr bwMode="auto">
          <a:xfrm>
            <a:off x="6660789" y="1351768"/>
            <a:ext cx="3753572" cy="822305"/>
          </a:xfrm>
          <a:prstGeom prst="ellipse">
            <a:avLst/>
          </a:prstGeom>
          <a:solidFill>
            <a:srgbClr val="990000"/>
          </a:solidFill>
          <a:ln>
            <a:noFill/>
          </a:ln>
          <a:effectLst/>
          <a:scene3d>
            <a:camera prst="legacyObliqueTopRight"/>
            <a:lightRig rig="legacyFlat3" dir="b"/>
          </a:scene3d>
          <a:sp3d extrusionH="430200" prstMaterial="legacyMatte">
            <a:bevelT w="13500" h="13500" prst="angle"/>
            <a:bevelB w="13500" h="13500" prst="angle"/>
            <a:extrusionClr>
              <a:srgbClr val="990000"/>
            </a:extrusionClr>
            <a:contourClr>
              <a:srgbClr val="990000"/>
            </a:contourClr>
          </a:sp3d>
          <a:extLst>
            <a:ext uri="{91240B29-F687-4F45-9708-019B960494DF}">
              <a14:hiddenLine xmlns:a14="http://schemas.microsoft.com/office/drawing/2010/main" w="9525">
                <a:noFill/>
                <a:round/>
                <a:headEnd/>
                <a:tailEnd/>
              </a14:hiddenLine>
            </a:ext>
            <a:ext uri="{AF507438-7753-43E0-B8FC-AC1667EBCBE1}">
              <a14:hiddenEffects xmlns:a14="http://schemas.microsoft.com/office/drawing/2010/main">
                <a:effectLst>
                  <a:outerShdw dist="17961" dir="2700000" algn="ctr" rotWithShape="0">
                    <a:srgbClr val="990000">
                      <a:gamma/>
                      <a:shade val="60000"/>
                      <a:invGamma/>
                    </a:srgbClr>
                  </a:outerShdw>
                </a:effectLst>
              </a14:hiddenEffects>
            </a:ext>
          </a:extLst>
        </p:spPr>
        <p:txBody>
          <a:bodyPr wrap="none" anchor="ctr">
            <a:spAutoFit/>
            <a:flatTx/>
          </a:bodyPr>
          <a:lstStyle/>
          <a:p>
            <a:pPr algn="ctr" fontAlgn="base">
              <a:spcBef>
                <a:spcPct val="0"/>
              </a:spcBef>
              <a:spcAft>
                <a:spcPct val="0"/>
              </a:spcAft>
            </a:pPr>
            <a:r>
              <a:rPr lang="en-US" altLang="en-US" sz="3200" b="1">
                <a:solidFill>
                  <a:srgbClr val="FFFFFF"/>
                </a:solidFill>
                <a:latin typeface="Arial" panose="020B0604020202020204" pitchFamily="34" charset="0"/>
              </a:rPr>
              <a:t>Arminianism</a:t>
            </a:r>
          </a:p>
        </p:txBody>
      </p:sp>
      <p:sp>
        <p:nvSpPr>
          <p:cNvPr id="699401" name="Rectangle 9">
            <a:extLst>
              <a:ext uri="{FF2B5EF4-FFF2-40B4-BE49-F238E27FC236}">
                <a16:creationId xmlns:a16="http://schemas.microsoft.com/office/drawing/2014/main" id="{32F407D9-02D2-44E6-B377-17D34D6BF197}"/>
              </a:ext>
            </a:extLst>
          </p:cNvPr>
          <p:cNvSpPr>
            <a:spLocks noChangeArrowheads="1"/>
          </p:cNvSpPr>
          <p:nvPr/>
        </p:nvSpPr>
        <p:spPr bwMode="auto">
          <a:xfrm>
            <a:off x="4065588" y="2209801"/>
            <a:ext cx="4337050" cy="8239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spAutoFit/>
          </a:bodyPr>
          <a:lstStyle/>
          <a:p>
            <a:pPr algn="ctr" fontAlgn="base">
              <a:lnSpc>
                <a:spcPct val="80000"/>
              </a:lnSpc>
              <a:spcBef>
                <a:spcPct val="20000"/>
              </a:spcBef>
              <a:spcAft>
                <a:spcPct val="0"/>
              </a:spcAft>
              <a:buClr>
                <a:srgbClr val="990000"/>
              </a:buClr>
            </a:pPr>
            <a:r>
              <a:rPr lang="en-US" altLang="en-US" sz="6000">
                <a:solidFill>
                  <a:srgbClr val="990000"/>
                </a:solidFill>
                <a:latin typeface="Pegasus" panose="020B0604020202020204" pitchFamily="2" charset="0"/>
              </a:rPr>
              <a:t>Pelagianism</a:t>
            </a:r>
            <a:endParaRPr lang="en-US" altLang="en-US" sz="11700">
              <a:solidFill>
                <a:srgbClr val="990000"/>
              </a:solidFill>
              <a:latin typeface="Pegasus" panose="020B0604020202020204" pitchFamily="2" charset="0"/>
            </a:endParaRPr>
          </a:p>
        </p:txBody>
      </p:sp>
      <p:sp>
        <p:nvSpPr>
          <p:cNvPr id="699402" name="Oval 10">
            <a:extLst>
              <a:ext uri="{FF2B5EF4-FFF2-40B4-BE49-F238E27FC236}">
                <a16:creationId xmlns:a16="http://schemas.microsoft.com/office/drawing/2014/main" id="{AF3E5832-4445-49CB-961D-D328DAFA6308}"/>
              </a:ext>
            </a:extLst>
          </p:cNvPr>
          <p:cNvSpPr>
            <a:spLocks noChangeArrowheads="1"/>
          </p:cNvSpPr>
          <p:nvPr/>
        </p:nvSpPr>
        <p:spPr bwMode="auto">
          <a:xfrm>
            <a:off x="2171972" y="743341"/>
            <a:ext cx="3029997" cy="545318"/>
          </a:xfrm>
          <a:prstGeom prst="ellipse">
            <a:avLst/>
          </a:prstGeom>
          <a:solidFill>
            <a:srgbClr val="990000"/>
          </a:solidFill>
          <a:ln>
            <a:noFill/>
          </a:ln>
          <a:effectLst>
            <a:outerShdw dist="107763" dir="8100000" algn="ctr" rotWithShape="0">
              <a:srgbClr val="808080">
                <a:alpha val="50000"/>
              </a:srgb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spAutoFit/>
          </a:bodyPr>
          <a:lstStyle/>
          <a:p>
            <a:pPr algn="ctr" fontAlgn="base">
              <a:lnSpc>
                <a:spcPct val="80000"/>
              </a:lnSpc>
              <a:spcBef>
                <a:spcPct val="20000"/>
              </a:spcBef>
              <a:spcAft>
                <a:spcPct val="0"/>
              </a:spcAft>
              <a:buClr>
                <a:srgbClr val="990000"/>
              </a:buClr>
            </a:pPr>
            <a:r>
              <a:rPr lang="en-US" altLang="en-US" sz="2400">
                <a:solidFill>
                  <a:srgbClr val="FFFFFF"/>
                </a:solidFill>
                <a:latin typeface="Arial" panose="020B0604020202020204" pitchFamily="34" charset="0"/>
              </a:rPr>
              <a:t>Determinalism</a:t>
            </a:r>
            <a:endParaRPr lang="en-US" altLang="en-US" sz="3200" b="1">
              <a:solidFill>
                <a:srgbClr val="FFFFFF"/>
              </a:solidFill>
              <a:latin typeface="Arial" panose="020B0604020202020204" pitchFamily="34" charset="0"/>
            </a:endParaRPr>
          </a:p>
        </p:txBody>
      </p:sp>
      <p:sp>
        <p:nvSpPr>
          <p:cNvPr id="699403" name="Rectangle 11">
            <a:extLst>
              <a:ext uri="{FF2B5EF4-FFF2-40B4-BE49-F238E27FC236}">
                <a16:creationId xmlns:a16="http://schemas.microsoft.com/office/drawing/2014/main" id="{CF0AE18F-800D-4A80-8D7E-8841309C38A0}"/>
              </a:ext>
            </a:extLst>
          </p:cNvPr>
          <p:cNvSpPr>
            <a:spLocks noChangeArrowheads="1"/>
          </p:cNvSpPr>
          <p:nvPr/>
        </p:nvSpPr>
        <p:spPr bwMode="auto">
          <a:xfrm>
            <a:off x="2068514" y="5105401"/>
            <a:ext cx="1584325" cy="466725"/>
          </a:xfrm>
          <a:prstGeom prst="rect">
            <a:avLst/>
          </a:prstGeom>
          <a:solidFill>
            <a:schemeClr val="bg1"/>
          </a:solidFill>
          <a:ln w="9525">
            <a:solidFill>
              <a:schemeClr val="tx1"/>
            </a:solidFill>
            <a:miter lim="800000"/>
            <a:headEnd/>
            <a:tailEnd/>
          </a:ln>
          <a:effectLst>
            <a:outerShdw dist="107763" dir="13500000" algn="ctr" rotWithShape="0">
              <a:schemeClr val="bg2">
                <a:alpha val="50000"/>
              </a:schemeClr>
            </a:outerShdw>
          </a:effectLst>
        </p:spPr>
        <p:txBody>
          <a:bodyPr wrap="none" anchor="ctr">
            <a:spAutoFit/>
          </a:bodyPr>
          <a:lstStyle/>
          <a:p>
            <a:pPr algn="ctr" fontAlgn="base">
              <a:spcBef>
                <a:spcPct val="0"/>
              </a:spcBef>
              <a:spcAft>
                <a:spcPct val="0"/>
              </a:spcAft>
            </a:pPr>
            <a:r>
              <a:rPr lang="en-US" altLang="en-US" sz="2400" i="1">
                <a:solidFill>
                  <a:srgbClr val="000000"/>
                </a:solidFill>
                <a:latin typeface="Arial" panose="020B0604020202020204" pitchFamily="34" charset="0"/>
              </a:rPr>
              <a:t>Imago Dei</a:t>
            </a:r>
          </a:p>
        </p:txBody>
      </p:sp>
      <p:sp>
        <p:nvSpPr>
          <p:cNvPr id="699404" name="Rectangle 12">
            <a:extLst>
              <a:ext uri="{FF2B5EF4-FFF2-40B4-BE49-F238E27FC236}">
                <a16:creationId xmlns:a16="http://schemas.microsoft.com/office/drawing/2014/main" id="{1270778D-B39C-4196-BCA3-F52B855B6DB0}"/>
              </a:ext>
            </a:extLst>
          </p:cNvPr>
          <p:cNvSpPr>
            <a:spLocks noChangeArrowheads="1"/>
          </p:cNvSpPr>
          <p:nvPr/>
        </p:nvSpPr>
        <p:spPr bwMode="auto">
          <a:xfrm>
            <a:off x="3983038" y="4953001"/>
            <a:ext cx="2361544" cy="461665"/>
          </a:xfrm>
          <a:prstGeom prst="rect">
            <a:avLst/>
          </a:prstGeom>
          <a:noFill/>
          <a:ln>
            <a:noFill/>
          </a:ln>
          <a:effectLst>
            <a:outerShdw dist="107763" dir="13500000" algn="ctr" rotWithShape="0">
              <a:schemeClr val="bg2">
                <a:alpha val="50000"/>
              </a:schemeClr>
            </a:outerShdw>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fontAlgn="base">
              <a:spcBef>
                <a:spcPct val="0"/>
              </a:spcBef>
              <a:spcAft>
                <a:spcPct val="0"/>
              </a:spcAft>
            </a:pPr>
            <a:r>
              <a:rPr lang="en-US" altLang="en-US" sz="2400" b="1">
                <a:solidFill>
                  <a:srgbClr val="000000"/>
                </a:solidFill>
                <a:effectLst>
                  <a:outerShdw blurRad="38100" dist="38100" dir="2700000" algn="tl">
                    <a:srgbClr val="C0C0C0"/>
                  </a:outerShdw>
                </a:effectLst>
                <a:latin typeface="SimSun" panose="02010600030101010101" pitchFamily="2" charset="-122"/>
              </a:rPr>
              <a:t>Compatibilism </a:t>
            </a:r>
          </a:p>
        </p:txBody>
      </p:sp>
      <p:sp>
        <p:nvSpPr>
          <p:cNvPr id="699405" name="Rectangle 13">
            <a:extLst>
              <a:ext uri="{FF2B5EF4-FFF2-40B4-BE49-F238E27FC236}">
                <a16:creationId xmlns:a16="http://schemas.microsoft.com/office/drawing/2014/main" id="{62D03C33-11E3-4054-BFF3-577480979B17}"/>
              </a:ext>
            </a:extLst>
          </p:cNvPr>
          <p:cNvSpPr>
            <a:spLocks noChangeArrowheads="1"/>
          </p:cNvSpPr>
          <p:nvPr/>
        </p:nvSpPr>
        <p:spPr bwMode="auto">
          <a:xfrm>
            <a:off x="5334001" y="685801"/>
            <a:ext cx="2530475" cy="823913"/>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4800" b="1">
                <a:solidFill>
                  <a:srgbClr val="990000"/>
                </a:solidFill>
                <a:latin typeface="Perpetua" panose="02020502060401020303" pitchFamily="18" charset="0"/>
              </a:rPr>
              <a:t>Free Will</a:t>
            </a:r>
          </a:p>
        </p:txBody>
      </p:sp>
      <p:sp>
        <p:nvSpPr>
          <p:cNvPr id="699406" name="Rectangle 14">
            <a:extLst>
              <a:ext uri="{FF2B5EF4-FFF2-40B4-BE49-F238E27FC236}">
                <a16:creationId xmlns:a16="http://schemas.microsoft.com/office/drawing/2014/main" id="{818B3B46-4744-4C2C-A1B1-62E655F54B9B}"/>
              </a:ext>
            </a:extLst>
          </p:cNvPr>
          <p:cNvSpPr>
            <a:spLocks noChangeArrowheads="1"/>
          </p:cNvSpPr>
          <p:nvPr/>
        </p:nvSpPr>
        <p:spPr bwMode="auto">
          <a:xfrm>
            <a:off x="4419601" y="0"/>
            <a:ext cx="1087157" cy="707886"/>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4000">
                <a:solidFill>
                  <a:srgbClr val="000000"/>
                </a:solidFill>
                <a:latin typeface="Playbill" panose="040506030A0602020202" pitchFamily="82" charset="0"/>
              </a:rPr>
              <a:t>Monism</a:t>
            </a:r>
          </a:p>
        </p:txBody>
      </p:sp>
      <p:sp>
        <p:nvSpPr>
          <p:cNvPr id="699407" name="Rectangle 15">
            <a:extLst>
              <a:ext uri="{FF2B5EF4-FFF2-40B4-BE49-F238E27FC236}">
                <a16:creationId xmlns:a16="http://schemas.microsoft.com/office/drawing/2014/main" id="{D71C1260-76E6-44AF-BD1C-5904C0039A06}"/>
              </a:ext>
            </a:extLst>
          </p:cNvPr>
          <p:cNvSpPr>
            <a:spLocks noChangeArrowheads="1"/>
          </p:cNvSpPr>
          <p:nvPr/>
        </p:nvSpPr>
        <p:spPr bwMode="auto">
          <a:xfrm>
            <a:off x="7594601" y="4449764"/>
            <a:ext cx="2717411" cy="584775"/>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3200">
                <a:solidFill>
                  <a:srgbClr val="990000"/>
                </a:solidFill>
                <a:latin typeface="Algerian" panose="04020705040A02060702" pitchFamily="82" charset="0"/>
              </a:rPr>
              <a:t>Original Sin</a:t>
            </a:r>
          </a:p>
        </p:txBody>
      </p:sp>
      <p:sp>
        <p:nvSpPr>
          <p:cNvPr id="699408" name="Rectangle 16">
            <a:extLst>
              <a:ext uri="{FF2B5EF4-FFF2-40B4-BE49-F238E27FC236}">
                <a16:creationId xmlns:a16="http://schemas.microsoft.com/office/drawing/2014/main" id="{4008A1E2-6A99-4FDC-A047-862D8FCFE426}"/>
              </a:ext>
            </a:extLst>
          </p:cNvPr>
          <p:cNvSpPr>
            <a:spLocks noChangeArrowheads="1"/>
          </p:cNvSpPr>
          <p:nvPr/>
        </p:nvSpPr>
        <p:spPr bwMode="auto">
          <a:xfrm>
            <a:off x="6750050" y="2940050"/>
            <a:ext cx="2698750" cy="641350"/>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3600" b="1">
                <a:solidFill>
                  <a:srgbClr val="000000"/>
                </a:solidFill>
                <a:latin typeface="Arial" panose="020B0604020202020204" pitchFamily="34" charset="0"/>
              </a:rPr>
              <a:t>Original sin</a:t>
            </a:r>
          </a:p>
        </p:txBody>
      </p:sp>
      <p:sp>
        <p:nvSpPr>
          <p:cNvPr id="699409" name="Rectangle 17">
            <a:extLst>
              <a:ext uri="{FF2B5EF4-FFF2-40B4-BE49-F238E27FC236}">
                <a16:creationId xmlns:a16="http://schemas.microsoft.com/office/drawing/2014/main" id="{4CC3D107-DCBF-403E-A2AD-17F15F1EE278}"/>
              </a:ext>
            </a:extLst>
          </p:cNvPr>
          <p:cNvSpPr>
            <a:spLocks noChangeArrowheads="1"/>
          </p:cNvSpPr>
          <p:nvPr/>
        </p:nvSpPr>
        <p:spPr bwMode="auto">
          <a:xfrm>
            <a:off x="6248400" y="5157789"/>
            <a:ext cx="3209148" cy="646331"/>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3600">
                <a:solidFill>
                  <a:srgbClr val="990000"/>
                </a:solidFill>
                <a:latin typeface="Perpetua" panose="02020502060401020303" pitchFamily="18" charset="0"/>
              </a:rPr>
              <a:t>Complementarian</a:t>
            </a:r>
          </a:p>
        </p:txBody>
      </p:sp>
      <p:sp>
        <p:nvSpPr>
          <p:cNvPr id="699410" name="Rectangle 18">
            <a:extLst>
              <a:ext uri="{FF2B5EF4-FFF2-40B4-BE49-F238E27FC236}">
                <a16:creationId xmlns:a16="http://schemas.microsoft.com/office/drawing/2014/main" id="{A96786A6-08CF-4C28-BB36-4F62FE5F17B0}"/>
              </a:ext>
            </a:extLst>
          </p:cNvPr>
          <p:cNvSpPr>
            <a:spLocks noChangeArrowheads="1"/>
          </p:cNvSpPr>
          <p:nvPr/>
        </p:nvSpPr>
        <p:spPr bwMode="auto">
          <a:xfrm>
            <a:off x="1981201" y="2514600"/>
            <a:ext cx="1655763" cy="457200"/>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2400" b="1">
                <a:solidFill>
                  <a:srgbClr val="000000"/>
                </a:solidFill>
                <a:effectLst>
                  <a:outerShdw blurRad="38100" dist="38100" dir="2700000" algn="tl">
                    <a:srgbClr val="C0C0C0"/>
                  </a:outerShdw>
                </a:effectLst>
                <a:latin typeface="Arial" panose="020B0604020202020204" pitchFamily="34" charset="0"/>
              </a:rPr>
              <a:t>Mortal Sin</a:t>
            </a:r>
          </a:p>
        </p:txBody>
      </p:sp>
      <p:sp>
        <p:nvSpPr>
          <p:cNvPr id="699411" name="Rectangle 19">
            <a:extLst>
              <a:ext uri="{FF2B5EF4-FFF2-40B4-BE49-F238E27FC236}">
                <a16:creationId xmlns:a16="http://schemas.microsoft.com/office/drawing/2014/main" id="{C60339E3-23AE-4978-BCC0-A54EBD3C8E30}"/>
              </a:ext>
            </a:extLst>
          </p:cNvPr>
          <p:cNvSpPr>
            <a:spLocks noChangeArrowheads="1"/>
          </p:cNvSpPr>
          <p:nvPr/>
        </p:nvSpPr>
        <p:spPr bwMode="auto">
          <a:xfrm>
            <a:off x="7696200" y="457200"/>
            <a:ext cx="2673350" cy="641350"/>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en-US" sz="3600" b="1">
                <a:solidFill>
                  <a:srgbClr val="000000"/>
                </a:solidFill>
                <a:latin typeface="Rage Italic" panose="03070502040507070304" pitchFamily="66" charset="0"/>
              </a:rPr>
              <a:t>Egalitarianism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8B3C8514-0306-4453-9014-9E6564E6F3E1}"/>
              </a:ext>
            </a:extLst>
          </p:cNvPr>
          <p:cNvSpPr>
            <a:spLocks noGrp="1" noChangeArrowheads="1"/>
          </p:cNvSpPr>
          <p:nvPr>
            <p:ph type="dt" sz="half" idx="2"/>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23556" name="Rectangle 4">
            <a:extLst>
              <a:ext uri="{FF2B5EF4-FFF2-40B4-BE49-F238E27FC236}">
                <a16:creationId xmlns:a16="http://schemas.microsoft.com/office/drawing/2014/main" id="{A796AAF2-95D4-41D5-875F-839ABD784684}"/>
              </a:ext>
            </a:extLst>
          </p:cNvPr>
          <p:cNvSpPr>
            <a:spLocks noGrp="1" noChangeArrowheads="1"/>
          </p:cNvSpPr>
          <p:nvPr>
            <p:ph type="ctrTitle"/>
          </p:nvPr>
        </p:nvSpPr>
        <p:spPr/>
        <p:txBody>
          <a:bodyPr/>
          <a:lstStyle/>
          <a:p>
            <a:r>
              <a:rPr lang="en-US" altLang="en-US">
                <a:latin typeface="Perpetua" panose="02020502060401020303" pitchFamily="18" charset="0"/>
              </a:rPr>
              <a:t>Session 1</a:t>
            </a:r>
            <a:br>
              <a:rPr lang="en-US" altLang="en-US"/>
            </a:br>
            <a:r>
              <a:rPr lang="en-US" altLang="en-US"/>
              <a:t>Why Did God Create Man?</a:t>
            </a:r>
          </a:p>
        </p:txBody>
      </p:sp>
      <p:sp>
        <p:nvSpPr>
          <p:cNvPr id="23557" name="Rectangle 5">
            <a:extLst>
              <a:ext uri="{FF2B5EF4-FFF2-40B4-BE49-F238E27FC236}">
                <a16:creationId xmlns:a16="http://schemas.microsoft.com/office/drawing/2014/main" id="{BD358256-E708-440B-9A78-2C23366DEBC2}"/>
              </a:ext>
            </a:extLst>
          </p:cNvPr>
          <p:cNvSpPr>
            <a:spLocks noGrp="1" noChangeArrowheads="1"/>
          </p:cNvSpPr>
          <p:nvPr>
            <p:ph type="subTitle" idx="1"/>
          </p:nvPr>
        </p:nvSpPr>
        <p:spPr/>
        <p:txBody>
          <a:bodyPr/>
          <a:lstStyle/>
          <a:p>
            <a:r>
              <a:rPr lang="en-US" altLang="en-US" b="1">
                <a:latin typeface="Bradley Hand ITC" panose="03070402050302030203" pitchFamily="66" charset="0"/>
              </a:rPr>
              <a:t>Does God need us?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209E7C1-CEAC-478C-9DF9-CEC7F03D0DF1}"/>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997379" name="Rectangle 3">
            <a:extLst>
              <a:ext uri="{FF2B5EF4-FFF2-40B4-BE49-F238E27FC236}">
                <a16:creationId xmlns:a16="http://schemas.microsoft.com/office/drawing/2014/main" id="{D5767C11-D738-4172-9355-EADA1FCEFE8E}"/>
              </a:ext>
            </a:extLst>
          </p:cNvPr>
          <p:cNvSpPr>
            <a:spLocks noGrp="1" noChangeArrowheads="1"/>
          </p:cNvSpPr>
          <p:nvPr>
            <p:ph type="body" idx="1"/>
          </p:nvPr>
        </p:nvSpPr>
        <p:spPr/>
        <p:txBody>
          <a:bodyPr/>
          <a:lstStyle/>
          <a:p>
            <a:pPr marL="609600" indent="-609600">
              <a:buNone/>
            </a:pPr>
            <a:r>
              <a:rPr lang="en-US" altLang="en-US" b="1">
                <a:effectLst>
                  <a:outerShdw blurRad="38100" dist="38100" dir="2700000" algn="tl">
                    <a:srgbClr val="C0C0C0"/>
                  </a:outerShdw>
                </a:effectLst>
              </a:rPr>
              <a:t>Questions:</a:t>
            </a:r>
          </a:p>
          <a:p>
            <a:pPr marL="990600" lvl="1" indent="-533400"/>
            <a:r>
              <a:rPr lang="en-US" altLang="en-US"/>
              <a:t>What was God’s motivation in creating man?</a:t>
            </a:r>
          </a:p>
          <a:p>
            <a:pPr marL="990600" lvl="1" indent="-533400"/>
            <a:r>
              <a:rPr lang="en-US" altLang="en-US"/>
              <a:t>Was God in need of companionship?</a:t>
            </a:r>
          </a:p>
          <a:p>
            <a:pPr marL="990600" lvl="1" indent="-533400"/>
            <a:r>
              <a:rPr lang="en-US" altLang="en-US"/>
              <a:t>Did God need to be worshiped?</a:t>
            </a:r>
          </a:p>
        </p:txBody>
      </p:sp>
      <p:sp>
        <p:nvSpPr>
          <p:cNvPr id="997380" name="Rectangle 4">
            <a:extLst>
              <a:ext uri="{FF2B5EF4-FFF2-40B4-BE49-F238E27FC236}">
                <a16:creationId xmlns:a16="http://schemas.microsoft.com/office/drawing/2014/main" id="{392A4E44-7DBC-4D44-8567-413BC9EC2324}"/>
              </a:ext>
            </a:extLst>
          </p:cNvPr>
          <p:cNvSpPr>
            <a:spLocks noGrp="1" noChangeArrowheads="1"/>
          </p:cNvSpPr>
          <p:nvPr>
            <p:ph type="title"/>
          </p:nvPr>
        </p:nvSpPr>
        <p:spPr/>
        <p:txBody>
          <a:bodyPr/>
          <a:lstStyle/>
          <a:p>
            <a:r>
              <a:rPr lang="en-US" altLang="en-US"/>
              <a:t>Why Did God Create Man?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5D80561-61AF-4AF2-87C5-66AD35F6BD09}"/>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16386" name="Rectangle 2">
            <a:extLst>
              <a:ext uri="{FF2B5EF4-FFF2-40B4-BE49-F238E27FC236}">
                <a16:creationId xmlns:a16="http://schemas.microsoft.com/office/drawing/2014/main" id="{1AD6456A-71D6-47F5-98AF-7C6F2DC8B4A5}"/>
              </a:ext>
            </a:extLst>
          </p:cNvPr>
          <p:cNvSpPr>
            <a:spLocks noGrp="1" noChangeArrowheads="1"/>
          </p:cNvSpPr>
          <p:nvPr>
            <p:ph type="title"/>
          </p:nvPr>
        </p:nvSpPr>
        <p:spPr/>
        <p:txBody>
          <a:bodyPr/>
          <a:lstStyle/>
          <a:p>
            <a:r>
              <a:rPr lang="en-US" altLang="en-US"/>
              <a:t>Why Did God Create Man?</a:t>
            </a:r>
          </a:p>
        </p:txBody>
      </p:sp>
      <p:sp>
        <p:nvSpPr>
          <p:cNvPr id="16390" name="Rectangle 6">
            <a:extLst>
              <a:ext uri="{FF2B5EF4-FFF2-40B4-BE49-F238E27FC236}">
                <a16:creationId xmlns:a16="http://schemas.microsoft.com/office/drawing/2014/main" id="{4AAFD391-3FE8-4FBB-AC75-7C1CEA8D7B1C}"/>
              </a:ext>
            </a:extLst>
          </p:cNvPr>
          <p:cNvSpPr>
            <a:spLocks noGrp="1" noChangeArrowheads="1"/>
          </p:cNvSpPr>
          <p:nvPr>
            <p:ph type="body" idx="1"/>
          </p:nvPr>
        </p:nvSpPr>
        <p:spPr>
          <a:xfrm>
            <a:off x="3200400" y="1524000"/>
            <a:ext cx="7010400" cy="685800"/>
          </a:xfrm>
        </p:spPr>
        <p:txBody>
          <a:bodyPr/>
          <a:lstStyle/>
          <a:p>
            <a:pPr>
              <a:buFontTx/>
              <a:buNone/>
            </a:pPr>
            <a:r>
              <a:rPr lang="en-US" altLang="en-US"/>
              <a:t>Anthropology: Gk. </a:t>
            </a:r>
            <a:r>
              <a:rPr lang="en-US" altLang="en-US" i="1"/>
              <a:t>anthropos</a:t>
            </a:r>
            <a:r>
              <a:rPr lang="en-US" altLang="en-US"/>
              <a:t>, “Man”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7ADCA17-85A1-4DED-AFDA-D8A780D7D5BC}"/>
              </a:ext>
            </a:extLst>
          </p:cNvPr>
          <p:cNvSpPr>
            <a:spLocks noGrp="1"/>
          </p:cNvSpPr>
          <p:nvPr>
            <p:ph type="dt" sz="half" idx="10"/>
          </p:nvPr>
        </p:nvSpPr>
        <p:spPr/>
        <p:txBody>
          <a:bodyPr/>
          <a:lstStyle/>
          <a:p>
            <a:pPr fontAlgn="base">
              <a:spcBef>
                <a:spcPct val="0"/>
              </a:spcBef>
              <a:spcAft>
                <a:spcPct val="0"/>
              </a:spcAft>
            </a:pPr>
            <a:r>
              <a:rPr lang="en-US" altLang="en-US">
                <a:solidFill>
                  <a:srgbClr val="000000"/>
                </a:solidFill>
                <a:latin typeface="Arial" panose="020B0604020202020204" pitchFamily="34" charset="0"/>
              </a:rPr>
              <a:t>Copyright © 2003-2006 Reclaiming the Mind Ministries, All rights reserved.</a:t>
            </a:r>
          </a:p>
        </p:txBody>
      </p:sp>
      <p:sp>
        <p:nvSpPr>
          <p:cNvPr id="102402" name="Rectangle 2">
            <a:extLst>
              <a:ext uri="{FF2B5EF4-FFF2-40B4-BE49-F238E27FC236}">
                <a16:creationId xmlns:a16="http://schemas.microsoft.com/office/drawing/2014/main" id="{2CD6AB74-E353-470D-9888-E3F55027B692}"/>
              </a:ext>
            </a:extLst>
          </p:cNvPr>
          <p:cNvSpPr>
            <a:spLocks noGrp="1" noChangeArrowheads="1"/>
          </p:cNvSpPr>
          <p:nvPr>
            <p:ph type="title"/>
          </p:nvPr>
        </p:nvSpPr>
        <p:spPr/>
        <p:txBody>
          <a:bodyPr/>
          <a:lstStyle/>
          <a:p>
            <a:r>
              <a:rPr lang="en-US" altLang="en-US"/>
              <a:t>Why Did God Create Man?</a:t>
            </a:r>
          </a:p>
        </p:txBody>
      </p:sp>
      <p:sp>
        <p:nvSpPr>
          <p:cNvPr id="102403" name="Rectangle 3">
            <a:extLst>
              <a:ext uri="{FF2B5EF4-FFF2-40B4-BE49-F238E27FC236}">
                <a16:creationId xmlns:a16="http://schemas.microsoft.com/office/drawing/2014/main" id="{285351E7-3543-4A71-88EA-F71BC114E8CB}"/>
              </a:ext>
            </a:extLst>
          </p:cNvPr>
          <p:cNvSpPr>
            <a:spLocks noChangeArrowheads="1"/>
          </p:cNvSpPr>
          <p:nvPr/>
        </p:nvSpPr>
        <p:spPr bwMode="auto">
          <a:xfrm>
            <a:off x="3581400" y="2597150"/>
            <a:ext cx="5867400" cy="2236788"/>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anchor="ctr">
            <a:spAutoFit/>
          </a:bodyPr>
          <a:lstStyle/>
          <a:p>
            <a:pPr fontAlgn="base">
              <a:spcBef>
                <a:spcPct val="0"/>
              </a:spcBef>
              <a:spcAft>
                <a:spcPct val="0"/>
              </a:spcAft>
            </a:pPr>
            <a:r>
              <a:rPr lang="en-US" altLang="en-US" sz="2800">
                <a:solidFill>
                  <a:srgbClr val="000000"/>
                </a:solidFill>
                <a:latin typeface="Bradley Hand ITC" panose="03070402050302030203" pitchFamily="66" charset="0"/>
              </a:rPr>
              <a:t>“The scientific study of the origin, the behavior, and the physical, social, and cultural development of humans.”</a:t>
            </a:r>
          </a:p>
          <a:p>
            <a:pPr fontAlgn="base">
              <a:spcBef>
                <a:spcPct val="0"/>
              </a:spcBef>
              <a:spcAft>
                <a:spcPct val="0"/>
              </a:spcAft>
            </a:pPr>
            <a:endParaRPr lang="en-US" altLang="en-US" sz="2800">
              <a:solidFill>
                <a:srgbClr val="000000"/>
              </a:solidFill>
              <a:latin typeface="Bradley Hand ITC" panose="03070402050302030203" pitchFamily="66" charset="0"/>
            </a:endParaRPr>
          </a:p>
          <a:p>
            <a:pPr algn="r" fontAlgn="base">
              <a:spcBef>
                <a:spcPct val="0"/>
              </a:spcBef>
              <a:spcAft>
                <a:spcPct val="0"/>
              </a:spcAft>
            </a:pPr>
            <a:r>
              <a:rPr lang="en-US" altLang="en-US" sz="2800">
                <a:solidFill>
                  <a:srgbClr val="000000"/>
                </a:solidFill>
                <a:latin typeface="Bradley Hand ITC" panose="03070402050302030203" pitchFamily="66" charset="0"/>
              </a:rPr>
              <a:t>–American Heritage Dictionary</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Perpetua Titling MT"/>
        <a:ea typeface=""/>
        <a:cs typeface=""/>
      </a:majorFont>
      <a:minorFont>
        <a:latin typeface="Perpet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4568</Words>
  <Application>Microsoft Office PowerPoint</Application>
  <PresentationFormat>Widescreen</PresentationFormat>
  <Paragraphs>369</Paragraphs>
  <Slides>31</Slides>
  <Notes>30</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31</vt:i4>
      </vt:variant>
    </vt:vector>
  </HeadingPairs>
  <TitlesOfParts>
    <vt:vector size="47" baseType="lpstr">
      <vt:lpstr>SimSun</vt:lpstr>
      <vt:lpstr>Algerian</vt:lpstr>
      <vt:lpstr>Arial</vt:lpstr>
      <vt:lpstr>Bradley Hand ITC</vt:lpstr>
      <vt:lpstr>Calibri</vt:lpstr>
      <vt:lpstr>Calligrapher</vt:lpstr>
      <vt:lpstr>Herald</vt:lpstr>
      <vt:lpstr>Magneto</vt:lpstr>
      <vt:lpstr>Pegasus</vt:lpstr>
      <vt:lpstr>Perpetua</vt:lpstr>
      <vt:lpstr>Perpetua Titling MT</vt:lpstr>
      <vt:lpstr>Playbill</vt:lpstr>
      <vt:lpstr>Rage Italic</vt:lpstr>
      <vt:lpstr>Times New Roman</vt:lpstr>
      <vt:lpstr>Wide Latin</vt:lpstr>
      <vt:lpstr>Default Design</vt:lpstr>
      <vt:lpstr>Humanity and Sin</vt:lpstr>
      <vt:lpstr>PowerPoint Presentation</vt:lpstr>
      <vt:lpstr>Question Outline</vt:lpstr>
      <vt:lpstr>Course Outline</vt:lpstr>
      <vt:lpstr>PowerPoint Presentation</vt:lpstr>
      <vt:lpstr>Session 1 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Why Did God Create Man?</vt:lpstr>
      <vt:lpstr>Discussion Groups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Humanity and Sin</dc:title>
  <dc:creator>Graham</dc:creator>
  <cp:lastModifiedBy>Graham</cp:lastModifiedBy>
  <cp:revision>1</cp:revision>
  <dcterms:created xsi:type="dcterms:W3CDTF">2018-09-12T02:55:24Z</dcterms:created>
  <dcterms:modified xsi:type="dcterms:W3CDTF">2018-09-12T02:55:36Z</dcterms:modified>
</cp:coreProperties>
</file>