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3"/>
  </p:notesMasterIdLst>
  <p:sldIdLst>
    <p:sldId id="370" r:id="rId2"/>
    <p:sldId id="544" r:id="rId3"/>
    <p:sldId id="371" r:id="rId4"/>
    <p:sldId id="629" r:id="rId5"/>
    <p:sldId id="522" r:id="rId6"/>
    <p:sldId id="644" r:id="rId7"/>
    <p:sldId id="640" r:id="rId8"/>
    <p:sldId id="638" r:id="rId9"/>
    <p:sldId id="524" r:id="rId10"/>
    <p:sldId id="664" r:id="rId11"/>
    <p:sldId id="665" r:id="rId12"/>
    <p:sldId id="675" r:id="rId13"/>
    <p:sldId id="676" r:id="rId14"/>
    <p:sldId id="667" r:id="rId15"/>
    <p:sldId id="538" r:id="rId16"/>
    <p:sldId id="549" r:id="rId17"/>
    <p:sldId id="637" r:id="rId18"/>
    <p:sldId id="634" r:id="rId19"/>
    <p:sldId id="599" r:id="rId20"/>
    <p:sldId id="535" r:id="rId21"/>
    <p:sldId id="551" r:id="rId22"/>
    <p:sldId id="633" r:id="rId23"/>
    <p:sldId id="525" r:id="rId24"/>
    <p:sldId id="565" r:id="rId25"/>
    <p:sldId id="635" r:id="rId26"/>
    <p:sldId id="636" r:id="rId27"/>
    <p:sldId id="632" r:id="rId28"/>
    <p:sldId id="539" r:id="rId29"/>
    <p:sldId id="550" r:id="rId30"/>
    <p:sldId id="631" r:id="rId31"/>
    <p:sldId id="545" r:id="rId32"/>
    <p:sldId id="566" r:id="rId33"/>
    <p:sldId id="630" r:id="rId34"/>
    <p:sldId id="537" r:id="rId35"/>
    <p:sldId id="529" r:id="rId36"/>
    <p:sldId id="533" r:id="rId37"/>
    <p:sldId id="530" r:id="rId38"/>
    <p:sldId id="531" r:id="rId39"/>
    <p:sldId id="532" r:id="rId40"/>
    <p:sldId id="536" r:id="rId41"/>
    <p:sldId id="669"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0" d="100"/>
          <a:sy n="90"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200872-2E8F-42BD-9920-3C398EDD921F}" type="datetimeFigureOut">
              <a:rPr lang="en-US" smtClean="0"/>
              <a:t>9/11/2018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46F9A7-E0BF-4AF1-A767-D2A06256EEC2}" type="slidenum">
              <a:rPr lang="en-US" smtClean="0"/>
              <a:t>‹#›</a:t>
            </a:fld>
            <a:endParaRPr lang="en-US"/>
          </a:p>
        </p:txBody>
      </p:sp>
    </p:spTree>
    <p:extLst>
      <p:ext uri="{BB962C8B-B14F-4D97-AF65-F5344CB8AC3E}">
        <p14:creationId xmlns:p14="http://schemas.microsoft.com/office/powerpoint/2010/main" val="3785315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D22AC275-5A53-458D-82AC-AA0997FB12B4}"/>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872985E6-A290-43FA-A73F-617DD0604F8A}"/>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3AA45EB3-E1E7-41BC-BB18-87E2A2BCF855}"/>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799B8991-A975-4525-B94F-1870AA71AC15}"/>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04DFA497-D257-4539-AA1A-BB1B98E74A30}"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1</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1260546" name="Rectangle 2">
            <a:extLst>
              <a:ext uri="{FF2B5EF4-FFF2-40B4-BE49-F238E27FC236}">
                <a16:creationId xmlns:a16="http://schemas.microsoft.com/office/drawing/2014/main" id="{45F50C56-C2C6-4D79-8050-7488F761FCFA}"/>
              </a:ext>
            </a:extLst>
          </p:cNvPr>
          <p:cNvSpPr>
            <a:spLocks noRot="1" noChangeArrowheads="1" noTextEdit="1"/>
          </p:cNvSpPr>
          <p:nvPr>
            <p:ph type="sldImg"/>
          </p:nvPr>
        </p:nvSpPr>
        <p:spPr>
          <a:ln/>
        </p:spPr>
      </p:sp>
      <p:sp>
        <p:nvSpPr>
          <p:cNvPr id="1260547" name="Rectangle 3">
            <a:extLst>
              <a:ext uri="{FF2B5EF4-FFF2-40B4-BE49-F238E27FC236}">
                <a16:creationId xmlns:a16="http://schemas.microsoft.com/office/drawing/2014/main" id="{DC9F6D06-DF54-4EDD-8C07-066220F60BC0}"/>
              </a:ext>
            </a:extLst>
          </p:cNvPr>
          <p:cNvSpPr>
            <a:spLocks noGrp="1" noChangeArrowheads="1"/>
          </p:cNvSpPr>
          <p:nvPr>
            <p:ph type="body" idx="1"/>
          </p:nvPr>
        </p:nvSpPr>
        <p:spPr/>
        <p:txBody>
          <a:bodyPr/>
          <a:lstStyle/>
          <a:p>
            <a:pPr algn="ctr">
              <a:lnSpc>
                <a:spcPct val="80000"/>
              </a:lnSpc>
            </a:pPr>
            <a:r>
              <a:rPr lang="en-US" altLang="en-US" sz="900" b="1"/>
              <a:t>Teacher’s Notes Information Page</a:t>
            </a:r>
          </a:p>
          <a:p>
            <a:pPr>
              <a:lnSpc>
                <a:spcPct val="80000"/>
              </a:lnSpc>
            </a:pPr>
            <a:endParaRPr lang="en-US" altLang="en-US" sz="900"/>
          </a:p>
          <a:p>
            <a:pPr>
              <a:lnSpc>
                <a:spcPct val="80000"/>
              </a:lnSpc>
            </a:pPr>
            <a:r>
              <a:rPr lang="en-US" altLang="en-US" sz="900"/>
              <a:t>This notes section is to inform those who would choose to teach this course using the material provided by The Theology Program. Any and all teachers, professors, and pastors are welcome to use the TTP material for the purpose of instructing people in the individual courses or though entire program. It should be noted, however, that each set of notes, PowerPoint presentations, and assignments assumes knowledge of the previous course according to the program schedule (see program schedule on www.thetheologyprogram.com). It is our hope that the TTP material would be of benefit to those whose purpose it is teach people theology at a level greater than that which is readily available though self-study or the typical Bible studies. </a:t>
            </a:r>
          </a:p>
          <a:p>
            <a:pPr>
              <a:lnSpc>
                <a:spcPct val="80000"/>
              </a:lnSpc>
            </a:pPr>
            <a:endParaRPr lang="en-US" altLang="en-US" sz="900"/>
          </a:p>
          <a:p>
            <a:pPr>
              <a:lnSpc>
                <a:spcPct val="80000"/>
              </a:lnSpc>
            </a:pPr>
            <a:r>
              <a:rPr lang="en-US" altLang="en-US" sz="900" b="1"/>
              <a:t>PowerPoint Slides and Notes:</a:t>
            </a:r>
          </a:p>
          <a:p>
            <a:pPr>
              <a:lnSpc>
                <a:spcPct val="80000"/>
              </a:lnSpc>
            </a:pPr>
            <a:r>
              <a:rPr lang="en-US" altLang="en-US" sz="900"/>
              <a:t>The PowerPoint notes provided have the teacher in mind. They are not meant to be an exhaustive source of information on the topic covered. Neither are they meant to answer all of the questions that may come up during the presentation. What we hope to accomplish with the notes section is to give the teacher a basic understanding of what the individual slide is trying to accomplish along with some additional information on the subject of the slide.. </a:t>
            </a:r>
          </a:p>
          <a:p>
            <a:pPr>
              <a:lnSpc>
                <a:spcPct val="80000"/>
              </a:lnSpc>
            </a:pPr>
            <a:endParaRPr lang="en-US" altLang="en-US" sz="900"/>
          </a:p>
          <a:p>
            <a:pPr>
              <a:lnSpc>
                <a:spcPct val="80000"/>
              </a:lnSpc>
            </a:pPr>
            <a:r>
              <a:rPr lang="en-US" altLang="en-US" sz="900"/>
              <a:t>The notes will be kept as brief as possible and contain the following types of information:</a:t>
            </a:r>
          </a:p>
          <a:p>
            <a:pPr>
              <a:lnSpc>
                <a:spcPct val="80000"/>
              </a:lnSpc>
            </a:pPr>
            <a:r>
              <a:rPr lang="en-US" altLang="en-US" sz="900" b="1"/>
              <a:t>Explanation of slide:</a:t>
            </a:r>
            <a:r>
              <a:rPr lang="en-US" altLang="en-US" sz="900"/>
              <a:t> Explanations of what the slide is trying to accomplish. (Most of the time we hope that this is self-evident).  </a:t>
            </a:r>
          </a:p>
          <a:p>
            <a:pPr>
              <a:lnSpc>
                <a:spcPct val="80000"/>
              </a:lnSpc>
            </a:pPr>
            <a:r>
              <a:rPr lang="en-US" altLang="en-US" sz="900" b="1"/>
              <a:t>Presentation notes:</a:t>
            </a:r>
            <a:r>
              <a:rPr lang="en-US" altLang="en-US" sz="900"/>
              <a:t> Expanded subject information including definitions of terms with which we feel the teacher may not be acquainted. Also, there may be suggested illustrations for the topic being discussed. </a:t>
            </a:r>
          </a:p>
          <a:p>
            <a:pPr>
              <a:lnSpc>
                <a:spcPct val="80000"/>
              </a:lnSpc>
            </a:pPr>
            <a:r>
              <a:rPr lang="en-US" altLang="en-US" sz="900" b="1"/>
              <a:t>Activity:</a:t>
            </a:r>
            <a:r>
              <a:rPr lang="en-US" altLang="en-US" sz="900"/>
              <a:t> Sometimes the slides are created with a particular learning activity in mind and are non-productive without this activity. If this is the case a suggested activity will be explained. Sometime the activities are suggested with and left up to the teacher’s discretion.</a:t>
            </a:r>
          </a:p>
          <a:p>
            <a:pPr>
              <a:lnSpc>
                <a:spcPct val="80000"/>
              </a:lnSpc>
            </a:pPr>
            <a:r>
              <a:rPr lang="en-US" altLang="en-US" sz="900" b="1"/>
              <a:t>References:</a:t>
            </a:r>
            <a:r>
              <a:rPr lang="en-US" altLang="en-US" sz="900"/>
              <a:t> This will contain both references that were used in the slide and suggested references for further study on the subject.</a:t>
            </a:r>
          </a:p>
          <a:p>
            <a:pPr>
              <a:lnSpc>
                <a:spcPct val="80000"/>
              </a:lnSpc>
            </a:pPr>
            <a:r>
              <a:rPr lang="en-US" altLang="en-US" sz="900" b="1"/>
              <a:t>Illustrations:</a:t>
            </a:r>
            <a:r>
              <a:rPr lang="en-US" altLang="en-US" sz="900"/>
              <a:t> Whenever possible, we will try to provide a teaching illustration to help the instructor.</a:t>
            </a:r>
          </a:p>
          <a:p>
            <a:pPr>
              <a:lnSpc>
                <a:spcPct val="80000"/>
              </a:lnSpc>
            </a:pPr>
            <a:endParaRPr lang="en-US" altLang="en-US" sz="900"/>
          </a:p>
          <a:p>
            <a:pPr>
              <a:lnSpc>
                <a:spcPct val="80000"/>
              </a:lnSpc>
            </a:pPr>
            <a:r>
              <a:rPr lang="en-US" altLang="en-US" sz="900"/>
              <a:t>Keep in mind that most of the slides are self-explanatory and, therefore, do not need notes. The teacher is expected to have watched the video of the class being taught so that he can get a better idea of what is trying to be accomplished.</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D1E456CC-01BC-4C71-9C31-AB8DDEA7C6A6}"/>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A243D311-E78A-43BE-BE55-15A45DADCB20}"/>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A7956ACF-800D-4E94-87B3-3B78C0030C47}"/>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7E57D19C-E516-4B8F-832E-34BE2FE40C12}"/>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C78B3BF8-2B8E-4409-B31A-D257B823D279}"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10</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606210" name="Rectangle 2">
            <a:extLst>
              <a:ext uri="{FF2B5EF4-FFF2-40B4-BE49-F238E27FC236}">
                <a16:creationId xmlns:a16="http://schemas.microsoft.com/office/drawing/2014/main" id="{994B5E89-7764-4F5D-A4BA-F5B7C0AC7BE3}"/>
              </a:ext>
            </a:extLst>
          </p:cNvPr>
          <p:cNvSpPr>
            <a:spLocks noRot="1" noChangeArrowheads="1" noTextEdit="1"/>
          </p:cNvSpPr>
          <p:nvPr>
            <p:ph type="sldImg"/>
          </p:nvPr>
        </p:nvSpPr>
        <p:spPr>
          <a:ln/>
        </p:spPr>
      </p:sp>
      <p:sp>
        <p:nvSpPr>
          <p:cNvPr id="606211" name="Rectangle 3">
            <a:extLst>
              <a:ext uri="{FF2B5EF4-FFF2-40B4-BE49-F238E27FC236}">
                <a16:creationId xmlns:a16="http://schemas.microsoft.com/office/drawing/2014/main" id="{D6DAA821-FEB7-47B0-A691-2817A4BEFCB9}"/>
              </a:ext>
            </a:extLst>
          </p:cNvPr>
          <p:cNvSpPr>
            <a:spLocks noGrp="1" noChangeArrowheads="1"/>
          </p:cNvSpPr>
          <p:nvPr>
            <p:ph type="body" idx="1"/>
          </p:nvPr>
        </p:nvSpPr>
        <p:spPr/>
        <p:txBody>
          <a:bodyPr/>
          <a:lstStyle/>
          <a:p>
            <a:r>
              <a:rPr lang="en-US" altLang="en-US" b="1"/>
              <a:t>Presentation notes:</a:t>
            </a:r>
            <a:endParaRPr lang="en-US" altLang="en-US"/>
          </a:p>
          <a:p>
            <a:r>
              <a:rPr lang="en-US" altLang="en-US"/>
              <a:t>It is necessary to understand the word “Tradition” with regard to the issue of authority. Most Christian traditions talk past one another because they are using a different definition that is derived from the presuppositions of their particular tradition.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1F0AA55C-C3A8-49FA-9AC5-CD87A4402F4B}"/>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B699C584-44F8-4655-B9D6-FD36F58002C6}"/>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42A7253A-8CF0-40B1-919E-B3427CC5AB46}"/>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BD03C6F6-1E0E-4F54-A462-4E01BF046CF9}"/>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B1C5B515-10CB-46C1-A690-BC683C571ECC}"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11</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614402" name="Rectangle 2">
            <a:extLst>
              <a:ext uri="{FF2B5EF4-FFF2-40B4-BE49-F238E27FC236}">
                <a16:creationId xmlns:a16="http://schemas.microsoft.com/office/drawing/2014/main" id="{460E727B-06DE-4319-B324-52B600798906}"/>
              </a:ext>
            </a:extLst>
          </p:cNvPr>
          <p:cNvSpPr>
            <a:spLocks noRot="1" noChangeArrowheads="1" noTextEdit="1"/>
          </p:cNvSpPr>
          <p:nvPr>
            <p:ph type="sldImg"/>
          </p:nvPr>
        </p:nvSpPr>
        <p:spPr>
          <a:ln/>
        </p:spPr>
      </p:sp>
      <p:sp>
        <p:nvSpPr>
          <p:cNvPr id="614403" name="Rectangle 3">
            <a:extLst>
              <a:ext uri="{FF2B5EF4-FFF2-40B4-BE49-F238E27FC236}">
                <a16:creationId xmlns:a16="http://schemas.microsoft.com/office/drawing/2014/main" id="{E2175D67-1E2D-4E8C-82B0-EB679726386F}"/>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D8506805-B501-4620-811C-961B30AC4AA9}"/>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1952F20D-14FC-409B-8088-490E7AEFA17E}"/>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5795D04C-3008-4FB3-9792-9F29F1350FBF}"/>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46529428-DD19-4C9E-A25D-8DD22F7F0068}"/>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F76C7453-82F6-49B6-9CC4-84FACBD8815D}"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12</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638978" name="Rectangle 2">
            <a:extLst>
              <a:ext uri="{FF2B5EF4-FFF2-40B4-BE49-F238E27FC236}">
                <a16:creationId xmlns:a16="http://schemas.microsoft.com/office/drawing/2014/main" id="{CAD884E7-6113-4C86-98DD-191A8DA53EEB}"/>
              </a:ext>
            </a:extLst>
          </p:cNvPr>
          <p:cNvSpPr>
            <a:spLocks noRot="1" noChangeArrowheads="1" noTextEdit="1"/>
          </p:cNvSpPr>
          <p:nvPr>
            <p:ph type="sldImg"/>
          </p:nvPr>
        </p:nvSpPr>
        <p:spPr>
          <a:ln/>
        </p:spPr>
      </p:sp>
      <p:sp>
        <p:nvSpPr>
          <p:cNvPr id="638979" name="Rectangle 3">
            <a:extLst>
              <a:ext uri="{FF2B5EF4-FFF2-40B4-BE49-F238E27FC236}">
                <a16:creationId xmlns:a16="http://schemas.microsoft.com/office/drawing/2014/main" id="{0A0ECE15-DD4B-4D4E-A22E-EEED4CBAF02C}"/>
              </a:ext>
            </a:extLst>
          </p:cNvPr>
          <p:cNvSpPr>
            <a:spLocks noGrp="1" noChangeArrowheads="1"/>
          </p:cNvSpPr>
          <p:nvPr>
            <p:ph type="body" idx="1"/>
          </p:nvPr>
        </p:nvSpPr>
        <p:spPr/>
        <p:txBody>
          <a:bodyPr/>
          <a:lstStyle/>
          <a:p>
            <a:r>
              <a:rPr lang="en-US" altLang="en-US" b="1"/>
              <a:t>References</a:t>
            </a:r>
            <a:r>
              <a:rPr lang="en-US" altLang="en-US"/>
              <a:t>:</a:t>
            </a:r>
          </a:p>
          <a:p>
            <a:r>
              <a:rPr lang="en-US" altLang="en-US"/>
              <a:t>This designation of “Tradition 1” and “Tradition 2” is taken from Keith Mathison, </a:t>
            </a:r>
            <a:r>
              <a:rPr lang="en-US" altLang="en-US" i="1"/>
              <a:t>The Shape of Sola Scriptura</a:t>
            </a:r>
            <a:r>
              <a:rPr lang="en-US" altLang="en-US"/>
              <a:t> (Moscow, ID: Canon Press, 2001).</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DA24795B-9310-4302-A73C-E7EEF847E3F1}"/>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219081F8-0960-4C5B-8F47-3968F13C3C66}"/>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23BE25E0-3E9E-4874-81CC-199857753DB9}"/>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75FF699C-4155-49EF-A55B-4F4AF95D3B0F}"/>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BD2843B8-1AF0-49FE-AB0D-AF72F6379753}"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13</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641026" name="Rectangle 2">
            <a:extLst>
              <a:ext uri="{FF2B5EF4-FFF2-40B4-BE49-F238E27FC236}">
                <a16:creationId xmlns:a16="http://schemas.microsoft.com/office/drawing/2014/main" id="{833C8553-B695-4EF7-BF0E-C46938E75A3B}"/>
              </a:ext>
            </a:extLst>
          </p:cNvPr>
          <p:cNvSpPr>
            <a:spLocks noRot="1" noChangeArrowheads="1" noTextEdit="1"/>
          </p:cNvSpPr>
          <p:nvPr>
            <p:ph type="sldImg"/>
          </p:nvPr>
        </p:nvSpPr>
        <p:spPr>
          <a:ln/>
        </p:spPr>
      </p:sp>
      <p:sp>
        <p:nvSpPr>
          <p:cNvPr id="641027" name="Rectangle 3">
            <a:extLst>
              <a:ext uri="{FF2B5EF4-FFF2-40B4-BE49-F238E27FC236}">
                <a16:creationId xmlns:a16="http://schemas.microsoft.com/office/drawing/2014/main" id="{28AA210B-95E0-4DC7-8F59-4B337A711150}"/>
              </a:ext>
            </a:extLst>
          </p:cNvPr>
          <p:cNvSpPr>
            <a:spLocks noGrp="1" noChangeArrowheads="1"/>
          </p:cNvSpPr>
          <p:nvPr>
            <p:ph type="body" idx="1"/>
          </p:nvPr>
        </p:nvSpPr>
        <p:spPr/>
        <p:txBody>
          <a:bodyPr/>
          <a:lstStyle/>
          <a:p>
            <a:r>
              <a:rPr lang="en-US" altLang="en-US" b="1"/>
              <a:t>References</a:t>
            </a:r>
            <a:r>
              <a:rPr lang="en-US" altLang="en-US"/>
              <a:t>:</a:t>
            </a:r>
          </a:p>
          <a:p>
            <a:r>
              <a:rPr lang="en-US" altLang="en-US"/>
              <a:t>See Irenaeus Against Heresies, 3, 1:1, 4:2 for a definition of tradition that agrees with Tradition 2.</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09C42BAC-D8B3-4D52-9F05-AC01A67DBBEA}"/>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2DB03D8B-0291-4084-88A7-AEA6AC0224BC}"/>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737D56EF-15F2-497A-AF76-8339CCEA759E}"/>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DD667D81-9124-40DE-BF7D-557656982D3F}"/>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E2814761-2A45-44F9-8E67-7F977FAC68BA}"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14</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609282" name="Rectangle 2">
            <a:extLst>
              <a:ext uri="{FF2B5EF4-FFF2-40B4-BE49-F238E27FC236}">
                <a16:creationId xmlns:a16="http://schemas.microsoft.com/office/drawing/2014/main" id="{BD065E3F-9453-4518-A4E4-F66A37D98A78}"/>
              </a:ext>
            </a:extLst>
          </p:cNvPr>
          <p:cNvSpPr>
            <a:spLocks noRot="1" noChangeArrowheads="1" noTextEdit="1"/>
          </p:cNvSpPr>
          <p:nvPr>
            <p:ph type="sldImg"/>
          </p:nvPr>
        </p:nvSpPr>
        <p:spPr>
          <a:xfrm>
            <a:off x="1257300" y="720725"/>
            <a:ext cx="4800600" cy="3600450"/>
          </a:xfrm>
          <a:ln/>
        </p:spPr>
      </p:sp>
      <p:sp>
        <p:nvSpPr>
          <p:cNvPr id="609283" name="Rectangle 3">
            <a:extLst>
              <a:ext uri="{FF2B5EF4-FFF2-40B4-BE49-F238E27FC236}">
                <a16:creationId xmlns:a16="http://schemas.microsoft.com/office/drawing/2014/main" id="{88F14103-0AC1-40C3-A5B5-3AB27D64AC66}"/>
              </a:ext>
            </a:extLst>
          </p:cNvPr>
          <p:cNvSpPr>
            <a:spLocks noGrp="1" noChangeArrowheads="1"/>
          </p:cNvSpPr>
          <p:nvPr>
            <p:ph type="body" idx="1"/>
          </p:nvPr>
        </p:nvSpPr>
        <p:spPr>
          <a:xfrm>
            <a:off x="731838" y="4560888"/>
            <a:ext cx="5851525" cy="4319587"/>
          </a:xfrm>
        </p:spPr>
        <p:txBody>
          <a:bodyPr/>
          <a:lstStyle/>
          <a:p>
            <a:r>
              <a:rPr lang="en-US" altLang="en-US" b="1"/>
              <a:t>Presentation notes:</a:t>
            </a:r>
          </a:p>
          <a:p>
            <a:r>
              <a:rPr lang="en-US" altLang="en-US"/>
              <a:t>“</a:t>
            </a:r>
            <a:r>
              <a:rPr lang="en-US" altLang="en-US" i="1"/>
              <a:t>Regula Fidei </a:t>
            </a:r>
            <a:r>
              <a:rPr lang="en-US" altLang="en-US"/>
              <a:t>is a term used so frequently in early Christian literature from the last quarter of the second century that an understanding of it is necessary to a correct idea of the religious conceptions of that period. Different forms with more or less the same meaning occur. </a:t>
            </a:r>
            <a:r>
              <a:rPr lang="en-US" altLang="en-US" i="1"/>
              <a:t>Ho kanon tes aletheias</a:t>
            </a:r>
            <a:r>
              <a:rPr lang="en-US" altLang="en-US"/>
              <a:t> (“canon of truth”), </a:t>
            </a:r>
            <a:r>
              <a:rPr lang="en-US" altLang="en-US" i="1"/>
              <a:t>regula veratatis</a:t>
            </a:r>
            <a:r>
              <a:rPr lang="en-US" altLang="en-US"/>
              <a:t> (rule of truth), probably the oldest form, was used apparently by Dionysius of Corinth (c. 160), then by Irenaeus, Clement of Alexandria, Hippolytus, Tertullian, and Novatian; </a:t>
            </a:r>
            <a:r>
              <a:rPr lang="en-US" altLang="en-US" i="1"/>
              <a:t>ho kanon tes pisteos, regula fidei</a:t>
            </a:r>
            <a:r>
              <a:rPr lang="en-US" altLang="en-US"/>
              <a:t>, by Polyerates of Ephesus, Clement of Alexandria, Tertullian, and by the later Latin writers. The equivalent use of these two expressions is important for the determination of the original significance attached to them. The truth itself is the standard by which teaching and practice are to be judged.” (http://www.ccel.org/s/schaff/encyc/encyc09/htm/iv.vii.cxix.htm)</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E55494D4-96C2-4BA6-9AAC-CB1087772BF8}"/>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B639FD5A-1D4F-4997-85CC-99084C1F7821}"/>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BC747CDC-ACF6-4744-BED9-DB500F0E0177}"/>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939EDBC3-C599-40F5-AA04-9BDBE4FC07E1}"/>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A968482F-1686-44D0-B1AB-17C34D9FED33}"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15</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411650" name="Rectangle 2">
            <a:extLst>
              <a:ext uri="{FF2B5EF4-FFF2-40B4-BE49-F238E27FC236}">
                <a16:creationId xmlns:a16="http://schemas.microsoft.com/office/drawing/2014/main" id="{366DA438-AD02-4897-9566-857453166DED}"/>
              </a:ext>
            </a:extLst>
          </p:cNvPr>
          <p:cNvSpPr>
            <a:spLocks noRot="1" noChangeArrowheads="1" noTextEdit="1"/>
          </p:cNvSpPr>
          <p:nvPr>
            <p:ph type="sldImg"/>
          </p:nvPr>
        </p:nvSpPr>
        <p:spPr>
          <a:ln/>
        </p:spPr>
      </p:sp>
      <p:sp>
        <p:nvSpPr>
          <p:cNvPr id="411651" name="Rectangle 3">
            <a:extLst>
              <a:ext uri="{FF2B5EF4-FFF2-40B4-BE49-F238E27FC236}">
                <a16:creationId xmlns:a16="http://schemas.microsoft.com/office/drawing/2014/main" id="{05E0B28F-3263-43B1-A09B-04936DEAB251}"/>
              </a:ext>
            </a:extLst>
          </p:cNvPr>
          <p:cNvSpPr>
            <a:spLocks noGrp="1" noChangeArrowheads="1"/>
          </p:cNvSpPr>
          <p:nvPr>
            <p:ph type="body" idx="1"/>
          </p:nvPr>
        </p:nvSpPr>
        <p:spPr/>
        <p:txBody>
          <a:bodyPr/>
          <a:lstStyle/>
          <a:p>
            <a:r>
              <a:rPr lang="en-US" altLang="en-US" b="1"/>
              <a:t>Presentation notes:</a:t>
            </a:r>
            <a:endParaRPr lang="en-US" altLang="en-US"/>
          </a:p>
          <a:p>
            <a:r>
              <a:rPr lang="en-US" altLang="en-US"/>
              <a:t>Most Roman Catholics would object to being labeled as adherents to </a:t>
            </a:r>
            <a:r>
              <a:rPr lang="en-US" altLang="en-US" i="1"/>
              <a:t>Sola Ecclesia</a:t>
            </a:r>
            <a:r>
              <a:rPr lang="en-US" altLang="en-US"/>
              <a:t>, taking it in a pejorative manner. However, the objection would be made against the name, not the concept. The alternate name,  “dual-source theory,” would be more acceptable in many Roman Catholic circles. Since this course is didactically oriented, we thought it would be more advantageous to define all the theories according to their Latin names or associated Latin phrases. It is important that you stress this to your students so that we do not offend anyone unnecessarily.</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1321508-8480-4505-BAC4-7FF7380CFE27}"/>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E522A543-F71A-452D-9B82-1DB1A7D33B35}"/>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24538DCA-72A8-4C4A-BCBC-929AC533F1E7}"/>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4B5405E5-85C7-405C-872D-97F37271BD1F}"/>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5EEB8D15-5FD9-4EBE-B3AB-8D8C3B078D7F}"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16</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1264642" name="Rectangle 2">
            <a:extLst>
              <a:ext uri="{FF2B5EF4-FFF2-40B4-BE49-F238E27FC236}">
                <a16:creationId xmlns:a16="http://schemas.microsoft.com/office/drawing/2014/main" id="{72EC50DE-27D9-490B-8C20-AB2785E003EE}"/>
              </a:ext>
            </a:extLst>
          </p:cNvPr>
          <p:cNvSpPr>
            <a:spLocks noRot="1" noChangeArrowheads="1" noTextEdit="1"/>
          </p:cNvSpPr>
          <p:nvPr>
            <p:ph type="sldImg"/>
          </p:nvPr>
        </p:nvSpPr>
        <p:spPr>
          <a:ln/>
        </p:spPr>
      </p:sp>
      <p:sp>
        <p:nvSpPr>
          <p:cNvPr id="1264643" name="Rectangle 3">
            <a:extLst>
              <a:ext uri="{FF2B5EF4-FFF2-40B4-BE49-F238E27FC236}">
                <a16:creationId xmlns:a16="http://schemas.microsoft.com/office/drawing/2014/main" id="{8D9BD6DA-F9F6-46EA-B95C-C2CCD87EDD15}"/>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16C79FEC-FA71-42F6-B1CE-89FA2301D5D5}"/>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8347F474-9B7F-4312-8CCC-155B689465D0}"/>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32B15FB8-5370-4C61-8EB8-A189F121353B}"/>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E41381C2-9E0E-4743-89B5-3554D3467AFC}"/>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1B4D1672-A935-4EFF-91EC-D8B23B8CE7CA}"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17</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1265666" name="Rectangle 2">
            <a:extLst>
              <a:ext uri="{FF2B5EF4-FFF2-40B4-BE49-F238E27FC236}">
                <a16:creationId xmlns:a16="http://schemas.microsoft.com/office/drawing/2014/main" id="{622AA50C-3360-4817-A981-E3D40CD12C0B}"/>
              </a:ext>
            </a:extLst>
          </p:cNvPr>
          <p:cNvSpPr>
            <a:spLocks noRot="1" noChangeArrowheads="1" noTextEdit="1"/>
          </p:cNvSpPr>
          <p:nvPr>
            <p:ph type="sldImg"/>
          </p:nvPr>
        </p:nvSpPr>
        <p:spPr>
          <a:ln/>
        </p:spPr>
      </p:sp>
      <p:sp>
        <p:nvSpPr>
          <p:cNvPr id="1265667" name="Rectangle 3">
            <a:extLst>
              <a:ext uri="{FF2B5EF4-FFF2-40B4-BE49-F238E27FC236}">
                <a16:creationId xmlns:a16="http://schemas.microsoft.com/office/drawing/2014/main" id="{88084C7E-7530-4ED2-AFE6-737138DE62F4}"/>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280830B-171F-4123-B015-94755B86DF0F}"/>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2CF4DC4B-E9FA-402A-9E89-FCA97B60E1F3}"/>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FE378FF8-BD4A-4549-A848-8107A6D988EC}"/>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86259EA2-C68C-4FCE-BB57-981E9AE64E0C}"/>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C390E445-9A10-4C2F-8F1E-9704A6158AC3}"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18</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559106" name="Rectangle 2">
            <a:extLst>
              <a:ext uri="{FF2B5EF4-FFF2-40B4-BE49-F238E27FC236}">
                <a16:creationId xmlns:a16="http://schemas.microsoft.com/office/drawing/2014/main" id="{8B8D0C50-251D-404E-96F1-7FFDCB20BF26}"/>
              </a:ext>
            </a:extLst>
          </p:cNvPr>
          <p:cNvSpPr>
            <a:spLocks noRot="1" noChangeArrowheads="1" noTextEdit="1"/>
          </p:cNvSpPr>
          <p:nvPr>
            <p:ph type="sldImg"/>
          </p:nvPr>
        </p:nvSpPr>
        <p:spPr>
          <a:ln/>
        </p:spPr>
      </p:sp>
      <p:sp>
        <p:nvSpPr>
          <p:cNvPr id="559107" name="Rectangle 3">
            <a:extLst>
              <a:ext uri="{FF2B5EF4-FFF2-40B4-BE49-F238E27FC236}">
                <a16:creationId xmlns:a16="http://schemas.microsoft.com/office/drawing/2014/main" id="{8388BC86-1A5C-4B42-906E-1FEBAAB4BF30}"/>
              </a:ext>
            </a:extLst>
          </p:cNvPr>
          <p:cNvSpPr>
            <a:spLocks noGrp="1" noChangeArrowheads="1"/>
          </p:cNvSpPr>
          <p:nvPr>
            <p:ph type="body" idx="1"/>
          </p:nvPr>
        </p:nvSpPr>
        <p:spPr>
          <a:xfrm>
            <a:off x="976313" y="4560888"/>
            <a:ext cx="5362575" cy="4321175"/>
          </a:xfrm>
        </p:spPr>
        <p:txBody>
          <a:bodyPr/>
          <a:lstStyle/>
          <a:p>
            <a:r>
              <a:rPr lang="en-US" altLang="en-US" b="1"/>
              <a:t>Presentation notes:</a:t>
            </a:r>
            <a:endParaRPr lang="en-US" altLang="en-US"/>
          </a:p>
          <a:p>
            <a:r>
              <a:rPr lang="en-US" altLang="en-US"/>
              <a:t>Notice that Tradition is slightly ahead of Scripture. In creed, not many Roman Catholics would concede that Tradition has priority over Scripture, but, practically speaking, it is in authority over Scripture since it is the “divine interpreter” of Scripture. If Scripture is ever seemingly in contradiction with Scripture, Tradition trumps Scripture, since Scripture must be read in light of Tradition, not vice-versa.</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27881393-DEA7-4FD4-960B-351ADAB3329E}"/>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322C693C-6E7A-4BE8-90DE-E14930E245EC}"/>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8F7FD723-C16E-4C37-A8E1-202E6E22AD6F}"/>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47A1327E-F06C-4372-955C-0A5726222731}"/>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9CD74F45-3535-4CBC-B191-025D400ED312}"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19</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499714" name="Rectangle 2">
            <a:extLst>
              <a:ext uri="{FF2B5EF4-FFF2-40B4-BE49-F238E27FC236}">
                <a16:creationId xmlns:a16="http://schemas.microsoft.com/office/drawing/2014/main" id="{7B616694-BC23-4A43-B33A-A57AFD371289}"/>
              </a:ext>
            </a:extLst>
          </p:cNvPr>
          <p:cNvSpPr>
            <a:spLocks noRot="1" noChangeArrowheads="1" noTextEdit="1"/>
          </p:cNvSpPr>
          <p:nvPr>
            <p:ph type="sldImg"/>
          </p:nvPr>
        </p:nvSpPr>
        <p:spPr>
          <a:ln/>
        </p:spPr>
      </p:sp>
      <p:sp>
        <p:nvSpPr>
          <p:cNvPr id="499715" name="Rectangle 3">
            <a:extLst>
              <a:ext uri="{FF2B5EF4-FFF2-40B4-BE49-F238E27FC236}">
                <a16:creationId xmlns:a16="http://schemas.microsoft.com/office/drawing/2014/main" id="{571923C4-5B2E-4D04-82C7-F76A9ED4A6A2}"/>
              </a:ext>
            </a:extLst>
          </p:cNvPr>
          <p:cNvSpPr>
            <a:spLocks noGrp="1" noChangeArrowheads="1"/>
          </p:cNvSpPr>
          <p:nvPr>
            <p:ph type="body" idx="1"/>
          </p:nvPr>
        </p:nvSpPr>
        <p:spPr/>
        <p:txBody>
          <a:bodyPr/>
          <a:lstStyle/>
          <a:p>
            <a:r>
              <a:rPr lang="en-US" altLang="en-US" b="1"/>
              <a:t>Presentation notes:</a:t>
            </a:r>
            <a:endParaRPr lang="en-US" altLang="en-US"/>
          </a:p>
          <a:p>
            <a:r>
              <a:rPr lang="en-US" altLang="en-US"/>
              <a:t>Since Vatican II, the content and context of the Pope’s teaching determine the degree of authority (Rev. John Trigilio Jr. and Rev. Kenneth Brighenti, </a:t>
            </a:r>
            <a:r>
              <a:rPr lang="en-US" altLang="en-US" i="1"/>
              <a:t>Catholicism for Dummies</a:t>
            </a:r>
            <a:r>
              <a:rPr lang="en-US" altLang="en-US"/>
              <a:t>, [Hoboken, NJ: Wiley Publications, Inc., 2003], 31). This means that just because it is a Bull, does not necessarily mean that it is infallible. To Protestants, this represents an ambiguity that is inexcusable since it imposes so much subjectivity on any Papal decree. In other words, if a papal bull contradicts some official Catholic teaching, this means that the Bull was not infallible. This places the doctrine of infallibility in the camp of non-falsifiable issues, which in itself makes the doctrine highly suspect.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9318213E-C5BA-49AA-ABF5-F918A380A886}"/>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B3262B2A-E91B-4105-A394-A13CE3B9B64F}"/>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1636E25E-9E05-4A9F-AD8E-1C6B8C7B5DDB}"/>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C9A024F2-F319-443B-A6D0-A56353C02AD3}"/>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75534F4C-6ACD-42EA-A7D6-2E94C2DF663E}"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2</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406530" name="Rectangle 2">
            <a:extLst>
              <a:ext uri="{FF2B5EF4-FFF2-40B4-BE49-F238E27FC236}">
                <a16:creationId xmlns:a16="http://schemas.microsoft.com/office/drawing/2014/main" id="{67EFB3CE-6BEE-4959-89F2-CCC690177CCA}"/>
              </a:ext>
            </a:extLst>
          </p:cNvPr>
          <p:cNvSpPr>
            <a:spLocks noRot="1" noChangeArrowheads="1" noTextEdit="1"/>
          </p:cNvSpPr>
          <p:nvPr>
            <p:ph type="sldImg"/>
          </p:nvPr>
        </p:nvSpPr>
        <p:spPr>
          <a:ln/>
        </p:spPr>
      </p:sp>
      <p:sp>
        <p:nvSpPr>
          <p:cNvPr id="406531" name="Rectangle 3">
            <a:extLst>
              <a:ext uri="{FF2B5EF4-FFF2-40B4-BE49-F238E27FC236}">
                <a16:creationId xmlns:a16="http://schemas.microsoft.com/office/drawing/2014/main" id="{84B4F216-6BBE-42A7-93BC-9640119EA7C8}"/>
              </a:ext>
            </a:extLst>
          </p:cNvPr>
          <p:cNvSpPr>
            <a:spLocks noGrp="1" noChangeArrowheads="1"/>
          </p:cNvSpPr>
          <p:nvPr>
            <p:ph type="body" idx="1"/>
          </p:nvPr>
        </p:nvSpPr>
        <p:spPr>
          <a:xfrm>
            <a:off x="976313" y="4560888"/>
            <a:ext cx="5362575" cy="4321175"/>
          </a:xfrm>
        </p:spPr>
        <p:txBody>
          <a:bodyPr/>
          <a:lstStyle/>
          <a:p>
            <a:r>
              <a:rPr lang="en-US" altLang="en-US" sz="1000" b="1"/>
              <a:t>Student Notes:</a:t>
            </a:r>
          </a:p>
          <a:p>
            <a:r>
              <a:rPr lang="en-US" altLang="en-US" sz="1000"/>
              <a:t>The student notes are created to coincide interactively with the PowerPoint slides. Some will have all the information contained in the slides, few may be fill-in-the-blank, and some will simply be a blank page so that the students can do an assignment. We have intentionally left much space in the student notes so that the student can take lecture notes. </a:t>
            </a:r>
          </a:p>
          <a:p>
            <a:endParaRPr lang="en-US" altLang="en-US" sz="1000"/>
          </a:p>
          <a:p>
            <a:r>
              <a:rPr lang="en-US" altLang="en-US" sz="1000" b="1"/>
              <a:t>General Guidelines:</a:t>
            </a:r>
          </a:p>
          <a:p>
            <a:r>
              <a:rPr lang="en-US" altLang="en-US" sz="1000"/>
              <a:t>We understand that while some instructors will use all the material as-is, some will want to modify the slides and the notes to suite their goals, purpose, culture, and style. This is OK. Permission is granted by TTP. We simply ask that you do not reproduce this program or any part there-in for profit. If the program is used for integration into other programs or presentations, we also ask that you follow by the copyright guidelines and give credit to TTP. </a:t>
            </a:r>
          </a:p>
          <a:p>
            <a:endParaRPr lang="en-US" altLang="en-US" sz="1000"/>
          </a:p>
          <a:p>
            <a:r>
              <a:rPr lang="en-US" altLang="en-US" sz="1000" b="1"/>
              <a:t>Fonts:</a:t>
            </a:r>
            <a:endParaRPr lang="en-US" altLang="en-US" sz="1000"/>
          </a:p>
          <a:p>
            <a:r>
              <a:rPr lang="en-US" altLang="en-US" sz="1000"/>
              <a:t>Along with standard fonts such as Times New Roman, these are the fonts that are used in all The Theology Program material. If you do not already have them, they can be downloaded from our web-site. It is highly recommended that you use these in all the material since changing the fonts will affect the format of the notes and PowerPoint. If you change the fonts, it will be necessary for you to reformat the lines and paragraphs of all of the material. The fonts can be downloaded from the TTP website. See the TTP FAQ page.</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FFA9F94-31C6-4C62-AC63-1BD47937B055}"/>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C3826B97-EFA4-431D-B454-844890A8ABD6}"/>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C87A0722-A8DA-4F7A-B101-0D031C8CCEF4}"/>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B497299B-4819-4A6F-936E-831008B42CDC}"/>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258C5E91-7E54-4771-94D0-10B91AD4CECF}"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20</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395266" name="Rectangle 2">
            <a:extLst>
              <a:ext uri="{FF2B5EF4-FFF2-40B4-BE49-F238E27FC236}">
                <a16:creationId xmlns:a16="http://schemas.microsoft.com/office/drawing/2014/main" id="{730E998C-D1E9-4F2C-A9E9-7CDB8DD3BD91}"/>
              </a:ext>
            </a:extLst>
          </p:cNvPr>
          <p:cNvSpPr>
            <a:spLocks noRot="1" noChangeArrowheads="1" noTextEdit="1"/>
          </p:cNvSpPr>
          <p:nvPr>
            <p:ph type="sldImg"/>
          </p:nvPr>
        </p:nvSpPr>
        <p:spPr>
          <a:ln/>
        </p:spPr>
      </p:sp>
      <p:sp>
        <p:nvSpPr>
          <p:cNvPr id="395267" name="Rectangle 3">
            <a:extLst>
              <a:ext uri="{FF2B5EF4-FFF2-40B4-BE49-F238E27FC236}">
                <a16:creationId xmlns:a16="http://schemas.microsoft.com/office/drawing/2014/main" id="{8DE422AD-EF85-4632-9913-76D2CDC8494B}"/>
              </a:ext>
            </a:extLst>
          </p:cNvPr>
          <p:cNvSpPr>
            <a:spLocks noGrp="1" noChangeArrowheads="1"/>
          </p:cNvSpPr>
          <p:nvPr>
            <p:ph type="body" idx="1"/>
          </p:nvPr>
        </p:nvSpPr>
        <p:spPr/>
        <p:txBody>
          <a:bodyPr/>
          <a:lstStyle/>
          <a:p>
            <a:r>
              <a:rPr lang="en-US" altLang="en-US" sz="1100" b="1"/>
              <a:t>Presentation notes:</a:t>
            </a:r>
            <a:endParaRPr lang="en-US" altLang="en-US" sz="1100"/>
          </a:p>
          <a:p>
            <a:r>
              <a:rPr lang="en-US" altLang="en-US" sz="1100"/>
              <a:t>Some would say that </a:t>
            </a:r>
            <a:r>
              <a:rPr lang="en-US" altLang="en-US" sz="1100" i="1"/>
              <a:t>prima scriptura</a:t>
            </a:r>
            <a:r>
              <a:rPr lang="en-US" altLang="en-US" sz="1100"/>
              <a:t> represents the official position of the Roman Catholic Church. It is difficult to be sure, but it seems that Rome can defend or deny either </a:t>
            </a:r>
            <a:r>
              <a:rPr lang="en-US" altLang="en-US" sz="1100" i="1"/>
              <a:t>prima scriptura</a:t>
            </a:r>
            <a:r>
              <a:rPr lang="en-US" altLang="en-US" sz="1100"/>
              <a:t> or </a:t>
            </a:r>
            <a:r>
              <a:rPr lang="en-US" altLang="en-US" sz="1100" i="1"/>
              <a:t>sola eccesia</a:t>
            </a:r>
            <a:r>
              <a:rPr lang="en-US" altLang="en-US" sz="1100"/>
              <a:t> (dual-source theory). The primary problem with saying that </a:t>
            </a:r>
            <a:r>
              <a:rPr lang="en-US" altLang="en-US" sz="1100" i="1"/>
              <a:t>prima scriptura</a:t>
            </a:r>
            <a:r>
              <a:rPr lang="en-US" altLang="en-US" sz="1100"/>
              <a:t> accurately represents Rome is the difficulty in defining what it means that one “infallible” source is primary over another “infallible” source. It would be like saying that the book of Romans is primary over the book of James. The only way to reconcile this view would be to say that Tradition is not infallible and, therefore, based on its inferior status, it is secondary to Scripture. Some non-Catholics would define </a:t>
            </a:r>
            <a:r>
              <a:rPr lang="en-US" altLang="en-US" sz="1100" i="1"/>
              <a:t>prima scriptura</a:t>
            </a:r>
            <a:r>
              <a:rPr lang="en-US" altLang="en-US" sz="1100"/>
              <a:t> this way, but, if defined this way, it would no longer be compatible with the Roman Catholic dual-source understanding of authority.</a:t>
            </a:r>
          </a:p>
          <a:p>
            <a:endParaRPr lang="en-US" altLang="en-US" sz="1100"/>
          </a:p>
          <a:p>
            <a:r>
              <a:rPr lang="en-US" altLang="en-US" sz="1100"/>
              <a:t>“[The Church] is not superior to the Word of God, but is its servant. It teaches only what has been handed on to it. At the divine command and with the help of the Holy Spirit, it listens to this devotedly, guards it with dedication, and expounds it faithfully” (</a:t>
            </a:r>
            <a:r>
              <a:rPr lang="en-US" altLang="en-US" sz="1100" i="1"/>
              <a:t>Catechism of the Catholic Church</a:t>
            </a:r>
            <a:r>
              <a:rPr lang="en-US" altLang="en-US" sz="1100"/>
              <a:t>, [Rome: Urbi et Orbi, 1994], para. 86).</a:t>
            </a:r>
          </a:p>
          <a:p>
            <a:r>
              <a:rPr lang="en-US" altLang="en-US" sz="1100"/>
              <a:t> </a:t>
            </a:r>
          </a:p>
          <a:p>
            <a:r>
              <a:rPr lang="en-US" altLang="en-US" sz="1100"/>
              <a:t>“The Church has always venerated the Scriptures just as she venerates the body of the Lord . . . She has always maintained them, and continues to do so, together with sacred tradition, as the supreme rule of faith, since, as inspired by God and committed once and for all to writing, they impart the Word of God Himself without change, and make the voice of the Holy Spirit resound in the words of the prophets and Apostles. Therefore, like the Christian religion itself, all the preaching of the Church must be nourished and regulated by Sacred Scripture” (Vatican II, </a:t>
            </a:r>
            <a:r>
              <a:rPr lang="en-US" altLang="en-US" sz="1100" i="1"/>
              <a:t>Dei Verbum</a:t>
            </a:r>
            <a:r>
              <a:rPr lang="en-US" altLang="en-US" sz="1100"/>
              <a:t>, 21, [emphasis added]).</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054FEED0-A06F-44A2-9C00-2C3E6F7C227F}"/>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796C11E3-DF20-489F-868E-B367A4070561}"/>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10FEB206-2550-4D55-967A-760B09A7AD53}"/>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91B884E7-C646-46D1-9A1B-6BC2B81AD482}"/>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9955021C-13E5-44F2-A3F8-F685AD211CA4}"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21</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416770" name="Rectangle 2">
            <a:extLst>
              <a:ext uri="{FF2B5EF4-FFF2-40B4-BE49-F238E27FC236}">
                <a16:creationId xmlns:a16="http://schemas.microsoft.com/office/drawing/2014/main" id="{CC453BE4-B16E-4BBE-BE55-204466B1E3CF}"/>
              </a:ext>
            </a:extLst>
          </p:cNvPr>
          <p:cNvSpPr>
            <a:spLocks noRot="1" noChangeArrowheads="1" noTextEdit="1"/>
          </p:cNvSpPr>
          <p:nvPr>
            <p:ph type="sldImg"/>
          </p:nvPr>
        </p:nvSpPr>
        <p:spPr>
          <a:ln/>
        </p:spPr>
      </p:sp>
      <p:sp>
        <p:nvSpPr>
          <p:cNvPr id="416771" name="Rectangle 3">
            <a:extLst>
              <a:ext uri="{FF2B5EF4-FFF2-40B4-BE49-F238E27FC236}">
                <a16:creationId xmlns:a16="http://schemas.microsoft.com/office/drawing/2014/main" id="{94C7060E-6AAB-44C9-9BA0-7015627A5B6D}"/>
              </a:ext>
            </a:extLst>
          </p:cNvPr>
          <p:cNvSpPr>
            <a:spLocks noGrp="1" noChangeArrowheads="1"/>
          </p:cNvSpPr>
          <p:nvPr>
            <p:ph type="body" idx="1"/>
          </p:nvPr>
        </p:nvSpPr>
        <p:spPr/>
        <p:txBody>
          <a:bodyPr/>
          <a:lstStyle/>
          <a:p>
            <a:r>
              <a:rPr lang="en-US" altLang="en-US" b="1"/>
              <a:t>Presentation notes:</a:t>
            </a:r>
            <a:endParaRPr lang="en-US" altLang="en-US"/>
          </a:p>
          <a:p>
            <a:r>
              <a:rPr lang="en-US" altLang="en-US"/>
              <a:t>Notice how the dotted line representing Tradition continues on in this model. This is illustrative of Tradition’s continued subordinate influence within the Church. For the </a:t>
            </a:r>
            <a:r>
              <a:rPr lang="en-US" altLang="en-US" i="1"/>
              <a:t>prima scriptura</a:t>
            </a:r>
            <a:r>
              <a:rPr lang="en-US" altLang="en-US"/>
              <a:t> model, Tradition must be continually “kept in check” by Scripture. If there is ever a conflict between Tradition and the Scriptures, the Scriptures are to correct and interpret Tradition. Scripture, according to this model, is the primary and final authority in all matters. According to this view, the Scriptures contain all that is necessary for salvation and is, therefore, “materially sufficient.” But it is not “formally sufficient,” since it must have an infallible interpreter.</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B415F5B-77AF-4484-BE0C-D70AF26E24D8}"/>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D7D8A17A-4AF8-4A96-973A-0E88B247254F}"/>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8D4AE956-9414-4A57-A3A2-4A71559023F4}"/>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36EA61F8-6FA4-43D8-81F5-D3BB0655E87D}"/>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EA60AEA8-60A4-47A7-8FDE-064BBFF72F09}"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22</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557058" name="Rectangle 2">
            <a:extLst>
              <a:ext uri="{FF2B5EF4-FFF2-40B4-BE49-F238E27FC236}">
                <a16:creationId xmlns:a16="http://schemas.microsoft.com/office/drawing/2014/main" id="{139700A7-7A79-4687-83C7-51A4BD51C6A3}"/>
              </a:ext>
            </a:extLst>
          </p:cNvPr>
          <p:cNvSpPr>
            <a:spLocks noRot="1" noChangeArrowheads="1" noTextEdit="1"/>
          </p:cNvSpPr>
          <p:nvPr>
            <p:ph type="sldImg"/>
          </p:nvPr>
        </p:nvSpPr>
        <p:spPr>
          <a:ln/>
        </p:spPr>
      </p:sp>
      <p:sp>
        <p:nvSpPr>
          <p:cNvPr id="557059" name="Rectangle 3">
            <a:extLst>
              <a:ext uri="{FF2B5EF4-FFF2-40B4-BE49-F238E27FC236}">
                <a16:creationId xmlns:a16="http://schemas.microsoft.com/office/drawing/2014/main" id="{190FEFC6-A6F6-410B-BB8F-F783814C4BFD}"/>
              </a:ext>
            </a:extLst>
          </p:cNvPr>
          <p:cNvSpPr>
            <a:spLocks noGrp="1" noChangeArrowheads="1"/>
          </p:cNvSpPr>
          <p:nvPr>
            <p:ph type="body" idx="1"/>
          </p:nvPr>
        </p:nvSpPr>
        <p:spPr>
          <a:xfrm>
            <a:off x="976313" y="4560888"/>
            <a:ext cx="5362575" cy="4321175"/>
          </a:xfrm>
        </p:spPr>
        <p:txBody>
          <a:bodyPr/>
          <a:lstStyle/>
          <a:p>
            <a:r>
              <a:rPr lang="en-US" altLang="en-US" b="1"/>
              <a:t>Presentation notes:</a:t>
            </a:r>
            <a:endParaRPr lang="en-US" altLang="en-US"/>
          </a:p>
          <a:p>
            <a:r>
              <a:rPr lang="en-US" altLang="en-US"/>
              <a:t>This is the stage of truth that was proposed in the </a:t>
            </a:r>
            <a:r>
              <a:rPr lang="en-US" altLang="en-US" i="1"/>
              <a:t>Introduction to Theology</a:t>
            </a:r>
            <a:r>
              <a:rPr lang="en-US" altLang="en-US"/>
              <a:t> course.</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CB28F1-40E0-4813-87E3-D5BE9E97E3F6}"/>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2FA3EF27-924A-4285-A18B-B781D2427AE6}"/>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58DEC18A-1415-4C79-9071-FDE7A979B0A8}"/>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21986107-EDD9-4D0A-A113-B5652725C570}"/>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594882B3-FA45-4B2C-AE4E-813588898B39}"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23</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398338" name="Rectangle 2">
            <a:extLst>
              <a:ext uri="{FF2B5EF4-FFF2-40B4-BE49-F238E27FC236}">
                <a16:creationId xmlns:a16="http://schemas.microsoft.com/office/drawing/2014/main" id="{998C5490-4402-4EFD-8180-DCBF2B3BB3F7}"/>
              </a:ext>
            </a:extLst>
          </p:cNvPr>
          <p:cNvSpPr>
            <a:spLocks noRot="1" noChangeArrowheads="1" noTextEdit="1"/>
          </p:cNvSpPr>
          <p:nvPr>
            <p:ph type="sldImg"/>
          </p:nvPr>
        </p:nvSpPr>
        <p:spPr>
          <a:ln/>
        </p:spPr>
      </p:sp>
      <p:sp>
        <p:nvSpPr>
          <p:cNvPr id="398339" name="Rectangle 3">
            <a:extLst>
              <a:ext uri="{FF2B5EF4-FFF2-40B4-BE49-F238E27FC236}">
                <a16:creationId xmlns:a16="http://schemas.microsoft.com/office/drawing/2014/main" id="{DAF5E6C7-0A56-45A7-9EEF-8E78DBA47002}"/>
              </a:ext>
            </a:extLst>
          </p:cNvPr>
          <p:cNvSpPr>
            <a:spLocks noGrp="1" noChangeArrowheads="1"/>
          </p:cNvSpPr>
          <p:nvPr>
            <p:ph type="body" idx="1"/>
          </p:nvPr>
        </p:nvSpPr>
        <p:spPr/>
        <p:txBody>
          <a:bodyPr/>
          <a:lstStyle/>
          <a:p>
            <a:r>
              <a:rPr lang="en-US" altLang="en-US" b="1"/>
              <a:t>Presentation notes:</a:t>
            </a:r>
            <a:endParaRPr lang="en-US" altLang="en-US"/>
          </a:p>
          <a:p>
            <a:r>
              <a:rPr lang="en-US" altLang="en-US"/>
              <a:t>This, like </a:t>
            </a:r>
            <a:r>
              <a:rPr lang="en-US" altLang="en-US" i="1"/>
              <a:t>solo Scriptura</a:t>
            </a:r>
            <a:r>
              <a:rPr lang="en-US" altLang="en-US"/>
              <a:t> and </a:t>
            </a:r>
            <a:r>
              <a:rPr lang="en-US" altLang="en-US" i="1"/>
              <a:t>sola Ecclesia</a:t>
            </a:r>
            <a:r>
              <a:rPr lang="en-US" altLang="en-US"/>
              <a:t>, is not a formal position that anyone would necessarily claim but a description of a position that has been taken to some degree or another in Church history. It must be emphatically said that the </a:t>
            </a:r>
            <a:r>
              <a:rPr lang="en-US" altLang="en-US" i="1"/>
              <a:t>regula fidei</a:t>
            </a:r>
            <a:r>
              <a:rPr lang="en-US" altLang="en-US"/>
              <a:t> position believes in the formal (sufficient for all matters of faith and practice and does not need an </a:t>
            </a:r>
            <a:r>
              <a:rPr lang="en-US" altLang="en-US" i="1"/>
              <a:t>infallible</a:t>
            </a:r>
            <a:r>
              <a:rPr lang="en-US" altLang="en-US"/>
              <a:t> interpreter) and material sufficiency (sufficient for salvation) of Scripture.</a:t>
            </a:r>
          </a:p>
          <a:p>
            <a:endParaRPr lang="en-US" altLang="en-US"/>
          </a:p>
          <a:p>
            <a:r>
              <a:rPr lang="en-US" altLang="en-US"/>
              <a:t>Some Protestant Evangelicals informally hold to this position, believing that some of the decisions of the Church were evidently infallibly guided by the Holy Spirit. Some, for example, believe that the decisions of the first three ecumenical councils are infallible in their proclamations (some would go so far as to say the first five councils). Some simply believe that the only infallible declaration of the Church is that of Carthage, when the council decided on the Scripture. </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8DEEC8D5-06A7-43B1-82A7-639FA14BB4FE}"/>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2BA8DB76-C3AD-43E3-B36B-D0791FA65DF2}"/>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5DB67549-685A-4B99-BAFB-0FC72806AB05}"/>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9A4C58CF-4DEB-45B5-AFDE-AAC328361D3E}"/>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AEB9C8C6-8111-4A72-832B-7EA761CEF06F}"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24</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439298" name="Rectangle 2">
            <a:extLst>
              <a:ext uri="{FF2B5EF4-FFF2-40B4-BE49-F238E27FC236}">
                <a16:creationId xmlns:a16="http://schemas.microsoft.com/office/drawing/2014/main" id="{52F8D4B5-BD98-47D8-90CD-A088917719AE}"/>
              </a:ext>
            </a:extLst>
          </p:cNvPr>
          <p:cNvSpPr>
            <a:spLocks noRot="1" noChangeArrowheads="1" noTextEdit="1"/>
          </p:cNvSpPr>
          <p:nvPr>
            <p:ph type="sldImg"/>
          </p:nvPr>
        </p:nvSpPr>
        <p:spPr>
          <a:ln/>
        </p:spPr>
      </p:sp>
      <p:sp>
        <p:nvSpPr>
          <p:cNvPr id="439299" name="Rectangle 3">
            <a:extLst>
              <a:ext uri="{FF2B5EF4-FFF2-40B4-BE49-F238E27FC236}">
                <a16:creationId xmlns:a16="http://schemas.microsoft.com/office/drawing/2014/main" id="{B1A575D2-1A06-466E-B21B-A2BEA2536B5F}"/>
              </a:ext>
            </a:extLst>
          </p:cNvPr>
          <p:cNvSpPr>
            <a:spLocks noGrp="1" noChangeArrowheads="1"/>
          </p:cNvSpPr>
          <p:nvPr>
            <p:ph type="body" idx="1"/>
          </p:nvPr>
        </p:nvSpPr>
        <p:spPr/>
        <p:txBody>
          <a:bodyPr/>
          <a:lstStyle/>
          <a:p>
            <a:r>
              <a:rPr lang="en-US" altLang="en-US" b="1"/>
              <a:t>Presentation notes:</a:t>
            </a:r>
            <a:endParaRPr lang="en-US" altLang="en-US"/>
          </a:p>
          <a:p>
            <a:r>
              <a:rPr lang="en-US" altLang="en-US"/>
              <a:t>Notice how the dotted line representing Tradition continues on in this model. This is illustrative of Tradition’s continued subordinate influence within the Church. For the </a:t>
            </a:r>
            <a:r>
              <a:rPr lang="en-US" altLang="en-US" i="1"/>
              <a:t>regula fidei</a:t>
            </a:r>
            <a:r>
              <a:rPr lang="en-US" altLang="en-US"/>
              <a:t> model, tradition equals Scripture in summary form. The Church carries the correct interpretation of Scripture but does not add anything new to it. Therefore, all interpretation of Scripture must agree with the interpretation that has been consistently held within the Church. </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14A78DF-0535-4E08-903C-2A8D26E7BFB3}"/>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3357F342-5479-454B-B4CE-1EB4D6E57D28}"/>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0F4E7824-FB89-4FF8-B452-6E7D75D41909}"/>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F6A35637-0A4C-4BF5-9FE9-BC9104BA024B}"/>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C1BF5615-3E30-4E16-9096-0C0043FEA448}"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25</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988162" name="Rectangle 2">
            <a:extLst>
              <a:ext uri="{FF2B5EF4-FFF2-40B4-BE49-F238E27FC236}">
                <a16:creationId xmlns:a16="http://schemas.microsoft.com/office/drawing/2014/main" id="{E3C30A11-8141-4823-932A-393F4A369E3D}"/>
              </a:ext>
            </a:extLst>
          </p:cNvPr>
          <p:cNvSpPr>
            <a:spLocks noRot="1" noChangeArrowheads="1" noTextEdit="1"/>
          </p:cNvSpPr>
          <p:nvPr>
            <p:ph type="sldImg"/>
          </p:nvPr>
        </p:nvSpPr>
        <p:spPr>
          <a:ln/>
        </p:spPr>
      </p:sp>
      <p:sp>
        <p:nvSpPr>
          <p:cNvPr id="988163" name="Rectangle 3">
            <a:extLst>
              <a:ext uri="{FF2B5EF4-FFF2-40B4-BE49-F238E27FC236}">
                <a16:creationId xmlns:a16="http://schemas.microsoft.com/office/drawing/2014/main" id="{0B112E5C-1D43-4EB6-822F-89B1E191953E}"/>
              </a:ext>
            </a:extLst>
          </p:cNvPr>
          <p:cNvSpPr>
            <a:spLocks noGrp="1" noChangeArrowheads="1"/>
          </p:cNvSpPr>
          <p:nvPr>
            <p:ph type="body" idx="1"/>
          </p:nvPr>
        </p:nvSpPr>
        <p:spPr/>
        <p:txBody>
          <a:bodyPr/>
          <a:lstStyle/>
          <a:p>
            <a:r>
              <a:rPr lang="en-US" altLang="en-US" b="1"/>
              <a:t>Presentation notes:</a:t>
            </a:r>
            <a:endParaRPr lang="en-US" altLang="en-US"/>
          </a:p>
          <a:p>
            <a:r>
              <a:rPr lang="en-US" altLang="en-US"/>
              <a:t>This is not meant to say that Evangelicalism and Eastern/Greek Orthodoxy are in complete agreement on the issue of revelation and tradition, but it does evidence that we are in agreement on the preeminence of Scripture to all other sources of knowledge.</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2E2083B5-0897-411B-9294-A065DCAC4528}"/>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60DE23C9-D508-47C6-B584-F55AF2424856}"/>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38CC51D8-2F0B-4BAB-B674-3BDE96838997}"/>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29787BB8-99ED-4CB5-B110-3BE6E88522AA}"/>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7E9DBF09-F490-41BE-AB40-AEEA2E4A9589}"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26</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1266690" name="Rectangle 2">
            <a:extLst>
              <a:ext uri="{FF2B5EF4-FFF2-40B4-BE49-F238E27FC236}">
                <a16:creationId xmlns:a16="http://schemas.microsoft.com/office/drawing/2014/main" id="{58BC9B83-BB2A-4740-AF1F-557631CBCB7A}"/>
              </a:ext>
            </a:extLst>
          </p:cNvPr>
          <p:cNvSpPr>
            <a:spLocks noRot="1" noChangeArrowheads="1" noTextEdit="1"/>
          </p:cNvSpPr>
          <p:nvPr>
            <p:ph type="sldImg"/>
          </p:nvPr>
        </p:nvSpPr>
        <p:spPr>
          <a:ln/>
        </p:spPr>
      </p:sp>
      <p:sp>
        <p:nvSpPr>
          <p:cNvPr id="1266691" name="Rectangle 3">
            <a:extLst>
              <a:ext uri="{FF2B5EF4-FFF2-40B4-BE49-F238E27FC236}">
                <a16:creationId xmlns:a16="http://schemas.microsoft.com/office/drawing/2014/main" id="{60F21142-5A47-4151-BC3F-2EE7E6DB0D16}"/>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797BF98-2AD0-442A-BA59-1271E289AACC}"/>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A1C1D872-54B9-4FBD-A900-80370501108D}"/>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7C205546-C5F6-420D-9E97-0F24EF5BBE53}"/>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2938D061-A295-43C8-98FE-4522A72B892B}"/>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44271595-F737-42B9-9FDC-14AA1B14C769}"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27</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555010" name="Rectangle 2">
            <a:extLst>
              <a:ext uri="{FF2B5EF4-FFF2-40B4-BE49-F238E27FC236}">
                <a16:creationId xmlns:a16="http://schemas.microsoft.com/office/drawing/2014/main" id="{A0086867-B182-41EE-BE16-EBF3A885A92D}"/>
              </a:ext>
            </a:extLst>
          </p:cNvPr>
          <p:cNvSpPr>
            <a:spLocks noRot="1" noChangeArrowheads="1" noTextEdit="1"/>
          </p:cNvSpPr>
          <p:nvPr>
            <p:ph type="sldImg"/>
          </p:nvPr>
        </p:nvSpPr>
        <p:spPr>
          <a:ln/>
        </p:spPr>
      </p:sp>
      <p:sp>
        <p:nvSpPr>
          <p:cNvPr id="555011" name="Rectangle 3">
            <a:extLst>
              <a:ext uri="{FF2B5EF4-FFF2-40B4-BE49-F238E27FC236}">
                <a16:creationId xmlns:a16="http://schemas.microsoft.com/office/drawing/2014/main" id="{F94C7C8A-C232-42AC-B71C-22896687F5B3}"/>
              </a:ext>
            </a:extLst>
          </p:cNvPr>
          <p:cNvSpPr>
            <a:spLocks noGrp="1" noChangeArrowheads="1"/>
          </p:cNvSpPr>
          <p:nvPr>
            <p:ph type="body" idx="1"/>
          </p:nvPr>
        </p:nvSpPr>
        <p:spPr>
          <a:xfrm>
            <a:off x="976313" y="4560888"/>
            <a:ext cx="5362575" cy="4321175"/>
          </a:xfrm>
        </p:spPr>
        <p:txBody>
          <a:bodyPr/>
          <a:lstStyle/>
          <a:p>
            <a:r>
              <a:rPr lang="en-US" altLang="en-US" b="1"/>
              <a:t>Presentation notes:</a:t>
            </a:r>
            <a:endParaRPr lang="en-US" altLang="en-US"/>
          </a:p>
          <a:p>
            <a:r>
              <a:rPr lang="en-US" altLang="en-US"/>
              <a:t>This is the stage of truth that was proposed in the </a:t>
            </a:r>
            <a:r>
              <a:rPr lang="en-US" altLang="en-US" i="1"/>
              <a:t>Introduction to Theology</a:t>
            </a:r>
            <a:r>
              <a:rPr lang="en-US" altLang="en-US"/>
              <a:t> course.</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2D75588B-D88A-4BA3-9EC1-E3EFF2630364}"/>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FFEC59B4-9844-49B1-8D5C-354879639857}"/>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8D87ABD8-E976-477A-8F74-CC4F8A344602}"/>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79BD7FCB-1022-4E76-BCE4-CA3564A58003}"/>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7EA03A23-4609-412D-B9D3-7656C1EF9412}"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28</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1267714" name="Rectangle 2">
            <a:extLst>
              <a:ext uri="{FF2B5EF4-FFF2-40B4-BE49-F238E27FC236}">
                <a16:creationId xmlns:a16="http://schemas.microsoft.com/office/drawing/2014/main" id="{00A8E7DC-3B68-4972-80B5-1066A7E42F91}"/>
              </a:ext>
            </a:extLst>
          </p:cNvPr>
          <p:cNvSpPr>
            <a:spLocks noRot="1" noChangeArrowheads="1" noTextEdit="1"/>
          </p:cNvSpPr>
          <p:nvPr>
            <p:ph type="sldImg"/>
          </p:nvPr>
        </p:nvSpPr>
        <p:spPr>
          <a:ln/>
        </p:spPr>
      </p:sp>
      <p:sp>
        <p:nvSpPr>
          <p:cNvPr id="1267715" name="Rectangle 3">
            <a:extLst>
              <a:ext uri="{FF2B5EF4-FFF2-40B4-BE49-F238E27FC236}">
                <a16:creationId xmlns:a16="http://schemas.microsoft.com/office/drawing/2014/main" id="{59B18143-B1C4-4279-AF7E-5FAC81A3E3FF}"/>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D69FD2A3-301A-4985-923F-95F6BF4F4565}"/>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B016DC69-0536-43A0-88AD-B898F2125E97}"/>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175EB238-A9AF-4351-A9C4-20AE268F753F}"/>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261EACF0-6DD7-4E98-B2AD-F8D95308001F}"/>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4133FFD7-7DAC-4051-9863-DEB5250F8D70}"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29</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414722" name="Rectangle 2">
            <a:extLst>
              <a:ext uri="{FF2B5EF4-FFF2-40B4-BE49-F238E27FC236}">
                <a16:creationId xmlns:a16="http://schemas.microsoft.com/office/drawing/2014/main" id="{91799183-3F5D-4578-AAAD-6372FC63E150}"/>
              </a:ext>
            </a:extLst>
          </p:cNvPr>
          <p:cNvSpPr>
            <a:spLocks noRot="1" noChangeArrowheads="1" noTextEdit="1"/>
          </p:cNvSpPr>
          <p:nvPr>
            <p:ph type="sldImg"/>
          </p:nvPr>
        </p:nvSpPr>
        <p:spPr>
          <a:ln/>
        </p:spPr>
      </p:sp>
      <p:sp>
        <p:nvSpPr>
          <p:cNvPr id="414723" name="Rectangle 3">
            <a:extLst>
              <a:ext uri="{FF2B5EF4-FFF2-40B4-BE49-F238E27FC236}">
                <a16:creationId xmlns:a16="http://schemas.microsoft.com/office/drawing/2014/main" id="{2AFE4884-3824-47F7-A4CC-F798074397B4}"/>
              </a:ext>
            </a:extLst>
          </p:cNvPr>
          <p:cNvSpPr>
            <a:spLocks noGrp="1" noChangeArrowheads="1"/>
          </p:cNvSpPr>
          <p:nvPr>
            <p:ph type="body" idx="1"/>
          </p:nvPr>
        </p:nvSpPr>
        <p:spPr/>
        <p:txBody>
          <a:bodyPr/>
          <a:lstStyle/>
          <a:p>
            <a:r>
              <a:rPr lang="en-US" altLang="en-US" b="1"/>
              <a:t>Presentation notes:</a:t>
            </a:r>
            <a:endParaRPr lang="en-US" altLang="en-US"/>
          </a:p>
          <a:p>
            <a:r>
              <a:rPr lang="en-US" altLang="en-US"/>
              <a:t>Most advocates of </a:t>
            </a:r>
            <a:r>
              <a:rPr lang="en-US" altLang="en-US" i="1"/>
              <a:t>sola Scriptura</a:t>
            </a:r>
            <a:r>
              <a:rPr lang="en-US" altLang="en-US"/>
              <a:t> would say that there were two sources of authority/revelation for the first 300–400 years of the Church. Tradition would simply be a summary of what was written in Scripture that had always been accepted by the universal Church. This was known as the </a:t>
            </a:r>
            <a:r>
              <a:rPr lang="en-US" altLang="en-US" i="1"/>
              <a:t>regula fidei</a:t>
            </a:r>
            <a:r>
              <a:rPr lang="en-US" altLang="en-US"/>
              <a:t> (rule of faith). At this time, Scripture was in the process of being recognized (canonization) and unwritten teachings of the apostles (tradition) was only reliable for the first 100 years of Church history. The majority of Scripture (Gospels, Acts, and Pauline corpus which makes up at least 80 percent of the NT) was accepted as authoritative by </a:t>
            </a:r>
            <a:r>
              <a:rPr lang="en-US" altLang="en-US" sz="900"/>
              <a:t>A.D.</a:t>
            </a:r>
            <a:r>
              <a:rPr lang="en-US" altLang="en-US"/>
              <a:t> 200, if not earlier. At the same time, the teachings of the apostles that were being passed on through word of mouth was becoming increasingly obscure and unreliable. Once the New Testament had been circulated throughout the Church, and once the canon had been recognized, the Church became totally reliant upon the Scriptures (both Old and New Testaments) for ultimate authority in all matters of faith and practice. Scripture was always to be interpreted according to the accepted </a:t>
            </a:r>
            <a:r>
              <a:rPr lang="en-US" altLang="en-US" i="1"/>
              <a:t>regula fidei</a:t>
            </a:r>
            <a:r>
              <a:rPr lang="en-US" altLang="en-US"/>
              <a:t>.</a:t>
            </a:r>
          </a:p>
          <a:p>
            <a:endParaRPr lang="en-US" altLang="en-US"/>
          </a:p>
          <a:p>
            <a:r>
              <a:rPr lang="en-US" altLang="en-US"/>
              <a:t>This model is also sufficient to understand the </a:t>
            </a:r>
            <a:r>
              <a:rPr lang="en-US" altLang="en-US" i="1"/>
              <a:t>regula fidei</a:t>
            </a:r>
            <a:r>
              <a:rPr lang="en-US" altLang="en-US"/>
              <a:t> and, depending on how one defines it, the </a:t>
            </a:r>
            <a:r>
              <a:rPr lang="en-US" altLang="en-US" i="1"/>
              <a:t>prima scriptura</a:t>
            </a:r>
            <a:r>
              <a:rPr lang="en-US" altLang="en-US"/>
              <a:t> model.</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F931D158-41EA-48B0-B7A0-F19F5E9EC512}"/>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A5E13C5D-1FB2-4F9B-BC13-B68958FAA50C}"/>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94B3792D-F421-4311-85B5-FB41E27A5C91}"/>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320164FD-C7EA-4AF0-8153-185EFB376860}"/>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AE010B16-3E27-4542-9712-3553D46073F2}"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3</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1261570" name="Rectangle 2">
            <a:extLst>
              <a:ext uri="{FF2B5EF4-FFF2-40B4-BE49-F238E27FC236}">
                <a16:creationId xmlns:a16="http://schemas.microsoft.com/office/drawing/2014/main" id="{75A3A18D-7DA4-4A23-B804-2F814CFE44CB}"/>
              </a:ext>
            </a:extLst>
          </p:cNvPr>
          <p:cNvSpPr>
            <a:spLocks noRot="1" noChangeArrowheads="1" noTextEdit="1"/>
          </p:cNvSpPr>
          <p:nvPr>
            <p:ph type="sldImg"/>
          </p:nvPr>
        </p:nvSpPr>
        <p:spPr>
          <a:ln/>
        </p:spPr>
      </p:sp>
      <p:sp>
        <p:nvSpPr>
          <p:cNvPr id="1261571" name="Rectangle 3">
            <a:extLst>
              <a:ext uri="{FF2B5EF4-FFF2-40B4-BE49-F238E27FC236}">
                <a16:creationId xmlns:a16="http://schemas.microsoft.com/office/drawing/2014/main" id="{D5C8455B-4BE1-4EB6-B918-A07789893469}"/>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FCAFDC4-2276-4023-8C7D-888F470B3073}"/>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40521554-DC74-47CF-A81A-5DB4F3F8FCFA}"/>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57AABE9A-31F6-4EA4-9CC8-C0AE35FA8CC5}"/>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DDFE7DEB-1C2E-4264-879E-E5B4866676B5}"/>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1ABBADD1-AD5F-4655-B385-696B16B298D4}"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30</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552962" name="Rectangle 2">
            <a:extLst>
              <a:ext uri="{FF2B5EF4-FFF2-40B4-BE49-F238E27FC236}">
                <a16:creationId xmlns:a16="http://schemas.microsoft.com/office/drawing/2014/main" id="{02454FA3-243E-40A1-8D23-BF3941CFC9DD}"/>
              </a:ext>
            </a:extLst>
          </p:cNvPr>
          <p:cNvSpPr>
            <a:spLocks noRot="1" noChangeArrowheads="1" noTextEdit="1"/>
          </p:cNvSpPr>
          <p:nvPr>
            <p:ph type="sldImg"/>
          </p:nvPr>
        </p:nvSpPr>
        <p:spPr>
          <a:ln/>
        </p:spPr>
      </p:sp>
      <p:sp>
        <p:nvSpPr>
          <p:cNvPr id="552963" name="Rectangle 3">
            <a:extLst>
              <a:ext uri="{FF2B5EF4-FFF2-40B4-BE49-F238E27FC236}">
                <a16:creationId xmlns:a16="http://schemas.microsoft.com/office/drawing/2014/main" id="{E0E67BB9-4C22-4E2A-A37A-CE6F6AED5A33}"/>
              </a:ext>
            </a:extLst>
          </p:cNvPr>
          <p:cNvSpPr>
            <a:spLocks noGrp="1" noChangeArrowheads="1"/>
          </p:cNvSpPr>
          <p:nvPr>
            <p:ph type="body" idx="1"/>
          </p:nvPr>
        </p:nvSpPr>
        <p:spPr>
          <a:xfrm>
            <a:off x="976313" y="4560888"/>
            <a:ext cx="5362575" cy="4321175"/>
          </a:xfrm>
        </p:spPr>
        <p:txBody>
          <a:bodyPr/>
          <a:lstStyle/>
          <a:p>
            <a:r>
              <a:rPr lang="en-US" altLang="en-US" b="1"/>
              <a:t>Presentation notes:</a:t>
            </a:r>
            <a:endParaRPr lang="en-US" altLang="en-US"/>
          </a:p>
          <a:p>
            <a:r>
              <a:rPr lang="en-US" altLang="en-US"/>
              <a:t>This is the stage of truth that was proposed in the </a:t>
            </a:r>
            <a:r>
              <a:rPr lang="en-US" altLang="en-US" i="1"/>
              <a:t>Introduction to Theology</a:t>
            </a:r>
            <a:r>
              <a:rPr lang="en-US" altLang="en-US"/>
              <a:t> course.</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5D35376D-4C85-4C68-9B14-D84C3170BA16}"/>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1ABBA259-8BA8-4468-AADB-2164F6940024}"/>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C6DD8A82-66BD-4773-899B-5A9705E7210E}"/>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9507E4E8-5E4C-43B3-AFB9-E7C0EF3B2A2A}"/>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B2A658B7-F903-4AF2-8C40-0AE1E4C16717}"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31</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1268738" name="Rectangle 2">
            <a:extLst>
              <a:ext uri="{FF2B5EF4-FFF2-40B4-BE49-F238E27FC236}">
                <a16:creationId xmlns:a16="http://schemas.microsoft.com/office/drawing/2014/main" id="{0A1F3205-BCA7-4C3B-84DF-CA0D92A5F1D6}"/>
              </a:ext>
            </a:extLst>
          </p:cNvPr>
          <p:cNvSpPr>
            <a:spLocks noRot="1" noChangeArrowheads="1" noTextEdit="1"/>
          </p:cNvSpPr>
          <p:nvPr>
            <p:ph type="sldImg"/>
          </p:nvPr>
        </p:nvSpPr>
        <p:spPr>
          <a:ln/>
        </p:spPr>
      </p:sp>
      <p:sp>
        <p:nvSpPr>
          <p:cNvPr id="1268739" name="Rectangle 3">
            <a:extLst>
              <a:ext uri="{FF2B5EF4-FFF2-40B4-BE49-F238E27FC236}">
                <a16:creationId xmlns:a16="http://schemas.microsoft.com/office/drawing/2014/main" id="{D6541030-CFDB-4A3F-9D4E-8D33EE9A908D}"/>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2F8CBCEC-84CC-488E-8546-1AE6F3D308AE}"/>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49B2B679-BD98-4578-A03A-5E8137168F0A}"/>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18205D21-5BB4-4AE6-8D9B-758BC42AAC00}"/>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6A138BB1-DDD6-401B-ACE6-477581CA8ADB}"/>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C79342B5-D520-4A20-B963-D5692C7C23B3}"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32</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441346" name="Rectangle 2">
            <a:extLst>
              <a:ext uri="{FF2B5EF4-FFF2-40B4-BE49-F238E27FC236}">
                <a16:creationId xmlns:a16="http://schemas.microsoft.com/office/drawing/2014/main" id="{8EA6C5BA-AD0D-42CA-BBC9-446B39E90B28}"/>
              </a:ext>
            </a:extLst>
          </p:cNvPr>
          <p:cNvSpPr>
            <a:spLocks noRot="1" noChangeArrowheads="1" noTextEdit="1"/>
          </p:cNvSpPr>
          <p:nvPr>
            <p:ph type="sldImg"/>
          </p:nvPr>
        </p:nvSpPr>
        <p:spPr>
          <a:ln/>
        </p:spPr>
      </p:sp>
      <p:sp>
        <p:nvSpPr>
          <p:cNvPr id="441347" name="Rectangle 3">
            <a:extLst>
              <a:ext uri="{FF2B5EF4-FFF2-40B4-BE49-F238E27FC236}">
                <a16:creationId xmlns:a16="http://schemas.microsoft.com/office/drawing/2014/main" id="{E763CC7A-333E-4D13-931B-970677EF8B25}"/>
              </a:ext>
            </a:extLst>
          </p:cNvPr>
          <p:cNvSpPr>
            <a:spLocks noGrp="1" noChangeArrowheads="1"/>
          </p:cNvSpPr>
          <p:nvPr>
            <p:ph type="body" idx="1"/>
          </p:nvPr>
        </p:nvSpPr>
        <p:spPr/>
        <p:txBody>
          <a:bodyPr/>
          <a:lstStyle/>
          <a:p>
            <a:r>
              <a:rPr lang="en-US" altLang="en-US" b="1"/>
              <a:t>Presentation notes:</a:t>
            </a:r>
            <a:endParaRPr lang="en-US" altLang="en-US"/>
          </a:p>
          <a:p>
            <a:r>
              <a:rPr lang="en-US" altLang="en-US"/>
              <a:t>This, like </a:t>
            </a:r>
            <a:r>
              <a:rPr lang="en-US" altLang="en-US" i="1"/>
              <a:t>sola Ecclesia</a:t>
            </a:r>
            <a:r>
              <a:rPr lang="en-US" altLang="en-US"/>
              <a:t>, is not a formal position but a pejorative designation of a practical one. It represents the unfortunate position of many evangelical or fundamental Protestants who believe that </a:t>
            </a:r>
            <a:r>
              <a:rPr lang="en-US" altLang="en-US" i="1"/>
              <a:t>sola Scriptura</a:t>
            </a:r>
            <a:r>
              <a:rPr lang="en-US" altLang="en-US"/>
              <a:t> means the ideal way for believers to interpret Scripture is to do so in a historical vacuum, disregarding any tradition that might influence and bind their thinking. Not only does this undermine the Holy Spirit’s role in the lives of believers of the past, but it is a position of arrogance, elevating individual reason to the position of final authority. It also disregards the fact that it is impossible to interpret in a vacuum.</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2C67E086-782D-4689-A176-732C47DA7378}"/>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C32CC5B2-19F4-40D1-A5D3-C75B09CADA9A}"/>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8244F896-F49C-47FF-9E86-4F512B511029}"/>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71A88588-D986-4647-92AE-0D0D127F1071}"/>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81DF9DFE-6DCD-445F-AC11-328B34F374CD}"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33</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550914" name="Rectangle 2">
            <a:extLst>
              <a:ext uri="{FF2B5EF4-FFF2-40B4-BE49-F238E27FC236}">
                <a16:creationId xmlns:a16="http://schemas.microsoft.com/office/drawing/2014/main" id="{7EDF6964-DF66-471F-8825-CAAD923D7FE4}"/>
              </a:ext>
            </a:extLst>
          </p:cNvPr>
          <p:cNvSpPr>
            <a:spLocks noRot="1" noChangeArrowheads="1" noTextEdit="1"/>
          </p:cNvSpPr>
          <p:nvPr>
            <p:ph type="sldImg"/>
          </p:nvPr>
        </p:nvSpPr>
        <p:spPr>
          <a:ln/>
        </p:spPr>
      </p:sp>
      <p:sp>
        <p:nvSpPr>
          <p:cNvPr id="550915" name="Rectangle 3">
            <a:extLst>
              <a:ext uri="{FF2B5EF4-FFF2-40B4-BE49-F238E27FC236}">
                <a16:creationId xmlns:a16="http://schemas.microsoft.com/office/drawing/2014/main" id="{92DDF7C7-6C88-4112-9AF0-825CD835456A}"/>
              </a:ext>
            </a:extLst>
          </p:cNvPr>
          <p:cNvSpPr>
            <a:spLocks noGrp="1" noChangeArrowheads="1"/>
          </p:cNvSpPr>
          <p:nvPr>
            <p:ph type="body" idx="1"/>
          </p:nvPr>
        </p:nvSpPr>
        <p:spPr>
          <a:xfrm>
            <a:off x="976313" y="4560888"/>
            <a:ext cx="5362575" cy="4321175"/>
          </a:xfrm>
        </p:spPr>
        <p:txBody>
          <a:bodyPr lIns="96647" tIns="48325" rIns="96647" bIns="48325"/>
          <a:lstStyle/>
          <a:p>
            <a:r>
              <a:rPr lang="en-US" altLang="en-US" b="1"/>
              <a:t>Presentation notes:</a:t>
            </a:r>
          </a:p>
          <a:p>
            <a:r>
              <a:rPr lang="en-US" altLang="en-US"/>
              <a:t>Again, this is not an objective analysis of fundamentalist epistemology, since some may build the stage with some differences. Fundamentalistic churches have the tendency to discredit all avenues of knowledge except Scripture. In reaction to the abuses of Roman Catholicism, they discredit tradition. In reaction to the abuses of liberalism, they discredit reason. In reaction to the abuses of charismatics, they discredit emotion and experience. Like the others, their practice usually differs from their profession.</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5B43B6A-B68B-448E-889C-4BC94F34508E}"/>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C26B26C9-8A8C-489E-AF37-B00AC209B738}"/>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D0A65E14-8579-480F-835F-E8FB00EB97B4}"/>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2394A79F-4E64-4CB5-A3B4-BB78A7E6F665}"/>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555D5312-E7B3-430B-ABD3-61084E73ABF8}"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34</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403458" name="Rectangle 2">
            <a:extLst>
              <a:ext uri="{FF2B5EF4-FFF2-40B4-BE49-F238E27FC236}">
                <a16:creationId xmlns:a16="http://schemas.microsoft.com/office/drawing/2014/main" id="{7D5A0B35-14F7-4B0E-B13A-5758BEABFD7C}"/>
              </a:ext>
            </a:extLst>
          </p:cNvPr>
          <p:cNvSpPr>
            <a:spLocks noRot="1" noChangeArrowheads="1" noTextEdit="1"/>
          </p:cNvSpPr>
          <p:nvPr>
            <p:ph type="sldImg"/>
          </p:nvPr>
        </p:nvSpPr>
        <p:spPr>
          <a:ln/>
        </p:spPr>
      </p:sp>
      <p:sp>
        <p:nvSpPr>
          <p:cNvPr id="403459" name="Rectangle 3">
            <a:extLst>
              <a:ext uri="{FF2B5EF4-FFF2-40B4-BE49-F238E27FC236}">
                <a16:creationId xmlns:a16="http://schemas.microsoft.com/office/drawing/2014/main" id="{A4C025D6-E815-42BE-9454-DD7716F867AB}"/>
              </a:ext>
            </a:extLst>
          </p:cNvPr>
          <p:cNvSpPr>
            <a:spLocks noGrp="1" noChangeArrowheads="1"/>
          </p:cNvSpPr>
          <p:nvPr>
            <p:ph type="body" idx="1"/>
          </p:nvPr>
        </p:nvSpPr>
        <p:spPr/>
        <p:txBody>
          <a:bodyPr/>
          <a:lstStyle/>
          <a:p>
            <a:r>
              <a:rPr lang="en-US" altLang="en-US" b="1"/>
              <a:t>Reference</a:t>
            </a:r>
            <a:r>
              <a:rPr lang="en-US" altLang="en-US"/>
              <a:t>: </a:t>
            </a:r>
          </a:p>
          <a:p>
            <a:r>
              <a:rPr lang="en-US" altLang="en-US"/>
              <a:t>Taken from </a:t>
            </a:r>
            <a:r>
              <a:rPr lang="en-US" altLang="en-US" i="1"/>
              <a:t>The Shape of Sola Scriptura</a:t>
            </a:r>
            <a:r>
              <a:rPr lang="en-US" altLang="en-US"/>
              <a:t>, 238. Keith Mathison, </a:t>
            </a:r>
            <a:r>
              <a:rPr lang="en-US" altLang="en-US" i="1"/>
              <a:t>The Shape of Sola Scriptura</a:t>
            </a:r>
            <a:r>
              <a:rPr lang="en-US" altLang="en-US"/>
              <a:t> [Moscow, ID: Canon Press, 2001], 87-88).</a:t>
            </a:r>
          </a:p>
          <a:p>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F380D41-148B-4394-8E86-ED92B0B61B35}"/>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03365264-EDC8-4418-9FAC-4DD16BAF4B7C}"/>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F629E147-4EE6-436A-9E6A-2BFEF0ABC8D8}"/>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68D07284-4CC3-4607-8635-35F40BF99BEE}"/>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78C15B0A-AB4E-446B-8D01-5807A6C79A8F}"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35</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391170" name="Rectangle 2">
            <a:extLst>
              <a:ext uri="{FF2B5EF4-FFF2-40B4-BE49-F238E27FC236}">
                <a16:creationId xmlns:a16="http://schemas.microsoft.com/office/drawing/2014/main" id="{FD3527FB-0593-4B3A-8EFB-5787A2ED2B30}"/>
              </a:ext>
            </a:extLst>
          </p:cNvPr>
          <p:cNvSpPr>
            <a:spLocks noRot="1" noChangeArrowheads="1" noTextEdit="1"/>
          </p:cNvSpPr>
          <p:nvPr>
            <p:ph type="sldImg"/>
          </p:nvPr>
        </p:nvSpPr>
        <p:spPr>
          <a:ln/>
        </p:spPr>
      </p:sp>
      <p:sp>
        <p:nvSpPr>
          <p:cNvPr id="391171" name="Rectangle 3">
            <a:extLst>
              <a:ext uri="{FF2B5EF4-FFF2-40B4-BE49-F238E27FC236}">
                <a16:creationId xmlns:a16="http://schemas.microsoft.com/office/drawing/2014/main" id="{D589B7D6-006B-4DA7-BCE8-1FDBBD566D30}"/>
              </a:ext>
            </a:extLst>
          </p:cNvPr>
          <p:cNvSpPr>
            <a:spLocks noGrp="1" noChangeArrowheads="1"/>
          </p:cNvSpPr>
          <p:nvPr>
            <p:ph type="body" idx="1"/>
          </p:nvPr>
        </p:nvSpPr>
        <p:spPr/>
        <p:txBody>
          <a:bodyPr/>
          <a:lstStyle/>
          <a:p>
            <a:pPr marL="228600" indent="-228600"/>
            <a:r>
              <a:rPr lang="en-US" altLang="en-US" b="1"/>
              <a:t>Activity: class discussion</a:t>
            </a:r>
          </a:p>
          <a:p>
            <a:pPr marL="228600" indent="-228600"/>
            <a:r>
              <a:rPr lang="en-US" altLang="en-US"/>
              <a:t>	Explain each option on this chart and ask the class which one their church seems to advocate.</a:t>
            </a:r>
          </a:p>
          <a:p>
            <a:pPr marL="228600" indent="-228600"/>
            <a:endParaRPr lang="en-US" altLang="en-US"/>
          </a:p>
          <a:p>
            <a:pPr marL="228600" indent="-228600"/>
            <a:r>
              <a:rPr lang="en-US" altLang="en-US"/>
              <a:t>In order to help your students be introspective, ask these questions:</a:t>
            </a:r>
          </a:p>
          <a:p>
            <a:pPr marL="228600" indent="-228600">
              <a:buFontTx/>
              <a:buAutoNum type="arabicPeriod"/>
            </a:pPr>
            <a:r>
              <a:rPr lang="en-US" altLang="en-US"/>
              <a:t>Would you consider your church to be traditionalistic?</a:t>
            </a:r>
          </a:p>
          <a:p>
            <a:pPr marL="228600" indent="-228600">
              <a:buFontTx/>
              <a:buAutoNum type="arabicPeriod"/>
            </a:pPr>
            <a:r>
              <a:rPr lang="en-US" altLang="en-US"/>
              <a:t>Does your church recite a creed (e.g., Apostle’s Creed or Nicene Creed)?</a:t>
            </a:r>
          </a:p>
          <a:p>
            <a:pPr marL="228600" indent="-228600">
              <a:buFontTx/>
              <a:buAutoNum type="arabicPeriod"/>
            </a:pPr>
            <a:r>
              <a:rPr lang="en-US" altLang="en-US"/>
              <a:t>Does your church follow any traditions with regard to the service, Eucharist/Lord’s Supper or baptism?</a:t>
            </a:r>
          </a:p>
          <a:p>
            <a:pPr marL="228600" indent="-228600">
              <a:buFontTx/>
              <a:buAutoNum type="arabicPeriod"/>
            </a:pPr>
            <a:r>
              <a:rPr lang="en-US" altLang="en-US"/>
              <a:t>Does the instruction in your church ever involve authoritative references to Church history, reformers, or any Church fathers?</a:t>
            </a:r>
          </a:p>
          <a:p>
            <a:pPr marL="228600" indent="-228600">
              <a:buFontTx/>
              <a:buAutoNum type="arabicPeriod"/>
            </a:pPr>
            <a:r>
              <a:rPr lang="en-US" altLang="en-US"/>
              <a:t>Does the instruction of your church mostly involve an exposition of Scripture or liturgical exercises?</a:t>
            </a:r>
          </a:p>
          <a:p>
            <a:pPr marL="228600" indent="-228600">
              <a:buFontTx/>
              <a:buAutoNum type="arabicPeriod"/>
            </a:pPr>
            <a:r>
              <a:rPr lang="en-US" altLang="en-US"/>
              <a:t>Is it necessary to bring a Bible to your church service to understand what is happening?</a:t>
            </a:r>
          </a:p>
          <a:p>
            <a:pPr marL="228600" indent="-228600">
              <a:buFontTx/>
              <a:buAutoNum type="arabicPeriod"/>
            </a:pPr>
            <a:r>
              <a:rPr lang="en-US" altLang="en-US"/>
              <a:t>How important is the Bible at your church?</a:t>
            </a:r>
          </a:p>
          <a:p>
            <a:pPr marL="228600" indent="-228600"/>
            <a:endParaRPr lang="en-US" altLang="en-US"/>
          </a:p>
          <a:p>
            <a:pPr marL="228600" indent="-228600"/>
            <a:r>
              <a:rPr lang="en-US" altLang="en-US"/>
              <a:t>Next, ask your students which they believe to be the correct view of authority.</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71CC72E-CF29-408C-A36E-66C55F809E1F}"/>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B4FFA035-08D0-42B2-8629-DD8A8A860943}"/>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029F6F7B-279F-45CF-84DE-8E6FD17BE39A}"/>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964CDFB5-FDC8-43DC-B5A6-519BD42B1AEC}"/>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49ED3D21-0CFA-4E18-BF50-9797F3CDCB87}"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36</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390146" name="Rectangle 2">
            <a:extLst>
              <a:ext uri="{FF2B5EF4-FFF2-40B4-BE49-F238E27FC236}">
                <a16:creationId xmlns:a16="http://schemas.microsoft.com/office/drawing/2014/main" id="{D8479931-BD61-4921-BE47-98952ACF272C}"/>
              </a:ext>
            </a:extLst>
          </p:cNvPr>
          <p:cNvSpPr>
            <a:spLocks noRot="1" noChangeArrowheads="1" noTextEdit="1"/>
          </p:cNvSpPr>
          <p:nvPr>
            <p:ph type="sldImg"/>
          </p:nvPr>
        </p:nvSpPr>
        <p:spPr>
          <a:ln/>
        </p:spPr>
      </p:sp>
      <p:sp>
        <p:nvSpPr>
          <p:cNvPr id="390147" name="Rectangle 3">
            <a:extLst>
              <a:ext uri="{FF2B5EF4-FFF2-40B4-BE49-F238E27FC236}">
                <a16:creationId xmlns:a16="http://schemas.microsoft.com/office/drawing/2014/main" id="{30B00926-12F8-4BF0-9EFC-E5F8D41907E0}"/>
              </a:ext>
            </a:extLst>
          </p:cNvPr>
          <p:cNvSpPr>
            <a:spLocks noGrp="1" noChangeArrowheads="1"/>
          </p:cNvSpPr>
          <p:nvPr>
            <p:ph type="body" idx="1"/>
          </p:nvPr>
        </p:nvSpPr>
        <p:spPr/>
        <p:txBody>
          <a:bodyPr/>
          <a:lstStyle/>
          <a:p>
            <a:r>
              <a:rPr lang="en-US" altLang="en-US" b="1"/>
              <a:t>Presentation notes:</a:t>
            </a:r>
            <a:endParaRPr lang="en-US" altLang="en-US"/>
          </a:p>
          <a:p>
            <a:r>
              <a:rPr lang="en-US" altLang="en-US"/>
              <a:t>Each major position has variations of options. These are merely representative of the most articulated and pronounced positions held by Christians throughout the centuries.</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023C461C-86FF-4243-BC65-4BFB27908244}"/>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9289B1E6-4AE6-4C12-896F-88709EBD7664}"/>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A2A79FA5-77D0-4927-B891-47942AF47C39}"/>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755C864A-B629-47C0-8287-6AC38BB4DE80}"/>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5211BBF7-30BA-488A-BE76-F992FEADE885}"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37</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1269762" name="Rectangle 2">
            <a:extLst>
              <a:ext uri="{FF2B5EF4-FFF2-40B4-BE49-F238E27FC236}">
                <a16:creationId xmlns:a16="http://schemas.microsoft.com/office/drawing/2014/main" id="{538F28B9-7129-48F9-8E96-827072441EE6}"/>
              </a:ext>
            </a:extLst>
          </p:cNvPr>
          <p:cNvSpPr>
            <a:spLocks noRot="1" noChangeArrowheads="1" noTextEdit="1"/>
          </p:cNvSpPr>
          <p:nvPr>
            <p:ph type="sldImg"/>
          </p:nvPr>
        </p:nvSpPr>
        <p:spPr>
          <a:ln/>
        </p:spPr>
      </p:sp>
      <p:sp>
        <p:nvSpPr>
          <p:cNvPr id="1269763" name="Rectangle 3">
            <a:extLst>
              <a:ext uri="{FF2B5EF4-FFF2-40B4-BE49-F238E27FC236}">
                <a16:creationId xmlns:a16="http://schemas.microsoft.com/office/drawing/2014/main" id="{953C38F7-983E-456A-A296-39479C6D00E8}"/>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D1F72681-628E-4782-930E-92DC38831B84}"/>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9D98562A-DB68-4FD0-86DF-7B3AFA53BB68}"/>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89F442E4-B5B7-4DE1-89F8-1244D989917C}"/>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A6229D92-FB05-4BF7-A2B5-4D901FE7373A}"/>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ECEC7E02-2FA4-4FB2-9550-4EBB3EBA9487}"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38</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1270786" name="Rectangle 2">
            <a:extLst>
              <a:ext uri="{FF2B5EF4-FFF2-40B4-BE49-F238E27FC236}">
                <a16:creationId xmlns:a16="http://schemas.microsoft.com/office/drawing/2014/main" id="{E55D120C-8440-4B09-A1E3-173748622525}"/>
              </a:ext>
            </a:extLst>
          </p:cNvPr>
          <p:cNvSpPr>
            <a:spLocks noRot="1" noChangeArrowheads="1" noTextEdit="1"/>
          </p:cNvSpPr>
          <p:nvPr>
            <p:ph type="sldImg"/>
          </p:nvPr>
        </p:nvSpPr>
        <p:spPr>
          <a:ln/>
        </p:spPr>
      </p:sp>
      <p:sp>
        <p:nvSpPr>
          <p:cNvPr id="1270787" name="Rectangle 3">
            <a:extLst>
              <a:ext uri="{FF2B5EF4-FFF2-40B4-BE49-F238E27FC236}">
                <a16:creationId xmlns:a16="http://schemas.microsoft.com/office/drawing/2014/main" id="{4368DE11-D552-4583-B61E-CBB7326F8D04}"/>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DF85CD1A-1B1F-4C93-AC19-672399C6A79F}"/>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7585FF73-B044-4F57-99EF-8FFEB63F263E}"/>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44BDFF2F-4BA9-46EF-9CDD-D02BF55330F3}"/>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C34FA788-F012-4C31-A25F-BCE4D74971D1}"/>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3710AAF1-D7BC-4355-8A0D-26467782E521}"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39</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444418" name="Rectangle 2">
            <a:extLst>
              <a:ext uri="{FF2B5EF4-FFF2-40B4-BE49-F238E27FC236}">
                <a16:creationId xmlns:a16="http://schemas.microsoft.com/office/drawing/2014/main" id="{CFB96380-1839-4831-BBAF-2F0BC914DF76}"/>
              </a:ext>
            </a:extLst>
          </p:cNvPr>
          <p:cNvSpPr>
            <a:spLocks noRot="1" noChangeArrowheads="1" noTextEdit="1"/>
          </p:cNvSpPr>
          <p:nvPr>
            <p:ph type="sldImg"/>
          </p:nvPr>
        </p:nvSpPr>
        <p:spPr>
          <a:ln/>
        </p:spPr>
      </p:sp>
      <p:sp>
        <p:nvSpPr>
          <p:cNvPr id="444419" name="Rectangle 3">
            <a:extLst>
              <a:ext uri="{FF2B5EF4-FFF2-40B4-BE49-F238E27FC236}">
                <a16:creationId xmlns:a16="http://schemas.microsoft.com/office/drawing/2014/main" id="{1D0FF0FF-B077-4ABE-8C8A-DA46769121F4}"/>
              </a:ext>
            </a:extLst>
          </p:cNvPr>
          <p:cNvSpPr>
            <a:spLocks noGrp="1" noChangeArrowheads="1"/>
          </p:cNvSpPr>
          <p:nvPr>
            <p:ph type="body" idx="1"/>
          </p:nvPr>
        </p:nvSpPr>
        <p:spPr/>
        <p:txBody>
          <a:bodyPr/>
          <a:lstStyle/>
          <a:p>
            <a:r>
              <a:rPr lang="en-US" altLang="en-US" b="1"/>
              <a:t>Presentation notes:</a:t>
            </a:r>
            <a:endParaRPr lang="en-US" altLang="en-US"/>
          </a:p>
          <a:p>
            <a:r>
              <a:rPr lang="en-US" altLang="en-US"/>
              <a:t>This chart is not an objective analysis of where each tradition would fall with respect to the issue of authority. It merely seeks to give general representation.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6D8778D-C1D1-4B56-936A-BC1FA0FF7742}"/>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FAF72C48-27FD-42AE-9F53-EB19A3E57E64}"/>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908C18DB-496E-4A89-A70D-7A3ED86845D6}"/>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27CD905D-B2BC-4C1F-AD4C-0FC230A23070}"/>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9E59966C-0EF0-4ACD-A55A-173782E92B89}"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4</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548866" name="Rectangle 2">
            <a:extLst>
              <a:ext uri="{FF2B5EF4-FFF2-40B4-BE49-F238E27FC236}">
                <a16:creationId xmlns:a16="http://schemas.microsoft.com/office/drawing/2014/main" id="{6FC792B1-96DB-4C8C-8EA9-D4F1FEECAAE2}"/>
              </a:ext>
            </a:extLst>
          </p:cNvPr>
          <p:cNvSpPr>
            <a:spLocks noRot="1" noChangeArrowheads="1" noTextEdit="1"/>
          </p:cNvSpPr>
          <p:nvPr>
            <p:ph type="sldImg"/>
          </p:nvPr>
        </p:nvSpPr>
        <p:spPr>
          <a:xfrm>
            <a:off x="1257300" y="720725"/>
            <a:ext cx="4800600" cy="3600450"/>
          </a:xfrm>
          <a:ln/>
        </p:spPr>
      </p:sp>
      <p:sp>
        <p:nvSpPr>
          <p:cNvPr id="548867" name="Rectangle 3">
            <a:extLst>
              <a:ext uri="{FF2B5EF4-FFF2-40B4-BE49-F238E27FC236}">
                <a16:creationId xmlns:a16="http://schemas.microsoft.com/office/drawing/2014/main" id="{4213FF24-E1D8-43C3-A8F1-DCB98B0451AC}"/>
              </a:ext>
            </a:extLst>
          </p:cNvPr>
          <p:cNvSpPr>
            <a:spLocks noGrp="1" noChangeArrowheads="1"/>
          </p:cNvSpPr>
          <p:nvPr>
            <p:ph type="body" idx="1"/>
          </p:nvPr>
        </p:nvSpPr>
        <p:spPr>
          <a:xfrm>
            <a:off x="731838" y="4560888"/>
            <a:ext cx="5851525" cy="4319587"/>
          </a:xfrm>
        </p:spPr>
        <p:txBody>
          <a:bodyPr/>
          <a:lstStyle/>
          <a:p>
            <a:r>
              <a:rPr lang="en-US" altLang="en-US" b="1"/>
              <a:t>Presentation notes:</a:t>
            </a:r>
            <a:endParaRPr lang="en-US" altLang="en-US"/>
          </a:p>
          <a:p>
            <a:r>
              <a:rPr lang="en-US" altLang="en-US"/>
              <a:t>This slide previews some of the theological terminology of the course.</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257BC458-D43C-43FD-AEBF-623558288E4E}"/>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E678B422-12A1-419A-83AF-F60062D30731}"/>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CDF8E745-6913-46C1-9070-CF2449E96C10}"/>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4CCBB1CC-119B-4537-A387-2CF223A5B7BA}"/>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F9826DF9-CB4C-469E-86AC-4B50A6D46E5A}"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40</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393218" name="Rectangle 2">
            <a:extLst>
              <a:ext uri="{FF2B5EF4-FFF2-40B4-BE49-F238E27FC236}">
                <a16:creationId xmlns:a16="http://schemas.microsoft.com/office/drawing/2014/main" id="{264A76AB-4EAF-4D7C-BB4A-452593EE5741}"/>
              </a:ext>
            </a:extLst>
          </p:cNvPr>
          <p:cNvSpPr>
            <a:spLocks noRot="1" noChangeArrowheads="1" noTextEdit="1"/>
          </p:cNvSpPr>
          <p:nvPr>
            <p:ph type="sldImg"/>
          </p:nvPr>
        </p:nvSpPr>
        <p:spPr>
          <a:ln/>
        </p:spPr>
      </p:sp>
      <p:sp>
        <p:nvSpPr>
          <p:cNvPr id="393219" name="Rectangle 3">
            <a:extLst>
              <a:ext uri="{FF2B5EF4-FFF2-40B4-BE49-F238E27FC236}">
                <a16:creationId xmlns:a16="http://schemas.microsoft.com/office/drawing/2014/main" id="{1641C5C9-CD41-49E8-9F67-AFBEAF95D880}"/>
              </a:ext>
            </a:extLst>
          </p:cNvPr>
          <p:cNvSpPr>
            <a:spLocks noGrp="1" noChangeArrowheads="1"/>
          </p:cNvSpPr>
          <p:nvPr>
            <p:ph type="body" idx="1"/>
          </p:nvPr>
        </p:nvSpPr>
        <p:spPr/>
        <p:txBody>
          <a:bodyPr/>
          <a:lstStyle/>
          <a:p>
            <a:pPr marL="228600" indent="-228600"/>
            <a:endParaRPr lang="en-US"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E1BAF294-A880-4E9A-A7C7-15B2B7B565FD}"/>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A07A412A-9557-4D30-BC0B-A53A580364DA}"/>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0855D874-02C8-4E07-A24F-C5376232BB52}"/>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53EDAC4F-5BC9-43A9-8B39-D2596F6389AF}"/>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EEDFD6F0-AB61-4886-A74E-30849B30D85E}"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41</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1271810" name="Rectangle 2">
            <a:extLst>
              <a:ext uri="{FF2B5EF4-FFF2-40B4-BE49-F238E27FC236}">
                <a16:creationId xmlns:a16="http://schemas.microsoft.com/office/drawing/2014/main" id="{E7F3D39F-6779-498D-9A40-C9270B599490}"/>
              </a:ext>
            </a:extLst>
          </p:cNvPr>
          <p:cNvSpPr>
            <a:spLocks noRot="1" noChangeArrowheads="1" noTextEdit="1"/>
          </p:cNvSpPr>
          <p:nvPr>
            <p:ph type="sldImg"/>
          </p:nvPr>
        </p:nvSpPr>
        <p:spPr>
          <a:ln/>
        </p:spPr>
      </p:sp>
      <p:sp>
        <p:nvSpPr>
          <p:cNvPr id="1271811" name="Rectangle 3">
            <a:extLst>
              <a:ext uri="{FF2B5EF4-FFF2-40B4-BE49-F238E27FC236}">
                <a16:creationId xmlns:a16="http://schemas.microsoft.com/office/drawing/2014/main" id="{1B3A57B3-325D-4D73-A649-27AD9F1EE730}"/>
              </a:ext>
            </a:extLst>
          </p:cNvPr>
          <p:cNvSpPr>
            <a:spLocks noGrp="1" noChangeArrowheads="1"/>
          </p:cNvSpPr>
          <p:nvPr>
            <p:ph type="body" idx="1"/>
          </p:nvPr>
        </p:nvSpPr>
        <p:spPr/>
        <p:txBody>
          <a:bodyPr/>
          <a:lstStyle/>
          <a:p>
            <a:r>
              <a:rPr lang="en-US" altLang="en-US" b="1"/>
              <a:t>Activity: group discussion</a:t>
            </a:r>
          </a:p>
          <a:p>
            <a:r>
              <a:rPr lang="en-US" altLang="en-US"/>
              <a:t>Have students separate into groups of 5–10 people to discuss the questions found in the student notes. Make sure that each group has a leader who is familiar with the material and is </a:t>
            </a:r>
            <a:r>
              <a:rPr lang="en-US" altLang="en-US" i="1"/>
              <a:t>able to keep the discussion on track</a:t>
            </a:r>
            <a:r>
              <a:rPr lang="en-US" altLang="en-US"/>
              <a:t>. The discussion groups should last no longer than 45 minutes.</a:t>
            </a:r>
          </a:p>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25AE27C-7879-4DFD-B8E1-5CC0512C2C49}"/>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712F13CA-77A9-4FFA-BE42-130811A560C4}"/>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63DBECEE-9FFE-4062-8484-2B9B10A9FBDC}"/>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89C91598-9159-4479-966E-3D0A79F863D0}"/>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A623F051-44B2-49D8-A135-D1E50ACFA88A}"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5</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856066" name="Rectangle 2">
            <a:extLst>
              <a:ext uri="{FF2B5EF4-FFF2-40B4-BE49-F238E27FC236}">
                <a16:creationId xmlns:a16="http://schemas.microsoft.com/office/drawing/2014/main" id="{234DBD04-5E4E-478C-A5B0-7B61E6D4F035}"/>
              </a:ext>
            </a:extLst>
          </p:cNvPr>
          <p:cNvSpPr>
            <a:spLocks noRot="1" noChangeArrowheads="1" noTextEdit="1"/>
          </p:cNvSpPr>
          <p:nvPr>
            <p:ph type="sldImg"/>
          </p:nvPr>
        </p:nvSpPr>
        <p:spPr>
          <a:ln/>
        </p:spPr>
      </p:sp>
      <p:sp>
        <p:nvSpPr>
          <p:cNvPr id="856067" name="Rectangle 3">
            <a:extLst>
              <a:ext uri="{FF2B5EF4-FFF2-40B4-BE49-F238E27FC236}">
                <a16:creationId xmlns:a16="http://schemas.microsoft.com/office/drawing/2014/main" id="{381F8395-EA2B-49DB-863A-AB63BF3F8FF2}"/>
              </a:ext>
            </a:extLst>
          </p:cNvPr>
          <p:cNvSpPr>
            <a:spLocks noGrp="1" noChangeArrowheads="1"/>
          </p:cNvSpPr>
          <p:nvPr>
            <p:ph type="body" idx="1"/>
          </p:nvPr>
        </p:nvSpPr>
        <p:spPr/>
        <p:txBody>
          <a:bodyPr/>
          <a:lstStyle/>
          <a:p>
            <a:r>
              <a:rPr lang="en-US" altLang="en-US" b="1"/>
              <a:t>Lesson objective:</a:t>
            </a:r>
            <a:endParaRPr lang="en-US" altLang="en-US"/>
          </a:p>
          <a:p>
            <a:r>
              <a:rPr lang="en-US" altLang="en-US"/>
              <a:t>This lesson should provide the student with a better understanding of the various views of Christian authority that have been held throughout history. The student should have a basic overview of the beliefs concerning authority of the three major traditions (Protestant, Eastern Orthodox, and Roman Catholicism). The student should also have a better understanding of the significance of Martin Luther’s famous (infamous) “Here I stand” speech at the Diet of Worms. The student should understand the extremes to which some modern Protestant denominations have gone in neglecting the authority of tradition all together, misunderstanding and misrepresenting the Reformation doctrine of </a:t>
            </a:r>
            <a:r>
              <a:rPr lang="en-US" altLang="en-US" i="1"/>
              <a:t>sola Scriptura</a:t>
            </a:r>
            <a:r>
              <a:rPr lang="en-US" altLang="en-US"/>
              <a: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A3A4F553-4D99-4D9C-BF70-22ECD6606EF8}"/>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8E7AF8CE-CD70-4776-8F9A-32AC9605E485}"/>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2695D4BB-C09A-45E1-96A6-A7623358F008}"/>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8D38D8D2-838C-47C0-849F-02971B78E40A}"/>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0515ECFC-AE9E-410A-97F3-C5BABE509DD4}"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6</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1262594" name="Rectangle 2">
            <a:extLst>
              <a:ext uri="{FF2B5EF4-FFF2-40B4-BE49-F238E27FC236}">
                <a16:creationId xmlns:a16="http://schemas.microsoft.com/office/drawing/2014/main" id="{BF56213B-C1D0-44FF-B47B-B1564FA6C341}"/>
              </a:ext>
            </a:extLst>
          </p:cNvPr>
          <p:cNvSpPr>
            <a:spLocks noRot="1" noChangeArrowheads="1" noTextEdit="1"/>
          </p:cNvSpPr>
          <p:nvPr>
            <p:ph type="sldImg"/>
          </p:nvPr>
        </p:nvSpPr>
        <p:spPr>
          <a:ln/>
        </p:spPr>
      </p:sp>
      <p:sp>
        <p:nvSpPr>
          <p:cNvPr id="1262595" name="Rectangle 3">
            <a:extLst>
              <a:ext uri="{FF2B5EF4-FFF2-40B4-BE49-F238E27FC236}">
                <a16:creationId xmlns:a16="http://schemas.microsoft.com/office/drawing/2014/main" id="{E19A8B7E-AC05-4C0E-BA47-D0C87F7319FD}"/>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29C19AFE-328E-4232-B8DE-5968F6C65276}"/>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FA03EE20-6F87-4242-9DC2-7FA77EC1D026}"/>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26B18E05-9F53-4A9B-B00C-8C10D6010E5B}"/>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6BB08C27-DB98-427C-B523-ACC7F5CC8DFE}"/>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04307F5A-77E4-4A86-9F41-C20D16355FF7}"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7</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636930" name="Rectangle 2">
            <a:extLst>
              <a:ext uri="{FF2B5EF4-FFF2-40B4-BE49-F238E27FC236}">
                <a16:creationId xmlns:a16="http://schemas.microsoft.com/office/drawing/2014/main" id="{FB028CAF-1BBC-4CC9-A878-7E039D4205D0}"/>
              </a:ext>
            </a:extLst>
          </p:cNvPr>
          <p:cNvSpPr>
            <a:spLocks noRot="1" noChangeArrowheads="1" noTextEdit="1"/>
          </p:cNvSpPr>
          <p:nvPr>
            <p:ph type="sldImg"/>
          </p:nvPr>
        </p:nvSpPr>
        <p:spPr>
          <a:ln/>
        </p:spPr>
      </p:sp>
      <p:sp>
        <p:nvSpPr>
          <p:cNvPr id="636931" name="Rectangle 3">
            <a:extLst>
              <a:ext uri="{FF2B5EF4-FFF2-40B4-BE49-F238E27FC236}">
                <a16:creationId xmlns:a16="http://schemas.microsoft.com/office/drawing/2014/main" id="{882B4A50-FCBE-4AB5-A8F1-FAAB0E82E220}"/>
              </a:ext>
            </a:extLst>
          </p:cNvPr>
          <p:cNvSpPr>
            <a:spLocks noGrp="1" noChangeArrowheads="1"/>
          </p:cNvSpPr>
          <p:nvPr>
            <p:ph type="body" idx="1"/>
          </p:nvPr>
        </p:nvSpPr>
        <p:spPr/>
        <p:txBody>
          <a:bodyPr/>
          <a:lstStyle/>
          <a:p>
            <a:r>
              <a:rPr lang="en-US" altLang="en-US" b="1"/>
              <a:t>Presentation notes:</a:t>
            </a:r>
            <a:endParaRPr lang="en-US" altLang="en-US"/>
          </a:p>
          <a:p>
            <a:r>
              <a:rPr lang="en-US" altLang="en-US"/>
              <a:t>Luther had an inner fear that he described as </a:t>
            </a:r>
            <a:r>
              <a:rPr lang="en-US" altLang="en-US" i="1"/>
              <a:t>Anfechtung</a:t>
            </a:r>
            <a:r>
              <a:rPr lang="en-US" altLang="en-US"/>
              <a:t>. The force of this word is difficult to accurately translate into English. It may best be described as “A trial sent by God to test man, or an assault by the Devil to destroy man.” It is all the doubt, turmoil, pang, tremor, panic, despair, desolation, and desperation which invade the spirit of man. Johann von Staupitz was Luther’s spiritual advisor at Wittenberg. Being aware of Luther’s inner turmoil and fear, and being aware of Luther’s hyper sensitivity to his own sinfulness (confessing his sins daily up to six hours), he decided to immerse Luther in the scriptures. He informed Luther that he should study for his doctorate, begin preaching, and assume the chair of professor of the Bible at the university (Keith Mathison, </a:t>
            </a:r>
            <a:r>
              <a:rPr lang="en-US" altLang="en-US" i="1"/>
              <a:t>The Shape of Sola Scriptura</a:t>
            </a:r>
            <a:r>
              <a:rPr lang="en-US" altLang="en-US"/>
              <a:t> [Moscow, ID: Canon Press, 2001], 87-88).</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8D5B830-0897-407D-96C6-AA66E4184D76}"/>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DEB0036B-DD42-4FC2-853B-90C39A652CE5}"/>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6EEE5CB9-73E8-4F3C-8312-57F1666A1057}"/>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9EC0C417-6898-4ABD-8B0A-386A8536942A}"/>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AC3689A8-E6B9-417D-B4B0-2006EE75B35A}"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8</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1263618" name="Rectangle 2">
            <a:extLst>
              <a:ext uri="{FF2B5EF4-FFF2-40B4-BE49-F238E27FC236}">
                <a16:creationId xmlns:a16="http://schemas.microsoft.com/office/drawing/2014/main" id="{D27EFA07-03FC-49E5-96B4-0AD166875A8D}"/>
              </a:ext>
            </a:extLst>
          </p:cNvPr>
          <p:cNvSpPr>
            <a:spLocks noRot="1" noChangeArrowheads="1" noTextEdit="1"/>
          </p:cNvSpPr>
          <p:nvPr>
            <p:ph type="sldImg"/>
          </p:nvPr>
        </p:nvSpPr>
        <p:spPr>
          <a:ln/>
        </p:spPr>
      </p:sp>
      <p:sp>
        <p:nvSpPr>
          <p:cNvPr id="1263619" name="Rectangle 3">
            <a:extLst>
              <a:ext uri="{FF2B5EF4-FFF2-40B4-BE49-F238E27FC236}">
                <a16:creationId xmlns:a16="http://schemas.microsoft.com/office/drawing/2014/main" id="{27957BC7-42E0-4B6C-B5CB-1A25FB709D6D}"/>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A395E87-3CA5-4E2A-814E-DDFF0DB22A8A}"/>
              </a:ext>
            </a:extLst>
          </p:cNvPr>
          <p:cNvSpPr>
            <a:spLocks noGrp="1" noChangeArrowheads="1"/>
          </p:cNvSpPr>
          <p:nvPr>
            <p:ph type="hdr" sz="quarter"/>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3">
            <a:extLst>
              <a:ext uri="{FF2B5EF4-FFF2-40B4-BE49-F238E27FC236}">
                <a16:creationId xmlns:a16="http://schemas.microsoft.com/office/drawing/2014/main" id="{B34350F4-7006-463B-AF0E-C7C65FAF0F5F}"/>
              </a:ext>
            </a:extLst>
          </p:cNvPr>
          <p:cNvSpPr>
            <a:spLocks noGrp="1" noChangeArrowheads="1"/>
          </p:cNvSpPr>
          <p:nvPr>
            <p:ph type="dt" idx="1"/>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Bibliology and Hermeneutics</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6">
            <a:extLst>
              <a:ext uri="{FF2B5EF4-FFF2-40B4-BE49-F238E27FC236}">
                <a16:creationId xmlns:a16="http://schemas.microsoft.com/office/drawing/2014/main" id="{F8C8B9BE-1A84-47EA-9DB4-04B58FF5F6D4}"/>
              </a:ext>
            </a:extLst>
          </p:cNvPr>
          <p:cNvSpPr>
            <a:spLocks noGrp="1" noChangeArrowheads="1"/>
          </p:cNvSpPr>
          <p:nvPr>
            <p:ph type="ftr" sz="quarter" idx="4"/>
          </p:nvPr>
        </p:nvSpPr>
        <p:spPr>
          <a:ln/>
        </p:spPr>
        <p:txBody>
          <a:body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7">
            <a:extLst>
              <a:ext uri="{FF2B5EF4-FFF2-40B4-BE49-F238E27FC236}">
                <a16:creationId xmlns:a16="http://schemas.microsoft.com/office/drawing/2014/main" id="{C90DDCCE-F417-4DDC-88D3-A1BA881382A9}"/>
              </a:ext>
            </a:extLst>
          </p:cNvPr>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1876946A-DA78-4D35-A5F6-20B8E012AE29}"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9</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388098" name="Rectangle 2">
            <a:extLst>
              <a:ext uri="{FF2B5EF4-FFF2-40B4-BE49-F238E27FC236}">
                <a16:creationId xmlns:a16="http://schemas.microsoft.com/office/drawing/2014/main" id="{C35AABF7-B1F4-42EE-BB36-D55972456236}"/>
              </a:ext>
            </a:extLst>
          </p:cNvPr>
          <p:cNvSpPr>
            <a:spLocks noRot="1" noChangeArrowheads="1" noTextEdit="1"/>
          </p:cNvSpPr>
          <p:nvPr>
            <p:ph type="sldImg"/>
          </p:nvPr>
        </p:nvSpPr>
        <p:spPr>
          <a:ln/>
        </p:spPr>
      </p:sp>
      <p:sp>
        <p:nvSpPr>
          <p:cNvPr id="388099" name="Rectangle 3">
            <a:extLst>
              <a:ext uri="{FF2B5EF4-FFF2-40B4-BE49-F238E27FC236}">
                <a16:creationId xmlns:a16="http://schemas.microsoft.com/office/drawing/2014/main" id="{05BC69FC-CBD0-42B7-89F8-4625D8837F30}"/>
              </a:ext>
            </a:extLst>
          </p:cNvPr>
          <p:cNvSpPr>
            <a:spLocks noGrp="1" noChangeArrowheads="1"/>
          </p:cNvSpPr>
          <p:nvPr>
            <p:ph type="body" idx="1"/>
          </p:nvPr>
        </p:nvSpPr>
        <p:spPr/>
        <p:txBody>
          <a:bodyPr/>
          <a:lstStyle/>
          <a:p>
            <a:r>
              <a:rPr lang="en-US" altLang="en-US" b="1"/>
              <a:t>Presentation notes:</a:t>
            </a:r>
            <a:endParaRPr lang="en-US" altLang="en-US"/>
          </a:p>
          <a:p>
            <a:r>
              <a:rPr lang="en-US" altLang="en-US"/>
              <a:t>Note that these are the five </a:t>
            </a:r>
            <a:r>
              <a:rPr lang="en-US" altLang="en-US" i="1"/>
              <a:t>primary</a:t>
            </a:r>
            <a:r>
              <a:rPr lang="en-US" altLang="en-US"/>
              <a:t> views. This does not mean that they are the only views represented by traditions in the Church. There are many variations and nuances that various people attach to these views.</a:t>
            </a:r>
          </a:p>
          <a:p>
            <a:endParaRPr lang="en-US" altLang="en-US"/>
          </a:p>
          <a:p>
            <a:r>
              <a:rPr lang="en-US" altLang="en-US" i="1"/>
              <a:t>Nuda Scriptura</a:t>
            </a:r>
            <a:r>
              <a:rPr lang="en-US" altLang="en-US"/>
              <a:t> is often used in place of Solo Scriptura. They are synonymous. </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vmlDrawing" Target="../drawings/vmlDrawing2.vml"/><Relationship Id="rId5" Type="http://schemas.openxmlformats.org/officeDocument/2006/relationships/image" Target="../media/image2.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aphicFrame>
        <p:nvGraphicFramePr>
          <p:cNvPr id="143370" name="Object 10">
            <a:extLst>
              <a:ext uri="{FF2B5EF4-FFF2-40B4-BE49-F238E27FC236}">
                <a16:creationId xmlns:a16="http://schemas.microsoft.com/office/drawing/2014/main" id="{D5A01DDF-9F33-4996-BDB2-ADA2DECBFF52}"/>
              </a:ext>
            </a:extLst>
          </p:cNvPr>
          <p:cNvGraphicFramePr>
            <a:graphicFrameLocks noChangeAspect="1"/>
          </p:cNvGraphicFramePr>
          <p:nvPr/>
        </p:nvGraphicFramePr>
        <p:xfrm>
          <a:off x="0" y="-6350"/>
          <a:ext cx="12192000" cy="6864350"/>
        </p:xfrm>
        <a:graphic>
          <a:graphicData uri="http://schemas.openxmlformats.org/presentationml/2006/ole">
            <mc:AlternateContent xmlns:mc="http://schemas.openxmlformats.org/markup-compatibility/2006">
              <mc:Choice xmlns:v="urn:schemas-microsoft-com:vml" Requires="v">
                <p:oleObj spid="_x0000_s2050" name="Image" r:id="rId3" imgW="11868690" imgH="8907872" progId="Photoshop.Image.5">
                  <p:embed/>
                </p:oleObj>
              </mc:Choice>
              <mc:Fallback>
                <p:oleObj name="Image" r:id="rId3" imgW="11868690" imgH="8907872" progId="Photoshop.Image.5">
                  <p:embed/>
                  <p:pic>
                    <p:nvPicPr>
                      <p:cNvPr id="143370" name="Object 10">
                        <a:extLst>
                          <a:ext uri="{FF2B5EF4-FFF2-40B4-BE49-F238E27FC236}">
                            <a16:creationId xmlns:a16="http://schemas.microsoft.com/office/drawing/2014/main" id="{D5A01DDF-9F33-4996-BDB2-ADA2DECBFF5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50"/>
                        <a:ext cx="12192000" cy="68643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43363" name="Rectangle 3">
            <a:extLst>
              <a:ext uri="{FF2B5EF4-FFF2-40B4-BE49-F238E27FC236}">
                <a16:creationId xmlns:a16="http://schemas.microsoft.com/office/drawing/2014/main" id="{F29EDC55-A200-47A5-96E9-CC87F599DCC9}"/>
              </a:ext>
            </a:extLst>
          </p:cNvPr>
          <p:cNvSpPr>
            <a:spLocks noGrp="1" noChangeArrowheads="1"/>
          </p:cNvSpPr>
          <p:nvPr>
            <p:ph type="ctrTitle"/>
          </p:nvPr>
        </p:nvSpPr>
        <p:spPr>
          <a:xfrm>
            <a:off x="711200" y="762001"/>
            <a:ext cx="9245600" cy="1470025"/>
          </a:xfrm>
        </p:spPr>
        <p:txBody>
          <a:bodyPr/>
          <a:lstStyle>
            <a:lvl1pPr algn="l">
              <a:defRPr/>
            </a:lvl1pPr>
          </a:lstStyle>
          <a:p>
            <a:pPr lvl="0"/>
            <a:r>
              <a:rPr lang="en-US" altLang="en-US" noProof="0"/>
              <a:t>Click to edit Master title style</a:t>
            </a:r>
          </a:p>
        </p:txBody>
      </p:sp>
      <p:sp>
        <p:nvSpPr>
          <p:cNvPr id="143364" name="Rectangle 4">
            <a:extLst>
              <a:ext uri="{FF2B5EF4-FFF2-40B4-BE49-F238E27FC236}">
                <a16:creationId xmlns:a16="http://schemas.microsoft.com/office/drawing/2014/main" id="{3FC705E3-AA05-4629-86A9-A3249DDADFAC}"/>
              </a:ext>
            </a:extLst>
          </p:cNvPr>
          <p:cNvSpPr>
            <a:spLocks noGrp="1" noChangeArrowheads="1"/>
          </p:cNvSpPr>
          <p:nvPr>
            <p:ph type="subTitle" idx="1"/>
          </p:nvPr>
        </p:nvSpPr>
        <p:spPr>
          <a:xfrm>
            <a:off x="2946400" y="2971800"/>
            <a:ext cx="6400800" cy="1752600"/>
          </a:xfrm>
        </p:spPr>
        <p:txBody>
          <a:bodyPr/>
          <a:lstStyle>
            <a:lvl1pPr marL="0" indent="0" algn="ctr">
              <a:buFontTx/>
              <a:buNone/>
              <a:defRPr/>
            </a:lvl1pPr>
          </a:lstStyle>
          <a:p>
            <a:pPr lvl="0"/>
            <a:r>
              <a:rPr lang="en-US" altLang="en-US" noProof="0"/>
              <a:t>Click to edit Master subtitle style</a:t>
            </a:r>
          </a:p>
        </p:txBody>
      </p:sp>
      <p:sp>
        <p:nvSpPr>
          <p:cNvPr id="143369" name="Rectangle 9">
            <a:extLst>
              <a:ext uri="{FF2B5EF4-FFF2-40B4-BE49-F238E27FC236}">
                <a16:creationId xmlns:a16="http://schemas.microsoft.com/office/drawing/2014/main" id="{162BF746-3FF5-487D-90E7-3E293218BE97}"/>
              </a:ext>
            </a:extLst>
          </p:cNvPr>
          <p:cNvSpPr>
            <a:spLocks noChangeArrowheads="1"/>
          </p:cNvSpPr>
          <p:nvPr/>
        </p:nvSpPr>
        <p:spPr bwMode="auto">
          <a:xfrm>
            <a:off x="2946400" y="6610350"/>
            <a:ext cx="4267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en-US" altLang="en-US" sz="900"/>
              <a:t>Copyright © 2002-2006, Reclaiming the Mind Ministries</a:t>
            </a:r>
          </a:p>
        </p:txBody>
      </p:sp>
      <p:pic>
        <p:nvPicPr>
          <p:cNvPr id="143371" name="Picture 11">
            <a:extLst>
              <a:ext uri="{FF2B5EF4-FFF2-40B4-BE49-F238E27FC236}">
                <a16:creationId xmlns:a16="http://schemas.microsoft.com/office/drawing/2014/main" id="{16182104-F994-4FD4-A1F5-CEFD1101AB2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69600" y="6248400"/>
            <a:ext cx="1143000" cy="46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7983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E997C-A7F6-447A-AB0F-BF841985E5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E2247C6-2ED1-47E3-8020-AE183B875E8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1E7941-A965-4768-BA06-61209DFBD3CC}"/>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0458605B-16E5-467A-8FAE-F27317EA930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8CABA316-5A0D-42AD-B650-21FF3A444C70}"/>
              </a:ext>
            </a:extLst>
          </p:cNvPr>
          <p:cNvSpPr>
            <a:spLocks noGrp="1"/>
          </p:cNvSpPr>
          <p:nvPr>
            <p:ph type="sldNum" sz="quarter" idx="12"/>
          </p:nvPr>
        </p:nvSpPr>
        <p:spPr/>
        <p:txBody>
          <a:bodyPr/>
          <a:lstStyle>
            <a:lvl1pPr>
              <a:defRPr/>
            </a:lvl1pPr>
          </a:lstStyle>
          <a:p>
            <a:fld id="{2A71CE61-1629-4A3A-B75B-382FE0F56D01}" type="slidenum">
              <a:rPr lang="en-US" altLang="en-US"/>
              <a:pPr/>
              <a:t>‹#›</a:t>
            </a:fld>
            <a:endParaRPr lang="en-US" altLang="en-US"/>
          </a:p>
        </p:txBody>
      </p:sp>
    </p:spTree>
    <p:extLst>
      <p:ext uri="{BB962C8B-B14F-4D97-AF65-F5344CB8AC3E}">
        <p14:creationId xmlns:p14="http://schemas.microsoft.com/office/powerpoint/2010/main" val="3540235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0D899F-2FA8-4D22-AB51-56436B7EFE18}"/>
              </a:ext>
            </a:extLst>
          </p:cNvPr>
          <p:cNvSpPr>
            <a:spLocks noGrp="1"/>
          </p:cNvSpPr>
          <p:nvPr>
            <p:ph type="title" orient="vert"/>
          </p:nvPr>
        </p:nvSpPr>
        <p:spPr>
          <a:xfrm>
            <a:off x="9220200" y="274639"/>
            <a:ext cx="2362200" cy="585152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4F5F26C-0DD1-47B3-B7E0-1CF2DDC0C196}"/>
              </a:ext>
            </a:extLst>
          </p:cNvPr>
          <p:cNvSpPr>
            <a:spLocks noGrp="1"/>
          </p:cNvSpPr>
          <p:nvPr>
            <p:ph type="body" orient="vert" idx="1"/>
          </p:nvPr>
        </p:nvSpPr>
        <p:spPr>
          <a:xfrm>
            <a:off x="2133600" y="274639"/>
            <a:ext cx="6883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2741E2-68A1-46BA-AAA9-128543B5268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9576AE98-9B23-49A3-9C3A-9E2C8602DE27}"/>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A2D948D6-52B8-451D-8438-C73CE7362D4D}"/>
              </a:ext>
            </a:extLst>
          </p:cNvPr>
          <p:cNvSpPr>
            <a:spLocks noGrp="1"/>
          </p:cNvSpPr>
          <p:nvPr>
            <p:ph type="sldNum" sz="quarter" idx="12"/>
          </p:nvPr>
        </p:nvSpPr>
        <p:spPr/>
        <p:txBody>
          <a:bodyPr/>
          <a:lstStyle>
            <a:lvl1pPr>
              <a:defRPr/>
            </a:lvl1pPr>
          </a:lstStyle>
          <a:p>
            <a:fld id="{E927503B-CFD1-4A66-9628-8A43D6D71E6B}" type="slidenum">
              <a:rPr lang="en-US" altLang="en-US"/>
              <a:pPr/>
              <a:t>‹#›</a:t>
            </a:fld>
            <a:endParaRPr lang="en-US" altLang="en-US"/>
          </a:p>
        </p:txBody>
      </p:sp>
    </p:spTree>
    <p:extLst>
      <p:ext uri="{BB962C8B-B14F-4D97-AF65-F5344CB8AC3E}">
        <p14:creationId xmlns:p14="http://schemas.microsoft.com/office/powerpoint/2010/main" val="1049636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8E126-6694-4B3A-948F-507C813F66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68AAE2-3AF7-4577-B7F0-2EAD2297FF1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1764D8-75A9-41FE-AAAE-3129640DEB32}"/>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1294A128-1B27-4583-A09E-C5E4261337C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774FEE44-9552-4AE9-8D7C-92DC0BC807FB}"/>
              </a:ext>
            </a:extLst>
          </p:cNvPr>
          <p:cNvSpPr>
            <a:spLocks noGrp="1"/>
          </p:cNvSpPr>
          <p:nvPr>
            <p:ph type="sldNum" sz="quarter" idx="12"/>
          </p:nvPr>
        </p:nvSpPr>
        <p:spPr/>
        <p:txBody>
          <a:bodyPr/>
          <a:lstStyle>
            <a:lvl1pPr>
              <a:defRPr/>
            </a:lvl1pPr>
          </a:lstStyle>
          <a:p>
            <a:fld id="{2ED65E34-7188-4067-8EE4-D04736AB1B37}" type="slidenum">
              <a:rPr lang="en-US" altLang="en-US"/>
              <a:pPr/>
              <a:t>‹#›</a:t>
            </a:fld>
            <a:endParaRPr lang="en-US" altLang="en-US"/>
          </a:p>
        </p:txBody>
      </p:sp>
    </p:spTree>
    <p:extLst>
      <p:ext uri="{BB962C8B-B14F-4D97-AF65-F5344CB8AC3E}">
        <p14:creationId xmlns:p14="http://schemas.microsoft.com/office/powerpoint/2010/main" val="4009295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62257-7379-4C4F-8A8D-5126A288AB4C}"/>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265C4C-E1D3-4E4B-B558-E88EE7965DC4}"/>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a:extLst>
              <a:ext uri="{FF2B5EF4-FFF2-40B4-BE49-F238E27FC236}">
                <a16:creationId xmlns:a16="http://schemas.microsoft.com/office/drawing/2014/main" id="{A73AF901-ACC3-4253-8532-32D21DD79657}"/>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0F7B81A-BAB6-4677-BF82-CC349ACBDD67}"/>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7675F80F-44D4-4F11-8959-116113A8F1ED}"/>
              </a:ext>
            </a:extLst>
          </p:cNvPr>
          <p:cNvSpPr>
            <a:spLocks noGrp="1"/>
          </p:cNvSpPr>
          <p:nvPr>
            <p:ph type="sldNum" sz="quarter" idx="12"/>
          </p:nvPr>
        </p:nvSpPr>
        <p:spPr/>
        <p:txBody>
          <a:bodyPr/>
          <a:lstStyle>
            <a:lvl1pPr>
              <a:defRPr/>
            </a:lvl1pPr>
          </a:lstStyle>
          <a:p>
            <a:fld id="{D245FF7A-15B3-4E96-863B-9FBFFEB9203C}" type="slidenum">
              <a:rPr lang="en-US" altLang="en-US"/>
              <a:pPr/>
              <a:t>‹#›</a:t>
            </a:fld>
            <a:endParaRPr lang="en-US" altLang="en-US"/>
          </a:p>
        </p:txBody>
      </p:sp>
    </p:spTree>
    <p:extLst>
      <p:ext uri="{BB962C8B-B14F-4D97-AF65-F5344CB8AC3E}">
        <p14:creationId xmlns:p14="http://schemas.microsoft.com/office/powerpoint/2010/main" val="3455253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FF9D7-E56D-42D1-AFF1-6B8E6BBC24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DFA1C6-FD41-4016-BF12-BE7C704A8F12}"/>
              </a:ext>
            </a:extLst>
          </p:cNvPr>
          <p:cNvSpPr>
            <a:spLocks noGrp="1"/>
          </p:cNvSpPr>
          <p:nvPr>
            <p:ph sz="half" idx="1"/>
          </p:nvPr>
        </p:nvSpPr>
        <p:spPr>
          <a:xfrm>
            <a:off x="2133600" y="1600201"/>
            <a:ext cx="4622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73138BD-9D20-473D-B871-9C4E0C64EFD0}"/>
              </a:ext>
            </a:extLst>
          </p:cNvPr>
          <p:cNvSpPr>
            <a:spLocks noGrp="1"/>
          </p:cNvSpPr>
          <p:nvPr>
            <p:ph sz="half" idx="2"/>
          </p:nvPr>
        </p:nvSpPr>
        <p:spPr>
          <a:xfrm>
            <a:off x="6959600" y="1600201"/>
            <a:ext cx="4622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544B9B8-4F54-412A-9A9B-6FAAD1753A0F}"/>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AADE023C-2386-4D40-8AFA-6270F5F7ECDE}"/>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20ACA15C-4AAF-45E8-9E72-02A7966EA7EE}"/>
              </a:ext>
            </a:extLst>
          </p:cNvPr>
          <p:cNvSpPr>
            <a:spLocks noGrp="1"/>
          </p:cNvSpPr>
          <p:nvPr>
            <p:ph type="sldNum" sz="quarter" idx="12"/>
          </p:nvPr>
        </p:nvSpPr>
        <p:spPr/>
        <p:txBody>
          <a:bodyPr/>
          <a:lstStyle>
            <a:lvl1pPr>
              <a:defRPr/>
            </a:lvl1pPr>
          </a:lstStyle>
          <a:p>
            <a:fld id="{B805ADDA-44DE-438B-ACB2-F96657E97346}" type="slidenum">
              <a:rPr lang="en-US" altLang="en-US"/>
              <a:pPr/>
              <a:t>‹#›</a:t>
            </a:fld>
            <a:endParaRPr lang="en-US" altLang="en-US"/>
          </a:p>
        </p:txBody>
      </p:sp>
    </p:spTree>
    <p:extLst>
      <p:ext uri="{BB962C8B-B14F-4D97-AF65-F5344CB8AC3E}">
        <p14:creationId xmlns:p14="http://schemas.microsoft.com/office/powerpoint/2010/main" val="4163638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62794-EEB9-4C86-9C4D-5AF35FA21238}"/>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D93286E-33C9-44E7-9645-27689B94A9B0}"/>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79924AC-98D2-4B18-A2CB-CBAF99272969}"/>
              </a:ext>
            </a:extLst>
          </p:cNvPr>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9F6F1B9-8466-48D2-ACF6-3418F3FE96DE}"/>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D834378-C1F4-4DD5-A3E4-6DFA5AC2EC3E}"/>
              </a:ext>
            </a:extLst>
          </p:cNvPr>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2EFD538-EFA7-4A41-88EA-EA44D459E746}"/>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7D3C62DF-6B3E-4F2B-9669-3F0CE9F745E4}"/>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9A3FE775-9871-48D5-81DA-7184D5414A2E}"/>
              </a:ext>
            </a:extLst>
          </p:cNvPr>
          <p:cNvSpPr>
            <a:spLocks noGrp="1"/>
          </p:cNvSpPr>
          <p:nvPr>
            <p:ph type="sldNum" sz="quarter" idx="12"/>
          </p:nvPr>
        </p:nvSpPr>
        <p:spPr/>
        <p:txBody>
          <a:bodyPr/>
          <a:lstStyle>
            <a:lvl1pPr>
              <a:defRPr/>
            </a:lvl1pPr>
          </a:lstStyle>
          <a:p>
            <a:fld id="{01078DB4-2EFC-4654-82A0-201342B6577F}" type="slidenum">
              <a:rPr lang="en-US" altLang="en-US"/>
              <a:pPr/>
              <a:t>‹#›</a:t>
            </a:fld>
            <a:endParaRPr lang="en-US" altLang="en-US"/>
          </a:p>
        </p:txBody>
      </p:sp>
    </p:spTree>
    <p:extLst>
      <p:ext uri="{BB962C8B-B14F-4D97-AF65-F5344CB8AC3E}">
        <p14:creationId xmlns:p14="http://schemas.microsoft.com/office/powerpoint/2010/main" val="3703996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296DB-C628-4159-816E-95CA82081C7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43C2B0-61B1-465E-9309-A429DE42B798}"/>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527F096C-D798-43B0-8A9E-BB763C0E6E2D}"/>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E38B6F81-076D-40EC-AF06-DCBAB28B3744}"/>
              </a:ext>
            </a:extLst>
          </p:cNvPr>
          <p:cNvSpPr>
            <a:spLocks noGrp="1"/>
          </p:cNvSpPr>
          <p:nvPr>
            <p:ph type="sldNum" sz="quarter" idx="12"/>
          </p:nvPr>
        </p:nvSpPr>
        <p:spPr/>
        <p:txBody>
          <a:bodyPr/>
          <a:lstStyle>
            <a:lvl1pPr>
              <a:defRPr/>
            </a:lvl1pPr>
          </a:lstStyle>
          <a:p>
            <a:fld id="{361A792A-72CF-4C71-BB9E-17A0284A86F3}" type="slidenum">
              <a:rPr lang="en-US" altLang="en-US"/>
              <a:pPr/>
              <a:t>‹#›</a:t>
            </a:fld>
            <a:endParaRPr lang="en-US" altLang="en-US"/>
          </a:p>
        </p:txBody>
      </p:sp>
    </p:spTree>
    <p:extLst>
      <p:ext uri="{BB962C8B-B14F-4D97-AF65-F5344CB8AC3E}">
        <p14:creationId xmlns:p14="http://schemas.microsoft.com/office/powerpoint/2010/main" val="3211390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81BF35-AF7C-4BAC-8D5C-78E4737BF04F}"/>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D32F5B35-BB01-4E75-B69D-CFEE8534E23E}"/>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76907A81-0B85-4B91-A7DE-190E2EB7796B}"/>
              </a:ext>
            </a:extLst>
          </p:cNvPr>
          <p:cNvSpPr>
            <a:spLocks noGrp="1"/>
          </p:cNvSpPr>
          <p:nvPr>
            <p:ph type="sldNum" sz="quarter" idx="12"/>
          </p:nvPr>
        </p:nvSpPr>
        <p:spPr/>
        <p:txBody>
          <a:bodyPr/>
          <a:lstStyle>
            <a:lvl1pPr>
              <a:defRPr/>
            </a:lvl1pPr>
          </a:lstStyle>
          <a:p>
            <a:fld id="{3998C2F3-1DB0-472B-A502-0811B32164B3}" type="slidenum">
              <a:rPr lang="en-US" altLang="en-US"/>
              <a:pPr/>
              <a:t>‹#›</a:t>
            </a:fld>
            <a:endParaRPr lang="en-US" altLang="en-US"/>
          </a:p>
        </p:txBody>
      </p:sp>
    </p:spTree>
    <p:extLst>
      <p:ext uri="{BB962C8B-B14F-4D97-AF65-F5344CB8AC3E}">
        <p14:creationId xmlns:p14="http://schemas.microsoft.com/office/powerpoint/2010/main" val="1211388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7A479-74DF-49DE-AAEF-1D78B5BA96EF}"/>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7FE994C-C9AC-4884-A02B-4978B4B4F030}"/>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A22B202-B630-4B1B-AEEA-D36728E14C62}"/>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D0FAAB-A2C3-426F-BCD6-ABBD9F9095E9}"/>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42918870-BC2C-48F3-9A57-19FBF2000E27}"/>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B711E023-D1D3-4F6B-B7D1-2CC69D35E0F7}"/>
              </a:ext>
            </a:extLst>
          </p:cNvPr>
          <p:cNvSpPr>
            <a:spLocks noGrp="1"/>
          </p:cNvSpPr>
          <p:nvPr>
            <p:ph type="sldNum" sz="quarter" idx="12"/>
          </p:nvPr>
        </p:nvSpPr>
        <p:spPr/>
        <p:txBody>
          <a:bodyPr/>
          <a:lstStyle>
            <a:lvl1pPr>
              <a:defRPr/>
            </a:lvl1pPr>
          </a:lstStyle>
          <a:p>
            <a:fld id="{66DF375A-25CE-41D0-BFBD-0B1FA4B4C58A}" type="slidenum">
              <a:rPr lang="en-US" altLang="en-US"/>
              <a:pPr/>
              <a:t>‹#›</a:t>
            </a:fld>
            <a:endParaRPr lang="en-US" altLang="en-US"/>
          </a:p>
        </p:txBody>
      </p:sp>
    </p:spTree>
    <p:extLst>
      <p:ext uri="{BB962C8B-B14F-4D97-AF65-F5344CB8AC3E}">
        <p14:creationId xmlns:p14="http://schemas.microsoft.com/office/powerpoint/2010/main" val="177622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3BB27-A81E-4F05-98A9-FD7BB098A906}"/>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1446DE9-1A0B-4DBE-8EBA-7685F6D1D468}"/>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4ED4EE-4A61-423E-A340-CFD6CCAA2ED8}"/>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82802ED-F8EC-4571-9335-4374B87A4FBB}"/>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1B4B30C1-D8DA-4D7B-9FE5-B1FDDFB0FD0A}"/>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1EFC12C3-F676-45F1-8120-C839A075214C}"/>
              </a:ext>
            </a:extLst>
          </p:cNvPr>
          <p:cNvSpPr>
            <a:spLocks noGrp="1"/>
          </p:cNvSpPr>
          <p:nvPr>
            <p:ph type="sldNum" sz="quarter" idx="12"/>
          </p:nvPr>
        </p:nvSpPr>
        <p:spPr/>
        <p:txBody>
          <a:bodyPr/>
          <a:lstStyle>
            <a:lvl1pPr>
              <a:defRPr/>
            </a:lvl1pPr>
          </a:lstStyle>
          <a:p>
            <a:fld id="{5B3F8BE4-4B68-4A59-8489-C4A547C0B32B}" type="slidenum">
              <a:rPr lang="en-US" altLang="en-US"/>
              <a:pPr/>
              <a:t>‹#›</a:t>
            </a:fld>
            <a:endParaRPr lang="en-US" altLang="en-US"/>
          </a:p>
        </p:txBody>
      </p:sp>
    </p:spTree>
    <p:extLst>
      <p:ext uri="{BB962C8B-B14F-4D97-AF65-F5344CB8AC3E}">
        <p14:creationId xmlns:p14="http://schemas.microsoft.com/office/powerpoint/2010/main" val="2611660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32" name="Object 8">
            <a:extLst>
              <a:ext uri="{FF2B5EF4-FFF2-40B4-BE49-F238E27FC236}">
                <a16:creationId xmlns:a16="http://schemas.microsoft.com/office/drawing/2014/main" id="{B30B5438-EDD7-48D7-BF9D-65D77916A48F}"/>
              </a:ext>
            </a:extLst>
          </p:cNvPr>
          <p:cNvGraphicFramePr>
            <a:graphicFrameLocks noChangeAspect="1"/>
          </p:cNvGraphicFramePr>
          <p:nvPr/>
        </p:nvGraphicFramePr>
        <p:xfrm>
          <a:off x="1" y="-6350"/>
          <a:ext cx="12020551" cy="6864350"/>
        </p:xfrm>
        <a:graphic>
          <a:graphicData uri="http://schemas.openxmlformats.org/presentationml/2006/ole">
            <mc:AlternateContent xmlns:mc="http://schemas.openxmlformats.org/markup-compatibility/2006">
              <mc:Choice xmlns:v="urn:schemas-microsoft-com:vml" Requires="v">
                <p:oleObj spid="_x0000_s1026" name="Image" r:id="rId14" imgW="11855983" imgH="8907872" progId="Photoshop.Image.5">
                  <p:embed/>
                </p:oleObj>
              </mc:Choice>
              <mc:Fallback>
                <p:oleObj name="Image" r:id="rId14" imgW="11855983" imgH="8907872" progId="Photoshop.Image.5">
                  <p:embed/>
                  <p:pic>
                    <p:nvPicPr>
                      <p:cNvPr id="1032" name="Object 8">
                        <a:extLst>
                          <a:ext uri="{FF2B5EF4-FFF2-40B4-BE49-F238E27FC236}">
                            <a16:creationId xmlns:a16="http://schemas.microsoft.com/office/drawing/2014/main" id="{B30B5438-EDD7-48D7-BF9D-65D77916A48F}"/>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 y="-6350"/>
                        <a:ext cx="12020551" cy="68643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6" name="Rectangle 2">
            <a:extLst>
              <a:ext uri="{FF2B5EF4-FFF2-40B4-BE49-F238E27FC236}">
                <a16:creationId xmlns:a16="http://schemas.microsoft.com/office/drawing/2014/main" id="{48C0170C-9AC2-43A5-A74A-A9B4910EF9CE}"/>
              </a:ext>
            </a:extLst>
          </p:cNvPr>
          <p:cNvSpPr>
            <a:spLocks noGrp="1" noChangeArrowheads="1"/>
          </p:cNvSpPr>
          <p:nvPr>
            <p:ph type="title"/>
          </p:nvPr>
        </p:nvSpPr>
        <p:spPr bwMode="auto">
          <a:xfrm>
            <a:off x="2133600" y="274638"/>
            <a:ext cx="9448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302009C1-E0BB-482A-869C-A6201B50FA47}"/>
              </a:ext>
            </a:extLst>
          </p:cNvPr>
          <p:cNvSpPr>
            <a:spLocks noGrp="1" noChangeArrowheads="1"/>
          </p:cNvSpPr>
          <p:nvPr>
            <p:ph type="body" idx="1"/>
          </p:nvPr>
        </p:nvSpPr>
        <p:spPr bwMode="auto">
          <a:xfrm>
            <a:off x="2133600" y="1600201"/>
            <a:ext cx="9448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7D266563-0248-4342-A230-BDFF34F6EA3D}"/>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vl1pPr>
          </a:lstStyle>
          <a:p>
            <a:endParaRPr lang="en-US" altLang="en-US"/>
          </a:p>
        </p:txBody>
      </p:sp>
      <p:sp>
        <p:nvSpPr>
          <p:cNvPr id="1029" name="Rectangle 5">
            <a:extLst>
              <a:ext uri="{FF2B5EF4-FFF2-40B4-BE49-F238E27FC236}">
                <a16:creationId xmlns:a16="http://schemas.microsoft.com/office/drawing/2014/main" id="{71CD8C36-502E-4AAD-9E3D-A12187AE1A26}"/>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30" name="Rectangle 6">
            <a:extLst>
              <a:ext uri="{FF2B5EF4-FFF2-40B4-BE49-F238E27FC236}">
                <a16:creationId xmlns:a16="http://schemas.microsoft.com/office/drawing/2014/main" id="{BF32FBDB-B3F5-42D0-B0E0-D97FC021552C}"/>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8EACF580-EAA3-4C52-8C59-2B430D205E93}" type="slidenum">
              <a:rPr lang="en-US" altLang="en-US"/>
              <a:pPr/>
              <a:t>‹#›</a:t>
            </a:fld>
            <a:endParaRPr lang="en-US" altLang="en-US"/>
          </a:p>
        </p:txBody>
      </p:sp>
      <p:pic>
        <p:nvPicPr>
          <p:cNvPr id="1033" name="Picture 9">
            <a:extLst>
              <a:ext uri="{FF2B5EF4-FFF2-40B4-BE49-F238E27FC236}">
                <a16:creationId xmlns:a16="http://schemas.microsoft.com/office/drawing/2014/main" id="{7532D96F-7C79-43F7-83B6-9A2E13E58D28}"/>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10769600" y="6248400"/>
            <a:ext cx="1143000" cy="463550"/>
          </a:xfrm>
          <a:prstGeom prst="rect">
            <a:avLst/>
          </a:prstGeom>
          <a:noFill/>
          <a:extLst>
            <a:ext uri="{909E8E84-426E-40DD-AFC4-6F175D3DCCD1}">
              <a14:hiddenFill xmlns:a14="http://schemas.microsoft.com/office/drawing/2010/main">
                <a:solidFill>
                  <a:srgbClr val="FFFFFF"/>
                </a:solidFill>
              </a14:hiddenFill>
            </a:ext>
          </a:extLst>
        </p:spPr>
      </p:pic>
      <p:sp>
        <p:nvSpPr>
          <p:cNvPr id="1034" name="Rectangle 10">
            <a:extLst>
              <a:ext uri="{FF2B5EF4-FFF2-40B4-BE49-F238E27FC236}">
                <a16:creationId xmlns:a16="http://schemas.microsoft.com/office/drawing/2014/main" id="{722F5717-4880-46BB-BD17-A7A229397452}"/>
              </a:ext>
            </a:extLst>
          </p:cNvPr>
          <p:cNvSpPr>
            <a:spLocks noChangeArrowheads="1"/>
          </p:cNvSpPr>
          <p:nvPr userDrawn="1"/>
        </p:nvSpPr>
        <p:spPr bwMode="auto">
          <a:xfrm>
            <a:off x="3860800" y="6610350"/>
            <a:ext cx="4267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en-US" altLang="en-US" sz="900"/>
              <a:t>Copyright © 2002-2006, Reclaiming the Mind Ministries</a:t>
            </a:r>
          </a:p>
        </p:txBody>
      </p:sp>
    </p:spTree>
    <p:extLst>
      <p:ext uri="{BB962C8B-B14F-4D97-AF65-F5344CB8AC3E}">
        <p14:creationId xmlns:p14="http://schemas.microsoft.com/office/powerpoint/2010/main" val="981360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7">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bldLvl="4">
        <p:tmplLst>
          <p:tmpl lvl="1">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Lst>
      </p:bldP>
    </p:bldLst>
  </p:timing>
  <p:txStyles>
    <p:titleStyle>
      <a:lvl1pPr algn="ctr" rtl="0" fontAlgn="base">
        <a:spcBef>
          <a:spcPct val="0"/>
        </a:spcBef>
        <a:spcAft>
          <a:spcPct val="0"/>
        </a:spcAft>
        <a:defRPr sz="4000" kern="1200">
          <a:solidFill>
            <a:srgbClr val="800000"/>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000">
          <a:solidFill>
            <a:srgbClr val="800000"/>
          </a:solidFill>
          <a:effectLst>
            <a:outerShdw blurRad="38100" dist="38100" dir="2700000" algn="tl">
              <a:srgbClr val="C0C0C0"/>
            </a:outerShdw>
          </a:effectLst>
          <a:latin typeface="Perpetua Titling MT" panose="02020502060505020804" pitchFamily="18" charset="0"/>
        </a:defRPr>
      </a:lvl2pPr>
      <a:lvl3pPr algn="ctr" rtl="0" fontAlgn="base">
        <a:spcBef>
          <a:spcPct val="0"/>
        </a:spcBef>
        <a:spcAft>
          <a:spcPct val="0"/>
        </a:spcAft>
        <a:defRPr sz="4000">
          <a:solidFill>
            <a:srgbClr val="800000"/>
          </a:solidFill>
          <a:effectLst>
            <a:outerShdw blurRad="38100" dist="38100" dir="2700000" algn="tl">
              <a:srgbClr val="C0C0C0"/>
            </a:outerShdw>
          </a:effectLst>
          <a:latin typeface="Perpetua Titling MT" panose="02020502060505020804" pitchFamily="18" charset="0"/>
        </a:defRPr>
      </a:lvl3pPr>
      <a:lvl4pPr algn="ctr" rtl="0" fontAlgn="base">
        <a:spcBef>
          <a:spcPct val="0"/>
        </a:spcBef>
        <a:spcAft>
          <a:spcPct val="0"/>
        </a:spcAft>
        <a:defRPr sz="4000">
          <a:solidFill>
            <a:srgbClr val="800000"/>
          </a:solidFill>
          <a:effectLst>
            <a:outerShdw blurRad="38100" dist="38100" dir="2700000" algn="tl">
              <a:srgbClr val="C0C0C0"/>
            </a:outerShdw>
          </a:effectLst>
          <a:latin typeface="Perpetua Titling MT" panose="02020502060505020804" pitchFamily="18" charset="0"/>
        </a:defRPr>
      </a:lvl4pPr>
      <a:lvl5pPr algn="ctr" rtl="0" fontAlgn="base">
        <a:spcBef>
          <a:spcPct val="0"/>
        </a:spcBef>
        <a:spcAft>
          <a:spcPct val="0"/>
        </a:spcAft>
        <a:defRPr sz="4000">
          <a:solidFill>
            <a:srgbClr val="800000"/>
          </a:solidFill>
          <a:effectLst>
            <a:outerShdw blurRad="38100" dist="38100" dir="2700000" algn="tl">
              <a:srgbClr val="C0C0C0"/>
            </a:outerShdw>
          </a:effectLst>
          <a:latin typeface="Perpetua Titling MT" panose="02020502060505020804" pitchFamily="18" charset="0"/>
        </a:defRPr>
      </a:lvl5pPr>
      <a:lvl6pPr marL="457200" algn="ctr" rtl="0" fontAlgn="base">
        <a:spcBef>
          <a:spcPct val="0"/>
        </a:spcBef>
        <a:spcAft>
          <a:spcPct val="0"/>
        </a:spcAft>
        <a:defRPr sz="4000">
          <a:solidFill>
            <a:srgbClr val="800000"/>
          </a:solidFill>
          <a:effectLst>
            <a:outerShdw blurRad="38100" dist="38100" dir="2700000" algn="tl">
              <a:srgbClr val="C0C0C0"/>
            </a:outerShdw>
          </a:effectLst>
          <a:latin typeface="Perpetua Titling MT" panose="02020502060505020804" pitchFamily="18" charset="0"/>
        </a:defRPr>
      </a:lvl6pPr>
      <a:lvl7pPr marL="914400" algn="ctr" rtl="0" fontAlgn="base">
        <a:spcBef>
          <a:spcPct val="0"/>
        </a:spcBef>
        <a:spcAft>
          <a:spcPct val="0"/>
        </a:spcAft>
        <a:defRPr sz="4000">
          <a:solidFill>
            <a:srgbClr val="800000"/>
          </a:solidFill>
          <a:effectLst>
            <a:outerShdw blurRad="38100" dist="38100" dir="2700000" algn="tl">
              <a:srgbClr val="C0C0C0"/>
            </a:outerShdw>
          </a:effectLst>
          <a:latin typeface="Perpetua Titling MT" panose="02020502060505020804" pitchFamily="18" charset="0"/>
        </a:defRPr>
      </a:lvl7pPr>
      <a:lvl8pPr marL="1371600" algn="ctr" rtl="0" fontAlgn="base">
        <a:spcBef>
          <a:spcPct val="0"/>
        </a:spcBef>
        <a:spcAft>
          <a:spcPct val="0"/>
        </a:spcAft>
        <a:defRPr sz="4000">
          <a:solidFill>
            <a:srgbClr val="800000"/>
          </a:solidFill>
          <a:effectLst>
            <a:outerShdw blurRad="38100" dist="38100" dir="2700000" algn="tl">
              <a:srgbClr val="C0C0C0"/>
            </a:outerShdw>
          </a:effectLst>
          <a:latin typeface="Perpetua Titling MT" panose="02020502060505020804" pitchFamily="18" charset="0"/>
        </a:defRPr>
      </a:lvl8pPr>
      <a:lvl9pPr marL="1828800" algn="ctr" rtl="0" fontAlgn="base">
        <a:spcBef>
          <a:spcPct val="0"/>
        </a:spcBef>
        <a:spcAft>
          <a:spcPct val="0"/>
        </a:spcAft>
        <a:defRPr sz="4000">
          <a:solidFill>
            <a:srgbClr val="800000"/>
          </a:solidFill>
          <a:effectLst>
            <a:outerShdw blurRad="38100" dist="38100" dir="2700000" algn="tl">
              <a:srgbClr val="C0C0C0"/>
            </a:outerShdw>
          </a:effectLst>
          <a:latin typeface="Perpetua Titling MT" panose="02020502060505020804" pitchFamily="18" charset="0"/>
        </a:defRPr>
      </a:lvl9pPr>
    </p:titleStyle>
    <p:bodyStyle>
      <a:lvl1pPr marL="342900" indent="-342900" algn="l" rtl="0" fontAlgn="base">
        <a:spcBef>
          <a:spcPct val="20000"/>
        </a:spcBef>
        <a:spcAft>
          <a:spcPct val="0"/>
        </a:spcAft>
        <a:buClr>
          <a:srgbClr val="800000"/>
        </a:buClr>
        <a:buChar char="•"/>
        <a:defRPr sz="3200" kern="1200">
          <a:solidFill>
            <a:schemeClr val="tx1"/>
          </a:solidFill>
          <a:latin typeface="+mn-lt"/>
          <a:ea typeface="+mn-ea"/>
          <a:cs typeface="+mn-cs"/>
        </a:defRPr>
      </a:lvl1pPr>
      <a:lvl2pPr marL="742950" indent="-285750" algn="l" rtl="0" fontAlgn="base">
        <a:spcBef>
          <a:spcPct val="20000"/>
        </a:spcBef>
        <a:spcAft>
          <a:spcPct val="0"/>
        </a:spcAft>
        <a:buClr>
          <a:srgbClr val="800000"/>
        </a:buClr>
        <a:buChar char="–"/>
        <a:defRPr sz="2800" kern="1200">
          <a:solidFill>
            <a:schemeClr val="tx1"/>
          </a:solidFill>
          <a:latin typeface="+mn-lt"/>
          <a:ea typeface="+mn-ea"/>
          <a:cs typeface="+mn-cs"/>
        </a:defRPr>
      </a:lvl2pPr>
      <a:lvl3pPr marL="1143000" indent="-228600" algn="l" rtl="0" fontAlgn="base">
        <a:spcBef>
          <a:spcPct val="20000"/>
        </a:spcBef>
        <a:spcAft>
          <a:spcPct val="0"/>
        </a:spcAft>
        <a:buClr>
          <a:srgbClr val="800000"/>
        </a:buClr>
        <a:buChar char="•"/>
        <a:defRPr sz="2400" kern="1200">
          <a:solidFill>
            <a:schemeClr val="tx1"/>
          </a:solidFill>
          <a:latin typeface="+mn-lt"/>
          <a:ea typeface="+mn-ea"/>
          <a:cs typeface="+mn-cs"/>
        </a:defRPr>
      </a:lvl3pPr>
      <a:lvl4pPr marL="1600200" indent="-228600" algn="l" rtl="0" fontAlgn="base">
        <a:spcBef>
          <a:spcPct val="20000"/>
        </a:spcBef>
        <a:spcAft>
          <a:spcPct val="0"/>
        </a:spcAft>
        <a:buClr>
          <a:srgbClr val="800000"/>
        </a:buClr>
        <a:buChar char="–"/>
        <a:defRPr sz="2000" kern="1200">
          <a:solidFill>
            <a:schemeClr val="tx1"/>
          </a:solidFill>
          <a:latin typeface="+mn-lt"/>
          <a:ea typeface="+mn-ea"/>
          <a:cs typeface="+mn-cs"/>
        </a:defRPr>
      </a:lvl4pPr>
      <a:lvl5pPr marL="2057400" indent="-228600" algn="l" rtl="0" fontAlgn="base">
        <a:spcBef>
          <a:spcPct val="20000"/>
        </a:spcBef>
        <a:spcAft>
          <a:spcPct val="0"/>
        </a:spcAft>
        <a:buClr>
          <a:srgbClr val="800000"/>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9" name="Rectangle 3">
            <a:extLst>
              <a:ext uri="{FF2B5EF4-FFF2-40B4-BE49-F238E27FC236}">
                <a16:creationId xmlns:a16="http://schemas.microsoft.com/office/drawing/2014/main" id="{1758EB26-CD83-47B3-88DE-6B79003E2440}"/>
              </a:ext>
            </a:extLst>
          </p:cNvPr>
          <p:cNvSpPr>
            <a:spLocks noGrp="1" noChangeArrowheads="1"/>
          </p:cNvSpPr>
          <p:nvPr>
            <p:ph type="ctrTitle"/>
          </p:nvPr>
        </p:nvSpPr>
        <p:spPr>
          <a:xfrm>
            <a:off x="3429000" y="2819401"/>
            <a:ext cx="5334000" cy="1470025"/>
          </a:xfrm>
        </p:spPr>
        <p:txBody>
          <a:bodyPr/>
          <a:lstStyle/>
          <a:p>
            <a:pPr algn="ctr"/>
            <a:r>
              <a:rPr lang="en-US" altLang="en-US"/>
              <a:t>Bibliology And Hermeneutics</a:t>
            </a:r>
          </a:p>
        </p:txBody>
      </p:sp>
      <p:pic>
        <p:nvPicPr>
          <p:cNvPr id="137221" name="Picture 5">
            <a:extLst>
              <a:ext uri="{FF2B5EF4-FFF2-40B4-BE49-F238E27FC236}">
                <a16:creationId xmlns:a16="http://schemas.microsoft.com/office/drawing/2014/main" id="{34D0CD7D-DC2D-48C9-A460-A41C7135F9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381001"/>
            <a:ext cx="4343400" cy="23098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62" name="Rectangle 2">
            <a:extLst>
              <a:ext uri="{FF2B5EF4-FFF2-40B4-BE49-F238E27FC236}">
                <a16:creationId xmlns:a16="http://schemas.microsoft.com/office/drawing/2014/main" id="{FFF1EE34-687E-468E-B8EF-4F25092D6D6B}"/>
              </a:ext>
            </a:extLst>
          </p:cNvPr>
          <p:cNvSpPr>
            <a:spLocks noGrp="1" noChangeArrowheads="1"/>
          </p:cNvSpPr>
          <p:nvPr>
            <p:ph type="title"/>
          </p:nvPr>
        </p:nvSpPr>
        <p:spPr/>
        <p:txBody>
          <a:bodyPr/>
          <a:lstStyle/>
          <a:p>
            <a:r>
              <a:rPr lang="en-US" altLang="en-US"/>
              <a:t>Authority</a:t>
            </a:r>
          </a:p>
        </p:txBody>
      </p:sp>
      <p:sp>
        <p:nvSpPr>
          <p:cNvPr id="604163" name="Rectangle 3">
            <a:extLst>
              <a:ext uri="{FF2B5EF4-FFF2-40B4-BE49-F238E27FC236}">
                <a16:creationId xmlns:a16="http://schemas.microsoft.com/office/drawing/2014/main" id="{B82E5F81-8E2B-4C9B-912F-7E94E4E97183}"/>
              </a:ext>
            </a:extLst>
          </p:cNvPr>
          <p:cNvSpPr>
            <a:spLocks noGrp="1" noChangeArrowheads="1"/>
          </p:cNvSpPr>
          <p:nvPr>
            <p:ph type="body" idx="1"/>
          </p:nvPr>
        </p:nvSpPr>
        <p:spPr/>
        <p:txBody>
          <a:bodyPr/>
          <a:lstStyle/>
          <a:p>
            <a:pPr>
              <a:lnSpc>
                <a:spcPct val="90000"/>
              </a:lnSpc>
              <a:buFontTx/>
              <a:buNone/>
            </a:pPr>
            <a:r>
              <a:rPr lang="en-US" altLang="en-US" sz="2800" b="1">
                <a:effectLst>
                  <a:outerShdw blurRad="38100" dist="38100" dir="2700000" algn="tl">
                    <a:srgbClr val="C0C0C0"/>
                  </a:outerShdw>
                </a:effectLst>
              </a:rPr>
              <a:t>What Is Tradition?</a:t>
            </a:r>
          </a:p>
          <a:p>
            <a:pPr>
              <a:lnSpc>
                <a:spcPct val="90000"/>
              </a:lnSpc>
              <a:buFontTx/>
              <a:buNone/>
            </a:pPr>
            <a:r>
              <a:rPr lang="en-US" altLang="en-US" sz="2800"/>
              <a:t>American Heritage Dictionary:</a:t>
            </a:r>
          </a:p>
          <a:p>
            <a:pPr>
              <a:lnSpc>
                <a:spcPct val="90000"/>
              </a:lnSpc>
            </a:pPr>
            <a:r>
              <a:rPr lang="en-US" altLang="en-US" sz="2800"/>
              <a:t>The passing down of elements of a culture from generation to generation, especially by oral communication. </a:t>
            </a:r>
          </a:p>
          <a:p>
            <a:pPr>
              <a:lnSpc>
                <a:spcPct val="90000"/>
              </a:lnSpc>
            </a:pPr>
            <a:r>
              <a:rPr lang="en-US" altLang="en-US" sz="2800"/>
              <a:t>A mode of thought or behavior followed by a people continuously from generation to generation; a custom or usage. </a:t>
            </a:r>
          </a:p>
          <a:p>
            <a:pPr>
              <a:lnSpc>
                <a:spcPct val="90000"/>
              </a:lnSpc>
            </a:pPr>
            <a:r>
              <a:rPr lang="en-US" altLang="en-US" sz="2800"/>
              <a:t>A body of unwritten religious precepts. </a:t>
            </a:r>
          </a:p>
          <a:p>
            <a:pPr>
              <a:lnSpc>
                <a:spcPct val="90000"/>
              </a:lnSpc>
            </a:pPr>
            <a:r>
              <a:rPr lang="en-US" altLang="en-US" sz="2800"/>
              <a:t>A time-honored practice or set of such practices.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186" name="Rectangle 2">
            <a:extLst>
              <a:ext uri="{FF2B5EF4-FFF2-40B4-BE49-F238E27FC236}">
                <a16:creationId xmlns:a16="http://schemas.microsoft.com/office/drawing/2014/main" id="{32307E8E-F697-47D6-90DF-7A7727ADBBF2}"/>
              </a:ext>
            </a:extLst>
          </p:cNvPr>
          <p:cNvSpPr>
            <a:spLocks noGrp="1" noChangeArrowheads="1"/>
          </p:cNvSpPr>
          <p:nvPr>
            <p:ph type="title"/>
          </p:nvPr>
        </p:nvSpPr>
        <p:spPr/>
        <p:txBody>
          <a:bodyPr/>
          <a:lstStyle/>
          <a:p>
            <a:r>
              <a:rPr lang="en-US" altLang="en-US"/>
              <a:t>Authority</a:t>
            </a:r>
          </a:p>
        </p:txBody>
      </p:sp>
      <p:sp>
        <p:nvSpPr>
          <p:cNvPr id="605187" name="Rectangle 3">
            <a:extLst>
              <a:ext uri="{FF2B5EF4-FFF2-40B4-BE49-F238E27FC236}">
                <a16:creationId xmlns:a16="http://schemas.microsoft.com/office/drawing/2014/main" id="{4090217E-FCE8-426F-A2B9-3A8DEF96E680}"/>
              </a:ext>
            </a:extLst>
          </p:cNvPr>
          <p:cNvSpPr>
            <a:spLocks noGrp="1" noChangeArrowheads="1"/>
          </p:cNvSpPr>
          <p:nvPr>
            <p:ph type="body" idx="1"/>
          </p:nvPr>
        </p:nvSpPr>
        <p:spPr/>
        <p:txBody>
          <a:bodyPr/>
          <a:lstStyle/>
          <a:p>
            <a:pPr marL="0" indent="0">
              <a:buNone/>
            </a:pPr>
            <a:r>
              <a:rPr lang="en-US" altLang="en-US" b="1">
                <a:effectLst>
                  <a:outerShdw blurRad="38100" dist="38100" dir="2700000" algn="tl">
                    <a:srgbClr val="C0C0C0"/>
                  </a:outerShdw>
                </a:effectLst>
              </a:rPr>
              <a:t>Two Types of Tradition in Ecclesiastical History:</a:t>
            </a:r>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954" name="Rectangle 2">
            <a:extLst>
              <a:ext uri="{FF2B5EF4-FFF2-40B4-BE49-F238E27FC236}">
                <a16:creationId xmlns:a16="http://schemas.microsoft.com/office/drawing/2014/main" id="{E296D830-C060-4EC8-ABEC-D169DF77E89C}"/>
              </a:ext>
            </a:extLst>
          </p:cNvPr>
          <p:cNvSpPr>
            <a:spLocks noGrp="1" noChangeArrowheads="1"/>
          </p:cNvSpPr>
          <p:nvPr>
            <p:ph type="title"/>
          </p:nvPr>
        </p:nvSpPr>
        <p:spPr/>
        <p:txBody>
          <a:bodyPr/>
          <a:lstStyle/>
          <a:p>
            <a:r>
              <a:rPr lang="en-US" altLang="en-US"/>
              <a:t>Authority</a:t>
            </a:r>
          </a:p>
        </p:txBody>
      </p:sp>
      <p:sp>
        <p:nvSpPr>
          <p:cNvPr id="637955" name="Rectangle 3">
            <a:extLst>
              <a:ext uri="{FF2B5EF4-FFF2-40B4-BE49-F238E27FC236}">
                <a16:creationId xmlns:a16="http://schemas.microsoft.com/office/drawing/2014/main" id="{3010DB20-74B6-4930-8727-143300E9312A}"/>
              </a:ext>
            </a:extLst>
          </p:cNvPr>
          <p:cNvSpPr>
            <a:spLocks noGrp="1" noChangeArrowheads="1"/>
          </p:cNvSpPr>
          <p:nvPr>
            <p:ph type="body" idx="1"/>
          </p:nvPr>
        </p:nvSpPr>
        <p:spPr/>
        <p:txBody>
          <a:bodyPr/>
          <a:lstStyle/>
          <a:p>
            <a:pPr marL="2286000" indent="-2286000">
              <a:buNone/>
            </a:pPr>
            <a:r>
              <a:rPr lang="en-US" altLang="en-US" sz="2800" b="1">
                <a:effectLst>
                  <a:outerShdw blurRad="38100" dist="38100" dir="2700000" algn="tl">
                    <a:srgbClr val="C0C0C0"/>
                  </a:outerShdw>
                </a:effectLst>
              </a:rPr>
              <a:t>Tradition 1</a:t>
            </a:r>
            <a:r>
              <a:rPr lang="en-US" altLang="en-US" sz="2800"/>
              <a:t>:</a:t>
            </a:r>
            <a:r>
              <a:rPr lang="en-US" altLang="en-US" sz="2400"/>
              <a:t> 	A “summary” of Christian orthodoxy that has been held by the universal/catholic Church since its inception. It is infallible only because it accurately represents Scripture. If it does not accurately represent Scripture, it is not true Tradition. Therefore, it is subject to the Scripture. Often referred to as the </a:t>
            </a:r>
            <a:r>
              <a:rPr lang="en-US" altLang="en-US" sz="2400" i="1"/>
              <a:t>regula fidei</a:t>
            </a:r>
            <a:r>
              <a:rPr lang="en-US" altLang="en-US" sz="240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0002" name="Rectangle 2">
            <a:extLst>
              <a:ext uri="{FF2B5EF4-FFF2-40B4-BE49-F238E27FC236}">
                <a16:creationId xmlns:a16="http://schemas.microsoft.com/office/drawing/2014/main" id="{D2050CEC-81FB-4901-8404-E6D7BC41856F}"/>
              </a:ext>
            </a:extLst>
          </p:cNvPr>
          <p:cNvSpPr>
            <a:spLocks noGrp="1" noChangeArrowheads="1"/>
          </p:cNvSpPr>
          <p:nvPr>
            <p:ph type="title"/>
          </p:nvPr>
        </p:nvSpPr>
        <p:spPr/>
        <p:txBody>
          <a:bodyPr/>
          <a:lstStyle/>
          <a:p>
            <a:r>
              <a:rPr lang="en-US" altLang="en-US"/>
              <a:t>Authority</a:t>
            </a:r>
          </a:p>
        </p:txBody>
      </p:sp>
      <p:sp>
        <p:nvSpPr>
          <p:cNvPr id="640003" name="Rectangle 3">
            <a:extLst>
              <a:ext uri="{FF2B5EF4-FFF2-40B4-BE49-F238E27FC236}">
                <a16:creationId xmlns:a16="http://schemas.microsoft.com/office/drawing/2014/main" id="{79D89D3C-502C-4B95-ADBD-3ED4CC473835}"/>
              </a:ext>
            </a:extLst>
          </p:cNvPr>
          <p:cNvSpPr>
            <a:spLocks noGrp="1" noChangeArrowheads="1"/>
          </p:cNvSpPr>
          <p:nvPr>
            <p:ph type="body" idx="1"/>
          </p:nvPr>
        </p:nvSpPr>
        <p:spPr/>
        <p:txBody>
          <a:bodyPr/>
          <a:lstStyle/>
          <a:p>
            <a:pPr marL="2286000" indent="-2286000">
              <a:lnSpc>
                <a:spcPct val="90000"/>
              </a:lnSpc>
              <a:buNone/>
            </a:pPr>
            <a:r>
              <a:rPr lang="en-US" altLang="en-US" sz="2800" b="1">
                <a:effectLst>
                  <a:outerShdw blurRad="38100" dist="38100" dir="2700000" algn="tl">
                    <a:srgbClr val="C0C0C0"/>
                  </a:outerShdw>
                </a:effectLst>
              </a:rPr>
              <a:t>Tradition 2</a:t>
            </a:r>
            <a:r>
              <a:rPr lang="en-US" altLang="en-US" sz="2800"/>
              <a:t>:</a:t>
            </a:r>
            <a:r>
              <a:rPr lang="en-US" altLang="en-US" sz="2400"/>
              <a:t> 	An infallible unwritten body of material that contains information beyond that which is contained in Scripture (e.g. Marian dogmas, infallibility of the pope). This Tradition began with the Apostles’ teaching and is passed on through a succession of bishops. It is only revealed when issues arise that make it necessary for a pope or a council to speak authoritatively from this “deposit” of information. Often referred to as “living Tradition.”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258" name="Rectangle 2">
            <a:extLst>
              <a:ext uri="{FF2B5EF4-FFF2-40B4-BE49-F238E27FC236}">
                <a16:creationId xmlns:a16="http://schemas.microsoft.com/office/drawing/2014/main" id="{5D1FCAC5-04D4-4A02-8366-293B0A18DFAC}"/>
              </a:ext>
            </a:extLst>
          </p:cNvPr>
          <p:cNvSpPr>
            <a:spLocks noChangeArrowheads="1"/>
          </p:cNvSpPr>
          <p:nvPr/>
        </p:nvSpPr>
        <p:spPr bwMode="auto">
          <a:xfrm>
            <a:off x="6003635" y="3244334"/>
            <a:ext cx="184731" cy="369332"/>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608259" name="Rectangle 3">
            <a:extLst>
              <a:ext uri="{FF2B5EF4-FFF2-40B4-BE49-F238E27FC236}">
                <a16:creationId xmlns:a16="http://schemas.microsoft.com/office/drawing/2014/main" id="{443F51E0-1E87-4525-B038-1EF3D2C80068}"/>
              </a:ext>
            </a:extLst>
          </p:cNvPr>
          <p:cNvSpPr>
            <a:spLocks noChangeArrowheads="1"/>
          </p:cNvSpPr>
          <p:nvPr/>
        </p:nvSpPr>
        <p:spPr bwMode="auto">
          <a:xfrm>
            <a:off x="4560889" y="2270126"/>
            <a:ext cx="3292475" cy="1006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fontAlgn="base">
              <a:spcBef>
                <a:spcPct val="0"/>
              </a:spcBef>
              <a:spcAft>
                <a:spcPct val="0"/>
              </a:spcAft>
            </a:pPr>
            <a:r>
              <a:rPr lang="en-US" altLang="en-US" sz="6000" i="1">
                <a:solidFill>
                  <a:srgbClr val="800000"/>
                </a:solidFill>
                <a:effectLst>
                  <a:outerShdw blurRad="38100" dist="38100" dir="2700000" algn="tl">
                    <a:srgbClr val="C0C0C0"/>
                  </a:outerShdw>
                </a:effectLst>
                <a:latin typeface="Perpetua" panose="02020502060401020303" pitchFamily="18" charset="0"/>
              </a:rPr>
              <a:t>Regula Fidei</a:t>
            </a:r>
          </a:p>
        </p:txBody>
      </p:sp>
      <p:sp>
        <p:nvSpPr>
          <p:cNvPr id="608260" name="Rectangle 4">
            <a:extLst>
              <a:ext uri="{FF2B5EF4-FFF2-40B4-BE49-F238E27FC236}">
                <a16:creationId xmlns:a16="http://schemas.microsoft.com/office/drawing/2014/main" id="{CB7D041E-D1C1-443E-8A4C-29FFED7B0F4B}"/>
              </a:ext>
            </a:extLst>
          </p:cNvPr>
          <p:cNvSpPr>
            <a:spLocks noChangeArrowheads="1"/>
          </p:cNvSpPr>
          <p:nvPr/>
        </p:nvSpPr>
        <p:spPr bwMode="auto">
          <a:xfrm>
            <a:off x="4854575" y="3200401"/>
            <a:ext cx="2863850" cy="7016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fontAlgn="base">
              <a:spcBef>
                <a:spcPct val="0"/>
              </a:spcBef>
              <a:spcAft>
                <a:spcPct val="0"/>
              </a:spcAft>
            </a:pPr>
            <a:r>
              <a:rPr lang="en-US" altLang="en-US" sz="4000">
                <a:solidFill>
                  <a:srgbClr val="000000"/>
                </a:solidFill>
                <a:effectLst>
                  <a:outerShdw blurRad="38100" dist="38100" dir="2700000" algn="tl">
                    <a:srgbClr val="C0C0C0"/>
                  </a:outerShdw>
                </a:effectLst>
                <a:latin typeface="Perpetua" panose="02020502060401020303" pitchFamily="18" charset="0"/>
              </a:rPr>
              <a:t>“Rule of Faith”</a:t>
            </a:r>
          </a:p>
        </p:txBody>
      </p:sp>
      <p:sp>
        <p:nvSpPr>
          <p:cNvPr id="608261" name="Text Box 5">
            <a:extLst>
              <a:ext uri="{FF2B5EF4-FFF2-40B4-BE49-F238E27FC236}">
                <a16:creationId xmlns:a16="http://schemas.microsoft.com/office/drawing/2014/main" id="{0863E963-C89C-47D7-8025-821FE951DC51}"/>
              </a:ext>
            </a:extLst>
          </p:cNvPr>
          <p:cNvSpPr txBox="1">
            <a:spLocks noChangeArrowheads="1"/>
          </p:cNvSpPr>
          <p:nvPr/>
        </p:nvSpPr>
        <p:spPr bwMode="auto">
          <a:xfrm>
            <a:off x="1981200" y="4048126"/>
            <a:ext cx="8153400" cy="2657475"/>
          </a:xfrm>
          <a:prstGeom prst="rect">
            <a:avLst/>
          </a:prstGeom>
          <a:solidFill>
            <a:schemeClr val="bg1"/>
          </a:solidFill>
          <a:ln w="9525" algn="ctr">
            <a:solidFill>
              <a:schemeClr val="tx1"/>
            </a:solidFill>
            <a:miter lim="800000"/>
            <a:headEnd/>
            <a:tailEnd/>
          </a:ln>
          <a:effectLst>
            <a:outerShdw dist="107763" dir="13500000" algn="ctr" rotWithShape="0">
              <a:schemeClr val="bg2">
                <a:alpha val="50000"/>
              </a:schemeClr>
            </a:outerShdw>
          </a:effectLst>
        </p:spPr>
        <p:txBody>
          <a:bodyPr>
            <a:spAutoFit/>
          </a:bodyPr>
          <a:lstStyle>
            <a:lvl1pPr algn="l">
              <a:defRPr>
                <a:solidFill>
                  <a:schemeClr val="tx1"/>
                </a:solidFill>
                <a:latin typeface="Arial" panose="020B0604020202020204" pitchFamily="34" charset="0"/>
              </a:defRPr>
            </a:lvl1pPr>
            <a:lvl2pPr marL="858838" indent="-342900" algn="l">
              <a:defRPr>
                <a:solidFill>
                  <a:schemeClr val="tx1"/>
                </a:solidFill>
                <a:latin typeface="Arial" panose="020B0604020202020204" pitchFamily="34" charset="0"/>
              </a:defRPr>
            </a:lvl2pPr>
            <a:lvl3pPr marL="1316038" indent="-342900" algn="l">
              <a:defRPr>
                <a:solidFill>
                  <a:schemeClr val="tx1"/>
                </a:solidFill>
                <a:latin typeface="Arial" panose="020B0604020202020204" pitchFamily="34" charset="0"/>
              </a:defRPr>
            </a:lvl3pPr>
            <a:lvl4pPr marL="1773238" indent="-342900" algn="l">
              <a:defRPr>
                <a:solidFill>
                  <a:schemeClr val="tx1"/>
                </a:solidFill>
                <a:latin typeface="Arial" panose="020B0604020202020204" pitchFamily="34" charset="0"/>
              </a:defRPr>
            </a:lvl4pPr>
            <a:lvl5pPr marL="2230438" indent="-342900" algn="l">
              <a:defRPr>
                <a:solidFill>
                  <a:schemeClr val="tx1"/>
                </a:solidFill>
                <a:latin typeface="Arial" panose="020B0604020202020204" pitchFamily="34" charset="0"/>
              </a:defRPr>
            </a:lvl5pPr>
            <a:lvl6pPr marL="2687638" indent="-342900" fontAlgn="base">
              <a:spcBef>
                <a:spcPct val="0"/>
              </a:spcBef>
              <a:spcAft>
                <a:spcPct val="0"/>
              </a:spcAft>
              <a:defRPr>
                <a:solidFill>
                  <a:schemeClr val="tx1"/>
                </a:solidFill>
                <a:latin typeface="Arial" panose="020B0604020202020204" pitchFamily="34" charset="0"/>
              </a:defRPr>
            </a:lvl6pPr>
            <a:lvl7pPr marL="3144838" indent="-342900" fontAlgn="base">
              <a:spcBef>
                <a:spcPct val="0"/>
              </a:spcBef>
              <a:spcAft>
                <a:spcPct val="0"/>
              </a:spcAft>
              <a:defRPr>
                <a:solidFill>
                  <a:schemeClr val="tx1"/>
                </a:solidFill>
                <a:latin typeface="Arial" panose="020B0604020202020204" pitchFamily="34" charset="0"/>
              </a:defRPr>
            </a:lvl7pPr>
            <a:lvl8pPr marL="3602038" indent="-342900" fontAlgn="base">
              <a:spcBef>
                <a:spcPct val="0"/>
              </a:spcBef>
              <a:spcAft>
                <a:spcPct val="0"/>
              </a:spcAft>
              <a:defRPr>
                <a:solidFill>
                  <a:schemeClr val="tx1"/>
                </a:solidFill>
                <a:latin typeface="Arial" panose="020B0604020202020204" pitchFamily="34" charset="0"/>
              </a:defRPr>
            </a:lvl8pPr>
            <a:lvl9pPr marL="4059238" indent="-342900" fontAlgn="base">
              <a:spcBef>
                <a:spcPct val="0"/>
              </a:spcBef>
              <a:spcAft>
                <a:spcPct val="0"/>
              </a:spcAft>
              <a:defRPr>
                <a:solidFill>
                  <a:schemeClr val="tx1"/>
                </a:solidFill>
                <a:latin typeface="Arial" panose="020B0604020202020204" pitchFamily="34" charset="0"/>
              </a:defRPr>
            </a:lvl9pPr>
          </a:lstStyle>
          <a:p>
            <a:pPr fontAlgn="base">
              <a:spcBef>
                <a:spcPct val="30000"/>
              </a:spcBef>
              <a:spcAft>
                <a:spcPct val="0"/>
              </a:spcAft>
            </a:pPr>
            <a:r>
              <a:rPr lang="en-US" altLang="en-US" sz="2400">
                <a:solidFill>
                  <a:srgbClr val="000000"/>
                </a:solidFill>
                <a:latin typeface="Perpetua" panose="02020502060401020303" pitchFamily="18" charset="0"/>
              </a:rPr>
              <a:t>This is a Greek phrase used often in the early Church to refer to the summation of the Christian faith. The </a:t>
            </a:r>
            <a:r>
              <a:rPr lang="en-US" altLang="en-US" sz="2400" i="1">
                <a:solidFill>
                  <a:srgbClr val="000000"/>
                </a:solidFill>
                <a:latin typeface="Perpetua" panose="02020502060401020303" pitchFamily="18" charset="0"/>
              </a:rPr>
              <a:t>regula fidei</a:t>
            </a:r>
            <a:r>
              <a:rPr lang="en-US" altLang="en-US" sz="2400">
                <a:solidFill>
                  <a:srgbClr val="000000"/>
                </a:solidFill>
                <a:latin typeface="Perpetua" panose="02020502060401020303" pitchFamily="18" charset="0"/>
              </a:rPr>
              <a:t> was seen as the faith which was held “always, everywhere, and by all.” It was seen as being inherited and passed on, not through  an avenue of inspired or infallible information distinct from that of Scripture, but as representative of the essential doctrinal and moral elements of the faith contained in Scripture.</a:t>
            </a:r>
            <a:endParaRPr lang="en-US" altLang="en-US" sz="3200">
              <a:solidFill>
                <a:srgbClr val="000000"/>
              </a:solidFill>
              <a:latin typeface="Perpetua" panose="02020502060401020303" pitchFamily="18" charset="0"/>
            </a:endParaRPr>
          </a:p>
        </p:txBody>
      </p:sp>
      <p:sp>
        <p:nvSpPr>
          <p:cNvPr id="608262" name="Rectangle 6">
            <a:extLst>
              <a:ext uri="{FF2B5EF4-FFF2-40B4-BE49-F238E27FC236}">
                <a16:creationId xmlns:a16="http://schemas.microsoft.com/office/drawing/2014/main" id="{B39EA885-9FE1-43E2-ACE7-3A103FB683CB}"/>
              </a:ext>
            </a:extLst>
          </p:cNvPr>
          <p:cNvSpPr>
            <a:spLocks noGrp="1" noChangeArrowheads="1"/>
          </p:cNvSpPr>
          <p:nvPr>
            <p:ph type="title"/>
          </p:nvPr>
        </p:nvSpPr>
        <p:spPr/>
        <p:txBody>
          <a:bodyPr/>
          <a:lstStyle/>
          <a:p>
            <a:pPr marL="762000" indent="-762000"/>
            <a:r>
              <a:rPr lang="en-US" altLang="en-US"/>
              <a:t>Authority</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a:extLst>
              <a:ext uri="{FF2B5EF4-FFF2-40B4-BE49-F238E27FC236}">
                <a16:creationId xmlns:a16="http://schemas.microsoft.com/office/drawing/2014/main" id="{4C1ADDD2-D5F7-486E-87D8-6262CEF2C064}"/>
              </a:ext>
            </a:extLst>
          </p:cNvPr>
          <p:cNvSpPr>
            <a:spLocks noGrp="1" noChangeArrowheads="1"/>
          </p:cNvSpPr>
          <p:nvPr>
            <p:ph type="title"/>
          </p:nvPr>
        </p:nvSpPr>
        <p:spPr/>
        <p:txBody>
          <a:bodyPr/>
          <a:lstStyle/>
          <a:p>
            <a:r>
              <a:rPr lang="en-US" altLang="en-US"/>
              <a:t>Authority</a:t>
            </a:r>
          </a:p>
        </p:txBody>
      </p:sp>
      <p:sp>
        <p:nvSpPr>
          <p:cNvPr id="396291" name="Rectangle 3">
            <a:extLst>
              <a:ext uri="{FF2B5EF4-FFF2-40B4-BE49-F238E27FC236}">
                <a16:creationId xmlns:a16="http://schemas.microsoft.com/office/drawing/2014/main" id="{6FAECC71-A3F6-4F83-999C-860B2FA41509}"/>
              </a:ext>
            </a:extLst>
          </p:cNvPr>
          <p:cNvSpPr>
            <a:spLocks noGrp="1" noChangeArrowheads="1"/>
          </p:cNvSpPr>
          <p:nvPr>
            <p:ph type="body" idx="1"/>
          </p:nvPr>
        </p:nvSpPr>
        <p:spPr/>
        <p:txBody>
          <a:bodyPr/>
          <a:lstStyle/>
          <a:p>
            <a:pPr marL="2743200" indent="-2743200">
              <a:lnSpc>
                <a:spcPct val="80000"/>
              </a:lnSpc>
              <a:buNone/>
            </a:pPr>
            <a:r>
              <a:rPr lang="en-US" altLang="en-US" sz="2800" b="1" i="1"/>
              <a:t>Sola Ecclesia</a:t>
            </a:r>
            <a:r>
              <a:rPr lang="en-US" altLang="en-US" sz="2800" b="1"/>
              <a:t>:</a:t>
            </a:r>
            <a:r>
              <a:rPr lang="en-US" altLang="en-US" sz="2800"/>
              <a:t> 	Belief that Tradition, represented by the magisterial authority of the Roman Catholic Church, is infallible and equal to Scripture as a basis for doctrine; it is the final authority in all matters of faith and practice since it must define and interpret Scripture.</a:t>
            </a:r>
          </a:p>
          <a:p>
            <a:pPr marL="2743200" indent="-2743200">
              <a:lnSpc>
                <a:spcPct val="80000"/>
              </a:lnSpc>
              <a:buNone/>
            </a:pPr>
            <a:r>
              <a:rPr lang="en-US" altLang="en-US" sz="2800" b="1"/>
              <a:t>Adherents:</a:t>
            </a:r>
            <a:r>
              <a:rPr lang="en-US" altLang="en-US" sz="2800"/>
              <a:t> 	Roman Catholics</a:t>
            </a:r>
          </a:p>
          <a:p>
            <a:pPr marL="2743200" indent="-2743200">
              <a:lnSpc>
                <a:spcPct val="80000"/>
              </a:lnSpc>
              <a:buNone/>
            </a:pPr>
            <a:r>
              <a:rPr lang="en-US" altLang="en-US" sz="2800" b="1"/>
              <a:t>Tradition:</a:t>
            </a:r>
            <a:r>
              <a:rPr lang="en-US" altLang="en-US" sz="2800"/>
              <a:t>	Tradition 2</a:t>
            </a:r>
          </a:p>
          <a:p>
            <a:pPr marL="2743200" indent="-2743200">
              <a:lnSpc>
                <a:spcPct val="80000"/>
              </a:lnSpc>
              <a:buNone/>
            </a:pPr>
            <a:r>
              <a:rPr lang="en-US" altLang="en-US" sz="2800" b="1"/>
              <a:t>Alternate name:	</a:t>
            </a:r>
            <a:r>
              <a:rPr lang="en-US" altLang="en-US" sz="2800"/>
              <a:t>Dual-source theory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6" name="Rectangle 4">
            <a:extLst>
              <a:ext uri="{FF2B5EF4-FFF2-40B4-BE49-F238E27FC236}">
                <a16:creationId xmlns:a16="http://schemas.microsoft.com/office/drawing/2014/main" id="{C0DC5F42-6DDE-433A-9471-620A5E008AC6}"/>
              </a:ext>
            </a:extLst>
          </p:cNvPr>
          <p:cNvSpPr>
            <a:spLocks noChangeArrowheads="1"/>
          </p:cNvSpPr>
          <p:nvPr/>
        </p:nvSpPr>
        <p:spPr bwMode="auto">
          <a:xfrm>
            <a:off x="1524000" y="0"/>
            <a:ext cx="9144000" cy="6858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412677" name="Oval 5">
            <a:extLst>
              <a:ext uri="{FF2B5EF4-FFF2-40B4-BE49-F238E27FC236}">
                <a16:creationId xmlns:a16="http://schemas.microsoft.com/office/drawing/2014/main" id="{902B34A1-E7E1-45C1-B560-18D4D64C4C1C}"/>
              </a:ext>
            </a:extLst>
          </p:cNvPr>
          <p:cNvSpPr>
            <a:spLocks noChangeArrowheads="1"/>
          </p:cNvSpPr>
          <p:nvPr/>
        </p:nvSpPr>
        <p:spPr bwMode="auto">
          <a:xfrm>
            <a:off x="1905000" y="3276600"/>
            <a:ext cx="3200400" cy="1905000"/>
          </a:xfrm>
          <a:prstGeom prst="ellipse">
            <a:avLst/>
          </a:prstGeom>
          <a:solidFill>
            <a:schemeClr val="bg1"/>
          </a:solidFill>
          <a:ln w="9525">
            <a:solidFill>
              <a:schemeClr val="tx1"/>
            </a:solidFill>
            <a:round/>
            <a:headEnd/>
            <a:tailEnd/>
          </a:ln>
          <a:effectLst>
            <a:outerShdw dist="107763" dir="13500000" algn="ctr" rotWithShape="0">
              <a:schemeClr val="bg2">
                <a:alpha val="50000"/>
              </a:schemeClr>
            </a:outerShdw>
          </a:effectLst>
        </p:spPr>
        <p:txBody>
          <a:bodyPr wrap="none" anchor="ctr"/>
          <a:lstStyle/>
          <a:p>
            <a:pPr algn="ctr" fontAlgn="base">
              <a:spcBef>
                <a:spcPct val="0"/>
              </a:spcBef>
              <a:spcAft>
                <a:spcPct val="0"/>
              </a:spcAft>
            </a:pPr>
            <a:r>
              <a:rPr lang="en-US" altLang="en-US" sz="3600">
                <a:solidFill>
                  <a:srgbClr val="6A0000"/>
                </a:solidFill>
                <a:effectLst>
                  <a:outerShdw blurRad="38100" dist="38100" dir="2700000" algn="tl">
                    <a:srgbClr val="C0C0C0"/>
                  </a:outerShdw>
                </a:effectLst>
                <a:latin typeface="Calligrapher" panose="020B0604020202020204" pitchFamily="2" charset="0"/>
              </a:rPr>
              <a:t>Deposit </a:t>
            </a:r>
          </a:p>
          <a:p>
            <a:pPr algn="ctr" fontAlgn="base">
              <a:spcBef>
                <a:spcPct val="0"/>
              </a:spcBef>
              <a:spcAft>
                <a:spcPct val="0"/>
              </a:spcAft>
            </a:pPr>
            <a:r>
              <a:rPr lang="en-US" altLang="en-US" sz="3600">
                <a:solidFill>
                  <a:srgbClr val="6A0000"/>
                </a:solidFill>
                <a:effectLst>
                  <a:outerShdw blurRad="38100" dist="38100" dir="2700000" algn="tl">
                    <a:srgbClr val="C0C0C0"/>
                  </a:outerShdw>
                </a:effectLst>
                <a:latin typeface="Calligrapher" panose="020B0604020202020204" pitchFamily="2" charset="0"/>
              </a:rPr>
              <a:t>of Faith</a:t>
            </a:r>
          </a:p>
        </p:txBody>
      </p:sp>
      <p:sp>
        <p:nvSpPr>
          <p:cNvPr id="412678" name="Line 6">
            <a:extLst>
              <a:ext uri="{FF2B5EF4-FFF2-40B4-BE49-F238E27FC236}">
                <a16:creationId xmlns:a16="http://schemas.microsoft.com/office/drawing/2014/main" id="{3BC5CF38-C87D-4000-A613-ABCF10DEAE00}"/>
              </a:ext>
            </a:extLst>
          </p:cNvPr>
          <p:cNvSpPr>
            <a:spLocks noChangeShapeType="1"/>
          </p:cNvSpPr>
          <p:nvPr/>
        </p:nvSpPr>
        <p:spPr bwMode="auto">
          <a:xfrm>
            <a:off x="1752600" y="6172200"/>
            <a:ext cx="822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412679" name="Text Box 7">
            <a:extLst>
              <a:ext uri="{FF2B5EF4-FFF2-40B4-BE49-F238E27FC236}">
                <a16:creationId xmlns:a16="http://schemas.microsoft.com/office/drawing/2014/main" id="{BACDD212-6A36-468C-B5DA-7D6671A9BF08}"/>
              </a:ext>
            </a:extLst>
          </p:cNvPr>
          <p:cNvSpPr txBox="1">
            <a:spLocks noChangeArrowheads="1"/>
          </p:cNvSpPr>
          <p:nvPr/>
        </p:nvSpPr>
        <p:spPr bwMode="auto">
          <a:xfrm>
            <a:off x="2133600" y="6248400"/>
            <a:ext cx="25908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400">
                <a:solidFill>
                  <a:srgbClr val="000000"/>
                </a:solidFill>
                <a:effectLst>
                  <a:outerShdw blurRad="38100" dist="38100" dir="2700000" algn="tl">
                    <a:srgbClr val="C0C0C0"/>
                  </a:outerShdw>
                </a:effectLst>
                <a:latin typeface="Perpetua" panose="02020502060401020303" pitchFamily="18" charset="0"/>
              </a:rPr>
              <a:t>Age of the Apostles</a:t>
            </a:r>
          </a:p>
        </p:txBody>
      </p:sp>
      <p:sp>
        <p:nvSpPr>
          <p:cNvPr id="412682" name="Text Box 10">
            <a:extLst>
              <a:ext uri="{FF2B5EF4-FFF2-40B4-BE49-F238E27FC236}">
                <a16:creationId xmlns:a16="http://schemas.microsoft.com/office/drawing/2014/main" id="{0DD26B6A-43B9-4231-AA95-32FFD2839843}"/>
              </a:ext>
            </a:extLst>
          </p:cNvPr>
          <p:cNvSpPr txBox="1">
            <a:spLocks noChangeArrowheads="1"/>
          </p:cNvSpPr>
          <p:nvPr/>
        </p:nvSpPr>
        <p:spPr bwMode="auto">
          <a:xfrm>
            <a:off x="1828800" y="1447800"/>
            <a:ext cx="3276600" cy="13287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fontAlgn="base">
              <a:spcBef>
                <a:spcPct val="50000"/>
              </a:spcBef>
              <a:spcAft>
                <a:spcPct val="0"/>
              </a:spcAft>
            </a:pPr>
            <a:r>
              <a:rPr lang="en-US" altLang="en-US">
                <a:solidFill>
                  <a:srgbClr val="000000"/>
                </a:solidFill>
                <a:latin typeface="Arial" panose="020B0604020202020204" pitchFamily="34" charset="0"/>
              </a:rPr>
              <a:t>“. . . contend earnestly for the faith that was once for all entrusted to the saints.” </a:t>
            </a:r>
          </a:p>
          <a:p>
            <a:pPr algn="r" fontAlgn="base">
              <a:spcBef>
                <a:spcPct val="50000"/>
              </a:spcBef>
              <a:spcAft>
                <a:spcPct val="0"/>
              </a:spcAft>
            </a:pPr>
            <a:r>
              <a:rPr lang="en-US" altLang="en-US">
                <a:solidFill>
                  <a:srgbClr val="000000"/>
                </a:solidFill>
                <a:latin typeface="Arial" panose="020B0604020202020204" pitchFamily="34" charset="0"/>
              </a:rPr>
              <a:t>—Jude 1:3 </a:t>
            </a:r>
          </a:p>
        </p:txBody>
      </p:sp>
      <p:grpSp>
        <p:nvGrpSpPr>
          <p:cNvPr id="412698" name="Group 26">
            <a:extLst>
              <a:ext uri="{FF2B5EF4-FFF2-40B4-BE49-F238E27FC236}">
                <a16:creationId xmlns:a16="http://schemas.microsoft.com/office/drawing/2014/main" id="{05041584-ADCB-4D4E-BC73-ABA47D26A24C}"/>
              </a:ext>
            </a:extLst>
          </p:cNvPr>
          <p:cNvGrpSpPr>
            <a:grpSpLocks/>
          </p:cNvGrpSpPr>
          <p:nvPr/>
        </p:nvGrpSpPr>
        <p:grpSpPr bwMode="auto">
          <a:xfrm>
            <a:off x="4724400" y="1993900"/>
            <a:ext cx="4953000" cy="1587500"/>
            <a:chOff x="2016" y="1256"/>
            <a:chExt cx="3120" cy="1000"/>
          </a:xfrm>
        </p:grpSpPr>
        <p:sp>
          <p:nvSpPr>
            <p:cNvPr id="412683" name="Line 11">
              <a:extLst>
                <a:ext uri="{FF2B5EF4-FFF2-40B4-BE49-F238E27FC236}">
                  <a16:creationId xmlns:a16="http://schemas.microsoft.com/office/drawing/2014/main" id="{7695693D-9BC2-4273-B839-CE301E385CCF}"/>
                </a:ext>
              </a:extLst>
            </p:cNvPr>
            <p:cNvSpPr>
              <a:spLocks noChangeShapeType="1"/>
            </p:cNvSpPr>
            <p:nvPr/>
          </p:nvSpPr>
          <p:spPr bwMode="auto">
            <a:xfrm flipV="1">
              <a:off x="2016" y="1680"/>
              <a:ext cx="240" cy="576"/>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412686" name="Line 14">
              <a:extLst>
                <a:ext uri="{FF2B5EF4-FFF2-40B4-BE49-F238E27FC236}">
                  <a16:creationId xmlns:a16="http://schemas.microsoft.com/office/drawing/2014/main" id="{0DDEAF53-B492-49C9-929D-EC785F1DE852}"/>
                </a:ext>
              </a:extLst>
            </p:cNvPr>
            <p:cNvSpPr>
              <a:spLocks noChangeShapeType="1"/>
            </p:cNvSpPr>
            <p:nvPr/>
          </p:nvSpPr>
          <p:spPr bwMode="auto">
            <a:xfrm>
              <a:off x="2256" y="1680"/>
              <a:ext cx="2880" cy="0"/>
            </a:xfrm>
            <a:prstGeom prst="line">
              <a:avLst/>
            </a:prstGeom>
            <a:noFill/>
            <a:ln w="57150">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412687" name="Text Box 15">
              <a:extLst>
                <a:ext uri="{FF2B5EF4-FFF2-40B4-BE49-F238E27FC236}">
                  <a16:creationId xmlns:a16="http://schemas.microsoft.com/office/drawing/2014/main" id="{E5A77ECF-C6D2-4654-9333-BFCCF9D71118}"/>
                </a:ext>
              </a:extLst>
            </p:cNvPr>
            <p:cNvSpPr txBox="1">
              <a:spLocks noChangeArrowheads="1"/>
            </p:cNvSpPr>
            <p:nvPr/>
          </p:nvSpPr>
          <p:spPr bwMode="auto">
            <a:xfrm>
              <a:off x="2592" y="1256"/>
              <a:ext cx="2400" cy="66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3600">
                  <a:solidFill>
                    <a:srgbClr val="6A0000"/>
                  </a:solidFill>
                  <a:effectLst>
                    <a:outerShdw blurRad="38100" dist="38100" dir="2700000" algn="tl">
                      <a:srgbClr val="C0C0C0"/>
                    </a:outerShdw>
                  </a:effectLst>
                  <a:latin typeface="Calligrapher" panose="020B0604020202020204" pitchFamily="2" charset="0"/>
                </a:rPr>
                <a:t>Catholic Church</a:t>
              </a:r>
            </a:p>
            <a:p>
              <a:pPr algn="ctr" fontAlgn="base">
                <a:spcBef>
                  <a:spcPct val="50000"/>
                </a:spcBef>
                <a:spcAft>
                  <a:spcPct val="0"/>
                </a:spcAft>
              </a:pPr>
              <a:r>
                <a:rPr lang="en-US" altLang="en-US">
                  <a:solidFill>
                    <a:srgbClr val="000000"/>
                  </a:solidFill>
                  <a:latin typeface="Arial" panose="020B0604020202020204" pitchFamily="34" charset="0"/>
                </a:rPr>
                <a:t>Unwritten Infallible Tradition</a:t>
              </a:r>
            </a:p>
          </p:txBody>
        </p:sp>
      </p:grpSp>
      <p:sp>
        <p:nvSpPr>
          <p:cNvPr id="412690" name="Text Box 18">
            <a:extLst>
              <a:ext uri="{FF2B5EF4-FFF2-40B4-BE49-F238E27FC236}">
                <a16:creationId xmlns:a16="http://schemas.microsoft.com/office/drawing/2014/main" id="{A55BE64E-2D69-42BE-A34B-5BACAD209EAA}"/>
              </a:ext>
            </a:extLst>
          </p:cNvPr>
          <p:cNvSpPr txBox="1">
            <a:spLocks noChangeArrowheads="1"/>
          </p:cNvSpPr>
          <p:nvPr/>
        </p:nvSpPr>
        <p:spPr bwMode="auto">
          <a:xfrm>
            <a:off x="6019800" y="6248400"/>
            <a:ext cx="25908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400">
                <a:solidFill>
                  <a:srgbClr val="000000"/>
                </a:solidFill>
                <a:effectLst>
                  <a:outerShdw blurRad="38100" dist="38100" dir="2700000" algn="tl">
                    <a:srgbClr val="C0C0C0"/>
                  </a:outerShdw>
                </a:effectLst>
                <a:latin typeface="Perpetua" panose="02020502060401020303" pitchFamily="18" charset="0"/>
              </a:rPr>
              <a:t>Age of the Church</a:t>
            </a:r>
          </a:p>
        </p:txBody>
      </p:sp>
      <p:sp>
        <p:nvSpPr>
          <p:cNvPr id="412691" name="AutoShape 19">
            <a:extLst>
              <a:ext uri="{FF2B5EF4-FFF2-40B4-BE49-F238E27FC236}">
                <a16:creationId xmlns:a16="http://schemas.microsoft.com/office/drawing/2014/main" id="{221E5CE3-1D12-4BCA-BB02-1767891BA318}"/>
              </a:ext>
            </a:extLst>
          </p:cNvPr>
          <p:cNvSpPr>
            <a:spLocks noChangeArrowheads="1"/>
          </p:cNvSpPr>
          <p:nvPr/>
        </p:nvSpPr>
        <p:spPr bwMode="auto">
          <a:xfrm>
            <a:off x="6172200" y="3124200"/>
            <a:ext cx="2590800" cy="1905000"/>
          </a:xfrm>
          <a:prstGeom prst="downArrow">
            <a:avLst>
              <a:gd name="adj1" fmla="val 50000"/>
              <a:gd name="adj2" fmla="val 25000"/>
            </a:avLst>
          </a:prstGeom>
          <a:solidFill>
            <a:schemeClr val="bg1"/>
          </a:solidFill>
          <a:ln w="9525">
            <a:solidFill>
              <a:schemeClr val="tx1"/>
            </a:solidFill>
            <a:miter lim="800000"/>
            <a:headEnd/>
            <a:tailEnd/>
          </a:ln>
          <a:effectLst>
            <a:outerShdw dist="107763" dir="13500000" algn="ctr" rotWithShape="0">
              <a:schemeClr val="bg2">
                <a:alpha val="50000"/>
              </a:schemeClr>
            </a:outerShdw>
          </a:effectLst>
        </p:spPr>
        <p:txBody>
          <a:bodyPr vert="eaVert" wrap="none" anchor="ctr"/>
          <a:lstStyle/>
          <a:p>
            <a:pPr algn="ctr" fontAlgn="base">
              <a:spcBef>
                <a:spcPct val="0"/>
              </a:spcBef>
              <a:spcAft>
                <a:spcPct val="0"/>
              </a:spcAft>
            </a:pPr>
            <a:r>
              <a:rPr lang="en-US" altLang="en-US" sz="1400">
                <a:solidFill>
                  <a:srgbClr val="000000"/>
                </a:solidFill>
                <a:latin typeface="Arial" panose="020B0604020202020204" pitchFamily="34" charset="0"/>
              </a:rPr>
              <a:t>Responsible for </a:t>
            </a:r>
          </a:p>
          <a:p>
            <a:pPr algn="ctr" fontAlgn="base">
              <a:spcBef>
                <a:spcPct val="0"/>
              </a:spcBef>
              <a:spcAft>
                <a:spcPct val="0"/>
              </a:spcAft>
            </a:pPr>
            <a:r>
              <a:rPr lang="en-US" altLang="en-US" sz="1400">
                <a:solidFill>
                  <a:srgbClr val="000000"/>
                </a:solidFill>
                <a:latin typeface="Arial" panose="020B0604020202020204" pitchFamily="34" charset="0"/>
              </a:rPr>
              <a:t>defining and </a:t>
            </a:r>
          </a:p>
          <a:p>
            <a:pPr algn="ctr" fontAlgn="base">
              <a:spcBef>
                <a:spcPct val="0"/>
              </a:spcBef>
              <a:spcAft>
                <a:spcPct val="0"/>
              </a:spcAft>
            </a:pPr>
            <a:r>
              <a:rPr lang="en-US" altLang="en-US" sz="1400">
                <a:solidFill>
                  <a:srgbClr val="000000"/>
                </a:solidFill>
                <a:latin typeface="Arial" panose="020B0604020202020204" pitchFamily="34" charset="0"/>
              </a:rPr>
              <a:t>interpretation</a:t>
            </a:r>
          </a:p>
        </p:txBody>
      </p:sp>
      <p:sp>
        <p:nvSpPr>
          <p:cNvPr id="412692" name="Rectangle 20">
            <a:extLst>
              <a:ext uri="{FF2B5EF4-FFF2-40B4-BE49-F238E27FC236}">
                <a16:creationId xmlns:a16="http://schemas.microsoft.com/office/drawing/2014/main" id="{4962D47F-9EC1-42EB-8DE0-5C69124E6C5D}"/>
              </a:ext>
            </a:extLst>
          </p:cNvPr>
          <p:cNvSpPr>
            <a:spLocks noChangeArrowheads="1"/>
          </p:cNvSpPr>
          <p:nvPr/>
        </p:nvSpPr>
        <p:spPr bwMode="auto">
          <a:xfrm>
            <a:off x="1828800" y="152400"/>
            <a:ext cx="3733800" cy="1143000"/>
          </a:xfrm>
          <a:prstGeom prst="rect">
            <a:avLst/>
          </a:prstGeom>
          <a:solidFill>
            <a:srgbClr val="800000"/>
          </a:solidFill>
          <a:ln w="9525">
            <a:solidFill>
              <a:schemeClr val="tx1"/>
            </a:solidFill>
            <a:miter lim="800000"/>
            <a:headEnd/>
            <a:tailEnd/>
          </a:ln>
          <a:effectLst>
            <a:outerShdw dist="107763" dir="8100000" algn="ctr" rotWithShape="0">
              <a:schemeClr val="bg2">
                <a:alpha val="50000"/>
              </a:schemeClr>
            </a:outerShdw>
          </a:effectLst>
        </p:spPr>
        <p:txBody>
          <a:bodyPr wrap="none" anchor="ctr"/>
          <a:lstStyle/>
          <a:p>
            <a:pPr algn="ctr" fontAlgn="base">
              <a:spcBef>
                <a:spcPct val="0"/>
              </a:spcBef>
              <a:spcAft>
                <a:spcPct val="0"/>
              </a:spcAft>
            </a:pPr>
            <a:r>
              <a:rPr lang="en-US" altLang="en-US" sz="3200" i="1">
                <a:solidFill>
                  <a:srgbClr val="FFFFFF"/>
                </a:solidFill>
                <a:effectLst>
                  <a:outerShdw blurRad="38100" dist="38100" dir="2700000" algn="tl">
                    <a:srgbClr val="000000"/>
                  </a:outerShdw>
                </a:effectLst>
                <a:latin typeface="Calligrapher" panose="020B0604020202020204" pitchFamily="2" charset="0"/>
              </a:rPr>
              <a:t>Sola Ecclesia</a:t>
            </a:r>
          </a:p>
        </p:txBody>
      </p:sp>
      <p:grpSp>
        <p:nvGrpSpPr>
          <p:cNvPr id="412699" name="Group 27">
            <a:extLst>
              <a:ext uri="{FF2B5EF4-FFF2-40B4-BE49-F238E27FC236}">
                <a16:creationId xmlns:a16="http://schemas.microsoft.com/office/drawing/2014/main" id="{4EA3460F-54B1-4F72-9272-4D5185FE0D83}"/>
              </a:ext>
            </a:extLst>
          </p:cNvPr>
          <p:cNvGrpSpPr>
            <a:grpSpLocks/>
          </p:cNvGrpSpPr>
          <p:nvPr/>
        </p:nvGrpSpPr>
        <p:grpSpPr bwMode="auto">
          <a:xfrm>
            <a:off x="4800600" y="4800600"/>
            <a:ext cx="4876800" cy="1295400"/>
            <a:chOff x="2064" y="3024"/>
            <a:chExt cx="3072" cy="816"/>
          </a:xfrm>
        </p:grpSpPr>
        <p:sp>
          <p:nvSpPr>
            <p:cNvPr id="412684" name="Line 12">
              <a:extLst>
                <a:ext uri="{FF2B5EF4-FFF2-40B4-BE49-F238E27FC236}">
                  <a16:creationId xmlns:a16="http://schemas.microsoft.com/office/drawing/2014/main" id="{9088C81B-1DC6-45FD-A26D-4C2B8A9D86D1}"/>
                </a:ext>
              </a:extLst>
            </p:cNvPr>
            <p:cNvSpPr>
              <a:spLocks noChangeShapeType="1"/>
            </p:cNvSpPr>
            <p:nvPr/>
          </p:nvSpPr>
          <p:spPr bwMode="auto">
            <a:xfrm>
              <a:off x="2064" y="3024"/>
              <a:ext cx="192" cy="576"/>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grpSp>
          <p:nvGrpSpPr>
            <p:cNvPr id="412693" name="Group 21">
              <a:extLst>
                <a:ext uri="{FF2B5EF4-FFF2-40B4-BE49-F238E27FC236}">
                  <a16:creationId xmlns:a16="http://schemas.microsoft.com/office/drawing/2014/main" id="{8C22B907-3EAC-41BF-888C-3FF41F27D75B}"/>
                </a:ext>
              </a:extLst>
            </p:cNvPr>
            <p:cNvGrpSpPr>
              <a:grpSpLocks/>
            </p:cNvGrpSpPr>
            <p:nvPr/>
          </p:nvGrpSpPr>
          <p:grpSpPr bwMode="auto">
            <a:xfrm>
              <a:off x="2256" y="3176"/>
              <a:ext cx="2880" cy="664"/>
              <a:chOff x="2256" y="3176"/>
              <a:chExt cx="2880" cy="664"/>
            </a:xfrm>
          </p:grpSpPr>
          <p:sp>
            <p:nvSpPr>
              <p:cNvPr id="412694" name="Text Box 22">
                <a:extLst>
                  <a:ext uri="{FF2B5EF4-FFF2-40B4-BE49-F238E27FC236}">
                    <a16:creationId xmlns:a16="http://schemas.microsoft.com/office/drawing/2014/main" id="{A93B8A8E-A7C7-498E-809E-B62637C6B90B}"/>
                  </a:ext>
                </a:extLst>
              </p:cNvPr>
              <p:cNvSpPr txBox="1">
                <a:spLocks noChangeArrowheads="1"/>
              </p:cNvSpPr>
              <p:nvPr/>
            </p:nvSpPr>
            <p:spPr bwMode="auto">
              <a:xfrm>
                <a:off x="2592" y="3176"/>
                <a:ext cx="2400" cy="66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3600">
                    <a:solidFill>
                      <a:srgbClr val="6A0000"/>
                    </a:solidFill>
                    <a:effectLst>
                      <a:outerShdw blurRad="38100" dist="38100" dir="2700000" algn="tl">
                        <a:srgbClr val="C0C0C0"/>
                      </a:outerShdw>
                    </a:effectLst>
                    <a:latin typeface="Calligrapher" panose="020B0604020202020204" pitchFamily="2" charset="0"/>
                  </a:rPr>
                  <a:t>Scripture</a:t>
                </a:r>
              </a:p>
              <a:p>
                <a:pPr algn="ctr" fontAlgn="base">
                  <a:spcBef>
                    <a:spcPct val="50000"/>
                  </a:spcBef>
                  <a:spcAft>
                    <a:spcPct val="0"/>
                  </a:spcAft>
                </a:pPr>
                <a:r>
                  <a:rPr lang="en-US" altLang="en-US">
                    <a:solidFill>
                      <a:srgbClr val="000000"/>
                    </a:solidFill>
                    <a:latin typeface="Arial" panose="020B0604020202020204" pitchFamily="34" charset="0"/>
                  </a:rPr>
                  <a:t>Written Infallible Tradition</a:t>
                </a:r>
              </a:p>
            </p:txBody>
          </p:sp>
          <p:grpSp>
            <p:nvGrpSpPr>
              <p:cNvPr id="412695" name="Group 23">
                <a:extLst>
                  <a:ext uri="{FF2B5EF4-FFF2-40B4-BE49-F238E27FC236}">
                    <a16:creationId xmlns:a16="http://schemas.microsoft.com/office/drawing/2014/main" id="{5EB3A971-C01A-452B-9BDE-EC0B89D70EEE}"/>
                  </a:ext>
                </a:extLst>
              </p:cNvPr>
              <p:cNvGrpSpPr>
                <a:grpSpLocks/>
              </p:cNvGrpSpPr>
              <p:nvPr/>
            </p:nvGrpSpPr>
            <p:grpSpPr bwMode="auto">
              <a:xfrm>
                <a:off x="2256" y="3600"/>
                <a:ext cx="2880" cy="0"/>
                <a:chOff x="2256" y="3600"/>
                <a:chExt cx="2880" cy="0"/>
              </a:xfrm>
            </p:grpSpPr>
            <p:sp>
              <p:nvSpPr>
                <p:cNvPr id="412696" name="Line 24">
                  <a:extLst>
                    <a:ext uri="{FF2B5EF4-FFF2-40B4-BE49-F238E27FC236}">
                      <a16:creationId xmlns:a16="http://schemas.microsoft.com/office/drawing/2014/main" id="{BE95344A-90C9-4530-A0DE-310D0ADE2495}"/>
                    </a:ext>
                  </a:extLst>
                </p:cNvPr>
                <p:cNvSpPr>
                  <a:spLocks noChangeShapeType="1"/>
                </p:cNvSpPr>
                <p:nvPr/>
              </p:nvSpPr>
              <p:spPr bwMode="auto">
                <a:xfrm>
                  <a:off x="3312" y="3600"/>
                  <a:ext cx="1824" cy="0"/>
                </a:xfrm>
                <a:prstGeom prst="line">
                  <a:avLst/>
                </a:prstGeom>
                <a:noFill/>
                <a:ln w="57150">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412697" name="Line 25">
                  <a:extLst>
                    <a:ext uri="{FF2B5EF4-FFF2-40B4-BE49-F238E27FC236}">
                      <a16:creationId xmlns:a16="http://schemas.microsoft.com/office/drawing/2014/main" id="{D7AB1EFF-8670-4E0A-83C1-32850E37F3B6}"/>
                    </a:ext>
                  </a:extLst>
                </p:cNvPr>
                <p:cNvSpPr>
                  <a:spLocks noChangeShapeType="1"/>
                </p:cNvSpPr>
                <p:nvPr/>
              </p:nvSpPr>
              <p:spPr bwMode="auto">
                <a:xfrm>
                  <a:off x="2256" y="3600"/>
                  <a:ext cx="1056" cy="0"/>
                </a:xfrm>
                <a:prstGeom prst="line">
                  <a:avLst/>
                </a:prstGeom>
                <a:noFill/>
                <a:ln w="571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grpSp>
        </p:grpSp>
      </p:grpSp>
      <p:sp>
        <p:nvSpPr>
          <p:cNvPr id="412700" name="Text Box 28">
            <a:extLst>
              <a:ext uri="{FF2B5EF4-FFF2-40B4-BE49-F238E27FC236}">
                <a16:creationId xmlns:a16="http://schemas.microsoft.com/office/drawing/2014/main" id="{EF85B1B3-26C6-430A-864E-F1E9A1BF3DB9}"/>
              </a:ext>
            </a:extLst>
          </p:cNvPr>
          <p:cNvSpPr txBox="1">
            <a:spLocks noChangeArrowheads="1"/>
          </p:cNvSpPr>
          <p:nvPr/>
        </p:nvSpPr>
        <p:spPr bwMode="auto">
          <a:xfrm>
            <a:off x="6934200" y="6126164"/>
            <a:ext cx="83820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altLang="en-US" sz="1200">
                <a:solidFill>
                  <a:srgbClr val="000000"/>
                </a:solidFill>
                <a:latin typeface="Arial" panose="020B0604020202020204" pitchFamily="34" charset="0"/>
              </a:rPr>
              <a:t>400 AD</a:t>
            </a:r>
          </a:p>
        </p:txBody>
      </p:sp>
      <p:sp>
        <p:nvSpPr>
          <p:cNvPr id="412701" name="Text Box 29">
            <a:extLst>
              <a:ext uri="{FF2B5EF4-FFF2-40B4-BE49-F238E27FC236}">
                <a16:creationId xmlns:a16="http://schemas.microsoft.com/office/drawing/2014/main" id="{FB9DE83A-2E6E-40B6-B215-D0854EDE61ED}"/>
              </a:ext>
            </a:extLst>
          </p:cNvPr>
          <p:cNvSpPr txBox="1">
            <a:spLocks noChangeArrowheads="1"/>
          </p:cNvSpPr>
          <p:nvPr/>
        </p:nvSpPr>
        <p:spPr bwMode="auto">
          <a:xfrm>
            <a:off x="8382000" y="6126164"/>
            <a:ext cx="83820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altLang="en-US" sz="1200">
                <a:solidFill>
                  <a:srgbClr val="000000"/>
                </a:solidFill>
                <a:latin typeface="Arial" panose="020B0604020202020204" pitchFamily="34" charset="0"/>
              </a:rPr>
              <a:t>1000 AD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12698"/>
                                        </p:tgtEl>
                                        <p:attrNameLst>
                                          <p:attrName>style.visibility</p:attrName>
                                        </p:attrNameLst>
                                      </p:cBhvr>
                                      <p:to>
                                        <p:strVal val="visible"/>
                                      </p:to>
                                    </p:set>
                                    <p:animEffect transition="in" filter="wipe(left)">
                                      <p:cBhvr>
                                        <p:cTn id="7" dur="1000"/>
                                        <p:tgtEl>
                                          <p:spTgt spid="4126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12699"/>
                                        </p:tgtEl>
                                        <p:attrNameLst>
                                          <p:attrName>style.visibility</p:attrName>
                                        </p:attrNameLst>
                                      </p:cBhvr>
                                      <p:to>
                                        <p:strVal val="visible"/>
                                      </p:to>
                                    </p:set>
                                    <p:animEffect transition="in" filter="wipe(left)">
                                      <p:cBhvr>
                                        <p:cTn id="12" dur="1000"/>
                                        <p:tgtEl>
                                          <p:spTgt spid="41269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12691"/>
                                        </p:tgtEl>
                                        <p:attrNameLst>
                                          <p:attrName>style.visibility</p:attrName>
                                        </p:attrNameLst>
                                      </p:cBhvr>
                                      <p:to>
                                        <p:strVal val="visible"/>
                                      </p:to>
                                    </p:set>
                                    <p:animEffect transition="in" filter="wipe(up)">
                                      <p:cBhvr>
                                        <p:cTn id="17" dur="1000"/>
                                        <p:tgtEl>
                                          <p:spTgt spid="4126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269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2178" name="Rectangle 2">
            <a:extLst>
              <a:ext uri="{FF2B5EF4-FFF2-40B4-BE49-F238E27FC236}">
                <a16:creationId xmlns:a16="http://schemas.microsoft.com/office/drawing/2014/main" id="{A6833AB2-A1C4-4FCA-BC3A-E854367E69BF}"/>
              </a:ext>
            </a:extLst>
          </p:cNvPr>
          <p:cNvSpPr>
            <a:spLocks noGrp="1" noChangeArrowheads="1"/>
          </p:cNvSpPr>
          <p:nvPr>
            <p:ph type="title"/>
          </p:nvPr>
        </p:nvSpPr>
        <p:spPr/>
        <p:txBody>
          <a:bodyPr/>
          <a:lstStyle/>
          <a:p>
            <a:r>
              <a:rPr lang="en-US" altLang="en-US"/>
              <a:t>Authority</a:t>
            </a:r>
          </a:p>
        </p:txBody>
      </p:sp>
      <p:sp>
        <p:nvSpPr>
          <p:cNvPr id="562180" name="Rectangle 4">
            <a:extLst>
              <a:ext uri="{FF2B5EF4-FFF2-40B4-BE49-F238E27FC236}">
                <a16:creationId xmlns:a16="http://schemas.microsoft.com/office/drawing/2014/main" id="{7F4041AB-B393-4E1A-B57C-9DFD98A9BFFA}"/>
              </a:ext>
            </a:extLst>
          </p:cNvPr>
          <p:cNvSpPr>
            <a:spLocks noGrp="1" noChangeArrowheads="1"/>
          </p:cNvSpPr>
          <p:nvPr>
            <p:ph type="body" idx="1"/>
          </p:nvPr>
        </p:nvSpPr>
        <p:spPr/>
        <p:txBody>
          <a:bodyPr/>
          <a:lstStyle/>
          <a:p>
            <a:pPr marL="0" indent="0">
              <a:lnSpc>
                <a:spcPct val="80000"/>
              </a:lnSpc>
              <a:buNone/>
            </a:pPr>
            <a:r>
              <a:rPr lang="en-US" altLang="en-US" sz="2400" b="1">
                <a:effectLst>
                  <a:outerShdw blurRad="38100" dist="38100" dir="2700000" algn="tl">
                    <a:srgbClr val="C0C0C0"/>
                  </a:outerShdw>
                </a:effectLst>
              </a:rPr>
              <a:t>Catechism of the Catholic Church</a:t>
            </a:r>
          </a:p>
          <a:p>
            <a:pPr marL="0" indent="0">
              <a:lnSpc>
                <a:spcPct val="80000"/>
              </a:lnSpc>
              <a:buNone/>
            </a:pPr>
            <a:r>
              <a:rPr lang="en-US" altLang="en-US" sz="2400" b="1"/>
              <a:t>81</a:t>
            </a:r>
            <a:r>
              <a:rPr lang="en-US" altLang="en-US" sz="2400"/>
              <a:t> “</a:t>
            </a:r>
            <a:r>
              <a:rPr lang="en-US" altLang="en-US" sz="2400" i="1"/>
              <a:t>Sacred Scripture</a:t>
            </a:r>
            <a:r>
              <a:rPr lang="en-US" altLang="en-US" sz="2400"/>
              <a:t> is the speech of God as it is put down in writing under the breath of the Holy Spirit.</a:t>
            </a:r>
          </a:p>
          <a:p>
            <a:pPr marL="0" indent="0">
              <a:lnSpc>
                <a:spcPct val="80000"/>
              </a:lnSpc>
              <a:buNone/>
            </a:pPr>
            <a:r>
              <a:rPr lang="en-US" altLang="en-US" sz="2400"/>
              <a:t>And [Holy] </a:t>
            </a:r>
            <a:r>
              <a:rPr lang="en-US" altLang="en-US" sz="2400" i="1"/>
              <a:t>Tradition </a:t>
            </a:r>
            <a:r>
              <a:rPr lang="en-US" altLang="en-US" sz="2400"/>
              <a:t>transmits in its entirety the Word of God which has been entrusted to the apostles by Christ the Lord and the Holy Spirit. It transmits it to the successors of the apostles so that, enlightened by the Spirit of truth, they may faithfully preserve, expound and spread it abroad by their preaching.</a:t>
            </a:r>
            <a:endParaRPr lang="en-US" altLang="en-US" sz="2400" b="1"/>
          </a:p>
          <a:p>
            <a:pPr marL="0" indent="0">
              <a:lnSpc>
                <a:spcPct val="80000"/>
              </a:lnSpc>
              <a:buNone/>
            </a:pPr>
            <a:r>
              <a:rPr lang="en-US" altLang="en-US" sz="2400" b="1"/>
              <a:t>82</a:t>
            </a:r>
            <a:r>
              <a:rPr lang="en-US" altLang="en-US" sz="2400"/>
              <a:t> As a result the Church, to whom the transmission and interpretation of Revelation is entrusted, “</a:t>
            </a:r>
            <a:r>
              <a:rPr lang="en-US" altLang="en-US" sz="2400" i="1"/>
              <a:t>does not derive her certainty about all revealed truths from the holy Scriptures alone. Both Scripture and Tradition must be accepted and honored with equal sentiments of devotion and reverence</a:t>
            </a:r>
            <a:r>
              <a:rPr lang="en-US" altLang="en-US" sz="2400"/>
              <a:t>”</a:t>
            </a:r>
            <a:r>
              <a:rPr lang="en-US" altLang="en-US" sz="2400" i="1"/>
              <a:t> </a:t>
            </a:r>
            <a:r>
              <a:rPr lang="en-US" altLang="en-US" sz="2400"/>
              <a:t>(emphasis added).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082" name="Rectangle 2">
            <a:extLst>
              <a:ext uri="{FF2B5EF4-FFF2-40B4-BE49-F238E27FC236}">
                <a16:creationId xmlns:a16="http://schemas.microsoft.com/office/drawing/2014/main" id="{6CAC4F7B-8BE1-47D4-AA08-E6B1CEE3FC37}"/>
              </a:ext>
            </a:extLst>
          </p:cNvPr>
          <p:cNvSpPr>
            <a:spLocks noGrp="1" noChangeArrowheads="1"/>
          </p:cNvSpPr>
          <p:nvPr>
            <p:ph type="title"/>
          </p:nvPr>
        </p:nvSpPr>
        <p:spPr/>
        <p:txBody>
          <a:bodyPr/>
          <a:lstStyle/>
          <a:p>
            <a:r>
              <a:rPr lang="en-US" altLang="en-US"/>
              <a:t>Authority</a:t>
            </a:r>
          </a:p>
        </p:txBody>
      </p:sp>
      <p:sp>
        <p:nvSpPr>
          <p:cNvPr id="558083" name="Text Box 3">
            <a:extLst>
              <a:ext uri="{FF2B5EF4-FFF2-40B4-BE49-F238E27FC236}">
                <a16:creationId xmlns:a16="http://schemas.microsoft.com/office/drawing/2014/main" id="{37037988-4CB7-4163-B0AB-943531D2C03C}"/>
              </a:ext>
            </a:extLst>
          </p:cNvPr>
          <p:cNvSpPr txBox="1">
            <a:spLocks noChangeArrowheads="1"/>
          </p:cNvSpPr>
          <p:nvPr/>
        </p:nvSpPr>
        <p:spPr bwMode="auto">
          <a:xfrm>
            <a:off x="2346326" y="5832476"/>
            <a:ext cx="65" cy="461665"/>
          </a:xfrm>
          <a:prstGeom prst="rect">
            <a:avLst/>
          </a:prstGeom>
          <a:noFill/>
          <a:ln>
            <a:noFill/>
          </a:ln>
          <a:effectLst>
            <a:outerShdw dist="107763" dir="135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rIns="0">
            <a:spAutoFit/>
          </a:bodyPr>
          <a:lstStyle>
            <a:lvl1pPr algn="l">
              <a:defRPr>
                <a:solidFill>
                  <a:schemeClr val="tx1"/>
                </a:solidFill>
                <a:latin typeface="Arial" panose="020B0604020202020204" pitchFamily="34" charset="0"/>
              </a:defRPr>
            </a:lvl1pPr>
            <a:lvl2pPr marL="503238"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fontAlgn="base">
              <a:spcBef>
                <a:spcPct val="20000"/>
              </a:spcBef>
              <a:spcAft>
                <a:spcPct val="0"/>
              </a:spcAft>
              <a:buClr>
                <a:srgbClr val="333399"/>
              </a:buClr>
              <a:buSzPct val="55000"/>
            </a:pPr>
            <a:endParaRPr lang="en-US" altLang="en-US" sz="2400">
              <a:solidFill>
                <a:srgbClr val="000000"/>
              </a:solidFill>
              <a:latin typeface="Times New Roman" panose="02020603050405020304" pitchFamily="18" charset="0"/>
            </a:endParaRPr>
          </a:p>
        </p:txBody>
      </p:sp>
      <p:sp>
        <p:nvSpPr>
          <p:cNvPr id="558084" name="AutoShape 4">
            <a:extLst>
              <a:ext uri="{FF2B5EF4-FFF2-40B4-BE49-F238E27FC236}">
                <a16:creationId xmlns:a16="http://schemas.microsoft.com/office/drawing/2014/main" id="{39AC834E-E2A4-4663-ADD8-C9BE6AC6C62B}"/>
              </a:ext>
            </a:extLst>
          </p:cNvPr>
          <p:cNvSpPr>
            <a:spLocks noChangeArrowheads="1"/>
          </p:cNvSpPr>
          <p:nvPr/>
        </p:nvSpPr>
        <p:spPr bwMode="auto">
          <a:xfrm>
            <a:off x="2514600" y="2362200"/>
            <a:ext cx="7315200" cy="40386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bg1"/>
          </a:solidFill>
          <a:ln w="9525">
            <a:solidFill>
              <a:schemeClr val="tx1"/>
            </a:solidFill>
            <a:miter lim="800000"/>
            <a:headEnd/>
            <a:tailEnd/>
          </a:ln>
          <a:effectLst>
            <a:outerShdw dist="107763" dir="13500000" algn="ctr" rotWithShape="0">
              <a:schemeClr val="bg2"/>
            </a:outerShdw>
          </a:effectLst>
        </p:spPr>
        <p:txBody>
          <a:bodyPr wrap="none" anchor="ctr"/>
          <a:lstStyle>
            <a:lvl1pPr marL="457200" algn="l">
              <a:defRPr>
                <a:solidFill>
                  <a:schemeClr val="tx1"/>
                </a:solidFill>
                <a:latin typeface="Arial" panose="020B0604020202020204" pitchFamily="34" charset="0"/>
              </a:defRPr>
            </a:lvl1pPr>
            <a:lvl2pPr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fontAlgn="base">
              <a:spcBef>
                <a:spcPct val="20000"/>
              </a:spcBef>
              <a:spcAft>
                <a:spcPct val="0"/>
              </a:spcAft>
              <a:buClr>
                <a:srgbClr val="333399"/>
              </a:buClr>
              <a:buSzPct val="55000"/>
            </a:pPr>
            <a:endParaRPr lang="en-US" altLang="en-US" sz="2400">
              <a:solidFill>
                <a:srgbClr val="000000"/>
              </a:solidFill>
              <a:latin typeface="Times New Roman" panose="02020603050405020304" pitchFamily="18" charset="0"/>
            </a:endParaRPr>
          </a:p>
        </p:txBody>
      </p:sp>
      <p:sp>
        <p:nvSpPr>
          <p:cNvPr id="558085" name="Text Box 5">
            <a:extLst>
              <a:ext uri="{FF2B5EF4-FFF2-40B4-BE49-F238E27FC236}">
                <a16:creationId xmlns:a16="http://schemas.microsoft.com/office/drawing/2014/main" id="{33C98C47-65E7-4B90-9464-7E362D6B8F78}"/>
              </a:ext>
            </a:extLst>
          </p:cNvPr>
          <p:cNvSpPr txBox="1">
            <a:spLocks noChangeArrowheads="1"/>
          </p:cNvSpPr>
          <p:nvPr/>
        </p:nvSpPr>
        <p:spPr bwMode="auto">
          <a:xfrm>
            <a:off x="6169026" y="5791200"/>
            <a:ext cx="18319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wrap="none">
            <a:spAutoFit/>
          </a:bodyPr>
          <a:lstStyle>
            <a:lvl1pPr algn="l">
              <a:defRPr>
                <a:solidFill>
                  <a:schemeClr val="tx1"/>
                </a:solidFill>
                <a:latin typeface="Arial" panose="020B0604020202020204" pitchFamily="34" charset="0"/>
              </a:defRPr>
            </a:lvl1pPr>
            <a:lvl2pPr marL="503238"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fontAlgn="base">
              <a:spcBef>
                <a:spcPct val="20000"/>
              </a:spcBef>
              <a:spcAft>
                <a:spcPct val="0"/>
              </a:spcAft>
              <a:buClr>
                <a:srgbClr val="333399"/>
              </a:buClr>
              <a:buSzPct val="55000"/>
            </a:pPr>
            <a:r>
              <a:rPr lang="en-US" altLang="en-US" sz="3200" b="1">
                <a:solidFill>
                  <a:srgbClr val="000000"/>
                </a:solidFill>
                <a:effectLst>
                  <a:outerShdw blurRad="38100" dist="38100" dir="2700000" algn="tl">
                    <a:srgbClr val="C0C0C0"/>
                  </a:outerShdw>
                </a:effectLst>
                <a:latin typeface="Times New Roman" panose="02020603050405020304" pitchFamily="18" charset="0"/>
              </a:rPr>
              <a:t>Scripture</a:t>
            </a:r>
          </a:p>
        </p:txBody>
      </p:sp>
      <p:sp>
        <p:nvSpPr>
          <p:cNvPr id="558086" name="Text Box 6">
            <a:extLst>
              <a:ext uri="{FF2B5EF4-FFF2-40B4-BE49-F238E27FC236}">
                <a16:creationId xmlns:a16="http://schemas.microsoft.com/office/drawing/2014/main" id="{26195237-4764-4D6C-BE80-1F52969A67B7}"/>
              </a:ext>
            </a:extLst>
          </p:cNvPr>
          <p:cNvSpPr txBox="1">
            <a:spLocks noChangeArrowheads="1"/>
          </p:cNvSpPr>
          <p:nvPr/>
        </p:nvSpPr>
        <p:spPr bwMode="auto">
          <a:xfrm>
            <a:off x="4241800" y="5897564"/>
            <a:ext cx="18542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wrap="none">
            <a:spAutoFit/>
          </a:bodyPr>
          <a:lstStyle>
            <a:lvl1pPr algn="l">
              <a:defRPr>
                <a:solidFill>
                  <a:schemeClr val="tx1"/>
                </a:solidFill>
                <a:latin typeface="Arial" panose="020B0604020202020204" pitchFamily="34" charset="0"/>
              </a:defRPr>
            </a:lvl1pPr>
            <a:lvl2pPr marL="503238"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fontAlgn="base">
              <a:spcBef>
                <a:spcPct val="20000"/>
              </a:spcBef>
              <a:spcAft>
                <a:spcPct val="0"/>
              </a:spcAft>
              <a:buClr>
                <a:srgbClr val="333399"/>
              </a:buClr>
              <a:buSzPct val="55000"/>
            </a:pPr>
            <a:r>
              <a:rPr lang="en-US" altLang="en-US" sz="3200" b="1">
                <a:solidFill>
                  <a:srgbClr val="000000"/>
                </a:solidFill>
                <a:effectLst>
                  <a:outerShdw blurRad="38100" dist="38100" dir="2700000" algn="tl">
                    <a:srgbClr val="C0C0C0"/>
                  </a:outerShdw>
                </a:effectLst>
                <a:latin typeface="Times New Roman" panose="02020603050405020304" pitchFamily="18" charset="0"/>
              </a:rPr>
              <a:t>Tradition</a:t>
            </a:r>
          </a:p>
        </p:txBody>
      </p:sp>
      <p:sp>
        <p:nvSpPr>
          <p:cNvPr id="558087" name="Text Box 7">
            <a:extLst>
              <a:ext uri="{FF2B5EF4-FFF2-40B4-BE49-F238E27FC236}">
                <a16:creationId xmlns:a16="http://schemas.microsoft.com/office/drawing/2014/main" id="{17F83077-EE38-46CA-A8B8-9D289A6B9D59}"/>
              </a:ext>
            </a:extLst>
          </p:cNvPr>
          <p:cNvSpPr txBox="1">
            <a:spLocks noChangeArrowheads="1"/>
          </p:cNvSpPr>
          <p:nvPr/>
        </p:nvSpPr>
        <p:spPr bwMode="auto">
          <a:xfrm>
            <a:off x="3048000" y="2743200"/>
            <a:ext cx="21272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wrap="none">
            <a:spAutoFit/>
          </a:bodyPr>
          <a:lstStyle>
            <a:lvl1pPr algn="l">
              <a:defRPr>
                <a:solidFill>
                  <a:schemeClr val="tx1"/>
                </a:solidFill>
                <a:latin typeface="Arial" panose="020B0604020202020204" pitchFamily="34" charset="0"/>
              </a:defRPr>
            </a:lvl1pPr>
            <a:lvl2pPr marL="503238"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fontAlgn="base">
              <a:spcBef>
                <a:spcPct val="20000"/>
              </a:spcBef>
              <a:spcAft>
                <a:spcPct val="0"/>
              </a:spcAft>
              <a:buClr>
                <a:srgbClr val="333399"/>
              </a:buClr>
              <a:buSzPct val="55000"/>
            </a:pPr>
            <a:r>
              <a:rPr lang="en-US" altLang="en-US" sz="3200" b="1">
                <a:solidFill>
                  <a:srgbClr val="000000"/>
                </a:solidFill>
                <a:effectLst>
                  <a:outerShdw blurRad="38100" dist="38100" dir="2700000" algn="tl">
                    <a:srgbClr val="C0C0C0"/>
                  </a:outerShdw>
                </a:effectLst>
                <a:latin typeface="Times New Roman" panose="02020603050405020304" pitchFamily="18" charset="0"/>
              </a:rPr>
              <a:t>Experience</a:t>
            </a:r>
          </a:p>
        </p:txBody>
      </p:sp>
      <p:sp>
        <p:nvSpPr>
          <p:cNvPr id="558088" name="Text Box 8">
            <a:extLst>
              <a:ext uri="{FF2B5EF4-FFF2-40B4-BE49-F238E27FC236}">
                <a16:creationId xmlns:a16="http://schemas.microsoft.com/office/drawing/2014/main" id="{64BFBB36-21A7-4F94-B034-2B939DEBAFC8}"/>
              </a:ext>
            </a:extLst>
          </p:cNvPr>
          <p:cNvSpPr txBox="1">
            <a:spLocks noChangeArrowheads="1"/>
          </p:cNvSpPr>
          <p:nvPr/>
        </p:nvSpPr>
        <p:spPr bwMode="auto">
          <a:xfrm>
            <a:off x="4548188" y="3886200"/>
            <a:ext cx="3536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wrap="none">
            <a:spAutoFit/>
          </a:bodyPr>
          <a:lstStyle>
            <a:lvl1pPr algn="l">
              <a:defRPr>
                <a:solidFill>
                  <a:schemeClr val="tx1"/>
                </a:solidFill>
                <a:latin typeface="Arial" panose="020B0604020202020204" pitchFamily="34" charset="0"/>
              </a:defRPr>
            </a:lvl1pPr>
            <a:lvl2pPr marL="503238"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fontAlgn="base">
              <a:spcBef>
                <a:spcPct val="20000"/>
              </a:spcBef>
              <a:spcAft>
                <a:spcPct val="0"/>
              </a:spcAft>
              <a:buClr>
                <a:srgbClr val="333399"/>
              </a:buClr>
              <a:buSzPct val="55000"/>
            </a:pPr>
            <a:r>
              <a:rPr lang="en-US" altLang="en-US" sz="3200" b="1">
                <a:solidFill>
                  <a:srgbClr val="000000"/>
                </a:solidFill>
                <a:effectLst>
                  <a:outerShdw blurRad="38100" dist="38100" dir="2700000" algn="tl">
                    <a:srgbClr val="C0C0C0"/>
                  </a:outerShdw>
                </a:effectLst>
                <a:latin typeface="Times New Roman" panose="02020603050405020304" pitchFamily="18" charset="0"/>
              </a:rPr>
              <a:t>General Revelation</a:t>
            </a:r>
          </a:p>
        </p:txBody>
      </p:sp>
      <p:sp>
        <p:nvSpPr>
          <p:cNvPr id="558089" name="Text Box 9">
            <a:extLst>
              <a:ext uri="{FF2B5EF4-FFF2-40B4-BE49-F238E27FC236}">
                <a16:creationId xmlns:a16="http://schemas.microsoft.com/office/drawing/2014/main" id="{27791EF0-B356-446B-B290-B98AC8686367}"/>
              </a:ext>
            </a:extLst>
          </p:cNvPr>
          <p:cNvSpPr txBox="1">
            <a:spLocks noChangeArrowheads="1"/>
          </p:cNvSpPr>
          <p:nvPr/>
        </p:nvSpPr>
        <p:spPr bwMode="auto">
          <a:xfrm>
            <a:off x="5484814" y="5029200"/>
            <a:ext cx="144938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wrap="none">
            <a:spAutoFit/>
          </a:bodyPr>
          <a:lstStyle>
            <a:lvl1pPr algn="l">
              <a:defRPr>
                <a:solidFill>
                  <a:schemeClr val="tx1"/>
                </a:solidFill>
                <a:latin typeface="Arial" panose="020B0604020202020204" pitchFamily="34" charset="0"/>
              </a:defRPr>
            </a:lvl1pPr>
            <a:lvl2pPr marL="503238"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fontAlgn="base">
              <a:spcBef>
                <a:spcPct val="20000"/>
              </a:spcBef>
              <a:spcAft>
                <a:spcPct val="0"/>
              </a:spcAft>
              <a:buClr>
                <a:srgbClr val="333399"/>
              </a:buClr>
              <a:buSzPct val="55000"/>
            </a:pPr>
            <a:r>
              <a:rPr lang="en-US" altLang="en-US" sz="3200" b="1">
                <a:solidFill>
                  <a:srgbClr val="000000"/>
                </a:solidFill>
                <a:effectLst>
                  <a:outerShdw blurRad="38100" dist="38100" dir="2700000" algn="tl">
                    <a:srgbClr val="C0C0C0"/>
                  </a:outerShdw>
                </a:effectLst>
                <a:latin typeface="Times New Roman" panose="02020603050405020304" pitchFamily="18" charset="0"/>
              </a:rPr>
              <a:t>Reason</a:t>
            </a:r>
          </a:p>
        </p:txBody>
      </p:sp>
      <p:sp>
        <p:nvSpPr>
          <p:cNvPr id="558090" name="Text Box 10">
            <a:extLst>
              <a:ext uri="{FF2B5EF4-FFF2-40B4-BE49-F238E27FC236}">
                <a16:creationId xmlns:a16="http://schemas.microsoft.com/office/drawing/2014/main" id="{21D4073C-15A1-49A6-AF8B-62A4113E8F38}"/>
              </a:ext>
            </a:extLst>
          </p:cNvPr>
          <p:cNvSpPr txBox="1">
            <a:spLocks noChangeArrowheads="1"/>
          </p:cNvSpPr>
          <p:nvPr/>
        </p:nvSpPr>
        <p:spPr bwMode="auto">
          <a:xfrm>
            <a:off x="7620001" y="2743200"/>
            <a:ext cx="18319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wrap="none">
            <a:spAutoFit/>
          </a:bodyPr>
          <a:lstStyle>
            <a:lvl1pPr algn="l">
              <a:defRPr>
                <a:solidFill>
                  <a:schemeClr val="tx1"/>
                </a:solidFill>
                <a:latin typeface="Arial" panose="020B0604020202020204" pitchFamily="34" charset="0"/>
              </a:defRPr>
            </a:lvl1pPr>
            <a:lvl2pPr marL="503238"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fontAlgn="base">
              <a:spcBef>
                <a:spcPct val="20000"/>
              </a:spcBef>
              <a:spcAft>
                <a:spcPct val="0"/>
              </a:spcAft>
              <a:buClr>
                <a:srgbClr val="333399"/>
              </a:buClr>
              <a:buSzPct val="55000"/>
            </a:pPr>
            <a:r>
              <a:rPr lang="en-US" altLang="en-US" sz="3200" b="1">
                <a:solidFill>
                  <a:srgbClr val="000000"/>
                </a:solidFill>
                <a:effectLst>
                  <a:outerShdw blurRad="38100" dist="38100" dir="2700000" algn="tl">
                    <a:srgbClr val="C0C0C0"/>
                  </a:outerShdw>
                </a:effectLst>
                <a:latin typeface="Times New Roman" panose="02020603050405020304" pitchFamily="18" charset="0"/>
              </a:rPr>
              <a:t>Emotions</a:t>
            </a:r>
          </a:p>
        </p:txBody>
      </p:sp>
      <p:sp>
        <p:nvSpPr>
          <p:cNvPr id="558091" name="Text Box 11">
            <a:extLst>
              <a:ext uri="{FF2B5EF4-FFF2-40B4-BE49-F238E27FC236}">
                <a16:creationId xmlns:a16="http://schemas.microsoft.com/office/drawing/2014/main" id="{E47166EA-C509-49F4-BCF4-69C40488F9A5}"/>
              </a:ext>
            </a:extLst>
          </p:cNvPr>
          <p:cNvSpPr txBox="1">
            <a:spLocks noChangeArrowheads="1"/>
          </p:cNvSpPr>
          <p:nvPr/>
        </p:nvSpPr>
        <p:spPr bwMode="auto">
          <a:xfrm>
            <a:off x="5870576" y="1981200"/>
            <a:ext cx="682625"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a:spAutoFit/>
          </a:bodyPr>
          <a:lstStyle/>
          <a:p>
            <a:pPr fontAlgn="base">
              <a:spcBef>
                <a:spcPct val="50000"/>
              </a:spcBef>
              <a:spcAft>
                <a:spcPct val="0"/>
              </a:spcAft>
            </a:pPr>
            <a:r>
              <a:rPr lang="en-US" altLang="en-US" sz="1400">
                <a:solidFill>
                  <a:srgbClr val="000000"/>
                </a:solidFill>
                <a:latin typeface="Arial" panose="020B0604020202020204" pitchFamily="34" charset="0"/>
              </a:rPr>
              <a:t>Back</a:t>
            </a:r>
          </a:p>
        </p:txBody>
      </p:sp>
      <p:sp>
        <p:nvSpPr>
          <p:cNvPr id="558092" name="Text Box 12">
            <a:extLst>
              <a:ext uri="{FF2B5EF4-FFF2-40B4-BE49-F238E27FC236}">
                <a16:creationId xmlns:a16="http://schemas.microsoft.com/office/drawing/2014/main" id="{3CD686EB-30F1-4501-A27B-6107D7BFF3A5}"/>
              </a:ext>
            </a:extLst>
          </p:cNvPr>
          <p:cNvSpPr txBox="1">
            <a:spLocks noChangeArrowheads="1"/>
          </p:cNvSpPr>
          <p:nvPr/>
        </p:nvSpPr>
        <p:spPr bwMode="auto">
          <a:xfrm>
            <a:off x="5946776" y="6400800"/>
            <a:ext cx="682625"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a:spAutoFit/>
          </a:bodyPr>
          <a:lstStyle/>
          <a:p>
            <a:pPr fontAlgn="base">
              <a:spcBef>
                <a:spcPct val="50000"/>
              </a:spcBef>
              <a:spcAft>
                <a:spcPct val="0"/>
              </a:spcAft>
            </a:pPr>
            <a:r>
              <a:rPr lang="en-US" altLang="en-US" sz="1400">
                <a:solidFill>
                  <a:srgbClr val="000000"/>
                </a:solidFill>
                <a:latin typeface="Arial" panose="020B0604020202020204" pitchFamily="34" charset="0"/>
              </a:rPr>
              <a:t>Front</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8690" name="Rectangle 2">
            <a:extLst>
              <a:ext uri="{FF2B5EF4-FFF2-40B4-BE49-F238E27FC236}">
                <a16:creationId xmlns:a16="http://schemas.microsoft.com/office/drawing/2014/main" id="{79B4E815-0BF3-4512-A81D-C6F6D33D47F5}"/>
              </a:ext>
            </a:extLst>
          </p:cNvPr>
          <p:cNvSpPr>
            <a:spLocks noGrp="1" noChangeArrowheads="1"/>
          </p:cNvSpPr>
          <p:nvPr>
            <p:ph type="title"/>
          </p:nvPr>
        </p:nvSpPr>
        <p:spPr/>
        <p:txBody>
          <a:bodyPr/>
          <a:lstStyle/>
          <a:p>
            <a:r>
              <a:rPr lang="en-US" altLang="en-US"/>
              <a:t>Authority</a:t>
            </a:r>
          </a:p>
        </p:txBody>
      </p:sp>
      <p:sp>
        <p:nvSpPr>
          <p:cNvPr id="498691" name="Rectangle 3">
            <a:extLst>
              <a:ext uri="{FF2B5EF4-FFF2-40B4-BE49-F238E27FC236}">
                <a16:creationId xmlns:a16="http://schemas.microsoft.com/office/drawing/2014/main" id="{FDBFE9CA-A3A1-4CBB-9874-01CD5D4102C1}"/>
              </a:ext>
            </a:extLst>
          </p:cNvPr>
          <p:cNvSpPr>
            <a:spLocks noGrp="1" noChangeArrowheads="1"/>
          </p:cNvSpPr>
          <p:nvPr>
            <p:ph type="body" idx="1"/>
          </p:nvPr>
        </p:nvSpPr>
        <p:spPr/>
        <p:txBody>
          <a:bodyPr/>
          <a:lstStyle/>
          <a:p>
            <a:pPr marL="533400" indent="-533400" algn="ctr">
              <a:buNone/>
            </a:pPr>
            <a:r>
              <a:rPr lang="en-US" altLang="en-US" sz="2800" u="sng">
                <a:solidFill>
                  <a:srgbClr val="800000"/>
                </a:solidFill>
                <a:effectLst>
                  <a:outerShdw blurRad="38100" dist="38100" dir="2700000" algn="tl">
                    <a:srgbClr val="C0C0C0"/>
                  </a:outerShdw>
                </a:effectLst>
                <a:latin typeface="Calligrapher" panose="020B0604020202020204" pitchFamily="2" charset="0"/>
              </a:rPr>
              <a:t>What makes a teaching infallible?</a:t>
            </a:r>
          </a:p>
          <a:p>
            <a:pPr marL="533400" indent="-533400" algn="ctr">
              <a:buNone/>
            </a:pPr>
            <a:endParaRPr lang="en-US" altLang="en-US" sz="2800"/>
          </a:p>
          <a:p>
            <a:pPr marL="533400" indent="-533400" algn="ctr">
              <a:buFontTx/>
              <a:buAutoNum type="arabicPeriod"/>
            </a:pPr>
            <a:r>
              <a:rPr lang="en-US" altLang="en-US" sz="2800"/>
              <a:t>Pope speaking alone concerning matters of faith or morals (</a:t>
            </a:r>
            <a:r>
              <a:rPr lang="en-US" altLang="en-US" sz="2800" i="1"/>
              <a:t>ex cathedra</a:t>
            </a:r>
            <a:r>
              <a:rPr lang="en-US" altLang="en-US" sz="2800"/>
              <a:t>):                                       </a:t>
            </a:r>
            <a:r>
              <a:rPr lang="en-US" altLang="en-US" sz="2800" i="1"/>
              <a:t>e.g., papal bulls, encyclicals</a:t>
            </a:r>
          </a:p>
          <a:p>
            <a:pPr marL="533400" indent="-533400" algn="ctr">
              <a:buFontTx/>
              <a:buAutoNum type="arabicPeriod"/>
            </a:pPr>
            <a:endParaRPr lang="en-US" altLang="en-US" sz="2800"/>
          </a:p>
          <a:p>
            <a:pPr marL="533400" indent="-533400" algn="ctr">
              <a:buFontTx/>
              <a:buAutoNum type="arabicPeriod"/>
            </a:pPr>
            <a:r>
              <a:rPr lang="en-US" altLang="en-US" sz="2800"/>
              <a:t>When the pope and bishops speaking together concerning matters of faith or morals:                               </a:t>
            </a:r>
            <a:r>
              <a:rPr lang="en-US" altLang="en-US" sz="2800" i="1"/>
              <a:t>e.g., ecumenical councils and creeds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2">
            <a:extLst>
              <a:ext uri="{FF2B5EF4-FFF2-40B4-BE49-F238E27FC236}">
                <a16:creationId xmlns:a16="http://schemas.microsoft.com/office/drawing/2014/main" id="{0DA67B9A-4162-4B58-B9A5-37ABBA8B1B87}"/>
              </a:ext>
            </a:extLst>
          </p:cNvPr>
          <p:cNvSpPr>
            <a:spLocks noGrp="1" noChangeArrowheads="1"/>
          </p:cNvSpPr>
          <p:nvPr>
            <p:ph type="subTitle" idx="1"/>
          </p:nvPr>
        </p:nvSpPr>
        <p:spPr>
          <a:xfrm>
            <a:off x="1905000" y="381000"/>
            <a:ext cx="7086600" cy="1752600"/>
          </a:xfrm>
        </p:spPr>
        <p:txBody>
          <a:bodyPr/>
          <a:lstStyle/>
          <a:p>
            <a:r>
              <a:rPr lang="en-US" altLang="en-US">
                <a:solidFill>
                  <a:srgbClr val="800000"/>
                </a:solidFill>
                <a:effectLst>
                  <a:outerShdw blurRad="38100" dist="38100" dir="2700000" algn="tl">
                    <a:srgbClr val="C0C0C0"/>
                  </a:outerShdw>
                </a:effectLst>
              </a:rPr>
              <a:t>“Every scripture is inspired by God and useful for teaching, for reproof, for correction, and for training in righteousness, that the person dedicated to God may be capable and equipped for every good work.”</a:t>
            </a:r>
          </a:p>
          <a:p>
            <a:pPr algn="r"/>
            <a:r>
              <a:rPr lang="en-US" altLang="en-US">
                <a:solidFill>
                  <a:srgbClr val="800000"/>
                </a:solidFill>
                <a:effectLst>
                  <a:outerShdw blurRad="38100" dist="38100" dir="2700000" algn="tl">
                    <a:srgbClr val="C0C0C0"/>
                  </a:outerShdw>
                </a:effectLst>
              </a:rPr>
              <a:t>—2 Timothy 3:16–17</a:t>
            </a:r>
            <a:r>
              <a:rPr lang="en-US" altLang="en-US"/>
              <a:t> </a:t>
            </a:r>
          </a:p>
          <a:p>
            <a:endParaRPr lang="en-US" altLang="en-US" sz="2800">
              <a:solidFill>
                <a:srgbClr val="800000"/>
              </a:solidFill>
              <a:effectLst>
                <a:outerShdw blurRad="38100" dist="38100" dir="2700000" algn="tl">
                  <a:srgbClr val="C0C0C0"/>
                </a:outerShdw>
              </a:effectLst>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22" name="Rectangle 2">
            <a:extLst>
              <a:ext uri="{FF2B5EF4-FFF2-40B4-BE49-F238E27FC236}">
                <a16:creationId xmlns:a16="http://schemas.microsoft.com/office/drawing/2014/main" id="{0B95FD97-AE01-4425-8789-C9044197F74E}"/>
              </a:ext>
            </a:extLst>
          </p:cNvPr>
          <p:cNvSpPr>
            <a:spLocks noGrp="1" noChangeArrowheads="1"/>
          </p:cNvSpPr>
          <p:nvPr>
            <p:ph type="title"/>
          </p:nvPr>
        </p:nvSpPr>
        <p:spPr/>
        <p:txBody>
          <a:bodyPr/>
          <a:lstStyle/>
          <a:p>
            <a:r>
              <a:rPr lang="en-US" altLang="en-US"/>
              <a:t>Authority</a:t>
            </a:r>
          </a:p>
        </p:txBody>
      </p:sp>
      <p:sp>
        <p:nvSpPr>
          <p:cNvPr id="389123" name="Rectangle 3">
            <a:extLst>
              <a:ext uri="{FF2B5EF4-FFF2-40B4-BE49-F238E27FC236}">
                <a16:creationId xmlns:a16="http://schemas.microsoft.com/office/drawing/2014/main" id="{0AB43DBD-F328-4560-A4F0-7E4EA0A909D1}"/>
              </a:ext>
            </a:extLst>
          </p:cNvPr>
          <p:cNvSpPr>
            <a:spLocks noGrp="1" noChangeArrowheads="1"/>
          </p:cNvSpPr>
          <p:nvPr>
            <p:ph type="body" idx="1"/>
          </p:nvPr>
        </p:nvSpPr>
        <p:spPr/>
        <p:txBody>
          <a:bodyPr/>
          <a:lstStyle/>
          <a:p>
            <a:pPr marL="2743200" indent="-2743200">
              <a:lnSpc>
                <a:spcPct val="80000"/>
              </a:lnSpc>
              <a:buNone/>
            </a:pPr>
            <a:r>
              <a:rPr lang="en-US" altLang="en-US" sz="2400" b="1" i="1"/>
              <a:t>Prima Scriptura</a:t>
            </a:r>
            <a:r>
              <a:rPr lang="en-US" altLang="en-US" sz="2400" b="1"/>
              <a:t>:</a:t>
            </a:r>
            <a:r>
              <a:rPr lang="en-US" altLang="en-US" sz="2400"/>
              <a:t> 	Belief that the Body of Christ has two separate sources of authority for faith and practice: 1) the Scriptures and 2) Tradition. Scripture is the primary source for authority, but by itself it is insufficient for all matters of faith and practice. Tradition also contains essential elements needed for the productive Christian life.</a:t>
            </a:r>
          </a:p>
          <a:p>
            <a:pPr marL="2743200" indent="-2743200">
              <a:lnSpc>
                <a:spcPct val="80000"/>
              </a:lnSpc>
              <a:buNone/>
            </a:pPr>
            <a:r>
              <a:rPr lang="en-US" altLang="en-US" sz="2400" b="1"/>
              <a:t>Adherents:</a:t>
            </a:r>
            <a:r>
              <a:rPr lang="en-US" altLang="en-US" sz="2400"/>
              <a:t> 	Some Roman Catholics, some Eastern Orthodox, some Protestants. </a:t>
            </a:r>
          </a:p>
          <a:p>
            <a:pPr marL="2743200" indent="-2743200">
              <a:lnSpc>
                <a:spcPct val="80000"/>
              </a:lnSpc>
              <a:buNone/>
            </a:pPr>
            <a:r>
              <a:rPr lang="en-US" altLang="en-US" sz="2400" b="1"/>
              <a:t>Tradition:</a:t>
            </a:r>
            <a:r>
              <a:rPr lang="en-US" altLang="en-US" sz="2400"/>
              <a:t>	Tradition 2</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6" name="Rectangle 2">
            <a:extLst>
              <a:ext uri="{FF2B5EF4-FFF2-40B4-BE49-F238E27FC236}">
                <a16:creationId xmlns:a16="http://schemas.microsoft.com/office/drawing/2014/main" id="{296719BF-6E89-47CB-8BC3-837496236B95}"/>
              </a:ext>
            </a:extLst>
          </p:cNvPr>
          <p:cNvSpPr>
            <a:spLocks noChangeArrowheads="1"/>
          </p:cNvSpPr>
          <p:nvPr/>
        </p:nvSpPr>
        <p:spPr bwMode="auto">
          <a:xfrm>
            <a:off x="1524000" y="0"/>
            <a:ext cx="9144000" cy="6858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415747" name="Oval 3">
            <a:extLst>
              <a:ext uri="{FF2B5EF4-FFF2-40B4-BE49-F238E27FC236}">
                <a16:creationId xmlns:a16="http://schemas.microsoft.com/office/drawing/2014/main" id="{CA88582D-CD64-4C6C-ACC9-FA34DB8C9E0C}"/>
              </a:ext>
            </a:extLst>
          </p:cNvPr>
          <p:cNvSpPr>
            <a:spLocks noChangeArrowheads="1"/>
          </p:cNvSpPr>
          <p:nvPr/>
        </p:nvSpPr>
        <p:spPr bwMode="auto">
          <a:xfrm>
            <a:off x="1905000" y="3276600"/>
            <a:ext cx="3200400" cy="1905000"/>
          </a:xfrm>
          <a:prstGeom prst="ellipse">
            <a:avLst/>
          </a:prstGeom>
          <a:solidFill>
            <a:schemeClr val="bg1"/>
          </a:solidFill>
          <a:ln w="9525">
            <a:solidFill>
              <a:schemeClr val="tx1"/>
            </a:solidFill>
            <a:round/>
            <a:headEnd/>
            <a:tailEnd/>
          </a:ln>
          <a:effectLst>
            <a:outerShdw dist="107763" dir="13500000" algn="ctr" rotWithShape="0">
              <a:schemeClr val="bg2">
                <a:alpha val="50000"/>
              </a:schemeClr>
            </a:outerShdw>
          </a:effectLst>
        </p:spPr>
        <p:txBody>
          <a:bodyPr wrap="none" anchor="ctr"/>
          <a:lstStyle/>
          <a:p>
            <a:pPr algn="ctr" fontAlgn="base">
              <a:spcBef>
                <a:spcPct val="0"/>
              </a:spcBef>
              <a:spcAft>
                <a:spcPct val="0"/>
              </a:spcAft>
            </a:pPr>
            <a:r>
              <a:rPr lang="en-US" altLang="en-US" sz="3600">
                <a:solidFill>
                  <a:srgbClr val="6A0000"/>
                </a:solidFill>
                <a:effectLst>
                  <a:outerShdw blurRad="38100" dist="38100" dir="2700000" algn="tl">
                    <a:srgbClr val="C0C0C0"/>
                  </a:outerShdw>
                </a:effectLst>
                <a:latin typeface="Calligrapher" panose="020B0604020202020204" pitchFamily="2" charset="0"/>
              </a:rPr>
              <a:t>Deposit </a:t>
            </a:r>
          </a:p>
          <a:p>
            <a:pPr algn="ctr" fontAlgn="base">
              <a:spcBef>
                <a:spcPct val="0"/>
              </a:spcBef>
              <a:spcAft>
                <a:spcPct val="0"/>
              </a:spcAft>
            </a:pPr>
            <a:r>
              <a:rPr lang="en-US" altLang="en-US" sz="3600">
                <a:solidFill>
                  <a:srgbClr val="6A0000"/>
                </a:solidFill>
                <a:effectLst>
                  <a:outerShdw blurRad="38100" dist="38100" dir="2700000" algn="tl">
                    <a:srgbClr val="C0C0C0"/>
                  </a:outerShdw>
                </a:effectLst>
                <a:latin typeface="Calligrapher" panose="020B0604020202020204" pitchFamily="2" charset="0"/>
              </a:rPr>
              <a:t>of Faith</a:t>
            </a:r>
          </a:p>
        </p:txBody>
      </p:sp>
      <p:sp>
        <p:nvSpPr>
          <p:cNvPr id="415748" name="Line 4">
            <a:extLst>
              <a:ext uri="{FF2B5EF4-FFF2-40B4-BE49-F238E27FC236}">
                <a16:creationId xmlns:a16="http://schemas.microsoft.com/office/drawing/2014/main" id="{0B61262E-0552-4B90-9448-E97E190960A5}"/>
              </a:ext>
            </a:extLst>
          </p:cNvPr>
          <p:cNvSpPr>
            <a:spLocks noChangeShapeType="1"/>
          </p:cNvSpPr>
          <p:nvPr/>
        </p:nvSpPr>
        <p:spPr bwMode="auto">
          <a:xfrm>
            <a:off x="1752600" y="6172200"/>
            <a:ext cx="822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415749" name="Text Box 5">
            <a:extLst>
              <a:ext uri="{FF2B5EF4-FFF2-40B4-BE49-F238E27FC236}">
                <a16:creationId xmlns:a16="http://schemas.microsoft.com/office/drawing/2014/main" id="{9571DDBB-99F5-4C90-906E-4326434A3A42}"/>
              </a:ext>
            </a:extLst>
          </p:cNvPr>
          <p:cNvSpPr txBox="1">
            <a:spLocks noChangeArrowheads="1"/>
          </p:cNvSpPr>
          <p:nvPr/>
        </p:nvSpPr>
        <p:spPr bwMode="auto">
          <a:xfrm>
            <a:off x="2133600" y="6248400"/>
            <a:ext cx="25908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400">
                <a:solidFill>
                  <a:srgbClr val="000000"/>
                </a:solidFill>
                <a:effectLst>
                  <a:outerShdw blurRad="38100" dist="38100" dir="2700000" algn="tl">
                    <a:srgbClr val="C0C0C0"/>
                  </a:outerShdw>
                </a:effectLst>
                <a:latin typeface="Perpetua" panose="02020502060401020303" pitchFamily="18" charset="0"/>
              </a:rPr>
              <a:t>Age of the Apostles</a:t>
            </a:r>
          </a:p>
        </p:txBody>
      </p:sp>
      <p:sp>
        <p:nvSpPr>
          <p:cNvPr id="415750" name="Text Box 6">
            <a:extLst>
              <a:ext uri="{FF2B5EF4-FFF2-40B4-BE49-F238E27FC236}">
                <a16:creationId xmlns:a16="http://schemas.microsoft.com/office/drawing/2014/main" id="{50A91975-34E7-40FE-A720-EF5FD4B7882F}"/>
              </a:ext>
            </a:extLst>
          </p:cNvPr>
          <p:cNvSpPr txBox="1">
            <a:spLocks noChangeArrowheads="1"/>
          </p:cNvSpPr>
          <p:nvPr/>
        </p:nvSpPr>
        <p:spPr bwMode="auto">
          <a:xfrm>
            <a:off x="1828800" y="1447800"/>
            <a:ext cx="3276600" cy="13287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fontAlgn="base">
              <a:spcBef>
                <a:spcPct val="50000"/>
              </a:spcBef>
              <a:spcAft>
                <a:spcPct val="0"/>
              </a:spcAft>
            </a:pPr>
            <a:r>
              <a:rPr lang="en-US" altLang="en-US">
                <a:solidFill>
                  <a:srgbClr val="000000"/>
                </a:solidFill>
                <a:latin typeface="Arial" panose="020B0604020202020204" pitchFamily="34" charset="0"/>
              </a:rPr>
              <a:t>“. . . contend earnestly for the faith that was once for all entrusted to the saints.” </a:t>
            </a:r>
          </a:p>
          <a:p>
            <a:pPr algn="r" fontAlgn="base">
              <a:spcBef>
                <a:spcPct val="50000"/>
              </a:spcBef>
              <a:spcAft>
                <a:spcPct val="0"/>
              </a:spcAft>
            </a:pPr>
            <a:r>
              <a:rPr lang="en-US" altLang="en-US">
                <a:solidFill>
                  <a:srgbClr val="000000"/>
                </a:solidFill>
                <a:latin typeface="Arial" panose="020B0604020202020204" pitchFamily="34" charset="0"/>
              </a:rPr>
              <a:t>—Jude 1:3 </a:t>
            </a:r>
          </a:p>
        </p:txBody>
      </p:sp>
      <p:sp>
        <p:nvSpPr>
          <p:cNvPr id="415753" name="Text Box 9">
            <a:extLst>
              <a:ext uri="{FF2B5EF4-FFF2-40B4-BE49-F238E27FC236}">
                <a16:creationId xmlns:a16="http://schemas.microsoft.com/office/drawing/2014/main" id="{1922FD40-0F5E-4002-816E-BB892C30EC02}"/>
              </a:ext>
            </a:extLst>
          </p:cNvPr>
          <p:cNvSpPr txBox="1">
            <a:spLocks noChangeArrowheads="1"/>
          </p:cNvSpPr>
          <p:nvPr/>
        </p:nvSpPr>
        <p:spPr bwMode="auto">
          <a:xfrm>
            <a:off x="6019800" y="6248400"/>
            <a:ext cx="25908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400">
                <a:solidFill>
                  <a:srgbClr val="000000"/>
                </a:solidFill>
                <a:effectLst>
                  <a:outerShdw blurRad="38100" dist="38100" dir="2700000" algn="tl">
                    <a:srgbClr val="C0C0C0"/>
                  </a:outerShdw>
                </a:effectLst>
                <a:latin typeface="Perpetua" panose="02020502060401020303" pitchFamily="18" charset="0"/>
              </a:rPr>
              <a:t>Age of the Church</a:t>
            </a:r>
          </a:p>
        </p:txBody>
      </p:sp>
      <p:sp>
        <p:nvSpPr>
          <p:cNvPr id="415754" name="Rectangle 10">
            <a:extLst>
              <a:ext uri="{FF2B5EF4-FFF2-40B4-BE49-F238E27FC236}">
                <a16:creationId xmlns:a16="http://schemas.microsoft.com/office/drawing/2014/main" id="{3AFE03C0-8061-481D-83E1-2FB64D8E4C24}"/>
              </a:ext>
            </a:extLst>
          </p:cNvPr>
          <p:cNvSpPr>
            <a:spLocks noChangeArrowheads="1"/>
          </p:cNvSpPr>
          <p:nvPr/>
        </p:nvSpPr>
        <p:spPr bwMode="auto">
          <a:xfrm>
            <a:off x="1828800" y="152400"/>
            <a:ext cx="3733800" cy="1143000"/>
          </a:xfrm>
          <a:prstGeom prst="rect">
            <a:avLst/>
          </a:prstGeom>
          <a:solidFill>
            <a:srgbClr val="800000"/>
          </a:solidFill>
          <a:ln w="9525">
            <a:solidFill>
              <a:schemeClr val="tx1"/>
            </a:solidFill>
            <a:miter lim="800000"/>
            <a:headEnd/>
            <a:tailEnd/>
          </a:ln>
          <a:effectLst>
            <a:outerShdw dist="107763" dir="8100000" algn="ctr" rotWithShape="0">
              <a:schemeClr val="bg2">
                <a:alpha val="50000"/>
              </a:schemeClr>
            </a:outerShdw>
          </a:effectLst>
        </p:spPr>
        <p:txBody>
          <a:bodyPr wrap="none" anchor="ctr"/>
          <a:lstStyle/>
          <a:p>
            <a:pPr algn="ctr" fontAlgn="base">
              <a:spcBef>
                <a:spcPct val="0"/>
              </a:spcBef>
              <a:spcAft>
                <a:spcPct val="0"/>
              </a:spcAft>
            </a:pPr>
            <a:r>
              <a:rPr lang="en-US" altLang="en-US" sz="3200" i="1">
                <a:solidFill>
                  <a:srgbClr val="FFFFFF"/>
                </a:solidFill>
                <a:effectLst>
                  <a:outerShdw blurRad="38100" dist="38100" dir="2700000" algn="tl">
                    <a:srgbClr val="000000"/>
                  </a:outerShdw>
                </a:effectLst>
                <a:latin typeface="Calligrapher" panose="020B0604020202020204" pitchFamily="2" charset="0"/>
              </a:rPr>
              <a:t>Prima Scriptura</a:t>
            </a:r>
          </a:p>
        </p:txBody>
      </p:sp>
      <p:sp>
        <p:nvSpPr>
          <p:cNvPr id="415755" name="Text Box 11">
            <a:extLst>
              <a:ext uri="{FF2B5EF4-FFF2-40B4-BE49-F238E27FC236}">
                <a16:creationId xmlns:a16="http://schemas.microsoft.com/office/drawing/2014/main" id="{495337D4-00AF-4FCC-9EA9-9380AE71D3FA}"/>
              </a:ext>
            </a:extLst>
          </p:cNvPr>
          <p:cNvSpPr txBox="1">
            <a:spLocks noChangeArrowheads="1"/>
          </p:cNvSpPr>
          <p:nvPr/>
        </p:nvSpPr>
        <p:spPr bwMode="auto">
          <a:xfrm>
            <a:off x="6934200" y="6126164"/>
            <a:ext cx="83820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altLang="en-US" sz="1200">
                <a:solidFill>
                  <a:srgbClr val="000000"/>
                </a:solidFill>
                <a:latin typeface="Arial" panose="020B0604020202020204" pitchFamily="34" charset="0"/>
              </a:rPr>
              <a:t>400 AD</a:t>
            </a:r>
          </a:p>
        </p:txBody>
      </p:sp>
      <p:sp>
        <p:nvSpPr>
          <p:cNvPr id="415756" name="Text Box 12">
            <a:extLst>
              <a:ext uri="{FF2B5EF4-FFF2-40B4-BE49-F238E27FC236}">
                <a16:creationId xmlns:a16="http://schemas.microsoft.com/office/drawing/2014/main" id="{BB8CB57B-7109-4DA5-934C-10455E87E48B}"/>
              </a:ext>
            </a:extLst>
          </p:cNvPr>
          <p:cNvSpPr txBox="1">
            <a:spLocks noChangeArrowheads="1"/>
          </p:cNvSpPr>
          <p:nvPr/>
        </p:nvSpPr>
        <p:spPr bwMode="auto">
          <a:xfrm>
            <a:off x="8382000" y="6126164"/>
            <a:ext cx="83820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altLang="en-US" sz="1200">
                <a:solidFill>
                  <a:srgbClr val="000000"/>
                </a:solidFill>
                <a:latin typeface="Arial" panose="020B0604020202020204" pitchFamily="34" charset="0"/>
              </a:rPr>
              <a:t>1000 AD</a:t>
            </a:r>
          </a:p>
        </p:txBody>
      </p:sp>
      <p:grpSp>
        <p:nvGrpSpPr>
          <p:cNvPr id="415769" name="Group 25">
            <a:extLst>
              <a:ext uri="{FF2B5EF4-FFF2-40B4-BE49-F238E27FC236}">
                <a16:creationId xmlns:a16="http://schemas.microsoft.com/office/drawing/2014/main" id="{E7B22844-CDEA-4B00-B707-FBA611131B67}"/>
              </a:ext>
            </a:extLst>
          </p:cNvPr>
          <p:cNvGrpSpPr>
            <a:grpSpLocks/>
          </p:cNvGrpSpPr>
          <p:nvPr/>
        </p:nvGrpSpPr>
        <p:grpSpPr bwMode="auto">
          <a:xfrm>
            <a:off x="4724400" y="1993900"/>
            <a:ext cx="5029200" cy="2152650"/>
            <a:chOff x="2016" y="1256"/>
            <a:chExt cx="3168" cy="1356"/>
          </a:xfrm>
        </p:grpSpPr>
        <p:sp>
          <p:nvSpPr>
            <p:cNvPr id="415751" name="Line 7">
              <a:extLst>
                <a:ext uri="{FF2B5EF4-FFF2-40B4-BE49-F238E27FC236}">
                  <a16:creationId xmlns:a16="http://schemas.microsoft.com/office/drawing/2014/main" id="{2A4A675A-9337-4E9C-AA77-7C42681C787C}"/>
                </a:ext>
              </a:extLst>
            </p:cNvPr>
            <p:cNvSpPr>
              <a:spLocks noChangeShapeType="1"/>
            </p:cNvSpPr>
            <p:nvPr/>
          </p:nvSpPr>
          <p:spPr bwMode="auto">
            <a:xfrm flipV="1">
              <a:off x="2016" y="1680"/>
              <a:ext cx="240" cy="576"/>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415758" name="Text Box 14">
              <a:extLst>
                <a:ext uri="{FF2B5EF4-FFF2-40B4-BE49-F238E27FC236}">
                  <a16:creationId xmlns:a16="http://schemas.microsoft.com/office/drawing/2014/main" id="{2E666730-4B75-4C4A-B1FA-57CC634D282E}"/>
                </a:ext>
              </a:extLst>
            </p:cNvPr>
            <p:cNvSpPr txBox="1">
              <a:spLocks noChangeArrowheads="1"/>
            </p:cNvSpPr>
            <p:nvPr/>
          </p:nvSpPr>
          <p:spPr bwMode="auto">
            <a:xfrm>
              <a:off x="2544" y="1256"/>
              <a:ext cx="2400" cy="135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3600">
                  <a:solidFill>
                    <a:srgbClr val="6A0000"/>
                  </a:solidFill>
                  <a:effectLst>
                    <a:outerShdw blurRad="38100" dist="38100" dir="2700000" algn="tl">
                      <a:srgbClr val="C0C0C0"/>
                    </a:outerShdw>
                  </a:effectLst>
                  <a:latin typeface="Calligrapher" panose="020B0604020202020204" pitchFamily="2" charset="0"/>
                </a:rPr>
                <a:t>Church</a:t>
              </a:r>
            </a:p>
            <a:p>
              <a:pPr algn="ctr" fontAlgn="base">
                <a:spcBef>
                  <a:spcPct val="50000"/>
                </a:spcBef>
                <a:spcAft>
                  <a:spcPct val="0"/>
                </a:spcAft>
              </a:pPr>
              <a:r>
                <a:rPr lang="en-US" altLang="en-US">
                  <a:solidFill>
                    <a:srgbClr val="000000"/>
                  </a:solidFill>
                  <a:latin typeface="Arial" panose="020B0604020202020204" pitchFamily="34" charset="0"/>
                </a:rPr>
                <a:t>Unwritten Tradition (</a:t>
              </a:r>
              <a:r>
                <a:rPr lang="en-US" altLang="en-US" i="1">
                  <a:solidFill>
                    <a:srgbClr val="000000"/>
                  </a:solidFill>
                  <a:latin typeface="Arial" panose="020B0604020202020204" pitchFamily="34" charset="0"/>
                </a:rPr>
                <a:t>paradosis</a:t>
              </a:r>
              <a:r>
                <a:rPr lang="en-US" altLang="en-US">
                  <a:solidFill>
                    <a:srgbClr val="000000"/>
                  </a:solidFill>
                  <a:latin typeface="Arial" panose="020B0604020202020204" pitchFamily="34" charset="0"/>
                </a:rPr>
                <a:t>). Interprets Scripture and contains doctrine and morals that are extrabiblical. Tradition can never contradict Scripture.</a:t>
              </a:r>
            </a:p>
          </p:txBody>
        </p:sp>
        <p:sp>
          <p:nvSpPr>
            <p:cNvPr id="415760" name="Line 16">
              <a:extLst>
                <a:ext uri="{FF2B5EF4-FFF2-40B4-BE49-F238E27FC236}">
                  <a16:creationId xmlns:a16="http://schemas.microsoft.com/office/drawing/2014/main" id="{688D00FD-AE73-49F6-88AF-615594B92D73}"/>
                </a:ext>
              </a:extLst>
            </p:cNvPr>
            <p:cNvSpPr>
              <a:spLocks noChangeShapeType="1"/>
            </p:cNvSpPr>
            <p:nvPr/>
          </p:nvSpPr>
          <p:spPr bwMode="auto">
            <a:xfrm>
              <a:off x="3552" y="1680"/>
              <a:ext cx="576" cy="0"/>
            </a:xfrm>
            <a:prstGeom prst="line">
              <a:avLst/>
            </a:prstGeom>
            <a:noFill/>
            <a:ln w="571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415761" name="Line 17">
              <a:extLst>
                <a:ext uri="{FF2B5EF4-FFF2-40B4-BE49-F238E27FC236}">
                  <a16:creationId xmlns:a16="http://schemas.microsoft.com/office/drawing/2014/main" id="{1204B706-CB8D-4F30-9ED6-D239AF5E9FEF}"/>
                </a:ext>
              </a:extLst>
            </p:cNvPr>
            <p:cNvSpPr>
              <a:spLocks noChangeShapeType="1"/>
            </p:cNvSpPr>
            <p:nvPr/>
          </p:nvSpPr>
          <p:spPr bwMode="auto">
            <a:xfrm flipH="1">
              <a:off x="2256" y="1680"/>
              <a:ext cx="48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415762" name="Line 18">
              <a:extLst>
                <a:ext uri="{FF2B5EF4-FFF2-40B4-BE49-F238E27FC236}">
                  <a16:creationId xmlns:a16="http://schemas.microsoft.com/office/drawing/2014/main" id="{F56DED29-C13C-4C0A-9280-737FE3DBCCEC}"/>
                </a:ext>
              </a:extLst>
            </p:cNvPr>
            <p:cNvSpPr>
              <a:spLocks noChangeShapeType="1"/>
            </p:cNvSpPr>
            <p:nvPr/>
          </p:nvSpPr>
          <p:spPr bwMode="auto">
            <a:xfrm flipH="1">
              <a:off x="2688" y="1680"/>
              <a:ext cx="720" cy="0"/>
            </a:xfrm>
            <a:prstGeom prst="line">
              <a:avLst/>
            </a:prstGeom>
            <a:noFill/>
            <a:ln w="57150">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415763" name="Line 19">
              <a:extLst>
                <a:ext uri="{FF2B5EF4-FFF2-40B4-BE49-F238E27FC236}">
                  <a16:creationId xmlns:a16="http://schemas.microsoft.com/office/drawing/2014/main" id="{01948054-D1B2-4CCA-9154-79924149F466}"/>
                </a:ext>
              </a:extLst>
            </p:cNvPr>
            <p:cNvSpPr>
              <a:spLocks noChangeShapeType="1"/>
            </p:cNvSpPr>
            <p:nvPr/>
          </p:nvSpPr>
          <p:spPr bwMode="auto">
            <a:xfrm>
              <a:off x="4128" y="1680"/>
              <a:ext cx="1056" cy="0"/>
            </a:xfrm>
            <a:prstGeom prst="line">
              <a:avLst/>
            </a:prstGeom>
            <a:noFill/>
            <a:ln w="57150" cap="rnd">
              <a:solidFill>
                <a:schemeClr val="tx1"/>
              </a:solidFill>
              <a:prstDash val="sysDot"/>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grpSp>
      <p:grpSp>
        <p:nvGrpSpPr>
          <p:cNvPr id="415770" name="Group 26">
            <a:extLst>
              <a:ext uri="{FF2B5EF4-FFF2-40B4-BE49-F238E27FC236}">
                <a16:creationId xmlns:a16="http://schemas.microsoft.com/office/drawing/2014/main" id="{5AA201C7-1A64-4CEE-836C-056FC031CFA2}"/>
              </a:ext>
            </a:extLst>
          </p:cNvPr>
          <p:cNvGrpSpPr>
            <a:grpSpLocks/>
          </p:cNvGrpSpPr>
          <p:nvPr/>
        </p:nvGrpSpPr>
        <p:grpSpPr bwMode="auto">
          <a:xfrm>
            <a:off x="4800600" y="4800600"/>
            <a:ext cx="4876800" cy="1295400"/>
            <a:chOff x="2064" y="3024"/>
            <a:chExt cx="3072" cy="816"/>
          </a:xfrm>
        </p:grpSpPr>
        <p:sp>
          <p:nvSpPr>
            <p:cNvPr id="415752" name="Line 8">
              <a:extLst>
                <a:ext uri="{FF2B5EF4-FFF2-40B4-BE49-F238E27FC236}">
                  <a16:creationId xmlns:a16="http://schemas.microsoft.com/office/drawing/2014/main" id="{C1B15F0F-DA85-4084-A16B-6DC898456D5C}"/>
                </a:ext>
              </a:extLst>
            </p:cNvPr>
            <p:cNvSpPr>
              <a:spLocks noChangeShapeType="1"/>
            </p:cNvSpPr>
            <p:nvPr/>
          </p:nvSpPr>
          <p:spPr bwMode="auto">
            <a:xfrm>
              <a:off x="2064" y="3024"/>
              <a:ext cx="192" cy="576"/>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grpSp>
          <p:nvGrpSpPr>
            <p:cNvPr id="415764" name="Group 20">
              <a:extLst>
                <a:ext uri="{FF2B5EF4-FFF2-40B4-BE49-F238E27FC236}">
                  <a16:creationId xmlns:a16="http://schemas.microsoft.com/office/drawing/2014/main" id="{00C97747-D570-457C-AF91-2AE3EC0ED582}"/>
                </a:ext>
              </a:extLst>
            </p:cNvPr>
            <p:cNvGrpSpPr>
              <a:grpSpLocks/>
            </p:cNvGrpSpPr>
            <p:nvPr/>
          </p:nvGrpSpPr>
          <p:grpSpPr bwMode="auto">
            <a:xfrm>
              <a:off x="2256" y="3176"/>
              <a:ext cx="2880" cy="664"/>
              <a:chOff x="2256" y="3176"/>
              <a:chExt cx="2880" cy="664"/>
            </a:xfrm>
          </p:grpSpPr>
          <p:sp>
            <p:nvSpPr>
              <p:cNvPr id="415765" name="Text Box 21">
                <a:extLst>
                  <a:ext uri="{FF2B5EF4-FFF2-40B4-BE49-F238E27FC236}">
                    <a16:creationId xmlns:a16="http://schemas.microsoft.com/office/drawing/2014/main" id="{349595B0-862E-4348-BFF7-E3014523285E}"/>
                  </a:ext>
                </a:extLst>
              </p:cNvPr>
              <p:cNvSpPr txBox="1">
                <a:spLocks noChangeArrowheads="1"/>
              </p:cNvSpPr>
              <p:nvPr/>
            </p:nvSpPr>
            <p:spPr bwMode="auto">
              <a:xfrm>
                <a:off x="2592" y="3176"/>
                <a:ext cx="2400" cy="66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3600">
                    <a:solidFill>
                      <a:srgbClr val="6A0000"/>
                    </a:solidFill>
                    <a:effectLst>
                      <a:outerShdw blurRad="38100" dist="38100" dir="2700000" algn="tl">
                        <a:srgbClr val="C0C0C0"/>
                      </a:outerShdw>
                    </a:effectLst>
                    <a:latin typeface="Calligrapher" panose="020B0604020202020204" pitchFamily="2" charset="0"/>
                  </a:rPr>
                  <a:t>Scripture</a:t>
                </a:r>
              </a:p>
              <a:p>
                <a:pPr algn="ctr" fontAlgn="base">
                  <a:spcBef>
                    <a:spcPct val="50000"/>
                  </a:spcBef>
                  <a:spcAft>
                    <a:spcPct val="0"/>
                  </a:spcAft>
                </a:pPr>
                <a:r>
                  <a:rPr lang="en-US" altLang="en-US">
                    <a:solidFill>
                      <a:srgbClr val="000000"/>
                    </a:solidFill>
                    <a:latin typeface="Arial" panose="020B0604020202020204" pitchFamily="34" charset="0"/>
                  </a:rPr>
                  <a:t>Written Infallible Tradition</a:t>
                </a:r>
              </a:p>
            </p:txBody>
          </p:sp>
          <p:grpSp>
            <p:nvGrpSpPr>
              <p:cNvPr id="415766" name="Group 22">
                <a:extLst>
                  <a:ext uri="{FF2B5EF4-FFF2-40B4-BE49-F238E27FC236}">
                    <a16:creationId xmlns:a16="http://schemas.microsoft.com/office/drawing/2014/main" id="{907AB74D-B62C-4317-B45A-EF1AF2DF0CB2}"/>
                  </a:ext>
                </a:extLst>
              </p:cNvPr>
              <p:cNvGrpSpPr>
                <a:grpSpLocks/>
              </p:cNvGrpSpPr>
              <p:nvPr/>
            </p:nvGrpSpPr>
            <p:grpSpPr bwMode="auto">
              <a:xfrm>
                <a:off x="2256" y="3600"/>
                <a:ext cx="2880" cy="0"/>
                <a:chOff x="2256" y="3600"/>
                <a:chExt cx="2880" cy="0"/>
              </a:xfrm>
            </p:grpSpPr>
            <p:sp>
              <p:nvSpPr>
                <p:cNvPr id="415767" name="Line 23">
                  <a:extLst>
                    <a:ext uri="{FF2B5EF4-FFF2-40B4-BE49-F238E27FC236}">
                      <a16:creationId xmlns:a16="http://schemas.microsoft.com/office/drawing/2014/main" id="{649019B3-0973-477E-B741-3CBD874560C7}"/>
                    </a:ext>
                  </a:extLst>
                </p:cNvPr>
                <p:cNvSpPr>
                  <a:spLocks noChangeShapeType="1"/>
                </p:cNvSpPr>
                <p:nvPr/>
              </p:nvSpPr>
              <p:spPr bwMode="auto">
                <a:xfrm>
                  <a:off x="3312" y="3600"/>
                  <a:ext cx="1824" cy="0"/>
                </a:xfrm>
                <a:prstGeom prst="line">
                  <a:avLst/>
                </a:prstGeom>
                <a:noFill/>
                <a:ln w="57150">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415768" name="Line 24">
                  <a:extLst>
                    <a:ext uri="{FF2B5EF4-FFF2-40B4-BE49-F238E27FC236}">
                      <a16:creationId xmlns:a16="http://schemas.microsoft.com/office/drawing/2014/main" id="{DC2AF333-9B41-434E-896B-BFBE9C0746A9}"/>
                    </a:ext>
                  </a:extLst>
                </p:cNvPr>
                <p:cNvSpPr>
                  <a:spLocks noChangeShapeType="1"/>
                </p:cNvSpPr>
                <p:nvPr/>
              </p:nvSpPr>
              <p:spPr bwMode="auto">
                <a:xfrm>
                  <a:off x="2256" y="3600"/>
                  <a:ext cx="1056" cy="0"/>
                </a:xfrm>
                <a:prstGeom prst="line">
                  <a:avLst/>
                </a:prstGeom>
                <a:noFill/>
                <a:ln w="571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gr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15769"/>
                                        </p:tgtEl>
                                        <p:attrNameLst>
                                          <p:attrName>style.visibility</p:attrName>
                                        </p:attrNameLst>
                                      </p:cBhvr>
                                      <p:to>
                                        <p:strVal val="visible"/>
                                      </p:to>
                                    </p:set>
                                    <p:animEffect transition="in" filter="wipe(left)">
                                      <p:cBhvr>
                                        <p:cTn id="7" dur="1000"/>
                                        <p:tgtEl>
                                          <p:spTgt spid="41576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15770"/>
                                        </p:tgtEl>
                                        <p:attrNameLst>
                                          <p:attrName>style.visibility</p:attrName>
                                        </p:attrNameLst>
                                      </p:cBhvr>
                                      <p:to>
                                        <p:strVal val="visible"/>
                                      </p:to>
                                    </p:set>
                                    <p:animEffect transition="in" filter="wipe(left)">
                                      <p:cBhvr>
                                        <p:cTn id="12" dur="1000"/>
                                        <p:tgtEl>
                                          <p:spTgt spid="4157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Rectangle 2">
            <a:extLst>
              <a:ext uri="{FF2B5EF4-FFF2-40B4-BE49-F238E27FC236}">
                <a16:creationId xmlns:a16="http://schemas.microsoft.com/office/drawing/2014/main" id="{BB3F308A-7146-4561-A3C2-A0384584E284}"/>
              </a:ext>
            </a:extLst>
          </p:cNvPr>
          <p:cNvSpPr>
            <a:spLocks noGrp="1" noChangeArrowheads="1"/>
          </p:cNvSpPr>
          <p:nvPr>
            <p:ph type="title"/>
          </p:nvPr>
        </p:nvSpPr>
        <p:spPr/>
        <p:txBody>
          <a:bodyPr/>
          <a:lstStyle/>
          <a:p>
            <a:r>
              <a:rPr lang="en-US" altLang="en-US"/>
              <a:t>Authority</a:t>
            </a:r>
          </a:p>
        </p:txBody>
      </p:sp>
      <p:sp>
        <p:nvSpPr>
          <p:cNvPr id="556035" name="Text Box 3">
            <a:extLst>
              <a:ext uri="{FF2B5EF4-FFF2-40B4-BE49-F238E27FC236}">
                <a16:creationId xmlns:a16="http://schemas.microsoft.com/office/drawing/2014/main" id="{919F0925-A307-4CB4-9E5A-8F73762B8279}"/>
              </a:ext>
            </a:extLst>
          </p:cNvPr>
          <p:cNvSpPr txBox="1">
            <a:spLocks noChangeArrowheads="1"/>
          </p:cNvSpPr>
          <p:nvPr/>
        </p:nvSpPr>
        <p:spPr bwMode="auto">
          <a:xfrm>
            <a:off x="2346326" y="5832476"/>
            <a:ext cx="65" cy="461665"/>
          </a:xfrm>
          <a:prstGeom prst="rect">
            <a:avLst/>
          </a:prstGeom>
          <a:noFill/>
          <a:ln>
            <a:noFill/>
          </a:ln>
          <a:effectLst>
            <a:outerShdw dist="107763" dir="135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rIns="0">
            <a:spAutoFit/>
          </a:bodyPr>
          <a:lstStyle>
            <a:lvl1pPr algn="l">
              <a:defRPr>
                <a:solidFill>
                  <a:schemeClr val="tx1"/>
                </a:solidFill>
                <a:latin typeface="Arial" panose="020B0604020202020204" pitchFamily="34" charset="0"/>
              </a:defRPr>
            </a:lvl1pPr>
            <a:lvl2pPr marL="503238"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fontAlgn="base">
              <a:spcBef>
                <a:spcPct val="20000"/>
              </a:spcBef>
              <a:spcAft>
                <a:spcPct val="0"/>
              </a:spcAft>
              <a:buClr>
                <a:srgbClr val="333399"/>
              </a:buClr>
              <a:buSzPct val="55000"/>
            </a:pPr>
            <a:endParaRPr lang="en-US" altLang="en-US" sz="2400">
              <a:solidFill>
                <a:srgbClr val="000000"/>
              </a:solidFill>
              <a:latin typeface="Times New Roman" panose="02020603050405020304" pitchFamily="18" charset="0"/>
            </a:endParaRPr>
          </a:p>
        </p:txBody>
      </p:sp>
      <p:sp>
        <p:nvSpPr>
          <p:cNvPr id="556036" name="AutoShape 4">
            <a:extLst>
              <a:ext uri="{FF2B5EF4-FFF2-40B4-BE49-F238E27FC236}">
                <a16:creationId xmlns:a16="http://schemas.microsoft.com/office/drawing/2014/main" id="{931020CF-1760-45FE-821E-549BEF11513A}"/>
              </a:ext>
            </a:extLst>
          </p:cNvPr>
          <p:cNvSpPr>
            <a:spLocks noChangeArrowheads="1"/>
          </p:cNvSpPr>
          <p:nvPr/>
        </p:nvSpPr>
        <p:spPr bwMode="auto">
          <a:xfrm>
            <a:off x="2514600" y="2362200"/>
            <a:ext cx="7315200" cy="40386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bg1"/>
          </a:solidFill>
          <a:ln w="9525">
            <a:solidFill>
              <a:schemeClr val="tx1"/>
            </a:solidFill>
            <a:miter lim="800000"/>
            <a:headEnd/>
            <a:tailEnd/>
          </a:ln>
          <a:effectLst>
            <a:outerShdw dist="107763" dir="13500000" algn="ctr" rotWithShape="0">
              <a:schemeClr val="bg2"/>
            </a:outerShdw>
          </a:effectLst>
        </p:spPr>
        <p:txBody>
          <a:bodyPr wrap="none" anchor="ctr"/>
          <a:lstStyle>
            <a:lvl1pPr marL="457200" algn="l">
              <a:defRPr>
                <a:solidFill>
                  <a:schemeClr val="tx1"/>
                </a:solidFill>
                <a:latin typeface="Arial" panose="020B0604020202020204" pitchFamily="34" charset="0"/>
              </a:defRPr>
            </a:lvl1pPr>
            <a:lvl2pPr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fontAlgn="base">
              <a:spcBef>
                <a:spcPct val="20000"/>
              </a:spcBef>
              <a:spcAft>
                <a:spcPct val="0"/>
              </a:spcAft>
              <a:buClr>
                <a:srgbClr val="333399"/>
              </a:buClr>
              <a:buSzPct val="55000"/>
            </a:pPr>
            <a:endParaRPr lang="en-US" altLang="en-US" sz="2400">
              <a:solidFill>
                <a:srgbClr val="000000"/>
              </a:solidFill>
              <a:latin typeface="Times New Roman" panose="02020603050405020304" pitchFamily="18" charset="0"/>
            </a:endParaRPr>
          </a:p>
        </p:txBody>
      </p:sp>
      <p:sp>
        <p:nvSpPr>
          <p:cNvPr id="556037" name="Text Box 5">
            <a:extLst>
              <a:ext uri="{FF2B5EF4-FFF2-40B4-BE49-F238E27FC236}">
                <a16:creationId xmlns:a16="http://schemas.microsoft.com/office/drawing/2014/main" id="{4CA8BFB1-AF12-43F8-80EC-9DD51C1F20F7}"/>
              </a:ext>
            </a:extLst>
          </p:cNvPr>
          <p:cNvSpPr txBox="1">
            <a:spLocks noChangeArrowheads="1"/>
          </p:cNvSpPr>
          <p:nvPr/>
        </p:nvSpPr>
        <p:spPr bwMode="auto">
          <a:xfrm>
            <a:off x="6169026" y="5897564"/>
            <a:ext cx="18319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wrap="none">
            <a:spAutoFit/>
          </a:bodyPr>
          <a:lstStyle>
            <a:lvl1pPr algn="l">
              <a:defRPr>
                <a:solidFill>
                  <a:schemeClr val="tx1"/>
                </a:solidFill>
                <a:latin typeface="Arial" panose="020B0604020202020204" pitchFamily="34" charset="0"/>
              </a:defRPr>
            </a:lvl1pPr>
            <a:lvl2pPr marL="503238"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fontAlgn="base">
              <a:spcBef>
                <a:spcPct val="20000"/>
              </a:spcBef>
              <a:spcAft>
                <a:spcPct val="0"/>
              </a:spcAft>
              <a:buClr>
                <a:srgbClr val="333399"/>
              </a:buClr>
              <a:buSzPct val="55000"/>
            </a:pPr>
            <a:r>
              <a:rPr lang="en-US" altLang="en-US" sz="3200" b="1">
                <a:solidFill>
                  <a:srgbClr val="000000"/>
                </a:solidFill>
                <a:effectLst>
                  <a:outerShdw blurRad="38100" dist="38100" dir="2700000" algn="tl">
                    <a:srgbClr val="C0C0C0"/>
                  </a:outerShdw>
                </a:effectLst>
                <a:latin typeface="Times New Roman" panose="02020603050405020304" pitchFamily="18" charset="0"/>
              </a:rPr>
              <a:t>Scripture</a:t>
            </a:r>
          </a:p>
        </p:txBody>
      </p:sp>
      <p:sp>
        <p:nvSpPr>
          <p:cNvPr id="556038" name="Text Box 6">
            <a:extLst>
              <a:ext uri="{FF2B5EF4-FFF2-40B4-BE49-F238E27FC236}">
                <a16:creationId xmlns:a16="http://schemas.microsoft.com/office/drawing/2014/main" id="{EE8DB72D-2CBB-4511-BC10-CFCCCA4D336C}"/>
              </a:ext>
            </a:extLst>
          </p:cNvPr>
          <p:cNvSpPr txBox="1">
            <a:spLocks noChangeArrowheads="1"/>
          </p:cNvSpPr>
          <p:nvPr/>
        </p:nvSpPr>
        <p:spPr bwMode="auto">
          <a:xfrm>
            <a:off x="4241800" y="5791200"/>
            <a:ext cx="1854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wrap="none">
            <a:spAutoFit/>
          </a:bodyPr>
          <a:lstStyle>
            <a:lvl1pPr algn="l">
              <a:defRPr>
                <a:solidFill>
                  <a:schemeClr val="tx1"/>
                </a:solidFill>
                <a:latin typeface="Arial" panose="020B0604020202020204" pitchFamily="34" charset="0"/>
              </a:defRPr>
            </a:lvl1pPr>
            <a:lvl2pPr marL="503238"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fontAlgn="base">
              <a:spcBef>
                <a:spcPct val="20000"/>
              </a:spcBef>
              <a:spcAft>
                <a:spcPct val="0"/>
              </a:spcAft>
              <a:buClr>
                <a:srgbClr val="333399"/>
              </a:buClr>
              <a:buSzPct val="55000"/>
            </a:pPr>
            <a:r>
              <a:rPr lang="en-US" altLang="en-US" sz="3200" b="1">
                <a:solidFill>
                  <a:srgbClr val="000000"/>
                </a:solidFill>
                <a:effectLst>
                  <a:outerShdw blurRad="38100" dist="38100" dir="2700000" algn="tl">
                    <a:srgbClr val="C0C0C0"/>
                  </a:outerShdw>
                </a:effectLst>
                <a:latin typeface="Times New Roman" panose="02020603050405020304" pitchFamily="18" charset="0"/>
              </a:rPr>
              <a:t>Tradition</a:t>
            </a:r>
          </a:p>
        </p:txBody>
      </p:sp>
      <p:sp>
        <p:nvSpPr>
          <p:cNvPr id="556039" name="Text Box 7">
            <a:extLst>
              <a:ext uri="{FF2B5EF4-FFF2-40B4-BE49-F238E27FC236}">
                <a16:creationId xmlns:a16="http://schemas.microsoft.com/office/drawing/2014/main" id="{3F646551-F638-4D71-96C0-FBB0851E486E}"/>
              </a:ext>
            </a:extLst>
          </p:cNvPr>
          <p:cNvSpPr txBox="1">
            <a:spLocks noChangeArrowheads="1"/>
          </p:cNvSpPr>
          <p:nvPr/>
        </p:nvSpPr>
        <p:spPr bwMode="auto">
          <a:xfrm>
            <a:off x="3048000" y="2743200"/>
            <a:ext cx="21272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wrap="none">
            <a:spAutoFit/>
          </a:bodyPr>
          <a:lstStyle>
            <a:lvl1pPr algn="l">
              <a:defRPr>
                <a:solidFill>
                  <a:schemeClr val="tx1"/>
                </a:solidFill>
                <a:latin typeface="Arial" panose="020B0604020202020204" pitchFamily="34" charset="0"/>
              </a:defRPr>
            </a:lvl1pPr>
            <a:lvl2pPr marL="503238"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fontAlgn="base">
              <a:spcBef>
                <a:spcPct val="20000"/>
              </a:spcBef>
              <a:spcAft>
                <a:spcPct val="0"/>
              </a:spcAft>
              <a:buClr>
                <a:srgbClr val="333399"/>
              </a:buClr>
              <a:buSzPct val="55000"/>
            </a:pPr>
            <a:r>
              <a:rPr lang="en-US" altLang="en-US" sz="3200" b="1">
                <a:solidFill>
                  <a:srgbClr val="000000"/>
                </a:solidFill>
                <a:effectLst>
                  <a:outerShdw blurRad="38100" dist="38100" dir="2700000" algn="tl">
                    <a:srgbClr val="C0C0C0"/>
                  </a:outerShdw>
                </a:effectLst>
                <a:latin typeface="Times New Roman" panose="02020603050405020304" pitchFamily="18" charset="0"/>
              </a:rPr>
              <a:t>Experience</a:t>
            </a:r>
          </a:p>
        </p:txBody>
      </p:sp>
      <p:sp>
        <p:nvSpPr>
          <p:cNvPr id="556040" name="Text Box 8">
            <a:extLst>
              <a:ext uri="{FF2B5EF4-FFF2-40B4-BE49-F238E27FC236}">
                <a16:creationId xmlns:a16="http://schemas.microsoft.com/office/drawing/2014/main" id="{D3EA45F2-77F9-4E18-BF25-3D730A2122BE}"/>
              </a:ext>
            </a:extLst>
          </p:cNvPr>
          <p:cNvSpPr txBox="1">
            <a:spLocks noChangeArrowheads="1"/>
          </p:cNvSpPr>
          <p:nvPr/>
        </p:nvSpPr>
        <p:spPr bwMode="auto">
          <a:xfrm>
            <a:off x="4548188" y="3886200"/>
            <a:ext cx="3536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wrap="none">
            <a:spAutoFit/>
          </a:bodyPr>
          <a:lstStyle>
            <a:lvl1pPr algn="l">
              <a:defRPr>
                <a:solidFill>
                  <a:schemeClr val="tx1"/>
                </a:solidFill>
                <a:latin typeface="Arial" panose="020B0604020202020204" pitchFamily="34" charset="0"/>
              </a:defRPr>
            </a:lvl1pPr>
            <a:lvl2pPr marL="503238"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fontAlgn="base">
              <a:spcBef>
                <a:spcPct val="20000"/>
              </a:spcBef>
              <a:spcAft>
                <a:spcPct val="0"/>
              </a:spcAft>
              <a:buClr>
                <a:srgbClr val="333399"/>
              </a:buClr>
              <a:buSzPct val="55000"/>
            </a:pPr>
            <a:r>
              <a:rPr lang="en-US" altLang="en-US" sz="3200" b="1">
                <a:solidFill>
                  <a:srgbClr val="000000"/>
                </a:solidFill>
                <a:effectLst>
                  <a:outerShdw blurRad="38100" dist="38100" dir="2700000" algn="tl">
                    <a:srgbClr val="C0C0C0"/>
                  </a:outerShdw>
                </a:effectLst>
                <a:latin typeface="Times New Roman" panose="02020603050405020304" pitchFamily="18" charset="0"/>
              </a:rPr>
              <a:t>General Revelation</a:t>
            </a:r>
          </a:p>
        </p:txBody>
      </p:sp>
      <p:sp>
        <p:nvSpPr>
          <p:cNvPr id="556041" name="Text Box 9">
            <a:extLst>
              <a:ext uri="{FF2B5EF4-FFF2-40B4-BE49-F238E27FC236}">
                <a16:creationId xmlns:a16="http://schemas.microsoft.com/office/drawing/2014/main" id="{2B336681-C668-4C3C-96F2-A89FDDBEFACB}"/>
              </a:ext>
            </a:extLst>
          </p:cNvPr>
          <p:cNvSpPr txBox="1">
            <a:spLocks noChangeArrowheads="1"/>
          </p:cNvSpPr>
          <p:nvPr/>
        </p:nvSpPr>
        <p:spPr bwMode="auto">
          <a:xfrm>
            <a:off x="5484814" y="5029200"/>
            <a:ext cx="144938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wrap="none">
            <a:spAutoFit/>
          </a:bodyPr>
          <a:lstStyle>
            <a:lvl1pPr algn="l">
              <a:defRPr>
                <a:solidFill>
                  <a:schemeClr val="tx1"/>
                </a:solidFill>
                <a:latin typeface="Arial" panose="020B0604020202020204" pitchFamily="34" charset="0"/>
              </a:defRPr>
            </a:lvl1pPr>
            <a:lvl2pPr marL="503238"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fontAlgn="base">
              <a:spcBef>
                <a:spcPct val="20000"/>
              </a:spcBef>
              <a:spcAft>
                <a:spcPct val="0"/>
              </a:spcAft>
              <a:buClr>
                <a:srgbClr val="333399"/>
              </a:buClr>
              <a:buSzPct val="55000"/>
            </a:pPr>
            <a:r>
              <a:rPr lang="en-US" altLang="en-US" sz="3200" b="1">
                <a:solidFill>
                  <a:srgbClr val="000000"/>
                </a:solidFill>
                <a:effectLst>
                  <a:outerShdw blurRad="38100" dist="38100" dir="2700000" algn="tl">
                    <a:srgbClr val="C0C0C0"/>
                  </a:outerShdw>
                </a:effectLst>
                <a:latin typeface="Times New Roman" panose="02020603050405020304" pitchFamily="18" charset="0"/>
              </a:rPr>
              <a:t>Reason</a:t>
            </a:r>
          </a:p>
        </p:txBody>
      </p:sp>
      <p:sp>
        <p:nvSpPr>
          <p:cNvPr id="556042" name="Text Box 10">
            <a:extLst>
              <a:ext uri="{FF2B5EF4-FFF2-40B4-BE49-F238E27FC236}">
                <a16:creationId xmlns:a16="http://schemas.microsoft.com/office/drawing/2014/main" id="{C7739D35-2F5F-464D-BB10-EB3104FB7EDC}"/>
              </a:ext>
            </a:extLst>
          </p:cNvPr>
          <p:cNvSpPr txBox="1">
            <a:spLocks noChangeArrowheads="1"/>
          </p:cNvSpPr>
          <p:nvPr/>
        </p:nvSpPr>
        <p:spPr bwMode="auto">
          <a:xfrm>
            <a:off x="7620001" y="2743200"/>
            <a:ext cx="18319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wrap="none">
            <a:spAutoFit/>
          </a:bodyPr>
          <a:lstStyle>
            <a:lvl1pPr algn="l">
              <a:defRPr>
                <a:solidFill>
                  <a:schemeClr val="tx1"/>
                </a:solidFill>
                <a:latin typeface="Arial" panose="020B0604020202020204" pitchFamily="34" charset="0"/>
              </a:defRPr>
            </a:lvl1pPr>
            <a:lvl2pPr marL="503238"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fontAlgn="base">
              <a:spcBef>
                <a:spcPct val="20000"/>
              </a:spcBef>
              <a:spcAft>
                <a:spcPct val="0"/>
              </a:spcAft>
              <a:buClr>
                <a:srgbClr val="333399"/>
              </a:buClr>
              <a:buSzPct val="55000"/>
            </a:pPr>
            <a:r>
              <a:rPr lang="en-US" altLang="en-US" sz="3200" b="1">
                <a:solidFill>
                  <a:srgbClr val="000000"/>
                </a:solidFill>
                <a:effectLst>
                  <a:outerShdw blurRad="38100" dist="38100" dir="2700000" algn="tl">
                    <a:srgbClr val="C0C0C0"/>
                  </a:outerShdw>
                </a:effectLst>
                <a:latin typeface="Times New Roman" panose="02020603050405020304" pitchFamily="18" charset="0"/>
              </a:rPr>
              <a:t>Emotions</a:t>
            </a:r>
          </a:p>
        </p:txBody>
      </p:sp>
      <p:sp>
        <p:nvSpPr>
          <p:cNvPr id="556043" name="Text Box 11">
            <a:extLst>
              <a:ext uri="{FF2B5EF4-FFF2-40B4-BE49-F238E27FC236}">
                <a16:creationId xmlns:a16="http://schemas.microsoft.com/office/drawing/2014/main" id="{99C0BEFE-7FE9-4F73-93E4-E375F2B02E66}"/>
              </a:ext>
            </a:extLst>
          </p:cNvPr>
          <p:cNvSpPr txBox="1">
            <a:spLocks noChangeArrowheads="1"/>
          </p:cNvSpPr>
          <p:nvPr/>
        </p:nvSpPr>
        <p:spPr bwMode="auto">
          <a:xfrm>
            <a:off x="5870576" y="1981200"/>
            <a:ext cx="682625"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a:spAutoFit/>
          </a:bodyPr>
          <a:lstStyle/>
          <a:p>
            <a:pPr fontAlgn="base">
              <a:spcBef>
                <a:spcPct val="50000"/>
              </a:spcBef>
              <a:spcAft>
                <a:spcPct val="0"/>
              </a:spcAft>
            </a:pPr>
            <a:r>
              <a:rPr lang="en-US" altLang="en-US" sz="1400">
                <a:solidFill>
                  <a:srgbClr val="000000"/>
                </a:solidFill>
                <a:latin typeface="Arial" panose="020B0604020202020204" pitchFamily="34" charset="0"/>
              </a:rPr>
              <a:t>Back</a:t>
            </a:r>
          </a:p>
        </p:txBody>
      </p:sp>
      <p:sp>
        <p:nvSpPr>
          <p:cNvPr id="556044" name="Text Box 12">
            <a:extLst>
              <a:ext uri="{FF2B5EF4-FFF2-40B4-BE49-F238E27FC236}">
                <a16:creationId xmlns:a16="http://schemas.microsoft.com/office/drawing/2014/main" id="{624451B3-6FE5-4A2B-8A0A-3DB6AB3B36D9}"/>
              </a:ext>
            </a:extLst>
          </p:cNvPr>
          <p:cNvSpPr txBox="1">
            <a:spLocks noChangeArrowheads="1"/>
          </p:cNvSpPr>
          <p:nvPr/>
        </p:nvSpPr>
        <p:spPr bwMode="auto">
          <a:xfrm>
            <a:off x="5946776" y="6400800"/>
            <a:ext cx="682625"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a:spAutoFit/>
          </a:bodyPr>
          <a:lstStyle/>
          <a:p>
            <a:pPr fontAlgn="base">
              <a:spcBef>
                <a:spcPct val="50000"/>
              </a:spcBef>
              <a:spcAft>
                <a:spcPct val="0"/>
              </a:spcAft>
            </a:pPr>
            <a:r>
              <a:rPr lang="en-US" altLang="en-US" sz="1400">
                <a:solidFill>
                  <a:srgbClr val="000000"/>
                </a:solidFill>
                <a:latin typeface="Arial" panose="020B0604020202020204" pitchFamily="34" charset="0"/>
              </a:rPr>
              <a:t>Front</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6" name="Rectangle 2">
            <a:extLst>
              <a:ext uri="{FF2B5EF4-FFF2-40B4-BE49-F238E27FC236}">
                <a16:creationId xmlns:a16="http://schemas.microsoft.com/office/drawing/2014/main" id="{F8B5C419-31B7-4A4C-A75F-8A58028A8FD6}"/>
              </a:ext>
            </a:extLst>
          </p:cNvPr>
          <p:cNvSpPr>
            <a:spLocks noGrp="1" noChangeArrowheads="1"/>
          </p:cNvSpPr>
          <p:nvPr>
            <p:ph type="title"/>
          </p:nvPr>
        </p:nvSpPr>
        <p:spPr/>
        <p:txBody>
          <a:bodyPr/>
          <a:lstStyle/>
          <a:p>
            <a:r>
              <a:rPr lang="en-US" altLang="en-US"/>
              <a:t>Authority</a:t>
            </a:r>
          </a:p>
        </p:txBody>
      </p:sp>
      <p:sp>
        <p:nvSpPr>
          <p:cNvPr id="374787" name="Rectangle 3">
            <a:extLst>
              <a:ext uri="{FF2B5EF4-FFF2-40B4-BE49-F238E27FC236}">
                <a16:creationId xmlns:a16="http://schemas.microsoft.com/office/drawing/2014/main" id="{6A8E5EA1-D3DA-472E-997E-E57E553612B3}"/>
              </a:ext>
            </a:extLst>
          </p:cNvPr>
          <p:cNvSpPr>
            <a:spLocks noGrp="1" noChangeArrowheads="1"/>
          </p:cNvSpPr>
          <p:nvPr>
            <p:ph type="body" idx="1"/>
          </p:nvPr>
        </p:nvSpPr>
        <p:spPr/>
        <p:txBody>
          <a:bodyPr/>
          <a:lstStyle/>
          <a:p>
            <a:pPr marL="2743200" indent="-2743200">
              <a:lnSpc>
                <a:spcPct val="80000"/>
              </a:lnSpc>
              <a:buNone/>
            </a:pPr>
            <a:r>
              <a:rPr lang="en-US" altLang="en-US" sz="2800" b="1" i="1"/>
              <a:t>Regula fidei</a:t>
            </a:r>
            <a:r>
              <a:rPr lang="en-US" altLang="en-US" sz="2800" b="1"/>
              <a:t>:</a:t>
            </a:r>
            <a:r>
              <a:rPr lang="en-US" altLang="en-US" sz="2800"/>
              <a:t> 	Lit. “Rule of faith.” Belief that tradition is an infallible “summary” of Scripture passed on through apostolic succession. Ultimately, there is only one source of revelation, but two sources of authority. In other words, Tradition is Scripture.</a:t>
            </a:r>
          </a:p>
          <a:p>
            <a:pPr marL="2743200" indent="-2743200">
              <a:lnSpc>
                <a:spcPct val="80000"/>
              </a:lnSpc>
              <a:buNone/>
            </a:pPr>
            <a:r>
              <a:rPr lang="en-US" altLang="en-US" sz="2800" b="1"/>
              <a:t>Adherents:</a:t>
            </a:r>
            <a:r>
              <a:rPr lang="en-US" altLang="en-US" sz="2800"/>
              <a:t> 	Eastern Orthodoxy, early Church, some evangelicals.</a:t>
            </a:r>
          </a:p>
          <a:p>
            <a:pPr marL="2743200" indent="-2743200">
              <a:lnSpc>
                <a:spcPct val="80000"/>
              </a:lnSpc>
              <a:buNone/>
            </a:pPr>
            <a:r>
              <a:rPr lang="en-US" altLang="en-US" sz="2800" b="1"/>
              <a:t>Tradition:</a:t>
            </a:r>
            <a:r>
              <a:rPr lang="en-US" altLang="en-US" sz="2800"/>
              <a:t>	Tradition 1</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8274" name="Rectangle 2">
            <a:extLst>
              <a:ext uri="{FF2B5EF4-FFF2-40B4-BE49-F238E27FC236}">
                <a16:creationId xmlns:a16="http://schemas.microsoft.com/office/drawing/2014/main" id="{CB3C4FCF-4335-4C3F-927E-D2EFABE0167C}"/>
              </a:ext>
            </a:extLst>
          </p:cNvPr>
          <p:cNvSpPr>
            <a:spLocks noChangeArrowheads="1"/>
          </p:cNvSpPr>
          <p:nvPr/>
        </p:nvSpPr>
        <p:spPr bwMode="auto">
          <a:xfrm>
            <a:off x="1524000" y="0"/>
            <a:ext cx="9144000" cy="6858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438275" name="Oval 3">
            <a:extLst>
              <a:ext uri="{FF2B5EF4-FFF2-40B4-BE49-F238E27FC236}">
                <a16:creationId xmlns:a16="http://schemas.microsoft.com/office/drawing/2014/main" id="{7D3B5105-0162-4C2F-90BF-8D27F881DE71}"/>
              </a:ext>
            </a:extLst>
          </p:cNvPr>
          <p:cNvSpPr>
            <a:spLocks noChangeArrowheads="1"/>
          </p:cNvSpPr>
          <p:nvPr/>
        </p:nvSpPr>
        <p:spPr bwMode="auto">
          <a:xfrm>
            <a:off x="1905000" y="3276600"/>
            <a:ext cx="3200400" cy="1905000"/>
          </a:xfrm>
          <a:prstGeom prst="ellipse">
            <a:avLst/>
          </a:prstGeom>
          <a:solidFill>
            <a:schemeClr val="bg1"/>
          </a:solidFill>
          <a:ln w="9525">
            <a:solidFill>
              <a:schemeClr val="tx1"/>
            </a:solidFill>
            <a:round/>
            <a:headEnd/>
            <a:tailEnd/>
          </a:ln>
          <a:effectLst>
            <a:outerShdw dist="107763" dir="13500000" algn="ctr" rotWithShape="0">
              <a:schemeClr val="bg2">
                <a:alpha val="50000"/>
              </a:schemeClr>
            </a:outerShdw>
          </a:effectLst>
        </p:spPr>
        <p:txBody>
          <a:bodyPr wrap="none" anchor="ctr"/>
          <a:lstStyle/>
          <a:p>
            <a:pPr algn="ctr" fontAlgn="base">
              <a:spcBef>
                <a:spcPct val="0"/>
              </a:spcBef>
              <a:spcAft>
                <a:spcPct val="0"/>
              </a:spcAft>
            </a:pPr>
            <a:r>
              <a:rPr lang="en-US" altLang="en-US" sz="3600">
                <a:solidFill>
                  <a:srgbClr val="6A0000"/>
                </a:solidFill>
                <a:effectLst>
                  <a:outerShdw blurRad="38100" dist="38100" dir="2700000" algn="tl">
                    <a:srgbClr val="C0C0C0"/>
                  </a:outerShdw>
                </a:effectLst>
                <a:latin typeface="Calligrapher" panose="020B0604020202020204" pitchFamily="2" charset="0"/>
              </a:rPr>
              <a:t>Deposit </a:t>
            </a:r>
          </a:p>
          <a:p>
            <a:pPr algn="ctr" fontAlgn="base">
              <a:spcBef>
                <a:spcPct val="0"/>
              </a:spcBef>
              <a:spcAft>
                <a:spcPct val="0"/>
              </a:spcAft>
            </a:pPr>
            <a:r>
              <a:rPr lang="en-US" altLang="en-US" sz="3600">
                <a:solidFill>
                  <a:srgbClr val="6A0000"/>
                </a:solidFill>
                <a:effectLst>
                  <a:outerShdw blurRad="38100" dist="38100" dir="2700000" algn="tl">
                    <a:srgbClr val="C0C0C0"/>
                  </a:outerShdw>
                </a:effectLst>
                <a:latin typeface="Calligrapher" panose="020B0604020202020204" pitchFamily="2" charset="0"/>
              </a:rPr>
              <a:t>of Faith</a:t>
            </a:r>
          </a:p>
        </p:txBody>
      </p:sp>
      <p:sp>
        <p:nvSpPr>
          <p:cNvPr id="438276" name="Line 4">
            <a:extLst>
              <a:ext uri="{FF2B5EF4-FFF2-40B4-BE49-F238E27FC236}">
                <a16:creationId xmlns:a16="http://schemas.microsoft.com/office/drawing/2014/main" id="{F7859A1F-59D1-46ED-8E03-E60046B95472}"/>
              </a:ext>
            </a:extLst>
          </p:cNvPr>
          <p:cNvSpPr>
            <a:spLocks noChangeShapeType="1"/>
          </p:cNvSpPr>
          <p:nvPr/>
        </p:nvSpPr>
        <p:spPr bwMode="auto">
          <a:xfrm>
            <a:off x="1752600" y="6172200"/>
            <a:ext cx="822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438277" name="Text Box 5">
            <a:extLst>
              <a:ext uri="{FF2B5EF4-FFF2-40B4-BE49-F238E27FC236}">
                <a16:creationId xmlns:a16="http://schemas.microsoft.com/office/drawing/2014/main" id="{49A83BB6-602F-426E-80AF-CBDF3D5B41B7}"/>
              </a:ext>
            </a:extLst>
          </p:cNvPr>
          <p:cNvSpPr txBox="1">
            <a:spLocks noChangeArrowheads="1"/>
          </p:cNvSpPr>
          <p:nvPr/>
        </p:nvSpPr>
        <p:spPr bwMode="auto">
          <a:xfrm>
            <a:off x="2133600" y="6248400"/>
            <a:ext cx="25908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400">
                <a:solidFill>
                  <a:srgbClr val="000000"/>
                </a:solidFill>
                <a:effectLst>
                  <a:outerShdw blurRad="38100" dist="38100" dir="2700000" algn="tl">
                    <a:srgbClr val="C0C0C0"/>
                  </a:outerShdw>
                </a:effectLst>
                <a:latin typeface="Perpetua" panose="02020502060401020303" pitchFamily="18" charset="0"/>
              </a:rPr>
              <a:t>Age of the Apostles</a:t>
            </a:r>
          </a:p>
        </p:txBody>
      </p:sp>
      <p:sp>
        <p:nvSpPr>
          <p:cNvPr id="438278" name="Text Box 6">
            <a:extLst>
              <a:ext uri="{FF2B5EF4-FFF2-40B4-BE49-F238E27FC236}">
                <a16:creationId xmlns:a16="http://schemas.microsoft.com/office/drawing/2014/main" id="{712736D4-351A-4CD6-A169-A2CF77FC654F}"/>
              </a:ext>
            </a:extLst>
          </p:cNvPr>
          <p:cNvSpPr txBox="1">
            <a:spLocks noChangeArrowheads="1"/>
          </p:cNvSpPr>
          <p:nvPr/>
        </p:nvSpPr>
        <p:spPr bwMode="auto">
          <a:xfrm>
            <a:off x="1828800" y="1447800"/>
            <a:ext cx="3276600" cy="13287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fontAlgn="base">
              <a:spcBef>
                <a:spcPct val="50000"/>
              </a:spcBef>
              <a:spcAft>
                <a:spcPct val="0"/>
              </a:spcAft>
            </a:pPr>
            <a:r>
              <a:rPr lang="en-US" altLang="en-US">
                <a:solidFill>
                  <a:srgbClr val="000000"/>
                </a:solidFill>
                <a:latin typeface="Arial" panose="020B0604020202020204" pitchFamily="34" charset="0"/>
              </a:rPr>
              <a:t>“. . . contend earnestly for the faith that was once for all entrusted to the saints.” </a:t>
            </a:r>
          </a:p>
          <a:p>
            <a:pPr algn="r" fontAlgn="base">
              <a:spcBef>
                <a:spcPct val="50000"/>
              </a:spcBef>
              <a:spcAft>
                <a:spcPct val="0"/>
              </a:spcAft>
            </a:pPr>
            <a:r>
              <a:rPr lang="en-US" altLang="en-US">
                <a:solidFill>
                  <a:srgbClr val="000000"/>
                </a:solidFill>
                <a:latin typeface="Arial" panose="020B0604020202020204" pitchFamily="34" charset="0"/>
              </a:rPr>
              <a:t>—Jude 1:3 </a:t>
            </a:r>
          </a:p>
        </p:txBody>
      </p:sp>
      <p:sp>
        <p:nvSpPr>
          <p:cNvPr id="438281" name="Text Box 9">
            <a:extLst>
              <a:ext uri="{FF2B5EF4-FFF2-40B4-BE49-F238E27FC236}">
                <a16:creationId xmlns:a16="http://schemas.microsoft.com/office/drawing/2014/main" id="{161D0780-AB5D-480A-94EF-DAF7AF16DDF5}"/>
              </a:ext>
            </a:extLst>
          </p:cNvPr>
          <p:cNvSpPr txBox="1">
            <a:spLocks noChangeArrowheads="1"/>
          </p:cNvSpPr>
          <p:nvPr/>
        </p:nvSpPr>
        <p:spPr bwMode="auto">
          <a:xfrm>
            <a:off x="6019800" y="6248400"/>
            <a:ext cx="25908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400">
                <a:solidFill>
                  <a:srgbClr val="000000"/>
                </a:solidFill>
                <a:effectLst>
                  <a:outerShdw blurRad="38100" dist="38100" dir="2700000" algn="tl">
                    <a:srgbClr val="C0C0C0"/>
                  </a:outerShdw>
                </a:effectLst>
                <a:latin typeface="Perpetua" panose="02020502060401020303" pitchFamily="18" charset="0"/>
              </a:rPr>
              <a:t>Age of the Church</a:t>
            </a:r>
          </a:p>
        </p:txBody>
      </p:sp>
      <p:sp>
        <p:nvSpPr>
          <p:cNvPr id="438282" name="Rectangle 10">
            <a:extLst>
              <a:ext uri="{FF2B5EF4-FFF2-40B4-BE49-F238E27FC236}">
                <a16:creationId xmlns:a16="http://schemas.microsoft.com/office/drawing/2014/main" id="{7D839919-7032-4CAE-9FD3-7AF3AEC5795C}"/>
              </a:ext>
            </a:extLst>
          </p:cNvPr>
          <p:cNvSpPr>
            <a:spLocks noChangeArrowheads="1"/>
          </p:cNvSpPr>
          <p:nvPr/>
        </p:nvSpPr>
        <p:spPr bwMode="auto">
          <a:xfrm>
            <a:off x="1828800" y="152400"/>
            <a:ext cx="3733800" cy="1143000"/>
          </a:xfrm>
          <a:prstGeom prst="rect">
            <a:avLst/>
          </a:prstGeom>
          <a:solidFill>
            <a:srgbClr val="800000"/>
          </a:solidFill>
          <a:ln w="9525">
            <a:solidFill>
              <a:schemeClr val="tx1"/>
            </a:solidFill>
            <a:miter lim="800000"/>
            <a:headEnd/>
            <a:tailEnd/>
          </a:ln>
          <a:effectLst>
            <a:outerShdw dist="107763" dir="8100000" algn="ctr" rotWithShape="0">
              <a:schemeClr val="bg2">
                <a:alpha val="50000"/>
              </a:schemeClr>
            </a:outerShdw>
          </a:effectLst>
        </p:spPr>
        <p:txBody>
          <a:bodyPr wrap="none" anchor="ctr"/>
          <a:lstStyle/>
          <a:p>
            <a:pPr algn="ctr" fontAlgn="base">
              <a:spcBef>
                <a:spcPct val="0"/>
              </a:spcBef>
              <a:spcAft>
                <a:spcPct val="0"/>
              </a:spcAft>
            </a:pPr>
            <a:r>
              <a:rPr lang="en-US" altLang="en-US" sz="3200" i="1">
                <a:solidFill>
                  <a:srgbClr val="FFFFFF"/>
                </a:solidFill>
                <a:effectLst>
                  <a:outerShdw blurRad="38100" dist="38100" dir="2700000" algn="tl">
                    <a:srgbClr val="000000"/>
                  </a:outerShdw>
                </a:effectLst>
                <a:latin typeface="Calligrapher" panose="020B0604020202020204" pitchFamily="2" charset="0"/>
              </a:rPr>
              <a:t>Regula Fidei</a:t>
            </a:r>
          </a:p>
        </p:txBody>
      </p:sp>
      <p:sp>
        <p:nvSpPr>
          <p:cNvPr id="438283" name="Text Box 11">
            <a:extLst>
              <a:ext uri="{FF2B5EF4-FFF2-40B4-BE49-F238E27FC236}">
                <a16:creationId xmlns:a16="http://schemas.microsoft.com/office/drawing/2014/main" id="{5B60D02F-8CB0-4729-9A6D-7DC9F5359F66}"/>
              </a:ext>
            </a:extLst>
          </p:cNvPr>
          <p:cNvSpPr txBox="1">
            <a:spLocks noChangeArrowheads="1"/>
          </p:cNvSpPr>
          <p:nvPr/>
        </p:nvSpPr>
        <p:spPr bwMode="auto">
          <a:xfrm>
            <a:off x="6934200" y="6126164"/>
            <a:ext cx="83820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altLang="en-US" sz="1200">
                <a:solidFill>
                  <a:srgbClr val="000000"/>
                </a:solidFill>
                <a:latin typeface="Arial" panose="020B0604020202020204" pitchFamily="34" charset="0"/>
              </a:rPr>
              <a:t>400 AD</a:t>
            </a:r>
          </a:p>
        </p:txBody>
      </p:sp>
      <p:sp>
        <p:nvSpPr>
          <p:cNvPr id="438284" name="Text Box 12">
            <a:extLst>
              <a:ext uri="{FF2B5EF4-FFF2-40B4-BE49-F238E27FC236}">
                <a16:creationId xmlns:a16="http://schemas.microsoft.com/office/drawing/2014/main" id="{86418EC5-AC50-4086-BFC8-2B1A9A371586}"/>
              </a:ext>
            </a:extLst>
          </p:cNvPr>
          <p:cNvSpPr txBox="1">
            <a:spLocks noChangeArrowheads="1"/>
          </p:cNvSpPr>
          <p:nvPr/>
        </p:nvSpPr>
        <p:spPr bwMode="auto">
          <a:xfrm>
            <a:off x="8382000" y="6126164"/>
            <a:ext cx="83820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altLang="en-US" sz="1200">
                <a:solidFill>
                  <a:srgbClr val="000000"/>
                </a:solidFill>
                <a:latin typeface="Arial" panose="020B0604020202020204" pitchFamily="34" charset="0"/>
              </a:rPr>
              <a:t>1000 AD</a:t>
            </a:r>
          </a:p>
        </p:txBody>
      </p:sp>
      <p:grpSp>
        <p:nvGrpSpPr>
          <p:cNvPr id="438295" name="Group 23">
            <a:extLst>
              <a:ext uri="{FF2B5EF4-FFF2-40B4-BE49-F238E27FC236}">
                <a16:creationId xmlns:a16="http://schemas.microsoft.com/office/drawing/2014/main" id="{0C5E6EFE-6DBD-4D6A-A5A1-E94C67E3E2F8}"/>
              </a:ext>
            </a:extLst>
          </p:cNvPr>
          <p:cNvGrpSpPr>
            <a:grpSpLocks/>
          </p:cNvGrpSpPr>
          <p:nvPr/>
        </p:nvGrpSpPr>
        <p:grpSpPr bwMode="auto">
          <a:xfrm>
            <a:off x="4724400" y="1993900"/>
            <a:ext cx="5029200" cy="1587500"/>
            <a:chOff x="2016" y="1256"/>
            <a:chExt cx="3168" cy="1000"/>
          </a:xfrm>
        </p:grpSpPr>
        <p:sp>
          <p:nvSpPr>
            <p:cNvPr id="438279" name="Line 7">
              <a:extLst>
                <a:ext uri="{FF2B5EF4-FFF2-40B4-BE49-F238E27FC236}">
                  <a16:creationId xmlns:a16="http://schemas.microsoft.com/office/drawing/2014/main" id="{E0E2C04C-2876-4024-941D-81E5526B2B62}"/>
                </a:ext>
              </a:extLst>
            </p:cNvPr>
            <p:cNvSpPr>
              <a:spLocks noChangeShapeType="1"/>
            </p:cNvSpPr>
            <p:nvPr/>
          </p:nvSpPr>
          <p:spPr bwMode="auto">
            <a:xfrm flipV="1">
              <a:off x="2016" y="1680"/>
              <a:ext cx="240" cy="576"/>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438285" name="Text Box 13">
              <a:extLst>
                <a:ext uri="{FF2B5EF4-FFF2-40B4-BE49-F238E27FC236}">
                  <a16:creationId xmlns:a16="http://schemas.microsoft.com/office/drawing/2014/main" id="{ED1F3E73-D50A-4591-AD96-D8840AD2257B}"/>
                </a:ext>
              </a:extLst>
            </p:cNvPr>
            <p:cNvSpPr txBox="1">
              <a:spLocks noChangeArrowheads="1"/>
            </p:cNvSpPr>
            <p:nvPr/>
          </p:nvSpPr>
          <p:spPr bwMode="auto">
            <a:xfrm>
              <a:off x="2544" y="1256"/>
              <a:ext cx="2400" cy="8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3600">
                  <a:solidFill>
                    <a:srgbClr val="6A0000"/>
                  </a:solidFill>
                  <a:effectLst>
                    <a:outerShdw blurRad="38100" dist="38100" dir="2700000" algn="tl">
                      <a:srgbClr val="C0C0C0"/>
                    </a:outerShdw>
                  </a:effectLst>
                  <a:latin typeface="Calligrapher" panose="020B0604020202020204" pitchFamily="2" charset="0"/>
                </a:rPr>
                <a:t>Church</a:t>
              </a:r>
            </a:p>
            <a:p>
              <a:pPr algn="ctr" fontAlgn="base">
                <a:spcBef>
                  <a:spcPct val="50000"/>
                </a:spcBef>
                <a:spcAft>
                  <a:spcPct val="0"/>
                </a:spcAft>
              </a:pPr>
              <a:r>
                <a:rPr lang="en-US" altLang="en-US">
                  <a:solidFill>
                    <a:srgbClr val="000000"/>
                  </a:solidFill>
                  <a:latin typeface="Arial" panose="020B0604020202020204" pitchFamily="34" charset="0"/>
                </a:rPr>
                <a:t>Unwritten Tradition (</a:t>
              </a:r>
              <a:r>
                <a:rPr lang="en-US" altLang="en-US" i="1">
                  <a:solidFill>
                    <a:srgbClr val="000000"/>
                  </a:solidFill>
                  <a:latin typeface="Arial" panose="020B0604020202020204" pitchFamily="34" charset="0"/>
                </a:rPr>
                <a:t>paradosis</a:t>
              </a:r>
              <a:r>
                <a:rPr lang="en-US" altLang="en-US">
                  <a:solidFill>
                    <a:srgbClr val="000000"/>
                  </a:solidFill>
                  <a:latin typeface="Arial" panose="020B0604020202020204" pitchFamily="34" charset="0"/>
                </a:rPr>
                <a:t>)/ summary of the Gospel message. </a:t>
              </a:r>
            </a:p>
          </p:txBody>
        </p:sp>
        <p:sp>
          <p:nvSpPr>
            <p:cNvPr id="438286" name="Line 14">
              <a:extLst>
                <a:ext uri="{FF2B5EF4-FFF2-40B4-BE49-F238E27FC236}">
                  <a16:creationId xmlns:a16="http://schemas.microsoft.com/office/drawing/2014/main" id="{44CCB385-8F7C-493C-BE1B-170C1322E3D3}"/>
                </a:ext>
              </a:extLst>
            </p:cNvPr>
            <p:cNvSpPr>
              <a:spLocks noChangeShapeType="1"/>
            </p:cNvSpPr>
            <p:nvPr/>
          </p:nvSpPr>
          <p:spPr bwMode="auto">
            <a:xfrm>
              <a:off x="3552" y="1680"/>
              <a:ext cx="576" cy="0"/>
            </a:xfrm>
            <a:prstGeom prst="line">
              <a:avLst/>
            </a:prstGeom>
            <a:noFill/>
            <a:ln w="571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438287" name="Line 15">
              <a:extLst>
                <a:ext uri="{FF2B5EF4-FFF2-40B4-BE49-F238E27FC236}">
                  <a16:creationId xmlns:a16="http://schemas.microsoft.com/office/drawing/2014/main" id="{E54D530F-5AE9-400D-8634-38FD09B16757}"/>
                </a:ext>
              </a:extLst>
            </p:cNvPr>
            <p:cNvSpPr>
              <a:spLocks noChangeShapeType="1"/>
            </p:cNvSpPr>
            <p:nvPr/>
          </p:nvSpPr>
          <p:spPr bwMode="auto">
            <a:xfrm flipH="1">
              <a:off x="2256" y="1680"/>
              <a:ext cx="48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438288" name="Line 16">
              <a:extLst>
                <a:ext uri="{FF2B5EF4-FFF2-40B4-BE49-F238E27FC236}">
                  <a16:creationId xmlns:a16="http://schemas.microsoft.com/office/drawing/2014/main" id="{70397EEA-F30E-497E-A325-C89B82B9CA92}"/>
                </a:ext>
              </a:extLst>
            </p:cNvPr>
            <p:cNvSpPr>
              <a:spLocks noChangeShapeType="1"/>
            </p:cNvSpPr>
            <p:nvPr/>
          </p:nvSpPr>
          <p:spPr bwMode="auto">
            <a:xfrm flipH="1">
              <a:off x="2688" y="1680"/>
              <a:ext cx="720" cy="0"/>
            </a:xfrm>
            <a:prstGeom prst="line">
              <a:avLst/>
            </a:prstGeom>
            <a:noFill/>
            <a:ln w="57150">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438289" name="Line 17">
              <a:extLst>
                <a:ext uri="{FF2B5EF4-FFF2-40B4-BE49-F238E27FC236}">
                  <a16:creationId xmlns:a16="http://schemas.microsoft.com/office/drawing/2014/main" id="{650A4185-10BA-4607-839F-FF5E46BCD63B}"/>
                </a:ext>
              </a:extLst>
            </p:cNvPr>
            <p:cNvSpPr>
              <a:spLocks noChangeShapeType="1"/>
            </p:cNvSpPr>
            <p:nvPr/>
          </p:nvSpPr>
          <p:spPr bwMode="auto">
            <a:xfrm>
              <a:off x="4128" y="1680"/>
              <a:ext cx="1056" cy="0"/>
            </a:xfrm>
            <a:prstGeom prst="line">
              <a:avLst/>
            </a:prstGeom>
            <a:noFill/>
            <a:ln w="57150" cap="rnd">
              <a:solidFill>
                <a:schemeClr val="tx1"/>
              </a:solidFill>
              <a:prstDash val="sysDot"/>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grpSp>
      <p:grpSp>
        <p:nvGrpSpPr>
          <p:cNvPr id="438296" name="Group 24">
            <a:extLst>
              <a:ext uri="{FF2B5EF4-FFF2-40B4-BE49-F238E27FC236}">
                <a16:creationId xmlns:a16="http://schemas.microsoft.com/office/drawing/2014/main" id="{2ED77925-37B6-4402-B38D-D35F41E5FEBE}"/>
              </a:ext>
            </a:extLst>
          </p:cNvPr>
          <p:cNvGrpSpPr>
            <a:grpSpLocks/>
          </p:cNvGrpSpPr>
          <p:nvPr/>
        </p:nvGrpSpPr>
        <p:grpSpPr bwMode="auto">
          <a:xfrm>
            <a:off x="4800600" y="4800600"/>
            <a:ext cx="4876800" cy="1295400"/>
            <a:chOff x="2064" y="3024"/>
            <a:chExt cx="3072" cy="816"/>
          </a:xfrm>
        </p:grpSpPr>
        <p:sp>
          <p:nvSpPr>
            <p:cNvPr id="438280" name="Line 8">
              <a:extLst>
                <a:ext uri="{FF2B5EF4-FFF2-40B4-BE49-F238E27FC236}">
                  <a16:creationId xmlns:a16="http://schemas.microsoft.com/office/drawing/2014/main" id="{4B0136FF-69F8-4DDE-B630-0E7F9DFF5E94}"/>
                </a:ext>
              </a:extLst>
            </p:cNvPr>
            <p:cNvSpPr>
              <a:spLocks noChangeShapeType="1"/>
            </p:cNvSpPr>
            <p:nvPr/>
          </p:nvSpPr>
          <p:spPr bwMode="auto">
            <a:xfrm>
              <a:off x="2064" y="3024"/>
              <a:ext cx="192" cy="576"/>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grpSp>
          <p:nvGrpSpPr>
            <p:cNvPr id="438290" name="Group 18">
              <a:extLst>
                <a:ext uri="{FF2B5EF4-FFF2-40B4-BE49-F238E27FC236}">
                  <a16:creationId xmlns:a16="http://schemas.microsoft.com/office/drawing/2014/main" id="{25B230BB-77DC-4BCD-BA64-ACDCEBCC1AF2}"/>
                </a:ext>
              </a:extLst>
            </p:cNvPr>
            <p:cNvGrpSpPr>
              <a:grpSpLocks/>
            </p:cNvGrpSpPr>
            <p:nvPr/>
          </p:nvGrpSpPr>
          <p:grpSpPr bwMode="auto">
            <a:xfrm>
              <a:off x="2256" y="3176"/>
              <a:ext cx="2880" cy="664"/>
              <a:chOff x="2256" y="3176"/>
              <a:chExt cx="2880" cy="664"/>
            </a:xfrm>
          </p:grpSpPr>
          <p:sp>
            <p:nvSpPr>
              <p:cNvPr id="438291" name="Text Box 19">
                <a:extLst>
                  <a:ext uri="{FF2B5EF4-FFF2-40B4-BE49-F238E27FC236}">
                    <a16:creationId xmlns:a16="http://schemas.microsoft.com/office/drawing/2014/main" id="{43F2D4A9-9F28-41C8-8A82-93EF93DA6E98}"/>
                  </a:ext>
                </a:extLst>
              </p:cNvPr>
              <p:cNvSpPr txBox="1">
                <a:spLocks noChangeArrowheads="1"/>
              </p:cNvSpPr>
              <p:nvPr/>
            </p:nvSpPr>
            <p:spPr bwMode="auto">
              <a:xfrm>
                <a:off x="2592" y="3176"/>
                <a:ext cx="2400" cy="66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3600">
                    <a:solidFill>
                      <a:srgbClr val="6A0000"/>
                    </a:solidFill>
                    <a:effectLst>
                      <a:outerShdw blurRad="38100" dist="38100" dir="2700000" algn="tl">
                        <a:srgbClr val="C0C0C0"/>
                      </a:outerShdw>
                    </a:effectLst>
                    <a:latin typeface="Calligrapher" panose="020B0604020202020204" pitchFamily="2" charset="0"/>
                  </a:rPr>
                  <a:t>Scripture</a:t>
                </a:r>
              </a:p>
              <a:p>
                <a:pPr algn="ctr" fontAlgn="base">
                  <a:spcBef>
                    <a:spcPct val="50000"/>
                  </a:spcBef>
                  <a:spcAft>
                    <a:spcPct val="0"/>
                  </a:spcAft>
                </a:pPr>
                <a:r>
                  <a:rPr lang="en-US" altLang="en-US">
                    <a:solidFill>
                      <a:srgbClr val="000000"/>
                    </a:solidFill>
                    <a:latin typeface="Arial" panose="020B0604020202020204" pitchFamily="34" charset="0"/>
                  </a:rPr>
                  <a:t>Written Infallible Tradition</a:t>
                </a:r>
              </a:p>
            </p:txBody>
          </p:sp>
          <p:grpSp>
            <p:nvGrpSpPr>
              <p:cNvPr id="438292" name="Group 20">
                <a:extLst>
                  <a:ext uri="{FF2B5EF4-FFF2-40B4-BE49-F238E27FC236}">
                    <a16:creationId xmlns:a16="http://schemas.microsoft.com/office/drawing/2014/main" id="{B7E7A8E2-EAB0-4B98-B7D8-04223ABB1A3F}"/>
                  </a:ext>
                </a:extLst>
              </p:cNvPr>
              <p:cNvGrpSpPr>
                <a:grpSpLocks/>
              </p:cNvGrpSpPr>
              <p:nvPr/>
            </p:nvGrpSpPr>
            <p:grpSpPr bwMode="auto">
              <a:xfrm>
                <a:off x="2256" y="3600"/>
                <a:ext cx="2880" cy="0"/>
                <a:chOff x="2256" y="3600"/>
                <a:chExt cx="2880" cy="0"/>
              </a:xfrm>
            </p:grpSpPr>
            <p:sp>
              <p:nvSpPr>
                <p:cNvPr id="438293" name="Line 21">
                  <a:extLst>
                    <a:ext uri="{FF2B5EF4-FFF2-40B4-BE49-F238E27FC236}">
                      <a16:creationId xmlns:a16="http://schemas.microsoft.com/office/drawing/2014/main" id="{564981DE-E8E9-4FE9-8045-5879A442D946}"/>
                    </a:ext>
                  </a:extLst>
                </p:cNvPr>
                <p:cNvSpPr>
                  <a:spLocks noChangeShapeType="1"/>
                </p:cNvSpPr>
                <p:nvPr/>
              </p:nvSpPr>
              <p:spPr bwMode="auto">
                <a:xfrm>
                  <a:off x="3312" y="3600"/>
                  <a:ext cx="1824" cy="0"/>
                </a:xfrm>
                <a:prstGeom prst="line">
                  <a:avLst/>
                </a:prstGeom>
                <a:noFill/>
                <a:ln w="57150">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438294" name="Line 22">
                  <a:extLst>
                    <a:ext uri="{FF2B5EF4-FFF2-40B4-BE49-F238E27FC236}">
                      <a16:creationId xmlns:a16="http://schemas.microsoft.com/office/drawing/2014/main" id="{C85E73DE-02F3-4B86-A10A-9C15B58C390E}"/>
                    </a:ext>
                  </a:extLst>
                </p:cNvPr>
                <p:cNvSpPr>
                  <a:spLocks noChangeShapeType="1"/>
                </p:cNvSpPr>
                <p:nvPr/>
              </p:nvSpPr>
              <p:spPr bwMode="auto">
                <a:xfrm>
                  <a:off x="2256" y="3600"/>
                  <a:ext cx="1056" cy="0"/>
                </a:xfrm>
                <a:prstGeom prst="line">
                  <a:avLst/>
                </a:prstGeom>
                <a:noFill/>
                <a:ln w="571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gr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38295"/>
                                        </p:tgtEl>
                                        <p:attrNameLst>
                                          <p:attrName>style.visibility</p:attrName>
                                        </p:attrNameLst>
                                      </p:cBhvr>
                                      <p:to>
                                        <p:strVal val="visible"/>
                                      </p:to>
                                    </p:set>
                                    <p:animEffect transition="in" filter="wipe(left)">
                                      <p:cBhvr>
                                        <p:cTn id="7" dur="1000"/>
                                        <p:tgtEl>
                                          <p:spTgt spid="4382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38296"/>
                                        </p:tgtEl>
                                        <p:attrNameLst>
                                          <p:attrName>style.visibility</p:attrName>
                                        </p:attrNameLst>
                                      </p:cBhvr>
                                      <p:to>
                                        <p:strVal val="visible"/>
                                      </p:to>
                                    </p:set>
                                    <p:animEffect transition="in" filter="wipe(left)">
                                      <p:cBhvr>
                                        <p:cTn id="12" dur="1000"/>
                                        <p:tgtEl>
                                          <p:spTgt spid="4382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130" name="Rectangle 2">
            <a:extLst>
              <a:ext uri="{FF2B5EF4-FFF2-40B4-BE49-F238E27FC236}">
                <a16:creationId xmlns:a16="http://schemas.microsoft.com/office/drawing/2014/main" id="{2F131BCC-C09D-43D3-B98E-1459160FD441}"/>
              </a:ext>
            </a:extLst>
          </p:cNvPr>
          <p:cNvSpPr>
            <a:spLocks noGrp="1" noChangeArrowheads="1"/>
          </p:cNvSpPr>
          <p:nvPr>
            <p:ph type="title"/>
          </p:nvPr>
        </p:nvSpPr>
        <p:spPr/>
        <p:txBody>
          <a:bodyPr/>
          <a:lstStyle/>
          <a:p>
            <a:r>
              <a:rPr lang="en-US" altLang="en-US"/>
              <a:t>Authority</a:t>
            </a:r>
          </a:p>
        </p:txBody>
      </p:sp>
      <p:sp>
        <p:nvSpPr>
          <p:cNvPr id="560132" name="Rectangle 4">
            <a:extLst>
              <a:ext uri="{FF2B5EF4-FFF2-40B4-BE49-F238E27FC236}">
                <a16:creationId xmlns:a16="http://schemas.microsoft.com/office/drawing/2014/main" id="{EE16351E-7C69-464D-A492-E98A283830D3}"/>
              </a:ext>
            </a:extLst>
          </p:cNvPr>
          <p:cNvSpPr>
            <a:spLocks noChangeArrowheads="1"/>
          </p:cNvSpPr>
          <p:nvPr/>
        </p:nvSpPr>
        <p:spPr bwMode="auto">
          <a:xfrm>
            <a:off x="3059114" y="1609725"/>
            <a:ext cx="7151687" cy="4300538"/>
          </a:xfrm>
          <a:prstGeom prst="rect">
            <a:avLst/>
          </a:prstGeom>
          <a:solidFill>
            <a:schemeClr val="bg1"/>
          </a:solidFill>
          <a:ln w="9525">
            <a:solidFill>
              <a:schemeClr val="tx1"/>
            </a:solidFill>
            <a:miter lim="800000"/>
            <a:headEnd/>
            <a:tailEnd/>
          </a:ln>
          <a:effectLst>
            <a:outerShdw dist="107763" dir="13500000" algn="ctr" rotWithShape="0">
              <a:schemeClr val="bg2">
                <a:alpha val="50000"/>
              </a:schemeClr>
            </a:outerShdw>
          </a:effectLst>
        </p:spPr>
        <p:txBody>
          <a:bodyPr anchor="ctr">
            <a:spAutoFit/>
          </a:bodyPr>
          <a:lstStyle/>
          <a:p>
            <a:pPr fontAlgn="base">
              <a:spcBef>
                <a:spcPct val="0"/>
              </a:spcBef>
              <a:spcAft>
                <a:spcPct val="0"/>
              </a:spcAft>
            </a:pPr>
            <a:r>
              <a:rPr lang="en-US" altLang="en-US" sz="2400" b="1">
                <a:solidFill>
                  <a:srgbClr val="000000"/>
                </a:solidFill>
                <a:latin typeface="Bradley Hand ITC" panose="03070402050302030203" pitchFamily="66" charset="0"/>
              </a:rPr>
              <a:t>“Any disjunction between Scripture and Tradition such as would treat them as two separate ‘sources of revelation’ must be rejected. The two are correlative. We affirm (1) that Scripture is the main criterion whereby the church tests traditions to determine whether they are truly part of the Holy Tradition or not; (2) that Holy Tradition completes Holy Scriptures in the sense that it safeguards the integrity of the biblical message.”</a:t>
            </a:r>
          </a:p>
          <a:p>
            <a:pPr algn="r" fontAlgn="base">
              <a:spcBef>
                <a:spcPct val="0"/>
              </a:spcBef>
              <a:spcAft>
                <a:spcPct val="0"/>
              </a:spcAft>
            </a:pPr>
            <a:r>
              <a:rPr lang="en-US" altLang="en-US" sz="2400" b="1" i="1">
                <a:solidFill>
                  <a:srgbClr val="000000"/>
                </a:solidFill>
                <a:latin typeface="Bradley Hand ITC" panose="03070402050302030203" pitchFamily="66" charset="0"/>
              </a:rPr>
              <a:t>—Anglican-Orthodox Dialogue:                                  The Dublin  Agreed Statement 1984</a:t>
            </a:r>
            <a:r>
              <a:rPr lang="en-US" altLang="en-US">
                <a:solidFill>
                  <a:srgbClr val="000000"/>
                </a:solidFill>
                <a:latin typeface="Arial" panose="020B0604020202020204" pitchFamily="34" charset="0"/>
              </a:rPr>
              <a:t> </a:t>
            </a:r>
          </a:p>
          <a:p>
            <a:pPr algn="r" fontAlgn="base">
              <a:spcBef>
                <a:spcPct val="0"/>
              </a:spcBef>
              <a:spcAft>
                <a:spcPct val="0"/>
              </a:spcAft>
            </a:pPr>
            <a:r>
              <a:rPr lang="en-US" altLang="en-US" sz="1200">
                <a:solidFill>
                  <a:srgbClr val="000000"/>
                </a:solidFill>
                <a:latin typeface="Arial" panose="020B0604020202020204" pitchFamily="34" charset="0"/>
              </a:rPr>
              <a:t>(Crestwood, NY: St. Vladimir’s Seminary Press, 1985), 50–51</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1154" name="Rectangle 2">
            <a:extLst>
              <a:ext uri="{FF2B5EF4-FFF2-40B4-BE49-F238E27FC236}">
                <a16:creationId xmlns:a16="http://schemas.microsoft.com/office/drawing/2014/main" id="{9E2F44C8-33C9-4D9B-9A50-D81EE92CCD96}"/>
              </a:ext>
            </a:extLst>
          </p:cNvPr>
          <p:cNvSpPr>
            <a:spLocks noGrp="1" noChangeArrowheads="1"/>
          </p:cNvSpPr>
          <p:nvPr>
            <p:ph type="title"/>
          </p:nvPr>
        </p:nvSpPr>
        <p:spPr/>
        <p:txBody>
          <a:bodyPr/>
          <a:lstStyle/>
          <a:p>
            <a:r>
              <a:rPr lang="en-US" altLang="en-US"/>
              <a:t>Authority</a:t>
            </a:r>
          </a:p>
        </p:txBody>
      </p:sp>
      <p:sp>
        <p:nvSpPr>
          <p:cNvPr id="561155" name="Rectangle 3">
            <a:extLst>
              <a:ext uri="{FF2B5EF4-FFF2-40B4-BE49-F238E27FC236}">
                <a16:creationId xmlns:a16="http://schemas.microsoft.com/office/drawing/2014/main" id="{208CA9DE-AC2A-4617-969E-312ABBFDE625}"/>
              </a:ext>
            </a:extLst>
          </p:cNvPr>
          <p:cNvSpPr>
            <a:spLocks noChangeArrowheads="1"/>
          </p:cNvSpPr>
          <p:nvPr/>
        </p:nvSpPr>
        <p:spPr bwMode="auto">
          <a:xfrm>
            <a:off x="3059114" y="1425576"/>
            <a:ext cx="7151687" cy="4665663"/>
          </a:xfrm>
          <a:prstGeom prst="rect">
            <a:avLst/>
          </a:prstGeom>
          <a:solidFill>
            <a:schemeClr val="bg1"/>
          </a:solidFill>
          <a:ln w="9525">
            <a:solidFill>
              <a:schemeClr val="tx1"/>
            </a:solidFill>
            <a:miter lim="800000"/>
            <a:headEnd/>
            <a:tailEnd/>
          </a:ln>
          <a:effectLst>
            <a:outerShdw dist="107763" dir="13500000" algn="ctr" rotWithShape="0">
              <a:schemeClr val="bg2">
                <a:alpha val="50000"/>
              </a:schemeClr>
            </a:outerShdw>
          </a:effectLst>
        </p:spPr>
        <p:txBody>
          <a:bodyPr anchor="ctr">
            <a:spAutoFit/>
          </a:bodyPr>
          <a:lstStyle/>
          <a:p>
            <a:pPr fontAlgn="base">
              <a:spcBef>
                <a:spcPct val="0"/>
              </a:spcBef>
              <a:spcAft>
                <a:spcPct val="0"/>
              </a:spcAft>
            </a:pPr>
            <a:r>
              <a:rPr lang="en-US" altLang="en-US" sz="2400" b="1">
                <a:solidFill>
                  <a:srgbClr val="000000"/>
                </a:solidFill>
                <a:latin typeface="Bradley Hand ITC" panose="03070402050302030203" pitchFamily="66" charset="0"/>
              </a:rPr>
              <a:t>“Regarding the relation of Scripture and Tradition, for centuries there seemed to have been a deep difference between Orthodox and Lutheran teaching. Orthodox hear with satisfaction the affirmation of the Lutheran theologians that the formula </a:t>
            </a:r>
            <a:r>
              <a:rPr lang="en-US" altLang="en-US" sz="2400" b="1" i="1">
                <a:solidFill>
                  <a:srgbClr val="000000"/>
                </a:solidFill>
                <a:latin typeface="Bradley Hand ITC" panose="03070402050302030203" pitchFamily="66" charset="0"/>
              </a:rPr>
              <a:t>sola Scriptura</a:t>
            </a:r>
            <a:r>
              <a:rPr lang="en-US" altLang="en-US" sz="2400" b="1">
                <a:solidFill>
                  <a:srgbClr val="000000"/>
                </a:solidFill>
                <a:latin typeface="Bradley Hand ITC" panose="03070402050302030203" pitchFamily="66" charset="0"/>
              </a:rPr>
              <a:t> was always intended to point to God’s revelation, God’s saving act through Christ in the power of the Holy Spirit, and therefore to the holy Tradition of the Church . . . against human traditions that darken the authentic teaching in the Church.”</a:t>
            </a:r>
          </a:p>
          <a:p>
            <a:pPr algn="r" fontAlgn="base">
              <a:spcBef>
                <a:spcPct val="0"/>
              </a:spcBef>
              <a:spcAft>
                <a:spcPct val="0"/>
              </a:spcAft>
            </a:pPr>
            <a:r>
              <a:rPr lang="en-US" altLang="en-US" sz="2400" b="1" i="1">
                <a:solidFill>
                  <a:srgbClr val="000000"/>
                </a:solidFill>
                <a:latin typeface="Bradley Hand ITC" panose="03070402050302030203" pitchFamily="66" charset="0"/>
              </a:rPr>
              <a:t>—Lutheran-Orthodox Dialogue:                                   The Agreed Statements 1985–1989 </a:t>
            </a:r>
          </a:p>
          <a:p>
            <a:pPr algn="r" fontAlgn="base">
              <a:spcBef>
                <a:spcPct val="0"/>
              </a:spcBef>
              <a:spcAft>
                <a:spcPct val="0"/>
              </a:spcAft>
            </a:pPr>
            <a:r>
              <a:rPr lang="en-US" altLang="en-US" sz="1200">
                <a:solidFill>
                  <a:srgbClr val="000000"/>
                </a:solidFill>
                <a:latin typeface="Arial" panose="020B0604020202020204" pitchFamily="34" charset="0"/>
              </a:rPr>
              <a:t>(Geneva: Lutheran World Federation, 1992), 11</a:t>
            </a:r>
            <a:endParaRPr lang="en-US" altLang="en-US">
              <a:solidFill>
                <a:srgbClr val="000000"/>
              </a:solidFill>
              <a:latin typeface="Arial" panose="020B0604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986" name="Rectangle 2">
            <a:extLst>
              <a:ext uri="{FF2B5EF4-FFF2-40B4-BE49-F238E27FC236}">
                <a16:creationId xmlns:a16="http://schemas.microsoft.com/office/drawing/2014/main" id="{F09119AD-A000-46EB-BED1-0B7A7345784D}"/>
              </a:ext>
            </a:extLst>
          </p:cNvPr>
          <p:cNvSpPr>
            <a:spLocks noGrp="1" noChangeArrowheads="1"/>
          </p:cNvSpPr>
          <p:nvPr>
            <p:ph type="title"/>
          </p:nvPr>
        </p:nvSpPr>
        <p:spPr/>
        <p:txBody>
          <a:bodyPr/>
          <a:lstStyle/>
          <a:p>
            <a:r>
              <a:rPr lang="en-US" altLang="en-US"/>
              <a:t>Authority</a:t>
            </a:r>
          </a:p>
        </p:txBody>
      </p:sp>
      <p:sp>
        <p:nvSpPr>
          <p:cNvPr id="553987" name="Text Box 3">
            <a:extLst>
              <a:ext uri="{FF2B5EF4-FFF2-40B4-BE49-F238E27FC236}">
                <a16:creationId xmlns:a16="http://schemas.microsoft.com/office/drawing/2014/main" id="{69E36E0E-BAB4-40B9-8E9A-F833CE4CD1AE}"/>
              </a:ext>
            </a:extLst>
          </p:cNvPr>
          <p:cNvSpPr txBox="1">
            <a:spLocks noChangeArrowheads="1"/>
          </p:cNvSpPr>
          <p:nvPr/>
        </p:nvSpPr>
        <p:spPr bwMode="auto">
          <a:xfrm>
            <a:off x="2346326" y="5832476"/>
            <a:ext cx="65" cy="461665"/>
          </a:xfrm>
          <a:prstGeom prst="rect">
            <a:avLst/>
          </a:prstGeom>
          <a:noFill/>
          <a:ln>
            <a:noFill/>
          </a:ln>
          <a:effectLst>
            <a:outerShdw dist="107763" dir="135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rIns="0">
            <a:spAutoFit/>
          </a:bodyPr>
          <a:lstStyle>
            <a:lvl1pPr algn="l">
              <a:defRPr>
                <a:solidFill>
                  <a:schemeClr val="tx1"/>
                </a:solidFill>
                <a:latin typeface="Arial" panose="020B0604020202020204" pitchFamily="34" charset="0"/>
              </a:defRPr>
            </a:lvl1pPr>
            <a:lvl2pPr marL="503238"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fontAlgn="base">
              <a:spcBef>
                <a:spcPct val="20000"/>
              </a:spcBef>
              <a:spcAft>
                <a:spcPct val="0"/>
              </a:spcAft>
              <a:buClr>
                <a:srgbClr val="333399"/>
              </a:buClr>
              <a:buSzPct val="55000"/>
            </a:pPr>
            <a:endParaRPr lang="en-US" altLang="en-US" sz="2400">
              <a:solidFill>
                <a:srgbClr val="000000"/>
              </a:solidFill>
              <a:latin typeface="Times New Roman" panose="02020603050405020304" pitchFamily="18" charset="0"/>
            </a:endParaRPr>
          </a:p>
        </p:txBody>
      </p:sp>
      <p:sp>
        <p:nvSpPr>
          <p:cNvPr id="553988" name="AutoShape 4">
            <a:extLst>
              <a:ext uri="{FF2B5EF4-FFF2-40B4-BE49-F238E27FC236}">
                <a16:creationId xmlns:a16="http://schemas.microsoft.com/office/drawing/2014/main" id="{5587B503-3F41-4639-A1CA-BCB3FCE2AB23}"/>
              </a:ext>
            </a:extLst>
          </p:cNvPr>
          <p:cNvSpPr>
            <a:spLocks noChangeArrowheads="1"/>
          </p:cNvSpPr>
          <p:nvPr/>
        </p:nvSpPr>
        <p:spPr bwMode="auto">
          <a:xfrm>
            <a:off x="2514600" y="2362200"/>
            <a:ext cx="7315200" cy="40386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bg1"/>
          </a:solidFill>
          <a:ln w="9525">
            <a:solidFill>
              <a:schemeClr val="tx1"/>
            </a:solidFill>
            <a:miter lim="800000"/>
            <a:headEnd/>
            <a:tailEnd/>
          </a:ln>
          <a:effectLst>
            <a:outerShdw dist="107763" dir="13500000" algn="ctr" rotWithShape="0">
              <a:schemeClr val="bg2"/>
            </a:outerShdw>
          </a:effectLst>
        </p:spPr>
        <p:txBody>
          <a:bodyPr wrap="none" anchor="ctr"/>
          <a:lstStyle>
            <a:lvl1pPr marL="457200" algn="l">
              <a:defRPr>
                <a:solidFill>
                  <a:schemeClr val="tx1"/>
                </a:solidFill>
                <a:latin typeface="Arial" panose="020B0604020202020204" pitchFamily="34" charset="0"/>
              </a:defRPr>
            </a:lvl1pPr>
            <a:lvl2pPr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fontAlgn="base">
              <a:spcBef>
                <a:spcPct val="20000"/>
              </a:spcBef>
              <a:spcAft>
                <a:spcPct val="0"/>
              </a:spcAft>
              <a:buClr>
                <a:srgbClr val="333399"/>
              </a:buClr>
              <a:buSzPct val="55000"/>
            </a:pPr>
            <a:endParaRPr lang="en-US" altLang="en-US" sz="2400">
              <a:solidFill>
                <a:srgbClr val="000000"/>
              </a:solidFill>
              <a:latin typeface="Times New Roman" panose="02020603050405020304" pitchFamily="18" charset="0"/>
            </a:endParaRPr>
          </a:p>
        </p:txBody>
      </p:sp>
      <p:sp>
        <p:nvSpPr>
          <p:cNvPr id="553989" name="Text Box 5">
            <a:extLst>
              <a:ext uri="{FF2B5EF4-FFF2-40B4-BE49-F238E27FC236}">
                <a16:creationId xmlns:a16="http://schemas.microsoft.com/office/drawing/2014/main" id="{E0C90356-E62C-4153-95DC-875A249211DE}"/>
              </a:ext>
            </a:extLst>
          </p:cNvPr>
          <p:cNvSpPr txBox="1">
            <a:spLocks noChangeArrowheads="1"/>
          </p:cNvSpPr>
          <p:nvPr/>
        </p:nvSpPr>
        <p:spPr bwMode="auto">
          <a:xfrm>
            <a:off x="6169026" y="5897564"/>
            <a:ext cx="18319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wrap="none">
            <a:spAutoFit/>
          </a:bodyPr>
          <a:lstStyle>
            <a:lvl1pPr algn="l">
              <a:defRPr>
                <a:solidFill>
                  <a:schemeClr val="tx1"/>
                </a:solidFill>
                <a:latin typeface="Arial" panose="020B0604020202020204" pitchFamily="34" charset="0"/>
              </a:defRPr>
            </a:lvl1pPr>
            <a:lvl2pPr marL="503238"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fontAlgn="base">
              <a:spcBef>
                <a:spcPct val="20000"/>
              </a:spcBef>
              <a:spcAft>
                <a:spcPct val="0"/>
              </a:spcAft>
              <a:buClr>
                <a:srgbClr val="333399"/>
              </a:buClr>
              <a:buSzPct val="55000"/>
            </a:pPr>
            <a:r>
              <a:rPr lang="en-US" altLang="en-US" sz="3200" b="1">
                <a:solidFill>
                  <a:srgbClr val="000000"/>
                </a:solidFill>
                <a:effectLst>
                  <a:outerShdw blurRad="38100" dist="38100" dir="2700000" algn="tl">
                    <a:srgbClr val="C0C0C0"/>
                  </a:outerShdw>
                </a:effectLst>
                <a:latin typeface="Times New Roman" panose="02020603050405020304" pitchFamily="18" charset="0"/>
              </a:rPr>
              <a:t>Scripture</a:t>
            </a:r>
          </a:p>
        </p:txBody>
      </p:sp>
      <p:sp>
        <p:nvSpPr>
          <p:cNvPr id="553990" name="Text Box 6">
            <a:extLst>
              <a:ext uri="{FF2B5EF4-FFF2-40B4-BE49-F238E27FC236}">
                <a16:creationId xmlns:a16="http://schemas.microsoft.com/office/drawing/2014/main" id="{16762C79-8CF2-4910-83E3-2850462E37DF}"/>
              </a:ext>
            </a:extLst>
          </p:cNvPr>
          <p:cNvSpPr txBox="1">
            <a:spLocks noChangeArrowheads="1"/>
          </p:cNvSpPr>
          <p:nvPr/>
        </p:nvSpPr>
        <p:spPr bwMode="auto">
          <a:xfrm>
            <a:off x="4241801" y="5897564"/>
            <a:ext cx="20859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wrap="none">
            <a:spAutoFit/>
          </a:bodyPr>
          <a:lstStyle>
            <a:lvl1pPr algn="l">
              <a:defRPr>
                <a:solidFill>
                  <a:schemeClr val="tx1"/>
                </a:solidFill>
                <a:latin typeface="Arial" panose="020B0604020202020204" pitchFamily="34" charset="0"/>
              </a:defRPr>
            </a:lvl1pPr>
            <a:lvl2pPr marL="503238"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fontAlgn="base">
              <a:spcBef>
                <a:spcPct val="20000"/>
              </a:spcBef>
              <a:spcAft>
                <a:spcPct val="0"/>
              </a:spcAft>
              <a:buClr>
                <a:srgbClr val="333399"/>
              </a:buClr>
              <a:buSzPct val="55000"/>
            </a:pPr>
            <a:r>
              <a:rPr lang="en-US" altLang="en-US" sz="3200" b="1">
                <a:solidFill>
                  <a:srgbClr val="000000"/>
                </a:solidFill>
                <a:effectLst>
                  <a:outerShdw blurRad="38100" dist="38100" dir="2700000" algn="tl">
                    <a:srgbClr val="C0C0C0"/>
                  </a:outerShdw>
                </a:effectLst>
                <a:latin typeface="Times New Roman" panose="02020603050405020304" pitchFamily="18" charset="0"/>
              </a:rPr>
              <a:t>Tradition=</a:t>
            </a:r>
          </a:p>
        </p:txBody>
      </p:sp>
      <p:sp>
        <p:nvSpPr>
          <p:cNvPr id="553991" name="Text Box 7">
            <a:extLst>
              <a:ext uri="{FF2B5EF4-FFF2-40B4-BE49-F238E27FC236}">
                <a16:creationId xmlns:a16="http://schemas.microsoft.com/office/drawing/2014/main" id="{6EB56504-A303-4F66-91C4-31357E834514}"/>
              </a:ext>
            </a:extLst>
          </p:cNvPr>
          <p:cNvSpPr txBox="1">
            <a:spLocks noChangeArrowheads="1"/>
          </p:cNvSpPr>
          <p:nvPr/>
        </p:nvSpPr>
        <p:spPr bwMode="auto">
          <a:xfrm>
            <a:off x="3048000" y="2743200"/>
            <a:ext cx="21272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wrap="none">
            <a:spAutoFit/>
          </a:bodyPr>
          <a:lstStyle>
            <a:lvl1pPr algn="l">
              <a:defRPr>
                <a:solidFill>
                  <a:schemeClr val="tx1"/>
                </a:solidFill>
                <a:latin typeface="Arial" panose="020B0604020202020204" pitchFamily="34" charset="0"/>
              </a:defRPr>
            </a:lvl1pPr>
            <a:lvl2pPr marL="503238"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fontAlgn="base">
              <a:spcBef>
                <a:spcPct val="20000"/>
              </a:spcBef>
              <a:spcAft>
                <a:spcPct val="0"/>
              </a:spcAft>
              <a:buClr>
                <a:srgbClr val="333399"/>
              </a:buClr>
              <a:buSzPct val="55000"/>
            </a:pPr>
            <a:r>
              <a:rPr lang="en-US" altLang="en-US" sz="3200" b="1">
                <a:solidFill>
                  <a:srgbClr val="000000"/>
                </a:solidFill>
                <a:effectLst>
                  <a:outerShdw blurRad="38100" dist="38100" dir="2700000" algn="tl">
                    <a:srgbClr val="C0C0C0"/>
                  </a:outerShdw>
                </a:effectLst>
                <a:latin typeface="Times New Roman" panose="02020603050405020304" pitchFamily="18" charset="0"/>
              </a:rPr>
              <a:t>Experience</a:t>
            </a:r>
          </a:p>
        </p:txBody>
      </p:sp>
      <p:sp>
        <p:nvSpPr>
          <p:cNvPr id="553992" name="Text Box 8">
            <a:extLst>
              <a:ext uri="{FF2B5EF4-FFF2-40B4-BE49-F238E27FC236}">
                <a16:creationId xmlns:a16="http://schemas.microsoft.com/office/drawing/2014/main" id="{295A9DA6-CEB5-430D-82B1-0AC1CDA3E077}"/>
              </a:ext>
            </a:extLst>
          </p:cNvPr>
          <p:cNvSpPr txBox="1">
            <a:spLocks noChangeArrowheads="1"/>
          </p:cNvSpPr>
          <p:nvPr/>
        </p:nvSpPr>
        <p:spPr bwMode="auto">
          <a:xfrm>
            <a:off x="4548188" y="3886200"/>
            <a:ext cx="3536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wrap="none">
            <a:spAutoFit/>
          </a:bodyPr>
          <a:lstStyle>
            <a:lvl1pPr algn="l">
              <a:defRPr>
                <a:solidFill>
                  <a:schemeClr val="tx1"/>
                </a:solidFill>
                <a:latin typeface="Arial" panose="020B0604020202020204" pitchFamily="34" charset="0"/>
              </a:defRPr>
            </a:lvl1pPr>
            <a:lvl2pPr marL="503238"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fontAlgn="base">
              <a:spcBef>
                <a:spcPct val="20000"/>
              </a:spcBef>
              <a:spcAft>
                <a:spcPct val="0"/>
              </a:spcAft>
              <a:buClr>
                <a:srgbClr val="333399"/>
              </a:buClr>
              <a:buSzPct val="55000"/>
            </a:pPr>
            <a:r>
              <a:rPr lang="en-US" altLang="en-US" sz="3200" b="1">
                <a:solidFill>
                  <a:srgbClr val="000000"/>
                </a:solidFill>
                <a:effectLst>
                  <a:outerShdw blurRad="38100" dist="38100" dir="2700000" algn="tl">
                    <a:srgbClr val="C0C0C0"/>
                  </a:outerShdw>
                </a:effectLst>
                <a:latin typeface="Times New Roman" panose="02020603050405020304" pitchFamily="18" charset="0"/>
              </a:rPr>
              <a:t>General Revelation</a:t>
            </a:r>
          </a:p>
        </p:txBody>
      </p:sp>
      <p:sp>
        <p:nvSpPr>
          <p:cNvPr id="553993" name="Text Box 9">
            <a:extLst>
              <a:ext uri="{FF2B5EF4-FFF2-40B4-BE49-F238E27FC236}">
                <a16:creationId xmlns:a16="http://schemas.microsoft.com/office/drawing/2014/main" id="{9E72E3FD-19B7-481E-9E7C-47EC2681D97D}"/>
              </a:ext>
            </a:extLst>
          </p:cNvPr>
          <p:cNvSpPr txBox="1">
            <a:spLocks noChangeArrowheads="1"/>
          </p:cNvSpPr>
          <p:nvPr/>
        </p:nvSpPr>
        <p:spPr bwMode="auto">
          <a:xfrm>
            <a:off x="5484814" y="5029200"/>
            <a:ext cx="144938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wrap="none">
            <a:spAutoFit/>
          </a:bodyPr>
          <a:lstStyle>
            <a:lvl1pPr algn="l">
              <a:defRPr>
                <a:solidFill>
                  <a:schemeClr val="tx1"/>
                </a:solidFill>
                <a:latin typeface="Arial" panose="020B0604020202020204" pitchFamily="34" charset="0"/>
              </a:defRPr>
            </a:lvl1pPr>
            <a:lvl2pPr marL="503238"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fontAlgn="base">
              <a:spcBef>
                <a:spcPct val="20000"/>
              </a:spcBef>
              <a:spcAft>
                <a:spcPct val="0"/>
              </a:spcAft>
              <a:buClr>
                <a:srgbClr val="333399"/>
              </a:buClr>
              <a:buSzPct val="55000"/>
            </a:pPr>
            <a:r>
              <a:rPr lang="en-US" altLang="en-US" sz="3200" b="1">
                <a:solidFill>
                  <a:srgbClr val="000000"/>
                </a:solidFill>
                <a:effectLst>
                  <a:outerShdw blurRad="38100" dist="38100" dir="2700000" algn="tl">
                    <a:srgbClr val="C0C0C0"/>
                  </a:outerShdw>
                </a:effectLst>
                <a:latin typeface="Times New Roman" panose="02020603050405020304" pitchFamily="18" charset="0"/>
              </a:rPr>
              <a:t>Reason</a:t>
            </a:r>
          </a:p>
        </p:txBody>
      </p:sp>
      <p:sp>
        <p:nvSpPr>
          <p:cNvPr id="553994" name="Text Box 10">
            <a:extLst>
              <a:ext uri="{FF2B5EF4-FFF2-40B4-BE49-F238E27FC236}">
                <a16:creationId xmlns:a16="http://schemas.microsoft.com/office/drawing/2014/main" id="{BD615D37-7047-4C0D-A8D1-8E0B2778F29A}"/>
              </a:ext>
            </a:extLst>
          </p:cNvPr>
          <p:cNvSpPr txBox="1">
            <a:spLocks noChangeArrowheads="1"/>
          </p:cNvSpPr>
          <p:nvPr/>
        </p:nvSpPr>
        <p:spPr bwMode="auto">
          <a:xfrm>
            <a:off x="7620001" y="2743200"/>
            <a:ext cx="18319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wrap="none">
            <a:spAutoFit/>
          </a:bodyPr>
          <a:lstStyle>
            <a:lvl1pPr algn="l">
              <a:defRPr>
                <a:solidFill>
                  <a:schemeClr val="tx1"/>
                </a:solidFill>
                <a:latin typeface="Arial" panose="020B0604020202020204" pitchFamily="34" charset="0"/>
              </a:defRPr>
            </a:lvl1pPr>
            <a:lvl2pPr marL="503238"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fontAlgn="base">
              <a:spcBef>
                <a:spcPct val="20000"/>
              </a:spcBef>
              <a:spcAft>
                <a:spcPct val="0"/>
              </a:spcAft>
              <a:buClr>
                <a:srgbClr val="333399"/>
              </a:buClr>
              <a:buSzPct val="55000"/>
            </a:pPr>
            <a:r>
              <a:rPr lang="en-US" altLang="en-US" sz="3200" b="1">
                <a:solidFill>
                  <a:srgbClr val="000000"/>
                </a:solidFill>
                <a:effectLst>
                  <a:outerShdw blurRad="38100" dist="38100" dir="2700000" algn="tl">
                    <a:srgbClr val="C0C0C0"/>
                  </a:outerShdw>
                </a:effectLst>
                <a:latin typeface="Times New Roman" panose="02020603050405020304" pitchFamily="18" charset="0"/>
              </a:rPr>
              <a:t>Emotions</a:t>
            </a:r>
          </a:p>
        </p:txBody>
      </p:sp>
      <p:sp>
        <p:nvSpPr>
          <p:cNvPr id="553995" name="Text Box 11">
            <a:extLst>
              <a:ext uri="{FF2B5EF4-FFF2-40B4-BE49-F238E27FC236}">
                <a16:creationId xmlns:a16="http://schemas.microsoft.com/office/drawing/2014/main" id="{744BABCE-5120-4910-86FE-F4B84BF2F217}"/>
              </a:ext>
            </a:extLst>
          </p:cNvPr>
          <p:cNvSpPr txBox="1">
            <a:spLocks noChangeArrowheads="1"/>
          </p:cNvSpPr>
          <p:nvPr/>
        </p:nvSpPr>
        <p:spPr bwMode="auto">
          <a:xfrm>
            <a:off x="5870576" y="1981200"/>
            <a:ext cx="682625"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a:spAutoFit/>
          </a:bodyPr>
          <a:lstStyle/>
          <a:p>
            <a:pPr fontAlgn="base">
              <a:spcBef>
                <a:spcPct val="50000"/>
              </a:spcBef>
              <a:spcAft>
                <a:spcPct val="0"/>
              </a:spcAft>
            </a:pPr>
            <a:r>
              <a:rPr lang="en-US" altLang="en-US" sz="1400">
                <a:solidFill>
                  <a:srgbClr val="000000"/>
                </a:solidFill>
                <a:latin typeface="Arial" panose="020B0604020202020204" pitchFamily="34" charset="0"/>
              </a:rPr>
              <a:t>Back</a:t>
            </a:r>
          </a:p>
        </p:txBody>
      </p:sp>
      <p:sp>
        <p:nvSpPr>
          <p:cNvPr id="553996" name="Text Box 12">
            <a:extLst>
              <a:ext uri="{FF2B5EF4-FFF2-40B4-BE49-F238E27FC236}">
                <a16:creationId xmlns:a16="http://schemas.microsoft.com/office/drawing/2014/main" id="{A5AEAC49-F029-4914-9448-D014E38D9444}"/>
              </a:ext>
            </a:extLst>
          </p:cNvPr>
          <p:cNvSpPr txBox="1">
            <a:spLocks noChangeArrowheads="1"/>
          </p:cNvSpPr>
          <p:nvPr/>
        </p:nvSpPr>
        <p:spPr bwMode="auto">
          <a:xfrm>
            <a:off x="5946776" y="6400800"/>
            <a:ext cx="682625"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a:spAutoFit/>
          </a:bodyPr>
          <a:lstStyle/>
          <a:p>
            <a:pPr fontAlgn="base">
              <a:spcBef>
                <a:spcPct val="50000"/>
              </a:spcBef>
              <a:spcAft>
                <a:spcPct val="0"/>
              </a:spcAft>
            </a:pPr>
            <a:r>
              <a:rPr lang="en-US" altLang="en-US" sz="1400">
                <a:solidFill>
                  <a:srgbClr val="000000"/>
                </a:solidFill>
                <a:latin typeface="Arial" panose="020B0604020202020204" pitchFamily="34" charset="0"/>
              </a:rPr>
              <a:t>Front</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4" name="Rectangle 2">
            <a:extLst>
              <a:ext uri="{FF2B5EF4-FFF2-40B4-BE49-F238E27FC236}">
                <a16:creationId xmlns:a16="http://schemas.microsoft.com/office/drawing/2014/main" id="{41E92F9B-5EA6-44DF-A4CB-07455A39DC8A}"/>
              </a:ext>
            </a:extLst>
          </p:cNvPr>
          <p:cNvSpPr>
            <a:spLocks noGrp="1" noChangeArrowheads="1"/>
          </p:cNvSpPr>
          <p:nvPr>
            <p:ph type="title"/>
          </p:nvPr>
        </p:nvSpPr>
        <p:spPr/>
        <p:txBody>
          <a:bodyPr/>
          <a:lstStyle/>
          <a:p>
            <a:r>
              <a:rPr lang="en-US" altLang="en-US"/>
              <a:t>Authority</a:t>
            </a:r>
          </a:p>
        </p:txBody>
      </p:sp>
      <p:sp>
        <p:nvSpPr>
          <p:cNvPr id="397315" name="Rectangle 3">
            <a:extLst>
              <a:ext uri="{FF2B5EF4-FFF2-40B4-BE49-F238E27FC236}">
                <a16:creationId xmlns:a16="http://schemas.microsoft.com/office/drawing/2014/main" id="{5A3DE478-AE47-4ED6-9493-4B77F443ABC8}"/>
              </a:ext>
            </a:extLst>
          </p:cNvPr>
          <p:cNvSpPr>
            <a:spLocks noGrp="1" noChangeArrowheads="1"/>
          </p:cNvSpPr>
          <p:nvPr>
            <p:ph type="body" idx="1"/>
          </p:nvPr>
        </p:nvSpPr>
        <p:spPr/>
        <p:txBody>
          <a:bodyPr/>
          <a:lstStyle/>
          <a:p>
            <a:pPr marL="2743200" indent="-2743200">
              <a:buNone/>
            </a:pPr>
            <a:r>
              <a:rPr lang="en-US" altLang="en-US" b="1" i="1"/>
              <a:t>Sola Scriptura</a:t>
            </a:r>
            <a:r>
              <a:rPr lang="en-US" altLang="en-US" b="1"/>
              <a:t>:</a:t>
            </a:r>
            <a:r>
              <a:rPr lang="en-US" altLang="en-US"/>
              <a:t> 	Belief that Scripture is the final and only infallible authority for the Christian in all matters of faith and practice.</a:t>
            </a:r>
          </a:p>
          <a:p>
            <a:pPr marL="2743200" indent="-2743200">
              <a:buNone/>
            </a:pPr>
            <a:r>
              <a:rPr lang="en-US" altLang="en-US" b="1"/>
              <a:t>Adherents:</a:t>
            </a:r>
            <a:r>
              <a:rPr lang="en-US" altLang="en-US"/>
              <a:t> 	Evangelicals, Reformers</a:t>
            </a:r>
          </a:p>
          <a:p>
            <a:pPr marL="2743200" indent="-2743200">
              <a:buNone/>
            </a:pPr>
            <a:r>
              <a:rPr lang="en-US" altLang="en-US" b="1"/>
              <a:t>Tradition:</a:t>
            </a:r>
            <a:r>
              <a:rPr lang="en-US" altLang="en-US"/>
              <a:t>	Tradition 1</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a:extLst>
              <a:ext uri="{FF2B5EF4-FFF2-40B4-BE49-F238E27FC236}">
                <a16:creationId xmlns:a16="http://schemas.microsoft.com/office/drawing/2014/main" id="{855FBA94-9D29-47D1-BC8D-DF9092EE68AC}"/>
              </a:ext>
            </a:extLst>
          </p:cNvPr>
          <p:cNvSpPr>
            <a:spLocks noChangeArrowheads="1"/>
          </p:cNvSpPr>
          <p:nvPr/>
        </p:nvSpPr>
        <p:spPr bwMode="auto">
          <a:xfrm>
            <a:off x="1524000" y="0"/>
            <a:ext cx="9144000" cy="6858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413699" name="Oval 3">
            <a:extLst>
              <a:ext uri="{FF2B5EF4-FFF2-40B4-BE49-F238E27FC236}">
                <a16:creationId xmlns:a16="http://schemas.microsoft.com/office/drawing/2014/main" id="{3CCF5B96-58D3-4E5D-85CD-9AB22EE78C99}"/>
              </a:ext>
            </a:extLst>
          </p:cNvPr>
          <p:cNvSpPr>
            <a:spLocks noChangeArrowheads="1"/>
          </p:cNvSpPr>
          <p:nvPr/>
        </p:nvSpPr>
        <p:spPr bwMode="auto">
          <a:xfrm>
            <a:off x="1905000" y="3276600"/>
            <a:ext cx="3200400" cy="1905000"/>
          </a:xfrm>
          <a:prstGeom prst="ellipse">
            <a:avLst/>
          </a:prstGeom>
          <a:solidFill>
            <a:schemeClr val="bg1"/>
          </a:solidFill>
          <a:ln w="9525">
            <a:solidFill>
              <a:schemeClr val="tx1"/>
            </a:solidFill>
            <a:round/>
            <a:headEnd/>
            <a:tailEnd/>
          </a:ln>
          <a:effectLst>
            <a:outerShdw dist="107763" dir="13500000" algn="ctr" rotWithShape="0">
              <a:schemeClr val="bg2">
                <a:alpha val="50000"/>
              </a:schemeClr>
            </a:outerShdw>
          </a:effectLst>
        </p:spPr>
        <p:txBody>
          <a:bodyPr wrap="none" anchor="ctr"/>
          <a:lstStyle/>
          <a:p>
            <a:pPr algn="ctr" fontAlgn="base">
              <a:spcBef>
                <a:spcPct val="0"/>
              </a:spcBef>
              <a:spcAft>
                <a:spcPct val="0"/>
              </a:spcAft>
            </a:pPr>
            <a:r>
              <a:rPr lang="en-US" altLang="en-US" sz="3600">
                <a:solidFill>
                  <a:srgbClr val="6A0000"/>
                </a:solidFill>
                <a:effectLst>
                  <a:outerShdw blurRad="38100" dist="38100" dir="2700000" algn="tl">
                    <a:srgbClr val="C0C0C0"/>
                  </a:outerShdw>
                </a:effectLst>
                <a:latin typeface="Calligrapher" panose="020B0604020202020204" pitchFamily="2" charset="0"/>
              </a:rPr>
              <a:t>Deposit </a:t>
            </a:r>
          </a:p>
          <a:p>
            <a:pPr algn="ctr" fontAlgn="base">
              <a:spcBef>
                <a:spcPct val="0"/>
              </a:spcBef>
              <a:spcAft>
                <a:spcPct val="0"/>
              </a:spcAft>
            </a:pPr>
            <a:r>
              <a:rPr lang="en-US" altLang="en-US" sz="3600">
                <a:solidFill>
                  <a:srgbClr val="6A0000"/>
                </a:solidFill>
                <a:effectLst>
                  <a:outerShdw blurRad="38100" dist="38100" dir="2700000" algn="tl">
                    <a:srgbClr val="C0C0C0"/>
                  </a:outerShdw>
                </a:effectLst>
                <a:latin typeface="Calligrapher" panose="020B0604020202020204" pitchFamily="2" charset="0"/>
              </a:rPr>
              <a:t>of Faith</a:t>
            </a:r>
          </a:p>
        </p:txBody>
      </p:sp>
      <p:sp>
        <p:nvSpPr>
          <p:cNvPr id="413700" name="Line 4">
            <a:extLst>
              <a:ext uri="{FF2B5EF4-FFF2-40B4-BE49-F238E27FC236}">
                <a16:creationId xmlns:a16="http://schemas.microsoft.com/office/drawing/2014/main" id="{55AA7A67-747C-4FC5-ABA6-063E05812EA8}"/>
              </a:ext>
            </a:extLst>
          </p:cNvPr>
          <p:cNvSpPr>
            <a:spLocks noChangeShapeType="1"/>
          </p:cNvSpPr>
          <p:nvPr/>
        </p:nvSpPr>
        <p:spPr bwMode="auto">
          <a:xfrm>
            <a:off x="1752600" y="6172200"/>
            <a:ext cx="822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413701" name="Text Box 5">
            <a:extLst>
              <a:ext uri="{FF2B5EF4-FFF2-40B4-BE49-F238E27FC236}">
                <a16:creationId xmlns:a16="http://schemas.microsoft.com/office/drawing/2014/main" id="{29D11FB4-9D00-4153-A42D-83A905707945}"/>
              </a:ext>
            </a:extLst>
          </p:cNvPr>
          <p:cNvSpPr txBox="1">
            <a:spLocks noChangeArrowheads="1"/>
          </p:cNvSpPr>
          <p:nvPr/>
        </p:nvSpPr>
        <p:spPr bwMode="auto">
          <a:xfrm>
            <a:off x="2133600" y="6248400"/>
            <a:ext cx="25908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400">
                <a:solidFill>
                  <a:srgbClr val="000000"/>
                </a:solidFill>
                <a:effectLst>
                  <a:outerShdw blurRad="38100" dist="38100" dir="2700000" algn="tl">
                    <a:srgbClr val="C0C0C0"/>
                  </a:outerShdw>
                </a:effectLst>
                <a:latin typeface="Perpetua" panose="02020502060401020303" pitchFamily="18" charset="0"/>
              </a:rPr>
              <a:t>Age of the Apostles</a:t>
            </a:r>
          </a:p>
        </p:txBody>
      </p:sp>
      <p:sp>
        <p:nvSpPr>
          <p:cNvPr id="413702" name="Text Box 6">
            <a:extLst>
              <a:ext uri="{FF2B5EF4-FFF2-40B4-BE49-F238E27FC236}">
                <a16:creationId xmlns:a16="http://schemas.microsoft.com/office/drawing/2014/main" id="{4F60FF5E-1141-4E16-8269-A3B834BBA8BC}"/>
              </a:ext>
            </a:extLst>
          </p:cNvPr>
          <p:cNvSpPr txBox="1">
            <a:spLocks noChangeArrowheads="1"/>
          </p:cNvSpPr>
          <p:nvPr/>
        </p:nvSpPr>
        <p:spPr bwMode="auto">
          <a:xfrm>
            <a:off x="1828800" y="1447800"/>
            <a:ext cx="3276600" cy="13287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fontAlgn="base">
              <a:spcBef>
                <a:spcPct val="50000"/>
              </a:spcBef>
              <a:spcAft>
                <a:spcPct val="0"/>
              </a:spcAft>
            </a:pPr>
            <a:r>
              <a:rPr lang="en-US" altLang="en-US">
                <a:solidFill>
                  <a:srgbClr val="000000"/>
                </a:solidFill>
                <a:latin typeface="Arial" panose="020B0604020202020204" pitchFamily="34" charset="0"/>
              </a:rPr>
              <a:t>“. . . contend earnestly for the faith that was once for all entrusted to the saints.” </a:t>
            </a:r>
          </a:p>
          <a:p>
            <a:pPr algn="r" fontAlgn="base">
              <a:spcBef>
                <a:spcPct val="50000"/>
              </a:spcBef>
              <a:spcAft>
                <a:spcPct val="0"/>
              </a:spcAft>
            </a:pPr>
            <a:r>
              <a:rPr lang="en-US" altLang="en-US">
                <a:solidFill>
                  <a:srgbClr val="000000"/>
                </a:solidFill>
                <a:latin typeface="Arial" panose="020B0604020202020204" pitchFamily="34" charset="0"/>
              </a:rPr>
              <a:t>—Jude 1:3 </a:t>
            </a:r>
          </a:p>
        </p:txBody>
      </p:sp>
      <p:sp>
        <p:nvSpPr>
          <p:cNvPr id="413710" name="Text Box 14">
            <a:extLst>
              <a:ext uri="{FF2B5EF4-FFF2-40B4-BE49-F238E27FC236}">
                <a16:creationId xmlns:a16="http://schemas.microsoft.com/office/drawing/2014/main" id="{589431FA-FEED-4024-8BC2-FC90FD75CD41}"/>
              </a:ext>
            </a:extLst>
          </p:cNvPr>
          <p:cNvSpPr txBox="1">
            <a:spLocks noChangeArrowheads="1"/>
          </p:cNvSpPr>
          <p:nvPr/>
        </p:nvSpPr>
        <p:spPr bwMode="auto">
          <a:xfrm>
            <a:off x="6019800" y="6248400"/>
            <a:ext cx="25908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400">
                <a:solidFill>
                  <a:srgbClr val="000000"/>
                </a:solidFill>
                <a:effectLst>
                  <a:outerShdw blurRad="38100" dist="38100" dir="2700000" algn="tl">
                    <a:srgbClr val="C0C0C0"/>
                  </a:outerShdw>
                </a:effectLst>
                <a:latin typeface="Perpetua" panose="02020502060401020303" pitchFamily="18" charset="0"/>
              </a:rPr>
              <a:t>Age of the Church</a:t>
            </a:r>
          </a:p>
        </p:txBody>
      </p:sp>
      <p:sp>
        <p:nvSpPr>
          <p:cNvPr id="413712" name="Rectangle 16">
            <a:extLst>
              <a:ext uri="{FF2B5EF4-FFF2-40B4-BE49-F238E27FC236}">
                <a16:creationId xmlns:a16="http://schemas.microsoft.com/office/drawing/2014/main" id="{AF318692-A7C0-41E2-97D3-38E9406E6689}"/>
              </a:ext>
            </a:extLst>
          </p:cNvPr>
          <p:cNvSpPr>
            <a:spLocks noChangeArrowheads="1"/>
          </p:cNvSpPr>
          <p:nvPr/>
        </p:nvSpPr>
        <p:spPr bwMode="auto">
          <a:xfrm>
            <a:off x="1828800" y="152400"/>
            <a:ext cx="3733800" cy="1143000"/>
          </a:xfrm>
          <a:prstGeom prst="rect">
            <a:avLst/>
          </a:prstGeom>
          <a:solidFill>
            <a:srgbClr val="800000"/>
          </a:solidFill>
          <a:ln w="9525">
            <a:solidFill>
              <a:schemeClr val="tx1"/>
            </a:solidFill>
            <a:miter lim="800000"/>
            <a:headEnd/>
            <a:tailEnd/>
          </a:ln>
          <a:effectLst>
            <a:outerShdw dist="107763" dir="8100000" algn="ctr" rotWithShape="0">
              <a:schemeClr val="bg2">
                <a:alpha val="50000"/>
              </a:schemeClr>
            </a:outerShdw>
          </a:effectLst>
        </p:spPr>
        <p:txBody>
          <a:bodyPr wrap="none" anchor="ctr"/>
          <a:lstStyle/>
          <a:p>
            <a:pPr algn="ctr" fontAlgn="base">
              <a:spcBef>
                <a:spcPct val="0"/>
              </a:spcBef>
              <a:spcAft>
                <a:spcPct val="0"/>
              </a:spcAft>
            </a:pPr>
            <a:r>
              <a:rPr lang="en-US" altLang="en-US" sz="3200" i="1">
                <a:solidFill>
                  <a:srgbClr val="FFFFFF"/>
                </a:solidFill>
                <a:effectLst>
                  <a:outerShdw blurRad="38100" dist="38100" dir="2700000" algn="tl">
                    <a:srgbClr val="000000"/>
                  </a:outerShdw>
                </a:effectLst>
                <a:latin typeface="Calligrapher" panose="020B0604020202020204" pitchFamily="2" charset="0"/>
              </a:rPr>
              <a:t>Sola Scriptura</a:t>
            </a:r>
          </a:p>
        </p:txBody>
      </p:sp>
      <p:sp>
        <p:nvSpPr>
          <p:cNvPr id="413714" name="Text Box 18">
            <a:extLst>
              <a:ext uri="{FF2B5EF4-FFF2-40B4-BE49-F238E27FC236}">
                <a16:creationId xmlns:a16="http://schemas.microsoft.com/office/drawing/2014/main" id="{E7126ADF-3267-444F-AFFE-4DCB3104F3F8}"/>
              </a:ext>
            </a:extLst>
          </p:cNvPr>
          <p:cNvSpPr txBox="1">
            <a:spLocks noChangeArrowheads="1"/>
          </p:cNvSpPr>
          <p:nvPr/>
        </p:nvSpPr>
        <p:spPr bwMode="auto">
          <a:xfrm>
            <a:off x="6934200" y="6126164"/>
            <a:ext cx="83820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altLang="en-US" sz="1200">
                <a:solidFill>
                  <a:srgbClr val="000000"/>
                </a:solidFill>
                <a:latin typeface="Arial" panose="020B0604020202020204" pitchFamily="34" charset="0"/>
              </a:rPr>
              <a:t>400 AD</a:t>
            </a:r>
          </a:p>
        </p:txBody>
      </p:sp>
      <p:sp>
        <p:nvSpPr>
          <p:cNvPr id="413715" name="Text Box 19">
            <a:extLst>
              <a:ext uri="{FF2B5EF4-FFF2-40B4-BE49-F238E27FC236}">
                <a16:creationId xmlns:a16="http://schemas.microsoft.com/office/drawing/2014/main" id="{FA218DF9-A64F-40A0-9F1D-D9C14CA3DD0A}"/>
              </a:ext>
            </a:extLst>
          </p:cNvPr>
          <p:cNvSpPr txBox="1">
            <a:spLocks noChangeArrowheads="1"/>
          </p:cNvSpPr>
          <p:nvPr/>
        </p:nvSpPr>
        <p:spPr bwMode="auto">
          <a:xfrm>
            <a:off x="8382000" y="6126164"/>
            <a:ext cx="83820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altLang="en-US" sz="1200">
                <a:solidFill>
                  <a:srgbClr val="000000"/>
                </a:solidFill>
                <a:latin typeface="Arial" panose="020B0604020202020204" pitchFamily="34" charset="0"/>
              </a:rPr>
              <a:t>1000 AD</a:t>
            </a:r>
          </a:p>
        </p:txBody>
      </p:sp>
      <p:grpSp>
        <p:nvGrpSpPr>
          <p:cNvPr id="413723" name="Group 27">
            <a:extLst>
              <a:ext uri="{FF2B5EF4-FFF2-40B4-BE49-F238E27FC236}">
                <a16:creationId xmlns:a16="http://schemas.microsoft.com/office/drawing/2014/main" id="{DD1A1142-2DC2-44BB-B5EB-13FDAA142AC3}"/>
              </a:ext>
            </a:extLst>
          </p:cNvPr>
          <p:cNvGrpSpPr>
            <a:grpSpLocks/>
          </p:cNvGrpSpPr>
          <p:nvPr/>
        </p:nvGrpSpPr>
        <p:grpSpPr bwMode="auto">
          <a:xfrm>
            <a:off x="4724400" y="1993900"/>
            <a:ext cx="4648200" cy="1587500"/>
            <a:chOff x="2016" y="1256"/>
            <a:chExt cx="2928" cy="1000"/>
          </a:xfrm>
        </p:grpSpPr>
        <p:sp>
          <p:nvSpPr>
            <p:cNvPr id="413703" name="Line 7">
              <a:extLst>
                <a:ext uri="{FF2B5EF4-FFF2-40B4-BE49-F238E27FC236}">
                  <a16:creationId xmlns:a16="http://schemas.microsoft.com/office/drawing/2014/main" id="{07F567E0-28F6-46D7-B8ED-F6D9F19D3BFF}"/>
                </a:ext>
              </a:extLst>
            </p:cNvPr>
            <p:cNvSpPr>
              <a:spLocks noChangeShapeType="1"/>
            </p:cNvSpPr>
            <p:nvPr/>
          </p:nvSpPr>
          <p:spPr bwMode="auto">
            <a:xfrm flipV="1">
              <a:off x="2016" y="1680"/>
              <a:ext cx="240" cy="576"/>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grpSp>
          <p:nvGrpSpPr>
            <p:cNvPr id="413721" name="Group 25">
              <a:extLst>
                <a:ext uri="{FF2B5EF4-FFF2-40B4-BE49-F238E27FC236}">
                  <a16:creationId xmlns:a16="http://schemas.microsoft.com/office/drawing/2014/main" id="{C158EDBE-B719-48D9-9C0B-487FDE605CED}"/>
                </a:ext>
              </a:extLst>
            </p:cNvPr>
            <p:cNvGrpSpPr>
              <a:grpSpLocks/>
            </p:cNvGrpSpPr>
            <p:nvPr/>
          </p:nvGrpSpPr>
          <p:grpSpPr bwMode="auto">
            <a:xfrm>
              <a:off x="2256" y="1256"/>
              <a:ext cx="2688" cy="837"/>
              <a:chOff x="2256" y="1256"/>
              <a:chExt cx="2688" cy="837"/>
            </a:xfrm>
          </p:grpSpPr>
          <p:sp>
            <p:nvSpPr>
              <p:cNvPr id="413707" name="Text Box 11">
                <a:extLst>
                  <a:ext uri="{FF2B5EF4-FFF2-40B4-BE49-F238E27FC236}">
                    <a16:creationId xmlns:a16="http://schemas.microsoft.com/office/drawing/2014/main" id="{AC3B2433-08C8-42C5-96A3-182D67AA44AA}"/>
                  </a:ext>
                </a:extLst>
              </p:cNvPr>
              <p:cNvSpPr txBox="1">
                <a:spLocks noChangeArrowheads="1"/>
              </p:cNvSpPr>
              <p:nvPr/>
            </p:nvSpPr>
            <p:spPr bwMode="auto">
              <a:xfrm>
                <a:off x="2544" y="1256"/>
                <a:ext cx="2400" cy="8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3600">
                    <a:solidFill>
                      <a:srgbClr val="6A0000"/>
                    </a:solidFill>
                    <a:effectLst>
                      <a:outerShdw blurRad="38100" dist="38100" dir="2700000" algn="tl">
                        <a:srgbClr val="C0C0C0"/>
                      </a:outerShdw>
                    </a:effectLst>
                    <a:latin typeface="Calligrapher" panose="020B0604020202020204" pitchFamily="2" charset="0"/>
                  </a:rPr>
                  <a:t>Church</a:t>
                </a:r>
              </a:p>
              <a:p>
                <a:pPr algn="ctr" fontAlgn="base">
                  <a:spcBef>
                    <a:spcPct val="50000"/>
                  </a:spcBef>
                  <a:spcAft>
                    <a:spcPct val="0"/>
                  </a:spcAft>
                </a:pPr>
                <a:r>
                  <a:rPr lang="en-US" altLang="en-US">
                    <a:solidFill>
                      <a:srgbClr val="000000"/>
                    </a:solidFill>
                    <a:latin typeface="Arial" panose="020B0604020202020204" pitchFamily="34" charset="0"/>
                  </a:rPr>
                  <a:t>Unwritten tradition (</a:t>
                </a:r>
                <a:r>
                  <a:rPr lang="en-US" altLang="en-US" i="1">
                    <a:solidFill>
                      <a:srgbClr val="000000"/>
                    </a:solidFill>
                    <a:latin typeface="Arial" panose="020B0604020202020204" pitchFamily="34" charset="0"/>
                  </a:rPr>
                  <a:t>paradosis</a:t>
                </a:r>
                <a:r>
                  <a:rPr lang="en-US" altLang="en-US">
                    <a:solidFill>
                      <a:srgbClr val="000000"/>
                    </a:solidFill>
                    <a:latin typeface="Arial" panose="020B0604020202020204" pitchFamily="34" charset="0"/>
                  </a:rPr>
                  <a:t>)/ summary of the Gospel message</a:t>
                </a:r>
              </a:p>
            </p:txBody>
          </p:sp>
          <p:grpSp>
            <p:nvGrpSpPr>
              <p:cNvPr id="413719" name="Group 23">
                <a:extLst>
                  <a:ext uri="{FF2B5EF4-FFF2-40B4-BE49-F238E27FC236}">
                    <a16:creationId xmlns:a16="http://schemas.microsoft.com/office/drawing/2014/main" id="{215AC66D-C6DF-462A-997C-5C10F74ACD9D}"/>
                  </a:ext>
                </a:extLst>
              </p:cNvPr>
              <p:cNvGrpSpPr>
                <a:grpSpLocks/>
              </p:cNvGrpSpPr>
              <p:nvPr/>
            </p:nvGrpSpPr>
            <p:grpSpPr bwMode="auto">
              <a:xfrm>
                <a:off x="2256" y="1680"/>
                <a:ext cx="2448" cy="0"/>
                <a:chOff x="2256" y="1680"/>
                <a:chExt cx="2448" cy="0"/>
              </a:xfrm>
            </p:grpSpPr>
            <p:sp>
              <p:nvSpPr>
                <p:cNvPr id="413706" name="Line 10">
                  <a:extLst>
                    <a:ext uri="{FF2B5EF4-FFF2-40B4-BE49-F238E27FC236}">
                      <a16:creationId xmlns:a16="http://schemas.microsoft.com/office/drawing/2014/main" id="{9B90212A-A501-4E2F-B438-597F45553711}"/>
                    </a:ext>
                  </a:extLst>
                </p:cNvPr>
                <p:cNvSpPr>
                  <a:spLocks noChangeShapeType="1"/>
                </p:cNvSpPr>
                <p:nvPr/>
              </p:nvSpPr>
              <p:spPr bwMode="auto">
                <a:xfrm>
                  <a:off x="3552" y="1680"/>
                  <a:ext cx="576" cy="0"/>
                </a:xfrm>
                <a:prstGeom prst="line">
                  <a:avLst/>
                </a:prstGeom>
                <a:noFill/>
                <a:ln w="571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413713" name="Line 17">
                  <a:extLst>
                    <a:ext uri="{FF2B5EF4-FFF2-40B4-BE49-F238E27FC236}">
                      <a16:creationId xmlns:a16="http://schemas.microsoft.com/office/drawing/2014/main" id="{058756F9-9BB0-47C4-94AC-01216E48A7A4}"/>
                    </a:ext>
                  </a:extLst>
                </p:cNvPr>
                <p:cNvSpPr>
                  <a:spLocks noChangeShapeType="1"/>
                </p:cNvSpPr>
                <p:nvPr/>
              </p:nvSpPr>
              <p:spPr bwMode="auto">
                <a:xfrm flipH="1">
                  <a:off x="2256" y="1680"/>
                  <a:ext cx="48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413716" name="Line 20">
                  <a:extLst>
                    <a:ext uri="{FF2B5EF4-FFF2-40B4-BE49-F238E27FC236}">
                      <a16:creationId xmlns:a16="http://schemas.microsoft.com/office/drawing/2014/main" id="{DC6401DB-2D8A-49D7-8F8F-ED95B65CE097}"/>
                    </a:ext>
                  </a:extLst>
                </p:cNvPr>
                <p:cNvSpPr>
                  <a:spLocks noChangeShapeType="1"/>
                </p:cNvSpPr>
                <p:nvPr/>
              </p:nvSpPr>
              <p:spPr bwMode="auto">
                <a:xfrm flipH="1">
                  <a:off x="2688" y="1680"/>
                  <a:ext cx="720" cy="0"/>
                </a:xfrm>
                <a:prstGeom prst="line">
                  <a:avLst/>
                </a:prstGeom>
                <a:noFill/>
                <a:ln w="57150">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413717" name="Line 21">
                  <a:extLst>
                    <a:ext uri="{FF2B5EF4-FFF2-40B4-BE49-F238E27FC236}">
                      <a16:creationId xmlns:a16="http://schemas.microsoft.com/office/drawing/2014/main" id="{C5F116B4-46EA-4397-B952-E34EDEC5EF9B}"/>
                    </a:ext>
                  </a:extLst>
                </p:cNvPr>
                <p:cNvSpPr>
                  <a:spLocks noChangeShapeType="1"/>
                </p:cNvSpPr>
                <p:nvPr/>
              </p:nvSpPr>
              <p:spPr bwMode="auto">
                <a:xfrm>
                  <a:off x="4128" y="1680"/>
                  <a:ext cx="576" cy="0"/>
                </a:xfrm>
                <a:prstGeom prst="line">
                  <a:avLst/>
                </a:prstGeom>
                <a:noFill/>
                <a:ln w="5715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grpSp>
        </p:grpSp>
      </p:grpSp>
      <p:grpSp>
        <p:nvGrpSpPr>
          <p:cNvPr id="413724" name="Group 28">
            <a:extLst>
              <a:ext uri="{FF2B5EF4-FFF2-40B4-BE49-F238E27FC236}">
                <a16:creationId xmlns:a16="http://schemas.microsoft.com/office/drawing/2014/main" id="{067D922A-3F64-4421-8087-7E57BD38FC74}"/>
              </a:ext>
            </a:extLst>
          </p:cNvPr>
          <p:cNvGrpSpPr>
            <a:grpSpLocks/>
          </p:cNvGrpSpPr>
          <p:nvPr/>
        </p:nvGrpSpPr>
        <p:grpSpPr bwMode="auto">
          <a:xfrm>
            <a:off x="4800600" y="4800600"/>
            <a:ext cx="4876800" cy="1295400"/>
            <a:chOff x="2064" y="3024"/>
            <a:chExt cx="3072" cy="816"/>
          </a:xfrm>
        </p:grpSpPr>
        <p:sp>
          <p:nvSpPr>
            <p:cNvPr id="413704" name="Line 8">
              <a:extLst>
                <a:ext uri="{FF2B5EF4-FFF2-40B4-BE49-F238E27FC236}">
                  <a16:creationId xmlns:a16="http://schemas.microsoft.com/office/drawing/2014/main" id="{11937ECD-A11D-473B-913C-8A2EC79CB0BB}"/>
                </a:ext>
              </a:extLst>
            </p:cNvPr>
            <p:cNvSpPr>
              <a:spLocks noChangeShapeType="1"/>
            </p:cNvSpPr>
            <p:nvPr/>
          </p:nvSpPr>
          <p:spPr bwMode="auto">
            <a:xfrm>
              <a:off x="2064" y="3024"/>
              <a:ext cx="192" cy="576"/>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grpSp>
          <p:nvGrpSpPr>
            <p:cNvPr id="413722" name="Group 26">
              <a:extLst>
                <a:ext uri="{FF2B5EF4-FFF2-40B4-BE49-F238E27FC236}">
                  <a16:creationId xmlns:a16="http://schemas.microsoft.com/office/drawing/2014/main" id="{47EE434D-F3C2-4DBC-B5CA-3554599D887F}"/>
                </a:ext>
              </a:extLst>
            </p:cNvPr>
            <p:cNvGrpSpPr>
              <a:grpSpLocks/>
            </p:cNvGrpSpPr>
            <p:nvPr/>
          </p:nvGrpSpPr>
          <p:grpSpPr bwMode="auto">
            <a:xfrm>
              <a:off x="2256" y="3176"/>
              <a:ext cx="2880" cy="664"/>
              <a:chOff x="2256" y="3176"/>
              <a:chExt cx="2880" cy="664"/>
            </a:xfrm>
          </p:grpSpPr>
          <p:sp>
            <p:nvSpPr>
              <p:cNvPr id="413708" name="Text Box 12">
                <a:extLst>
                  <a:ext uri="{FF2B5EF4-FFF2-40B4-BE49-F238E27FC236}">
                    <a16:creationId xmlns:a16="http://schemas.microsoft.com/office/drawing/2014/main" id="{399004BD-5402-4C31-A807-A95EFC18C92C}"/>
                  </a:ext>
                </a:extLst>
              </p:cNvPr>
              <p:cNvSpPr txBox="1">
                <a:spLocks noChangeArrowheads="1"/>
              </p:cNvSpPr>
              <p:nvPr/>
            </p:nvSpPr>
            <p:spPr bwMode="auto">
              <a:xfrm>
                <a:off x="2592" y="3176"/>
                <a:ext cx="2400" cy="66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3600">
                    <a:solidFill>
                      <a:srgbClr val="6A0000"/>
                    </a:solidFill>
                    <a:effectLst>
                      <a:outerShdw blurRad="38100" dist="38100" dir="2700000" algn="tl">
                        <a:srgbClr val="C0C0C0"/>
                      </a:outerShdw>
                    </a:effectLst>
                    <a:latin typeface="Calligrapher" panose="020B0604020202020204" pitchFamily="2" charset="0"/>
                  </a:rPr>
                  <a:t>Scripture</a:t>
                </a:r>
              </a:p>
              <a:p>
                <a:pPr algn="ctr" fontAlgn="base">
                  <a:spcBef>
                    <a:spcPct val="50000"/>
                  </a:spcBef>
                  <a:spcAft>
                    <a:spcPct val="0"/>
                  </a:spcAft>
                </a:pPr>
                <a:r>
                  <a:rPr lang="en-US" altLang="en-US">
                    <a:solidFill>
                      <a:srgbClr val="000000"/>
                    </a:solidFill>
                    <a:latin typeface="Arial" panose="020B0604020202020204" pitchFamily="34" charset="0"/>
                  </a:rPr>
                  <a:t>Written Infallible Tradition</a:t>
                </a:r>
              </a:p>
            </p:txBody>
          </p:sp>
          <p:grpSp>
            <p:nvGrpSpPr>
              <p:cNvPr id="413720" name="Group 24">
                <a:extLst>
                  <a:ext uri="{FF2B5EF4-FFF2-40B4-BE49-F238E27FC236}">
                    <a16:creationId xmlns:a16="http://schemas.microsoft.com/office/drawing/2014/main" id="{5874205A-29AB-4065-B4DB-1B424A9AB973}"/>
                  </a:ext>
                </a:extLst>
              </p:cNvPr>
              <p:cNvGrpSpPr>
                <a:grpSpLocks/>
              </p:cNvGrpSpPr>
              <p:nvPr/>
            </p:nvGrpSpPr>
            <p:grpSpPr bwMode="auto">
              <a:xfrm>
                <a:off x="2256" y="3600"/>
                <a:ext cx="2880" cy="0"/>
                <a:chOff x="2256" y="3600"/>
                <a:chExt cx="2880" cy="0"/>
              </a:xfrm>
            </p:grpSpPr>
            <p:sp>
              <p:nvSpPr>
                <p:cNvPr id="413705" name="Line 9">
                  <a:extLst>
                    <a:ext uri="{FF2B5EF4-FFF2-40B4-BE49-F238E27FC236}">
                      <a16:creationId xmlns:a16="http://schemas.microsoft.com/office/drawing/2014/main" id="{FF56885E-83B6-4B9C-87A6-9628F65ECA70}"/>
                    </a:ext>
                  </a:extLst>
                </p:cNvPr>
                <p:cNvSpPr>
                  <a:spLocks noChangeShapeType="1"/>
                </p:cNvSpPr>
                <p:nvPr/>
              </p:nvSpPr>
              <p:spPr bwMode="auto">
                <a:xfrm>
                  <a:off x="3312" y="3600"/>
                  <a:ext cx="1824" cy="0"/>
                </a:xfrm>
                <a:prstGeom prst="line">
                  <a:avLst/>
                </a:prstGeom>
                <a:noFill/>
                <a:ln w="57150">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413718" name="Line 22">
                  <a:extLst>
                    <a:ext uri="{FF2B5EF4-FFF2-40B4-BE49-F238E27FC236}">
                      <a16:creationId xmlns:a16="http://schemas.microsoft.com/office/drawing/2014/main" id="{3BF30113-1040-46E8-8A24-23A8B2DCAE64}"/>
                    </a:ext>
                  </a:extLst>
                </p:cNvPr>
                <p:cNvSpPr>
                  <a:spLocks noChangeShapeType="1"/>
                </p:cNvSpPr>
                <p:nvPr/>
              </p:nvSpPr>
              <p:spPr bwMode="auto">
                <a:xfrm>
                  <a:off x="2256" y="3600"/>
                  <a:ext cx="1056" cy="0"/>
                </a:xfrm>
                <a:prstGeom prst="line">
                  <a:avLst/>
                </a:prstGeom>
                <a:noFill/>
                <a:ln w="571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gr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13723"/>
                                        </p:tgtEl>
                                        <p:attrNameLst>
                                          <p:attrName>style.visibility</p:attrName>
                                        </p:attrNameLst>
                                      </p:cBhvr>
                                      <p:to>
                                        <p:strVal val="visible"/>
                                      </p:to>
                                    </p:set>
                                    <p:animEffect transition="in" filter="wipe(left)">
                                      <p:cBhvr>
                                        <p:cTn id="7" dur="1000"/>
                                        <p:tgtEl>
                                          <p:spTgt spid="4137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13724"/>
                                        </p:tgtEl>
                                        <p:attrNameLst>
                                          <p:attrName>style.visibility</p:attrName>
                                        </p:attrNameLst>
                                      </p:cBhvr>
                                      <p:to>
                                        <p:strVal val="visible"/>
                                      </p:to>
                                    </p:set>
                                    <p:animEffect transition="in" filter="wipe(left)">
                                      <p:cBhvr>
                                        <p:cTn id="12" dur="1000"/>
                                        <p:tgtEl>
                                          <p:spTgt spid="4137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a:extLst>
              <a:ext uri="{FF2B5EF4-FFF2-40B4-BE49-F238E27FC236}">
                <a16:creationId xmlns:a16="http://schemas.microsoft.com/office/drawing/2014/main" id="{5B507920-B3BB-4DBE-8629-9DE25260A13F}"/>
              </a:ext>
            </a:extLst>
          </p:cNvPr>
          <p:cNvSpPr>
            <a:spLocks noGrp="1" noChangeArrowheads="1"/>
          </p:cNvSpPr>
          <p:nvPr>
            <p:ph type="title"/>
          </p:nvPr>
        </p:nvSpPr>
        <p:spPr/>
        <p:txBody>
          <a:bodyPr/>
          <a:lstStyle/>
          <a:p>
            <a:r>
              <a:rPr lang="en-US" altLang="en-US"/>
              <a:t>Outline</a:t>
            </a:r>
          </a:p>
        </p:txBody>
      </p:sp>
      <p:sp>
        <p:nvSpPr>
          <p:cNvPr id="138243" name="Rectangle 3">
            <a:extLst>
              <a:ext uri="{FF2B5EF4-FFF2-40B4-BE49-F238E27FC236}">
                <a16:creationId xmlns:a16="http://schemas.microsoft.com/office/drawing/2014/main" id="{C73E99FB-4CC1-4758-B5B4-74B9C1CF83B0}"/>
              </a:ext>
            </a:extLst>
          </p:cNvPr>
          <p:cNvSpPr>
            <a:spLocks noGrp="1" noChangeArrowheads="1"/>
          </p:cNvSpPr>
          <p:nvPr>
            <p:ph type="body" idx="1"/>
          </p:nvPr>
        </p:nvSpPr>
        <p:spPr/>
        <p:txBody>
          <a:bodyPr/>
          <a:lstStyle/>
          <a:p>
            <a:pPr marL="711200" indent="-711200">
              <a:lnSpc>
                <a:spcPct val="80000"/>
              </a:lnSpc>
              <a:buFontTx/>
              <a:buAutoNum type="romanUcPeriod"/>
            </a:pPr>
            <a:r>
              <a:rPr lang="en-US" altLang="en-US" sz="2800"/>
              <a:t>Class Introduction and Authority</a:t>
            </a:r>
          </a:p>
          <a:p>
            <a:pPr marL="711200" indent="-711200">
              <a:lnSpc>
                <a:spcPct val="80000"/>
              </a:lnSpc>
              <a:buFontTx/>
              <a:buAutoNum type="romanUcPeriod"/>
            </a:pPr>
            <a:r>
              <a:rPr lang="en-US" altLang="en-US" sz="2800"/>
              <a:t> </a:t>
            </a:r>
            <a:r>
              <a:rPr lang="en-US" altLang="en-US" sz="2800" i="1"/>
              <a:t>Sola Scriptura</a:t>
            </a:r>
          </a:p>
          <a:p>
            <a:pPr marL="711200" indent="-711200">
              <a:lnSpc>
                <a:spcPct val="80000"/>
              </a:lnSpc>
              <a:buFontTx/>
              <a:buAutoNum type="romanUcPeriod"/>
            </a:pPr>
            <a:r>
              <a:rPr lang="en-US" altLang="en-US" sz="2800"/>
              <a:t>Transmission of Scripture</a:t>
            </a:r>
          </a:p>
          <a:p>
            <a:pPr marL="711200" indent="-711200">
              <a:lnSpc>
                <a:spcPct val="80000"/>
              </a:lnSpc>
              <a:buFontTx/>
              <a:buAutoNum type="romanUcPeriod"/>
            </a:pPr>
            <a:r>
              <a:rPr lang="en-US" altLang="en-US" sz="2800"/>
              <a:t>Canonization of the OT</a:t>
            </a:r>
          </a:p>
          <a:p>
            <a:pPr marL="711200" indent="-711200">
              <a:lnSpc>
                <a:spcPct val="80000"/>
              </a:lnSpc>
              <a:buFontTx/>
              <a:buAutoNum type="romanUcPeriod"/>
            </a:pPr>
            <a:r>
              <a:rPr lang="en-US" altLang="en-US" sz="2800"/>
              <a:t>Canonization of the NT</a:t>
            </a:r>
          </a:p>
          <a:p>
            <a:pPr marL="711200" indent="-711200">
              <a:lnSpc>
                <a:spcPct val="80000"/>
              </a:lnSpc>
              <a:buFontTx/>
              <a:buAutoNum type="romanUcPeriod"/>
            </a:pPr>
            <a:r>
              <a:rPr lang="en-US" altLang="en-US" sz="2800"/>
              <a:t>Inspiration</a:t>
            </a:r>
          </a:p>
          <a:p>
            <a:pPr marL="711200" indent="-711200">
              <a:lnSpc>
                <a:spcPct val="80000"/>
              </a:lnSpc>
              <a:buFontTx/>
              <a:buAutoNum type="romanUcPeriod"/>
            </a:pPr>
            <a:r>
              <a:rPr lang="en-US" altLang="en-US" sz="2800"/>
              <a:t>Proving Inspiration</a:t>
            </a:r>
          </a:p>
          <a:p>
            <a:pPr marL="711200" indent="-711200">
              <a:lnSpc>
                <a:spcPct val="80000"/>
              </a:lnSpc>
              <a:buFontTx/>
              <a:buAutoNum type="romanUcPeriod"/>
            </a:pPr>
            <a:r>
              <a:rPr lang="en-US" altLang="en-US" sz="2800"/>
              <a:t>Inerrancy</a:t>
            </a:r>
          </a:p>
          <a:p>
            <a:pPr marL="711200" indent="-711200">
              <a:lnSpc>
                <a:spcPct val="80000"/>
              </a:lnSpc>
              <a:buFontTx/>
              <a:buAutoNum type="romanUcPeriod"/>
            </a:pPr>
            <a:r>
              <a:rPr lang="en-US" altLang="en-US" sz="2800"/>
              <a:t>History of Interpretation</a:t>
            </a:r>
          </a:p>
          <a:p>
            <a:pPr marL="711200" indent="-711200">
              <a:lnSpc>
                <a:spcPct val="80000"/>
              </a:lnSpc>
              <a:buFontTx/>
              <a:buAutoNum type="romanUcPeriod"/>
            </a:pPr>
            <a:r>
              <a:rPr lang="en-US" altLang="en-US" sz="2800"/>
              <a:t>Historical-Grammatical Hermeneutics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1938" name="Rectangle 2">
            <a:extLst>
              <a:ext uri="{FF2B5EF4-FFF2-40B4-BE49-F238E27FC236}">
                <a16:creationId xmlns:a16="http://schemas.microsoft.com/office/drawing/2014/main" id="{7AF94E49-58E1-42B1-80EA-E9231331FFEF}"/>
              </a:ext>
            </a:extLst>
          </p:cNvPr>
          <p:cNvSpPr>
            <a:spLocks noGrp="1" noChangeArrowheads="1"/>
          </p:cNvSpPr>
          <p:nvPr>
            <p:ph type="title"/>
          </p:nvPr>
        </p:nvSpPr>
        <p:spPr/>
        <p:txBody>
          <a:bodyPr/>
          <a:lstStyle/>
          <a:p>
            <a:r>
              <a:rPr lang="en-US" altLang="en-US"/>
              <a:t>Authority</a:t>
            </a:r>
          </a:p>
        </p:txBody>
      </p:sp>
      <p:sp>
        <p:nvSpPr>
          <p:cNvPr id="551939" name="Text Box 3">
            <a:extLst>
              <a:ext uri="{FF2B5EF4-FFF2-40B4-BE49-F238E27FC236}">
                <a16:creationId xmlns:a16="http://schemas.microsoft.com/office/drawing/2014/main" id="{8441E02A-3FD7-4F96-8471-66700394C82B}"/>
              </a:ext>
            </a:extLst>
          </p:cNvPr>
          <p:cNvSpPr txBox="1">
            <a:spLocks noChangeArrowheads="1"/>
          </p:cNvSpPr>
          <p:nvPr/>
        </p:nvSpPr>
        <p:spPr bwMode="auto">
          <a:xfrm>
            <a:off x="2346326" y="5832476"/>
            <a:ext cx="65" cy="461665"/>
          </a:xfrm>
          <a:prstGeom prst="rect">
            <a:avLst/>
          </a:prstGeom>
          <a:noFill/>
          <a:ln>
            <a:noFill/>
          </a:ln>
          <a:effectLst>
            <a:outerShdw dist="107763" dir="135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rIns="0">
            <a:spAutoFit/>
          </a:bodyPr>
          <a:lstStyle>
            <a:lvl1pPr algn="l">
              <a:defRPr>
                <a:solidFill>
                  <a:schemeClr val="tx1"/>
                </a:solidFill>
                <a:latin typeface="Arial" panose="020B0604020202020204" pitchFamily="34" charset="0"/>
              </a:defRPr>
            </a:lvl1pPr>
            <a:lvl2pPr marL="503238"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fontAlgn="base">
              <a:spcBef>
                <a:spcPct val="20000"/>
              </a:spcBef>
              <a:spcAft>
                <a:spcPct val="0"/>
              </a:spcAft>
              <a:buClr>
                <a:srgbClr val="333399"/>
              </a:buClr>
              <a:buSzPct val="55000"/>
            </a:pPr>
            <a:endParaRPr lang="en-US" altLang="en-US" sz="2400">
              <a:solidFill>
                <a:srgbClr val="000000"/>
              </a:solidFill>
              <a:latin typeface="Times New Roman" panose="02020603050405020304" pitchFamily="18" charset="0"/>
            </a:endParaRPr>
          </a:p>
        </p:txBody>
      </p:sp>
      <p:sp>
        <p:nvSpPr>
          <p:cNvPr id="551940" name="AutoShape 4">
            <a:extLst>
              <a:ext uri="{FF2B5EF4-FFF2-40B4-BE49-F238E27FC236}">
                <a16:creationId xmlns:a16="http://schemas.microsoft.com/office/drawing/2014/main" id="{84AA6D52-46F1-4878-B0F8-2F86A50CE519}"/>
              </a:ext>
            </a:extLst>
          </p:cNvPr>
          <p:cNvSpPr>
            <a:spLocks noChangeArrowheads="1"/>
          </p:cNvSpPr>
          <p:nvPr/>
        </p:nvSpPr>
        <p:spPr bwMode="auto">
          <a:xfrm>
            <a:off x="2514600" y="2362200"/>
            <a:ext cx="7315200" cy="40386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bg1"/>
          </a:solidFill>
          <a:ln w="9525">
            <a:solidFill>
              <a:schemeClr val="tx1"/>
            </a:solidFill>
            <a:miter lim="800000"/>
            <a:headEnd/>
            <a:tailEnd/>
          </a:ln>
          <a:effectLst>
            <a:outerShdw dist="107763" dir="13500000" algn="ctr" rotWithShape="0">
              <a:schemeClr val="bg2"/>
            </a:outerShdw>
          </a:effectLst>
        </p:spPr>
        <p:txBody>
          <a:bodyPr wrap="none" anchor="ctr"/>
          <a:lstStyle>
            <a:lvl1pPr marL="457200" algn="l">
              <a:defRPr>
                <a:solidFill>
                  <a:schemeClr val="tx1"/>
                </a:solidFill>
                <a:latin typeface="Arial" panose="020B0604020202020204" pitchFamily="34" charset="0"/>
              </a:defRPr>
            </a:lvl1pPr>
            <a:lvl2pPr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fontAlgn="base">
              <a:spcBef>
                <a:spcPct val="20000"/>
              </a:spcBef>
              <a:spcAft>
                <a:spcPct val="0"/>
              </a:spcAft>
              <a:buClr>
                <a:srgbClr val="333399"/>
              </a:buClr>
              <a:buSzPct val="55000"/>
            </a:pPr>
            <a:endParaRPr lang="en-US" altLang="en-US" sz="2400">
              <a:solidFill>
                <a:srgbClr val="000000"/>
              </a:solidFill>
              <a:latin typeface="Times New Roman" panose="02020603050405020304" pitchFamily="18" charset="0"/>
            </a:endParaRPr>
          </a:p>
        </p:txBody>
      </p:sp>
      <p:sp>
        <p:nvSpPr>
          <p:cNvPr id="551941" name="Text Box 5">
            <a:extLst>
              <a:ext uri="{FF2B5EF4-FFF2-40B4-BE49-F238E27FC236}">
                <a16:creationId xmlns:a16="http://schemas.microsoft.com/office/drawing/2014/main" id="{991FD910-A65A-40B8-BEDD-788488DC3218}"/>
              </a:ext>
            </a:extLst>
          </p:cNvPr>
          <p:cNvSpPr txBox="1">
            <a:spLocks noChangeArrowheads="1"/>
          </p:cNvSpPr>
          <p:nvPr/>
        </p:nvSpPr>
        <p:spPr bwMode="auto">
          <a:xfrm>
            <a:off x="5334001" y="5891214"/>
            <a:ext cx="18319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wrap="none">
            <a:spAutoFit/>
          </a:bodyPr>
          <a:lstStyle>
            <a:lvl1pPr algn="l">
              <a:defRPr>
                <a:solidFill>
                  <a:schemeClr val="tx1"/>
                </a:solidFill>
                <a:latin typeface="Arial" panose="020B0604020202020204" pitchFamily="34" charset="0"/>
              </a:defRPr>
            </a:lvl1pPr>
            <a:lvl2pPr marL="503238"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fontAlgn="base">
              <a:spcBef>
                <a:spcPct val="20000"/>
              </a:spcBef>
              <a:spcAft>
                <a:spcPct val="0"/>
              </a:spcAft>
              <a:buClr>
                <a:srgbClr val="333399"/>
              </a:buClr>
              <a:buSzPct val="55000"/>
            </a:pPr>
            <a:r>
              <a:rPr lang="en-US" altLang="en-US" sz="3200" b="1">
                <a:solidFill>
                  <a:srgbClr val="000000"/>
                </a:solidFill>
                <a:effectLst>
                  <a:outerShdw blurRad="38100" dist="38100" dir="2700000" algn="tl">
                    <a:srgbClr val="C0C0C0"/>
                  </a:outerShdw>
                </a:effectLst>
                <a:latin typeface="Times New Roman" panose="02020603050405020304" pitchFamily="18" charset="0"/>
              </a:rPr>
              <a:t>Scripture</a:t>
            </a:r>
          </a:p>
        </p:txBody>
      </p:sp>
      <p:sp>
        <p:nvSpPr>
          <p:cNvPr id="551942" name="Text Box 6">
            <a:extLst>
              <a:ext uri="{FF2B5EF4-FFF2-40B4-BE49-F238E27FC236}">
                <a16:creationId xmlns:a16="http://schemas.microsoft.com/office/drawing/2014/main" id="{3756BF39-FDC9-4370-A435-0BE1692E02BF}"/>
              </a:ext>
            </a:extLst>
          </p:cNvPr>
          <p:cNvSpPr txBox="1">
            <a:spLocks noChangeArrowheads="1"/>
          </p:cNvSpPr>
          <p:nvPr/>
        </p:nvSpPr>
        <p:spPr bwMode="auto">
          <a:xfrm>
            <a:off x="3962400" y="5029200"/>
            <a:ext cx="1854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wrap="none">
            <a:spAutoFit/>
          </a:bodyPr>
          <a:lstStyle>
            <a:lvl1pPr algn="l">
              <a:defRPr>
                <a:solidFill>
                  <a:schemeClr val="tx1"/>
                </a:solidFill>
                <a:latin typeface="Arial" panose="020B0604020202020204" pitchFamily="34" charset="0"/>
              </a:defRPr>
            </a:lvl1pPr>
            <a:lvl2pPr marL="503238"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fontAlgn="base">
              <a:spcBef>
                <a:spcPct val="20000"/>
              </a:spcBef>
              <a:spcAft>
                <a:spcPct val="0"/>
              </a:spcAft>
              <a:buClr>
                <a:srgbClr val="333399"/>
              </a:buClr>
              <a:buSzPct val="55000"/>
            </a:pPr>
            <a:r>
              <a:rPr lang="en-US" altLang="en-US" sz="3200" b="1">
                <a:solidFill>
                  <a:srgbClr val="000000"/>
                </a:solidFill>
                <a:effectLst>
                  <a:outerShdw blurRad="38100" dist="38100" dir="2700000" algn="tl">
                    <a:srgbClr val="C0C0C0"/>
                  </a:outerShdw>
                </a:effectLst>
                <a:latin typeface="Times New Roman" panose="02020603050405020304" pitchFamily="18" charset="0"/>
              </a:rPr>
              <a:t>Tradition</a:t>
            </a:r>
          </a:p>
        </p:txBody>
      </p:sp>
      <p:sp>
        <p:nvSpPr>
          <p:cNvPr id="551943" name="Text Box 7">
            <a:extLst>
              <a:ext uri="{FF2B5EF4-FFF2-40B4-BE49-F238E27FC236}">
                <a16:creationId xmlns:a16="http://schemas.microsoft.com/office/drawing/2014/main" id="{89F262A2-0AE5-4A61-A35C-18DBEEE9EA52}"/>
              </a:ext>
            </a:extLst>
          </p:cNvPr>
          <p:cNvSpPr txBox="1">
            <a:spLocks noChangeArrowheads="1"/>
          </p:cNvSpPr>
          <p:nvPr/>
        </p:nvSpPr>
        <p:spPr bwMode="auto">
          <a:xfrm>
            <a:off x="3048000" y="2743200"/>
            <a:ext cx="21272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wrap="none">
            <a:spAutoFit/>
          </a:bodyPr>
          <a:lstStyle>
            <a:lvl1pPr algn="l">
              <a:defRPr>
                <a:solidFill>
                  <a:schemeClr val="tx1"/>
                </a:solidFill>
                <a:latin typeface="Arial" panose="020B0604020202020204" pitchFamily="34" charset="0"/>
              </a:defRPr>
            </a:lvl1pPr>
            <a:lvl2pPr marL="503238"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fontAlgn="base">
              <a:spcBef>
                <a:spcPct val="20000"/>
              </a:spcBef>
              <a:spcAft>
                <a:spcPct val="0"/>
              </a:spcAft>
              <a:buClr>
                <a:srgbClr val="333399"/>
              </a:buClr>
              <a:buSzPct val="55000"/>
            </a:pPr>
            <a:r>
              <a:rPr lang="en-US" altLang="en-US" sz="3200" b="1">
                <a:solidFill>
                  <a:srgbClr val="000000"/>
                </a:solidFill>
                <a:effectLst>
                  <a:outerShdw blurRad="38100" dist="38100" dir="2700000" algn="tl">
                    <a:srgbClr val="C0C0C0"/>
                  </a:outerShdw>
                </a:effectLst>
                <a:latin typeface="Times New Roman" panose="02020603050405020304" pitchFamily="18" charset="0"/>
              </a:rPr>
              <a:t>Experience</a:t>
            </a:r>
          </a:p>
        </p:txBody>
      </p:sp>
      <p:sp>
        <p:nvSpPr>
          <p:cNvPr id="551944" name="Text Box 8">
            <a:extLst>
              <a:ext uri="{FF2B5EF4-FFF2-40B4-BE49-F238E27FC236}">
                <a16:creationId xmlns:a16="http://schemas.microsoft.com/office/drawing/2014/main" id="{860C22A3-A667-4DDF-8714-652C8779705A}"/>
              </a:ext>
            </a:extLst>
          </p:cNvPr>
          <p:cNvSpPr txBox="1">
            <a:spLocks noChangeArrowheads="1"/>
          </p:cNvSpPr>
          <p:nvPr/>
        </p:nvSpPr>
        <p:spPr bwMode="auto">
          <a:xfrm>
            <a:off x="4548188" y="3886200"/>
            <a:ext cx="3536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wrap="none">
            <a:spAutoFit/>
          </a:bodyPr>
          <a:lstStyle>
            <a:lvl1pPr algn="l">
              <a:defRPr>
                <a:solidFill>
                  <a:schemeClr val="tx1"/>
                </a:solidFill>
                <a:latin typeface="Arial" panose="020B0604020202020204" pitchFamily="34" charset="0"/>
              </a:defRPr>
            </a:lvl1pPr>
            <a:lvl2pPr marL="503238"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fontAlgn="base">
              <a:spcBef>
                <a:spcPct val="20000"/>
              </a:spcBef>
              <a:spcAft>
                <a:spcPct val="0"/>
              </a:spcAft>
              <a:buClr>
                <a:srgbClr val="333399"/>
              </a:buClr>
              <a:buSzPct val="55000"/>
            </a:pPr>
            <a:r>
              <a:rPr lang="en-US" altLang="en-US" sz="3200" b="1">
                <a:solidFill>
                  <a:srgbClr val="000000"/>
                </a:solidFill>
                <a:effectLst>
                  <a:outerShdw blurRad="38100" dist="38100" dir="2700000" algn="tl">
                    <a:srgbClr val="C0C0C0"/>
                  </a:outerShdw>
                </a:effectLst>
                <a:latin typeface="Times New Roman" panose="02020603050405020304" pitchFamily="18" charset="0"/>
              </a:rPr>
              <a:t>General Revelation</a:t>
            </a:r>
          </a:p>
        </p:txBody>
      </p:sp>
      <p:sp>
        <p:nvSpPr>
          <p:cNvPr id="551945" name="Text Box 9">
            <a:extLst>
              <a:ext uri="{FF2B5EF4-FFF2-40B4-BE49-F238E27FC236}">
                <a16:creationId xmlns:a16="http://schemas.microsoft.com/office/drawing/2014/main" id="{7E20950C-C055-47C4-A44E-B64CBED7A984}"/>
              </a:ext>
            </a:extLst>
          </p:cNvPr>
          <p:cNvSpPr txBox="1">
            <a:spLocks noChangeArrowheads="1"/>
          </p:cNvSpPr>
          <p:nvPr/>
        </p:nvSpPr>
        <p:spPr bwMode="auto">
          <a:xfrm>
            <a:off x="6999289" y="5029200"/>
            <a:ext cx="144938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wrap="none">
            <a:spAutoFit/>
          </a:bodyPr>
          <a:lstStyle>
            <a:lvl1pPr algn="l">
              <a:defRPr>
                <a:solidFill>
                  <a:schemeClr val="tx1"/>
                </a:solidFill>
                <a:latin typeface="Arial" panose="020B0604020202020204" pitchFamily="34" charset="0"/>
              </a:defRPr>
            </a:lvl1pPr>
            <a:lvl2pPr marL="503238"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fontAlgn="base">
              <a:spcBef>
                <a:spcPct val="20000"/>
              </a:spcBef>
              <a:spcAft>
                <a:spcPct val="0"/>
              </a:spcAft>
              <a:buClr>
                <a:srgbClr val="333399"/>
              </a:buClr>
              <a:buSzPct val="55000"/>
            </a:pPr>
            <a:r>
              <a:rPr lang="en-US" altLang="en-US" sz="3200" b="1">
                <a:solidFill>
                  <a:srgbClr val="000000"/>
                </a:solidFill>
                <a:effectLst>
                  <a:outerShdw blurRad="38100" dist="38100" dir="2700000" algn="tl">
                    <a:srgbClr val="C0C0C0"/>
                  </a:outerShdw>
                </a:effectLst>
                <a:latin typeface="Times New Roman" panose="02020603050405020304" pitchFamily="18" charset="0"/>
              </a:rPr>
              <a:t>Reason</a:t>
            </a:r>
          </a:p>
        </p:txBody>
      </p:sp>
      <p:sp>
        <p:nvSpPr>
          <p:cNvPr id="551946" name="Text Box 10">
            <a:extLst>
              <a:ext uri="{FF2B5EF4-FFF2-40B4-BE49-F238E27FC236}">
                <a16:creationId xmlns:a16="http://schemas.microsoft.com/office/drawing/2014/main" id="{39589E61-4683-4C82-9897-CAEDE687B0DB}"/>
              </a:ext>
            </a:extLst>
          </p:cNvPr>
          <p:cNvSpPr txBox="1">
            <a:spLocks noChangeArrowheads="1"/>
          </p:cNvSpPr>
          <p:nvPr/>
        </p:nvSpPr>
        <p:spPr bwMode="auto">
          <a:xfrm>
            <a:off x="7620001" y="2743200"/>
            <a:ext cx="18319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wrap="none">
            <a:spAutoFit/>
          </a:bodyPr>
          <a:lstStyle>
            <a:lvl1pPr algn="l">
              <a:defRPr>
                <a:solidFill>
                  <a:schemeClr val="tx1"/>
                </a:solidFill>
                <a:latin typeface="Arial" panose="020B0604020202020204" pitchFamily="34" charset="0"/>
              </a:defRPr>
            </a:lvl1pPr>
            <a:lvl2pPr marL="503238"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fontAlgn="base">
              <a:spcBef>
                <a:spcPct val="20000"/>
              </a:spcBef>
              <a:spcAft>
                <a:spcPct val="0"/>
              </a:spcAft>
              <a:buClr>
                <a:srgbClr val="333399"/>
              </a:buClr>
              <a:buSzPct val="55000"/>
            </a:pPr>
            <a:r>
              <a:rPr lang="en-US" altLang="en-US" sz="3200" b="1">
                <a:solidFill>
                  <a:srgbClr val="000000"/>
                </a:solidFill>
                <a:effectLst>
                  <a:outerShdw blurRad="38100" dist="38100" dir="2700000" algn="tl">
                    <a:srgbClr val="C0C0C0"/>
                  </a:outerShdw>
                </a:effectLst>
                <a:latin typeface="Times New Roman" panose="02020603050405020304" pitchFamily="18" charset="0"/>
              </a:rPr>
              <a:t>Emotions</a:t>
            </a:r>
          </a:p>
        </p:txBody>
      </p:sp>
      <p:sp>
        <p:nvSpPr>
          <p:cNvPr id="551947" name="Text Box 11">
            <a:extLst>
              <a:ext uri="{FF2B5EF4-FFF2-40B4-BE49-F238E27FC236}">
                <a16:creationId xmlns:a16="http://schemas.microsoft.com/office/drawing/2014/main" id="{3460F9A3-0E9B-4764-90BD-888A57B54792}"/>
              </a:ext>
            </a:extLst>
          </p:cNvPr>
          <p:cNvSpPr txBox="1">
            <a:spLocks noChangeArrowheads="1"/>
          </p:cNvSpPr>
          <p:nvPr/>
        </p:nvSpPr>
        <p:spPr bwMode="auto">
          <a:xfrm>
            <a:off x="5870576" y="1981200"/>
            <a:ext cx="682625"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a:spAutoFit/>
          </a:bodyPr>
          <a:lstStyle/>
          <a:p>
            <a:pPr fontAlgn="base">
              <a:spcBef>
                <a:spcPct val="50000"/>
              </a:spcBef>
              <a:spcAft>
                <a:spcPct val="0"/>
              </a:spcAft>
            </a:pPr>
            <a:r>
              <a:rPr lang="en-US" altLang="en-US" sz="1400">
                <a:solidFill>
                  <a:srgbClr val="000000"/>
                </a:solidFill>
                <a:latin typeface="Arial" panose="020B0604020202020204" pitchFamily="34" charset="0"/>
              </a:rPr>
              <a:t>Back</a:t>
            </a:r>
          </a:p>
        </p:txBody>
      </p:sp>
      <p:sp>
        <p:nvSpPr>
          <p:cNvPr id="551948" name="Text Box 12">
            <a:extLst>
              <a:ext uri="{FF2B5EF4-FFF2-40B4-BE49-F238E27FC236}">
                <a16:creationId xmlns:a16="http://schemas.microsoft.com/office/drawing/2014/main" id="{08237F50-95BE-4954-B17D-A8F7EF709378}"/>
              </a:ext>
            </a:extLst>
          </p:cNvPr>
          <p:cNvSpPr txBox="1">
            <a:spLocks noChangeArrowheads="1"/>
          </p:cNvSpPr>
          <p:nvPr/>
        </p:nvSpPr>
        <p:spPr bwMode="auto">
          <a:xfrm>
            <a:off x="5946776" y="6400800"/>
            <a:ext cx="682625"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a:spAutoFit/>
          </a:bodyPr>
          <a:lstStyle/>
          <a:p>
            <a:pPr fontAlgn="base">
              <a:spcBef>
                <a:spcPct val="50000"/>
              </a:spcBef>
              <a:spcAft>
                <a:spcPct val="0"/>
              </a:spcAft>
            </a:pPr>
            <a:r>
              <a:rPr lang="en-US" altLang="en-US" sz="1400">
                <a:solidFill>
                  <a:srgbClr val="000000"/>
                </a:solidFill>
                <a:latin typeface="Arial" panose="020B0604020202020204" pitchFamily="34" charset="0"/>
              </a:rPr>
              <a:t>Front</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Rectangle 2">
            <a:extLst>
              <a:ext uri="{FF2B5EF4-FFF2-40B4-BE49-F238E27FC236}">
                <a16:creationId xmlns:a16="http://schemas.microsoft.com/office/drawing/2014/main" id="{89AE02DA-FAF2-4E5F-89E1-3A59E356B302}"/>
              </a:ext>
            </a:extLst>
          </p:cNvPr>
          <p:cNvSpPr>
            <a:spLocks noGrp="1" noChangeArrowheads="1"/>
          </p:cNvSpPr>
          <p:nvPr>
            <p:ph type="title"/>
          </p:nvPr>
        </p:nvSpPr>
        <p:spPr/>
        <p:txBody>
          <a:bodyPr/>
          <a:lstStyle/>
          <a:p>
            <a:r>
              <a:rPr lang="en-US" altLang="en-US"/>
              <a:t>Authority</a:t>
            </a:r>
          </a:p>
        </p:txBody>
      </p:sp>
      <p:sp>
        <p:nvSpPr>
          <p:cNvPr id="407555" name="Rectangle 3">
            <a:extLst>
              <a:ext uri="{FF2B5EF4-FFF2-40B4-BE49-F238E27FC236}">
                <a16:creationId xmlns:a16="http://schemas.microsoft.com/office/drawing/2014/main" id="{28FA1369-711B-4F54-BAB0-66F2F4163C71}"/>
              </a:ext>
            </a:extLst>
          </p:cNvPr>
          <p:cNvSpPr>
            <a:spLocks noGrp="1" noChangeArrowheads="1"/>
          </p:cNvSpPr>
          <p:nvPr>
            <p:ph type="body" idx="1"/>
          </p:nvPr>
        </p:nvSpPr>
        <p:spPr/>
        <p:txBody>
          <a:bodyPr/>
          <a:lstStyle/>
          <a:p>
            <a:pPr marL="2743200" indent="-2743200">
              <a:buNone/>
            </a:pPr>
            <a:r>
              <a:rPr lang="en-US" altLang="en-US" sz="2800" b="1"/>
              <a:t>Solo </a:t>
            </a:r>
            <a:r>
              <a:rPr lang="en-US" altLang="en-US" sz="2800" b="1" i="1"/>
              <a:t>Scriptura</a:t>
            </a:r>
            <a:r>
              <a:rPr lang="en-US" altLang="en-US" sz="2800" b="1"/>
              <a:t>:</a:t>
            </a:r>
            <a:r>
              <a:rPr lang="en-US" altLang="en-US" sz="2800"/>
              <a:t> 	Belief that Scripture is the sole basis and authority in the life of the Christian. Tradition is useless and misleading, and creeds and confessions are the result of man-made traditions.</a:t>
            </a:r>
          </a:p>
          <a:p>
            <a:pPr marL="2743200" indent="-2743200">
              <a:buNone/>
            </a:pPr>
            <a:r>
              <a:rPr lang="en-US" altLang="en-US" sz="2800" b="1"/>
              <a:t>Adherents:</a:t>
            </a:r>
            <a:r>
              <a:rPr lang="en-US" altLang="en-US" sz="2800"/>
              <a:t> 	Fundamentalism, Restoration Churches</a:t>
            </a:r>
          </a:p>
          <a:p>
            <a:pPr marL="2743200" indent="-2743200">
              <a:buNone/>
            </a:pPr>
            <a:r>
              <a:rPr lang="en-US" altLang="en-US" sz="2800" b="1"/>
              <a:t>Tradition:</a:t>
            </a:r>
            <a:r>
              <a:rPr lang="en-US" altLang="en-US" sz="2800"/>
              <a:t>	None (or Tradition 0)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22" name="Rectangle 2">
            <a:extLst>
              <a:ext uri="{FF2B5EF4-FFF2-40B4-BE49-F238E27FC236}">
                <a16:creationId xmlns:a16="http://schemas.microsoft.com/office/drawing/2014/main" id="{2006DF66-612A-4031-B5BC-69CE950EA9CF}"/>
              </a:ext>
            </a:extLst>
          </p:cNvPr>
          <p:cNvSpPr>
            <a:spLocks noChangeArrowheads="1"/>
          </p:cNvSpPr>
          <p:nvPr/>
        </p:nvSpPr>
        <p:spPr bwMode="auto">
          <a:xfrm>
            <a:off x="1524000" y="0"/>
            <a:ext cx="9144000" cy="6858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440323" name="Oval 3">
            <a:extLst>
              <a:ext uri="{FF2B5EF4-FFF2-40B4-BE49-F238E27FC236}">
                <a16:creationId xmlns:a16="http://schemas.microsoft.com/office/drawing/2014/main" id="{070D6EE1-2C0C-4389-AE90-E7D22AF3B4AE}"/>
              </a:ext>
            </a:extLst>
          </p:cNvPr>
          <p:cNvSpPr>
            <a:spLocks noChangeArrowheads="1"/>
          </p:cNvSpPr>
          <p:nvPr/>
        </p:nvSpPr>
        <p:spPr bwMode="auto">
          <a:xfrm>
            <a:off x="1905000" y="3276600"/>
            <a:ext cx="3200400" cy="1905000"/>
          </a:xfrm>
          <a:prstGeom prst="ellipse">
            <a:avLst/>
          </a:prstGeom>
          <a:solidFill>
            <a:schemeClr val="bg1"/>
          </a:solidFill>
          <a:ln w="9525">
            <a:solidFill>
              <a:schemeClr val="tx1"/>
            </a:solidFill>
            <a:round/>
            <a:headEnd/>
            <a:tailEnd/>
          </a:ln>
          <a:effectLst>
            <a:outerShdw dist="107763" dir="13500000" algn="ctr" rotWithShape="0">
              <a:schemeClr val="bg2">
                <a:alpha val="50000"/>
              </a:schemeClr>
            </a:outerShdw>
          </a:effectLst>
        </p:spPr>
        <p:txBody>
          <a:bodyPr wrap="none" anchor="ctr"/>
          <a:lstStyle/>
          <a:p>
            <a:pPr algn="ctr" fontAlgn="base">
              <a:spcBef>
                <a:spcPct val="0"/>
              </a:spcBef>
              <a:spcAft>
                <a:spcPct val="0"/>
              </a:spcAft>
            </a:pPr>
            <a:r>
              <a:rPr lang="en-US" altLang="en-US" sz="3600">
                <a:solidFill>
                  <a:srgbClr val="6A0000"/>
                </a:solidFill>
                <a:effectLst>
                  <a:outerShdw blurRad="38100" dist="38100" dir="2700000" algn="tl">
                    <a:srgbClr val="C0C0C0"/>
                  </a:outerShdw>
                </a:effectLst>
                <a:latin typeface="Calligrapher" panose="020B0604020202020204" pitchFamily="2" charset="0"/>
              </a:rPr>
              <a:t>Deposit </a:t>
            </a:r>
          </a:p>
          <a:p>
            <a:pPr algn="ctr" fontAlgn="base">
              <a:spcBef>
                <a:spcPct val="0"/>
              </a:spcBef>
              <a:spcAft>
                <a:spcPct val="0"/>
              </a:spcAft>
            </a:pPr>
            <a:r>
              <a:rPr lang="en-US" altLang="en-US" sz="3600">
                <a:solidFill>
                  <a:srgbClr val="6A0000"/>
                </a:solidFill>
                <a:effectLst>
                  <a:outerShdw blurRad="38100" dist="38100" dir="2700000" algn="tl">
                    <a:srgbClr val="C0C0C0"/>
                  </a:outerShdw>
                </a:effectLst>
                <a:latin typeface="Calligrapher" panose="020B0604020202020204" pitchFamily="2" charset="0"/>
              </a:rPr>
              <a:t>of Faith</a:t>
            </a:r>
          </a:p>
        </p:txBody>
      </p:sp>
      <p:sp>
        <p:nvSpPr>
          <p:cNvPr id="440324" name="Line 4">
            <a:extLst>
              <a:ext uri="{FF2B5EF4-FFF2-40B4-BE49-F238E27FC236}">
                <a16:creationId xmlns:a16="http://schemas.microsoft.com/office/drawing/2014/main" id="{BD74AD94-1376-4045-84E7-8314AB100D9C}"/>
              </a:ext>
            </a:extLst>
          </p:cNvPr>
          <p:cNvSpPr>
            <a:spLocks noChangeShapeType="1"/>
          </p:cNvSpPr>
          <p:nvPr/>
        </p:nvSpPr>
        <p:spPr bwMode="auto">
          <a:xfrm>
            <a:off x="1752600" y="6172200"/>
            <a:ext cx="822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440325" name="Text Box 5">
            <a:extLst>
              <a:ext uri="{FF2B5EF4-FFF2-40B4-BE49-F238E27FC236}">
                <a16:creationId xmlns:a16="http://schemas.microsoft.com/office/drawing/2014/main" id="{959F3867-BE36-4A17-A1F1-2CC46FC6E514}"/>
              </a:ext>
            </a:extLst>
          </p:cNvPr>
          <p:cNvSpPr txBox="1">
            <a:spLocks noChangeArrowheads="1"/>
          </p:cNvSpPr>
          <p:nvPr/>
        </p:nvSpPr>
        <p:spPr bwMode="auto">
          <a:xfrm>
            <a:off x="2133600" y="6248400"/>
            <a:ext cx="25908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400">
                <a:solidFill>
                  <a:srgbClr val="000000"/>
                </a:solidFill>
                <a:effectLst>
                  <a:outerShdw blurRad="38100" dist="38100" dir="2700000" algn="tl">
                    <a:srgbClr val="C0C0C0"/>
                  </a:outerShdw>
                </a:effectLst>
                <a:latin typeface="Perpetua" panose="02020502060401020303" pitchFamily="18" charset="0"/>
              </a:rPr>
              <a:t>Age of the Apostles</a:t>
            </a:r>
          </a:p>
        </p:txBody>
      </p:sp>
      <p:sp>
        <p:nvSpPr>
          <p:cNvPr id="440326" name="Text Box 6">
            <a:extLst>
              <a:ext uri="{FF2B5EF4-FFF2-40B4-BE49-F238E27FC236}">
                <a16:creationId xmlns:a16="http://schemas.microsoft.com/office/drawing/2014/main" id="{6D827598-B47E-4E0B-BAB5-5F5C6B5EAF30}"/>
              </a:ext>
            </a:extLst>
          </p:cNvPr>
          <p:cNvSpPr txBox="1">
            <a:spLocks noChangeArrowheads="1"/>
          </p:cNvSpPr>
          <p:nvPr/>
        </p:nvSpPr>
        <p:spPr bwMode="auto">
          <a:xfrm>
            <a:off x="1828800" y="1447800"/>
            <a:ext cx="3276600" cy="13287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fontAlgn="base">
              <a:spcBef>
                <a:spcPct val="50000"/>
              </a:spcBef>
              <a:spcAft>
                <a:spcPct val="0"/>
              </a:spcAft>
            </a:pPr>
            <a:r>
              <a:rPr lang="en-US" altLang="en-US">
                <a:solidFill>
                  <a:srgbClr val="000000"/>
                </a:solidFill>
                <a:latin typeface="Arial" panose="020B0604020202020204" pitchFamily="34" charset="0"/>
              </a:rPr>
              <a:t>“. . . contend earnestly for the faith that was once for all entrusted to the saints.” </a:t>
            </a:r>
          </a:p>
          <a:p>
            <a:pPr algn="r" fontAlgn="base">
              <a:spcBef>
                <a:spcPct val="50000"/>
              </a:spcBef>
              <a:spcAft>
                <a:spcPct val="0"/>
              </a:spcAft>
            </a:pPr>
            <a:r>
              <a:rPr lang="en-US" altLang="en-US">
                <a:solidFill>
                  <a:srgbClr val="000000"/>
                </a:solidFill>
                <a:latin typeface="Arial" panose="020B0604020202020204" pitchFamily="34" charset="0"/>
              </a:rPr>
              <a:t>—Jude 1:3 </a:t>
            </a:r>
          </a:p>
        </p:txBody>
      </p:sp>
      <p:sp>
        <p:nvSpPr>
          <p:cNvPr id="440327" name="Text Box 7">
            <a:extLst>
              <a:ext uri="{FF2B5EF4-FFF2-40B4-BE49-F238E27FC236}">
                <a16:creationId xmlns:a16="http://schemas.microsoft.com/office/drawing/2014/main" id="{3648DCCC-696D-476D-A84D-C82DBA9D3304}"/>
              </a:ext>
            </a:extLst>
          </p:cNvPr>
          <p:cNvSpPr txBox="1">
            <a:spLocks noChangeArrowheads="1"/>
          </p:cNvSpPr>
          <p:nvPr/>
        </p:nvSpPr>
        <p:spPr bwMode="auto">
          <a:xfrm>
            <a:off x="6019800" y="6248400"/>
            <a:ext cx="25908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400">
                <a:solidFill>
                  <a:srgbClr val="000000"/>
                </a:solidFill>
                <a:effectLst>
                  <a:outerShdw blurRad="38100" dist="38100" dir="2700000" algn="tl">
                    <a:srgbClr val="C0C0C0"/>
                  </a:outerShdw>
                </a:effectLst>
                <a:latin typeface="Perpetua" panose="02020502060401020303" pitchFamily="18" charset="0"/>
              </a:rPr>
              <a:t>Age of the Church</a:t>
            </a:r>
          </a:p>
        </p:txBody>
      </p:sp>
      <p:sp>
        <p:nvSpPr>
          <p:cNvPr id="440328" name="Rectangle 8">
            <a:extLst>
              <a:ext uri="{FF2B5EF4-FFF2-40B4-BE49-F238E27FC236}">
                <a16:creationId xmlns:a16="http://schemas.microsoft.com/office/drawing/2014/main" id="{C6E6C598-6A74-4AD0-8C54-BB6A3E948941}"/>
              </a:ext>
            </a:extLst>
          </p:cNvPr>
          <p:cNvSpPr>
            <a:spLocks noChangeArrowheads="1"/>
          </p:cNvSpPr>
          <p:nvPr/>
        </p:nvSpPr>
        <p:spPr bwMode="auto">
          <a:xfrm>
            <a:off x="1828800" y="152400"/>
            <a:ext cx="3733800" cy="1143000"/>
          </a:xfrm>
          <a:prstGeom prst="rect">
            <a:avLst/>
          </a:prstGeom>
          <a:solidFill>
            <a:srgbClr val="800000"/>
          </a:solidFill>
          <a:ln w="9525">
            <a:solidFill>
              <a:schemeClr val="tx1"/>
            </a:solidFill>
            <a:miter lim="800000"/>
            <a:headEnd/>
            <a:tailEnd/>
          </a:ln>
          <a:effectLst>
            <a:outerShdw dist="107763" dir="8100000" algn="ctr" rotWithShape="0">
              <a:schemeClr val="bg2">
                <a:alpha val="50000"/>
              </a:schemeClr>
            </a:outerShdw>
          </a:effectLst>
        </p:spPr>
        <p:txBody>
          <a:bodyPr wrap="none" anchor="ctr"/>
          <a:lstStyle/>
          <a:p>
            <a:pPr algn="ctr" fontAlgn="base">
              <a:spcBef>
                <a:spcPct val="0"/>
              </a:spcBef>
              <a:spcAft>
                <a:spcPct val="0"/>
              </a:spcAft>
            </a:pPr>
            <a:r>
              <a:rPr lang="en-US" altLang="en-US" sz="3200">
                <a:solidFill>
                  <a:srgbClr val="FFFFFF"/>
                </a:solidFill>
                <a:effectLst>
                  <a:outerShdw blurRad="38100" dist="38100" dir="2700000" algn="tl">
                    <a:srgbClr val="000000"/>
                  </a:outerShdw>
                </a:effectLst>
                <a:latin typeface="Calligrapher" panose="020B0604020202020204" pitchFamily="2" charset="0"/>
              </a:rPr>
              <a:t>Solo</a:t>
            </a:r>
            <a:r>
              <a:rPr lang="en-US" altLang="en-US" sz="3200" i="1">
                <a:solidFill>
                  <a:srgbClr val="FFFFFF"/>
                </a:solidFill>
                <a:effectLst>
                  <a:outerShdw blurRad="38100" dist="38100" dir="2700000" algn="tl">
                    <a:srgbClr val="000000"/>
                  </a:outerShdw>
                </a:effectLst>
                <a:latin typeface="Calligrapher" panose="020B0604020202020204" pitchFamily="2" charset="0"/>
              </a:rPr>
              <a:t> Scriptura</a:t>
            </a:r>
          </a:p>
        </p:txBody>
      </p:sp>
      <p:sp>
        <p:nvSpPr>
          <p:cNvPr id="440329" name="Text Box 9">
            <a:extLst>
              <a:ext uri="{FF2B5EF4-FFF2-40B4-BE49-F238E27FC236}">
                <a16:creationId xmlns:a16="http://schemas.microsoft.com/office/drawing/2014/main" id="{7D03BF0C-8E82-400C-B3D9-87B288630B5D}"/>
              </a:ext>
            </a:extLst>
          </p:cNvPr>
          <p:cNvSpPr txBox="1">
            <a:spLocks noChangeArrowheads="1"/>
          </p:cNvSpPr>
          <p:nvPr/>
        </p:nvSpPr>
        <p:spPr bwMode="auto">
          <a:xfrm>
            <a:off x="6934200" y="6126164"/>
            <a:ext cx="83820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altLang="en-US" sz="1200">
                <a:solidFill>
                  <a:srgbClr val="000000"/>
                </a:solidFill>
                <a:latin typeface="Arial" panose="020B0604020202020204" pitchFamily="34" charset="0"/>
              </a:rPr>
              <a:t>400 AD</a:t>
            </a:r>
          </a:p>
        </p:txBody>
      </p:sp>
      <p:sp>
        <p:nvSpPr>
          <p:cNvPr id="440330" name="Text Box 10">
            <a:extLst>
              <a:ext uri="{FF2B5EF4-FFF2-40B4-BE49-F238E27FC236}">
                <a16:creationId xmlns:a16="http://schemas.microsoft.com/office/drawing/2014/main" id="{882CE7F4-C969-42EF-A22A-D001684D8099}"/>
              </a:ext>
            </a:extLst>
          </p:cNvPr>
          <p:cNvSpPr txBox="1">
            <a:spLocks noChangeArrowheads="1"/>
          </p:cNvSpPr>
          <p:nvPr/>
        </p:nvSpPr>
        <p:spPr bwMode="auto">
          <a:xfrm>
            <a:off x="8382000" y="6126164"/>
            <a:ext cx="83820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altLang="en-US" sz="1200">
                <a:solidFill>
                  <a:srgbClr val="000000"/>
                </a:solidFill>
                <a:latin typeface="Arial" panose="020B0604020202020204" pitchFamily="34" charset="0"/>
              </a:rPr>
              <a:t>1000 AD</a:t>
            </a:r>
          </a:p>
        </p:txBody>
      </p:sp>
      <p:grpSp>
        <p:nvGrpSpPr>
          <p:cNvPr id="440342" name="Group 22">
            <a:extLst>
              <a:ext uri="{FF2B5EF4-FFF2-40B4-BE49-F238E27FC236}">
                <a16:creationId xmlns:a16="http://schemas.microsoft.com/office/drawing/2014/main" id="{E3D501F7-D8BB-4868-B6B9-E6DE44C57965}"/>
              </a:ext>
            </a:extLst>
          </p:cNvPr>
          <p:cNvGrpSpPr>
            <a:grpSpLocks/>
          </p:cNvGrpSpPr>
          <p:nvPr/>
        </p:nvGrpSpPr>
        <p:grpSpPr bwMode="auto">
          <a:xfrm>
            <a:off x="5105400" y="3581400"/>
            <a:ext cx="4572000" cy="1054100"/>
            <a:chOff x="2256" y="3176"/>
            <a:chExt cx="2880" cy="664"/>
          </a:xfrm>
        </p:grpSpPr>
        <p:sp>
          <p:nvSpPr>
            <p:cNvPr id="440343" name="Text Box 23">
              <a:extLst>
                <a:ext uri="{FF2B5EF4-FFF2-40B4-BE49-F238E27FC236}">
                  <a16:creationId xmlns:a16="http://schemas.microsoft.com/office/drawing/2014/main" id="{B966BA53-7A68-4379-A69A-0C94EFEF4345}"/>
                </a:ext>
              </a:extLst>
            </p:cNvPr>
            <p:cNvSpPr txBox="1">
              <a:spLocks noChangeArrowheads="1"/>
            </p:cNvSpPr>
            <p:nvPr/>
          </p:nvSpPr>
          <p:spPr bwMode="auto">
            <a:xfrm>
              <a:off x="2592" y="3176"/>
              <a:ext cx="2400" cy="66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3600">
                  <a:solidFill>
                    <a:srgbClr val="6A0000"/>
                  </a:solidFill>
                  <a:effectLst>
                    <a:outerShdw blurRad="38100" dist="38100" dir="2700000" algn="tl">
                      <a:srgbClr val="C0C0C0"/>
                    </a:outerShdw>
                  </a:effectLst>
                  <a:latin typeface="Calligrapher" panose="020B0604020202020204" pitchFamily="2" charset="0"/>
                </a:rPr>
                <a:t>Scripture</a:t>
              </a:r>
            </a:p>
            <a:p>
              <a:pPr algn="ctr" fontAlgn="base">
                <a:spcBef>
                  <a:spcPct val="50000"/>
                </a:spcBef>
                <a:spcAft>
                  <a:spcPct val="0"/>
                </a:spcAft>
              </a:pPr>
              <a:r>
                <a:rPr lang="en-US" altLang="en-US">
                  <a:solidFill>
                    <a:srgbClr val="000000"/>
                  </a:solidFill>
                  <a:latin typeface="Arial" panose="020B0604020202020204" pitchFamily="34" charset="0"/>
                </a:rPr>
                <a:t>Written Infallible Tradition</a:t>
              </a:r>
            </a:p>
          </p:txBody>
        </p:sp>
        <p:grpSp>
          <p:nvGrpSpPr>
            <p:cNvPr id="440344" name="Group 24">
              <a:extLst>
                <a:ext uri="{FF2B5EF4-FFF2-40B4-BE49-F238E27FC236}">
                  <a16:creationId xmlns:a16="http://schemas.microsoft.com/office/drawing/2014/main" id="{221901AB-1170-4DF3-80CF-EE4354E6375C}"/>
                </a:ext>
              </a:extLst>
            </p:cNvPr>
            <p:cNvGrpSpPr>
              <a:grpSpLocks/>
            </p:cNvGrpSpPr>
            <p:nvPr/>
          </p:nvGrpSpPr>
          <p:grpSpPr bwMode="auto">
            <a:xfrm>
              <a:off x="2256" y="3600"/>
              <a:ext cx="2880" cy="0"/>
              <a:chOff x="2256" y="3600"/>
              <a:chExt cx="2880" cy="0"/>
            </a:xfrm>
          </p:grpSpPr>
          <p:sp>
            <p:nvSpPr>
              <p:cNvPr id="440345" name="Line 25">
                <a:extLst>
                  <a:ext uri="{FF2B5EF4-FFF2-40B4-BE49-F238E27FC236}">
                    <a16:creationId xmlns:a16="http://schemas.microsoft.com/office/drawing/2014/main" id="{C5EC611D-9769-4FA3-918A-72D31C780881}"/>
                  </a:ext>
                </a:extLst>
              </p:cNvPr>
              <p:cNvSpPr>
                <a:spLocks noChangeShapeType="1"/>
              </p:cNvSpPr>
              <p:nvPr/>
            </p:nvSpPr>
            <p:spPr bwMode="auto">
              <a:xfrm>
                <a:off x="3312" y="3600"/>
                <a:ext cx="1824" cy="0"/>
              </a:xfrm>
              <a:prstGeom prst="line">
                <a:avLst/>
              </a:prstGeom>
              <a:noFill/>
              <a:ln w="57150">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440346" name="Line 26">
                <a:extLst>
                  <a:ext uri="{FF2B5EF4-FFF2-40B4-BE49-F238E27FC236}">
                    <a16:creationId xmlns:a16="http://schemas.microsoft.com/office/drawing/2014/main" id="{3F30154C-B3C9-418E-B321-2D2E94E52804}"/>
                  </a:ext>
                </a:extLst>
              </p:cNvPr>
              <p:cNvSpPr>
                <a:spLocks noChangeShapeType="1"/>
              </p:cNvSpPr>
              <p:nvPr/>
            </p:nvSpPr>
            <p:spPr bwMode="auto">
              <a:xfrm>
                <a:off x="2256" y="3600"/>
                <a:ext cx="1056" cy="0"/>
              </a:xfrm>
              <a:prstGeom prst="line">
                <a:avLst/>
              </a:prstGeom>
              <a:noFill/>
              <a:ln w="571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40342"/>
                                        </p:tgtEl>
                                        <p:attrNameLst>
                                          <p:attrName>style.visibility</p:attrName>
                                        </p:attrNameLst>
                                      </p:cBhvr>
                                      <p:to>
                                        <p:strVal val="visible"/>
                                      </p:to>
                                    </p:set>
                                    <p:animEffect transition="in" filter="wipe(left)">
                                      <p:cBhvr>
                                        <p:cTn id="7" dur="1000"/>
                                        <p:tgtEl>
                                          <p:spTgt spid="4403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9890" name="Rectangle 2">
            <a:extLst>
              <a:ext uri="{FF2B5EF4-FFF2-40B4-BE49-F238E27FC236}">
                <a16:creationId xmlns:a16="http://schemas.microsoft.com/office/drawing/2014/main" id="{EBF4D8A1-056D-4950-AD64-9BC3E41037AB}"/>
              </a:ext>
            </a:extLst>
          </p:cNvPr>
          <p:cNvSpPr>
            <a:spLocks noChangeArrowheads="1"/>
          </p:cNvSpPr>
          <p:nvPr/>
        </p:nvSpPr>
        <p:spPr bwMode="auto">
          <a:xfrm>
            <a:off x="6003635" y="3244334"/>
            <a:ext cx="184731" cy="3693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wrap="none" anchor="ctr">
            <a:spAutoFit/>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549891" name="Rectangle 3">
            <a:extLst>
              <a:ext uri="{FF2B5EF4-FFF2-40B4-BE49-F238E27FC236}">
                <a16:creationId xmlns:a16="http://schemas.microsoft.com/office/drawing/2014/main" id="{D51F5A0A-D053-412F-93DC-CB4A66F18E89}"/>
              </a:ext>
            </a:extLst>
          </p:cNvPr>
          <p:cNvSpPr>
            <a:spLocks noGrp="1" noChangeArrowheads="1"/>
          </p:cNvSpPr>
          <p:nvPr>
            <p:ph type="title"/>
          </p:nvPr>
        </p:nvSpPr>
        <p:spPr/>
        <p:txBody>
          <a:bodyPr/>
          <a:lstStyle/>
          <a:p>
            <a:r>
              <a:rPr lang="en-US" altLang="en-US" sz="3600"/>
              <a:t>Authority</a:t>
            </a:r>
          </a:p>
        </p:txBody>
      </p:sp>
      <p:sp>
        <p:nvSpPr>
          <p:cNvPr id="549892" name="AutoShape 4">
            <a:extLst>
              <a:ext uri="{FF2B5EF4-FFF2-40B4-BE49-F238E27FC236}">
                <a16:creationId xmlns:a16="http://schemas.microsoft.com/office/drawing/2014/main" id="{C7B15BA5-4C6F-4581-A053-8DA872C19E99}"/>
              </a:ext>
            </a:extLst>
          </p:cNvPr>
          <p:cNvSpPr>
            <a:spLocks noChangeArrowheads="1"/>
          </p:cNvSpPr>
          <p:nvPr/>
        </p:nvSpPr>
        <p:spPr bwMode="auto">
          <a:xfrm>
            <a:off x="2514600" y="2362200"/>
            <a:ext cx="7315200" cy="40386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bg1"/>
          </a:solidFill>
          <a:ln w="9525">
            <a:solidFill>
              <a:schemeClr val="tx1"/>
            </a:solidFill>
            <a:miter lim="800000"/>
            <a:headEnd/>
            <a:tailEnd/>
          </a:ln>
          <a:effectLst>
            <a:outerShdw dist="107763" dir="13500000" algn="ctr" rotWithShape="0">
              <a:schemeClr val="bg2"/>
            </a:outerShdw>
          </a:effectLst>
        </p:spPr>
        <p:txBody>
          <a:bodyPr wrap="none" anchor="ctr"/>
          <a:lstStyle>
            <a:lvl1pPr marL="457200" algn="l">
              <a:defRPr>
                <a:solidFill>
                  <a:schemeClr val="tx1"/>
                </a:solidFill>
                <a:latin typeface="Arial" panose="020B0604020202020204" pitchFamily="34" charset="0"/>
              </a:defRPr>
            </a:lvl1pPr>
            <a:lvl2pPr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fontAlgn="base">
              <a:spcBef>
                <a:spcPct val="20000"/>
              </a:spcBef>
              <a:spcAft>
                <a:spcPct val="0"/>
              </a:spcAft>
              <a:buClr>
                <a:srgbClr val="333399"/>
              </a:buClr>
              <a:buSzPct val="55000"/>
            </a:pPr>
            <a:endParaRPr lang="en-US" altLang="en-US" sz="2400">
              <a:solidFill>
                <a:srgbClr val="000000"/>
              </a:solidFill>
              <a:latin typeface="Times New Roman" panose="02020603050405020304" pitchFamily="18" charset="0"/>
            </a:endParaRPr>
          </a:p>
        </p:txBody>
      </p:sp>
      <p:sp>
        <p:nvSpPr>
          <p:cNvPr id="549893" name="Text Box 5">
            <a:extLst>
              <a:ext uri="{FF2B5EF4-FFF2-40B4-BE49-F238E27FC236}">
                <a16:creationId xmlns:a16="http://schemas.microsoft.com/office/drawing/2014/main" id="{686995AB-0237-4413-806F-6FC98B5FA46A}"/>
              </a:ext>
            </a:extLst>
          </p:cNvPr>
          <p:cNvSpPr txBox="1">
            <a:spLocks noChangeArrowheads="1"/>
          </p:cNvSpPr>
          <p:nvPr/>
        </p:nvSpPr>
        <p:spPr bwMode="auto">
          <a:xfrm>
            <a:off x="5410201" y="5846764"/>
            <a:ext cx="18319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wrap="none">
            <a:spAutoFit/>
          </a:bodyPr>
          <a:lstStyle>
            <a:lvl1pPr algn="l">
              <a:defRPr>
                <a:solidFill>
                  <a:schemeClr val="tx1"/>
                </a:solidFill>
                <a:latin typeface="Arial" panose="020B0604020202020204" pitchFamily="34" charset="0"/>
              </a:defRPr>
            </a:lvl1pPr>
            <a:lvl2pPr marL="503238"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fontAlgn="base">
              <a:spcBef>
                <a:spcPct val="20000"/>
              </a:spcBef>
              <a:spcAft>
                <a:spcPct val="0"/>
              </a:spcAft>
              <a:buClr>
                <a:srgbClr val="333399"/>
              </a:buClr>
              <a:buSzPct val="55000"/>
            </a:pPr>
            <a:r>
              <a:rPr lang="en-US" altLang="en-US" sz="3200" b="1">
                <a:solidFill>
                  <a:srgbClr val="000000"/>
                </a:solidFill>
                <a:effectLst>
                  <a:outerShdw blurRad="38100" dist="38100" dir="2700000" algn="tl">
                    <a:srgbClr val="C0C0C0"/>
                  </a:outerShdw>
                </a:effectLst>
                <a:latin typeface="Times New Roman" panose="02020603050405020304" pitchFamily="18" charset="0"/>
              </a:rPr>
              <a:t>Scripture</a:t>
            </a:r>
          </a:p>
        </p:txBody>
      </p:sp>
      <p:sp>
        <p:nvSpPr>
          <p:cNvPr id="549895" name="Text Box 7">
            <a:extLst>
              <a:ext uri="{FF2B5EF4-FFF2-40B4-BE49-F238E27FC236}">
                <a16:creationId xmlns:a16="http://schemas.microsoft.com/office/drawing/2014/main" id="{F6E3803F-79A1-4D41-8CD0-38DB3B36936C}"/>
              </a:ext>
            </a:extLst>
          </p:cNvPr>
          <p:cNvSpPr txBox="1">
            <a:spLocks noChangeArrowheads="1"/>
          </p:cNvSpPr>
          <p:nvPr/>
        </p:nvSpPr>
        <p:spPr bwMode="auto">
          <a:xfrm>
            <a:off x="5870576" y="1981200"/>
            <a:ext cx="682625"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a:spAutoFit/>
          </a:bodyPr>
          <a:lstStyle/>
          <a:p>
            <a:pPr fontAlgn="base">
              <a:spcBef>
                <a:spcPct val="50000"/>
              </a:spcBef>
              <a:spcAft>
                <a:spcPct val="0"/>
              </a:spcAft>
            </a:pPr>
            <a:r>
              <a:rPr lang="en-US" altLang="en-US" sz="1400">
                <a:solidFill>
                  <a:srgbClr val="000000"/>
                </a:solidFill>
                <a:latin typeface="Arial" panose="020B0604020202020204" pitchFamily="34" charset="0"/>
              </a:rPr>
              <a:t>Back</a:t>
            </a:r>
          </a:p>
        </p:txBody>
      </p:sp>
      <p:sp>
        <p:nvSpPr>
          <p:cNvPr id="549896" name="Text Box 8">
            <a:extLst>
              <a:ext uri="{FF2B5EF4-FFF2-40B4-BE49-F238E27FC236}">
                <a16:creationId xmlns:a16="http://schemas.microsoft.com/office/drawing/2014/main" id="{2F14B6AD-25EB-4E63-9B2E-4DAF3B6D3CDE}"/>
              </a:ext>
            </a:extLst>
          </p:cNvPr>
          <p:cNvSpPr txBox="1">
            <a:spLocks noChangeArrowheads="1"/>
          </p:cNvSpPr>
          <p:nvPr/>
        </p:nvSpPr>
        <p:spPr bwMode="auto">
          <a:xfrm>
            <a:off x="5946776" y="6400800"/>
            <a:ext cx="682625"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a:spAutoFit/>
          </a:bodyPr>
          <a:lstStyle/>
          <a:p>
            <a:pPr fontAlgn="base">
              <a:spcBef>
                <a:spcPct val="50000"/>
              </a:spcBef>
              <a:spcAft>
                <a:spcPct val="0"/>
              </a:spcAft>
            </a:pPr>
            <a:r>
              <a:rPr lang="en-US" altLang="en-US" sz="1400">
                <a:solidFill>
                  <a:srgbClr val="000000"/>
                </a:solidFill>
                <a:latin typeface="Arial" panose="020B0604020202020204" pitchFamily="34" charset="0"/>
              </a:rPr>
              <a:t>Front</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Rectangle 2">
            <a:extLst>
              <a:ext uri="{FF2B5EF4-FFF2-40B4-BE49-F238E27FC236}">
                <a16:creationId xmlns:a16="http://schemas.microsoft.com/office/drawing/2014/main" id="{BFD4613C-40B2-47C6-A318-33C4D42B14DF}"/>
              </a:ext>
            </a:extLst>
          </p:cNvPr>
          <p:cNvSpPr>
            <a:spLocks noGrp="1" noChangeArrowheads="1"/>
          </p:cNvSpPr>
          <p:nvPr>
            <p:ph type="title"/>
          </p:nvPr>
        </p:nvSpPr>
        <p:spPr/>
        <p:txBody>
          <a:bodyPr/>
          <a:lstStyle/>
          <a:p>
            <a:r>
              <a:rPr lang="en-US" altLang="en-US"/>
              <a:t>Authority</a:t>
            </a:r>
          </a:p>
        </p:txBody>
      </p:sp>
      <p:sp>
        <p:nvSpPr>
          <p:cNvPr id="394244" name="Rectangle 4">
            <a:extLst>
              <a:ext uri="{FF2B5EF4-FFF2-40B4-BE49-F238E27FC236}">
                <a16:creationId xmlns:a16="http://schemas.microsoft.com/office/drawing/2014/main" id="{179E030B-5297-4EC6-815E-8CE950A1B513}"/>
              </a:ext>
            </a:extLst>
          </p:cNvPr>
          <p:cNvSpPr>
            <a:spLocks noChangeArrowheads="1"/>
          </p:cNvSpPr>
          <p:nvPr/>
        </p:nvSpPr>
        <p:spPr bwMode="auto">
          <a:xfrm>
            <a:off x="3581400" y="2114551"/>
            <a:ext cx="6629400" cy="3700463"/>
          </a:xfrm>
          <a:prstGeom prst="rect">
            <a:avLst/>
          </a:prstGeom>
          <a:solidFill>
            <a:schemeClr val="bg1"/>
          </a:solidFill>
          <a:ln w="9525">
            <a:solidFill>
              <a:schemeClr val="tx1"/>
            </a:solidFill>
            <a:miter lim="800000"/>
            <a:headEnd/>
            <a:tailEnd/>
          </a:ln>
          <a:effectLst>
            <a:outerShdw dist="107763" dir="13500000" algn="ctr" rotWithShape="0">
              <a:schemeClr val="bg2">
                <a:alpha val="50000"/>
              </a:schemeClr>
            </a:outerShdw>
          </a:effectLst>
        </p:spPr>
        <p:txBody>
          <a:bodyPr anchor="ctr">
            <a:spAutoFit/>
          </a:bodyPr>
          <a:lstStyle/>
          <a:p>
            <a:pPr fontAlgn="base">
              <a:spcBef>
                <a:spcPct val="0"/>
              </a:spcBef>
              <a:spcAft>
                <a:spcPct val="0"/>
              </a:spcAft>
            </a:pPr>
            <a:r>
              <a:rPr lang="en-US" altLang="en-US" sz="2800" b="1">
                <a:solidFill>
                  <a:srgbClr val="000000"/>
                </a:solidFill>
                <a:latin typeface="Bradley Hand ITC" panose="03070402050302030203" pitchFamily="66" charset="0"/>
              </a:rPr>
              <a:t>“I have endeavored to read the Scriptures as though no one has read them before me, and I am as much on my guard against reading them today, through the medium of my own views yesterday, or a week ago, as I am against being influenced by any foreign name, authority system whatever.”</a:t>
            </a:r>
          </a:p>
          <a:p>
            <a:pPr algn="r" fontAlgn="base">
              <a:spcBef>
                <a:spcPct val="0"/>
              </a:spcBef>
              <a:spcAft>
                <a:spcPct val="0"/>
              </a:spcAft>
            </a:pPr>
            <a:r>
              <a:rPr lang="en-US" altLang="en-US" sz="2800" b="1">
                <a:solidFill>
                  <a:srgbClr val="000000"/>
                </a:solidFill>
                <a:latin typeface="Bradley Hand ITC" panose="03070402050302030203" pitchFamily="66" charset="0"/>
              </a:rPr>
              <a:t>–Alexander Campbell</a:t>
            </a:r>
          </a:p>
          <a:p>
            <a:pPr algn="r" fontAlgn="base">
              <a:spcBef>
                <a:spcPct val="0"/>
              </a:spcBef>
              <a:spcAft>
                <a:spcPct val="0"/>
              </a:spcAft>
            </a:pPr>
            <a:r>
              <a:rPr lang="en-US" altLang="en-US" sz="1200">
                <a:solidFill>
                  <a:srgbClr val="000000"/>
                </a:solidFill>
                <a:latin typeface="Arial" panose="020B0604020202020204" pitchFamily="34" charset="0"/>
              </a:rPr>
              <a:t>Founder of the Disciples of Christ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932" name="Rectangle 4">
            <a:extLst>
              <a:ext uri="{FF2B5EF4-FFF2-40B4-BE49-F238E27FC236}">
                <a16:creationId xmlns:a16="http://schemas.microsoft.com/office/drawing/2014/main" id="{12ECF455-68D4-4F45-815E-90DA1F087D82}"/>
              </a:ext>
            </a:extLst>
          </p:cNvPr>
          <p:cNvSpPr>
            <a:spLocks noChangeArrowheads="1"/>
          </p:cNvSpPr>
          <p:nvPr/>
        </p:nvSpPr>
        <p:spPr bwMode="auto">
          <a:xfrm>
            <a:off x="1524001" y="1"/>
            <a:ext cx="9140825" cy="68564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solidFill>
                <a:srgbClr val="000000"/>
              </a:solidFill>
              <a:latin typeface="Arial" panose="020B0604020202020204" pitchFamily="34" charset="0"/>
            </a:endParaRPr>
          </a:p>
        </p:txBody>
      </p:sp>
      <p:grpSp>
        <p:nvGrpSpPr>
          <p:cNvPr id="380958" name="Group 30">
            <a:extLst>
              <a:ext uri="{FF2B5EF4-FFF2-40B4-BE49-F238E27FC236}">
                <a16:creationId xmlns:a16="http://schemas.microsoft.com/office/drawing/2014/main" id="{73CF93C1-9427-40C1-965E-F550BD6061FA}"/>
              </a:ext>
            </a:extLst>
          </p:cNvPr>
          <p:cNvGrpSpPr>
            <a:grpSpLocks/>
          </p:cNvGrpSpPr>
          <p:nvPr/>
        </p:nvGrpSpPr>
        <p:grpSpPr bwMode="auto">
          <a:xfrm>
            <a:off x="1828800" y="1905000"/>
            <a:ext cx="8458200" cy="5181600"/>
            <a:chOff x="192" y="1200"/>
            <a:chExt cx="5328" cy="3264"/>
          </a:xfrm>
        </p:grpSpPr>
        <p:sp>
          <p:nvSpPr>
            <p:cNvPr id="380933" name="Line 5">
              <a:extLst>
                <a:ext uri="{FF2B5EF4-FFF2-40B4-BE49-F238E27FC236}">
                  <a16:creationId xmlns:a16="http://schemas.microsoft.com/office/drawing/2014/main" id="{A402E0B4-5A11-40D2-8B7E-79295EB6CC67}"/>
                </a:ext>
              </a:extLst>
            </p:cNvPr>
            <p:cNvSpPr>
              <a:spLocks noChangeShapeType="1"/>
            </p:cNvSpPr>
            <p:nvPr/>
          </p:nvSpPr>
          <p:spPr bwMode="auto">
            <a:xfrm>
              <a:off x="432" y="2832"/>
              <a:ext cx="4896"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0934" name="Text Box 6">
              <a:extLst>
                <a:ext uri="{FF2B5EF4-FFF2-40B4-BE49-F238E27FC236}">
                  <a16:creationId xmlns:a16="http://schemas.microsoft.com/office/drawing/2014/main" id="{A2359332-E7B9-4A9E-AB44-5D20D34E7E21}"/>
                </a:ext>
              </a:extLst>
            </p:cNvPr>
            <p:cNvSpPr txBox="1">
              <a:spLocks noChangeArrowheads="1"/>
            </p:cNvSpPr>
            <p:nvPr/>
          </p:nvSpPr>
          <p:spPr bwMode="auto">
            <a:xfrm>
              <a:off x="192" y="2928"/>
              <a:ext cx="768" cy="44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000" b="1">
                  <a:solidFill>
                    <a:srgbClr val="800000"/>
                  </a:solidFill>
                  <a:effectLst>
                    <a:outerShdw blurRad="38100" dist="38100" dir="2700000" algn="tl">
                      <a:srgbClr val="C0C0C0"/>
                    </a:outerShdw>
                  </a:effectLst>
                  <a:latin typeface="Bradley Hand ITC" panose="03070402050302030203" pitchFamily="66" charset="0"/>
                </a:rPr>
                <a:t>Sola Ecclesia</a:t>
              </a:r>
            </a:p>
          </p:txBody>
        </p:sp>
        <p:sp>
          <p:nvSpPr>
            <p:cNvPr id="380935" name="Text Box 7">
              <a:extLst>
                <a:ext uri="{FF2B5EF4-FFF2-40B4-BE49-F238E27FC236}">
                  <a16:creationId xmlns:a16="http://schemas.microsoft.com/office/drawing/2014/main" id="{5DFC67F2-3A36-41D4-BB50-328462B01CA6}"/>
                </a:ext>
              </a:extLst>
            </p:cNvPr>
            <p:cNvSpPr txBox="1">
              <a:spLocks noChangeArrowheads="1"/>
            </p:cNvSpPr>
            <p:nvPr/>
          </p:nvSpPr>
          <p:spPr bwMode="auto">
            <a:xfrm>
              <a:off x="1104" y="2928"/>
              <a:ext cx="1056" cy="44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000" b="1">
                  <a:solidFill>
                    <a:srgbClr val="800000"/>
                  </a:solidFill>
                  <a:effectLst>
                    <a:outerShdw blurRad="38100" dist="38100" dir="2700000" algn="tl">
                      <a:srgbClr val="C0C0C0"/>
                    </a:outerShdw>
                  </a:effectLst>
                  <a:latin typeface="Bradley Hand ITC" panose="03070402050302030203" pitchFamily="66" charset="0"/>
                </a:rPr>
                <a:t>Prima Scriptura</a:t>
              </a:r>
            </a:p>
          </p:txBody>
        </p:sp>
        <p:sp>
          <p:nvSpPr>
            <p:cNvPr id="380936" name="Text Box 8">
              <a:extLst>
                <a:ext uri="{FF2B5EF4-FFF2-40B4-BE49-F238E27FC236}">
                  <a16:creationId xmlns:a16="http://schemas.microsoft.com/office/drawing/2014/main" id="{92F3D003-C41C-4496-A933-B1471CDFC6E3}"/>
                </a:ext>
              </a:extLst>
            </p:cNvPr>
            <p:cNvSpPr txBox="1">
              <a:spLocks noChangeArrowheads="1"/>
            </p:cNvSpPr>
            <p:nvPr/>
          </p:nvSpPr>
          <p:spPr bwMode="auto">
            <a:xfrm>
              <a:off x="3600" y="2928"/>
              <a:ext cx="816" cy="44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000" b="1">
                  <a:solidFill>
                    <a:srgbClr val="800000"/>
                  </a:solidFill>
                  <a:effectLst>
                    <a:outerShdw blurRad="38100" dist="38100" dir="2700000" algn="tl">
                      <a:srgbClr val="C0C0C0"/>
                    </a:outerShdw>
                  </a:effectLst>
                  <a:latin typeface="Bradley Hand ITC" panose="03070402050302030203" pitchFamily="66" charset="0"/>
                </a:rPr>
                <a:t>Sola Scriptura</a:t>
              </a:r>
            </a:p>
          </p:txBody>
        </p:sp>
        <p:sp>
          <p:nvSpPr>
            <p:cNvPr id="380938" name="Text Box 10">
              <a:extLst>
                <a:ext uri="{FF2B5EF4-FFF2-40B4-BE49-F238E27FC236}">
                  <a16:creationId xmlns:a16="http://schemas.microsoft.com/office/drawing/2014/main" id="{B3736EE4-A0A8-42C4-A3B5-179E0CCBE2AC}"/>
                </a:ext>
              </a:extLst>
            </p:cNvPr>
            <p:cNvSpPr txBox="1">
              <a:spLocks noChangeArrowheads="1"/>
            </p:cNvSpPr>
            <p:nvPr/>
          </p:nvSpPr>
          <p:spPr bwMode="auto">
            <a:xfrm>
              <a:off x="4704" y="2928"/>
              <a:ext cx="816" cy="44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000" b="1">
                  <a:solidFill>
                    <a:srgbClr val="800000"/>
                  </a:solidFill>
                  <a:effectLst>
                    <a:outerShdw blurRad="38100" dist="38100" dir="2700000" algn="tl">
                      <a:srgbClr val="C0C0C0"/>
                    </a:outerShdw>
                  </a:effectLst>
                  <a:latin typeface="Bradley Hand ITC" panose="03070402050302030203" pitchFamily="66" charset="0"/>
                </a:rPr>
                <a:t>Solo Scriptura</a:t>
              </a:r>
            </a:p>
          </p:txBody>
        </p:sp>
        <p:sp>
          <p:nvSpPr>
            <p:cNvPr id="380939" name="Text Box 11">
              <a:extLst>
                <a:ext uri="{FF2B5EF4-FFF2-40B4-BE49-F238E27FC236}">
                  <a16:creationId xmlns:a16="http://schemas.microsoft.com/office/drawing/2014/main" id="{0F50D388-B02F-466B-84B2-BD1BAF42DFD9}"/>
                </a:ext>
              </a:extLst>
            </p:cNvPr>
            <p:cNvSpPr txBox="1">
              <a:spLocks noChangeArrowheads="1"/>
            </p:cNvSpPr>
            <p:nvPr/>
          </p:nvSpPr>
          <p:spPr bwMode="auto">
            <a:xfrm>
              <a:off x="4176" y="2428"/>
              <a:ext cx="1056" cy="40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a:solidFill>
                    <a:srgbClr val="000000"/>
                  </a:solidFill>
                  <a:effectLst>
                    <a:outerShdw blurRad="38100" dist="38100" dir="2700000" algn="tl">
                      <a:srgbClr val="C0C0C0"/>
                    </a:outerShdw>
                  </a:effectLst>
                  <a:latin typeface="Arial" panose="020B0604020202020204" pitchFamily="34" charset="0"/>
                </a:rPr>
                <a:t>Absolute Individualism</a:t>
              </a:r>
            </a:p>
          </p:txBody>
        </p:sp>
        <p:sp>
          <p:nvSpPr>
            <p:cNvPr id="380940" name="Text Box 12">
              <a:extLst>
                <a:ext uri="{FF2B5EF4-FFF2-40B4-BE49-F238E27FC236}">
                  <a16:creationId xmlns:a16="http://schemas.microsoft.com/office/drawing/2014/main" id="{00A08FFC-3DAA-4659-9E0A-EC164C2695D2}"/>
                </a:ext>
              </a:extLst>
            </p:cNvPr>
            <p:cNvSpPr txBox="1">
              <a:spLocks noChangeArrowheads="1"/>
            </p:cNvSpPr>
            <p:nvPr/>
          </p:nvSpPr>
          <p:spPr bwMode="auto">
            <a:xfrm>
              <a:off x="480" y="2448"/>
              <a:ext cx="1200" cy="40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a:solidFill>
                    <a:srgbClr val="000000"/>
                  </a:solidFill>
                  <a:effectLst>
                    <a:outerShdw blurRad="38100" dist="38100" dir="2700000" algn="tl">
                      <a:srgbClr val="C0C0C0"/>
                    </a:outerShdw>
                  </a:effectLst>
                  <a:latin typeface="Arial" panose="020B0604020202020204" pitchFamily="34" charset="0"/>
                </a:rPr>
                <a:t>Absolute Authoritarianism</a:t>
              </a:r>
            </a:p>
          </p:txBody>
        </p:sp>
        <p:sp>
          <p:nvSpPr>
            <p:cNvPr id="380941" name="Text Box 13">
              <a:extLst>
                <a:ext uri="{FF2B5EF4-FFF2-40B4-BE49-F238E27FC236}">
                  <a16:creationId xmlns:a16="http://schemas.microsoft.com/office/drawing/2014/main" id="{04F0BB99-97DF-4844-BF0F-4AB5D35EF5A0}"/>
                </a:ext>
              </a:extLst>
            </p:cNvPr>
            <p:cNvSpPr txBox="1">
              <a:spLocks noChangeArrowheads="1"/>
            </p:cNvSpPr>
            <p:nvPr/>
          </p:nvSpPr>
          <p:spPr bwMode="auto">
            <a:xfrm>
              <a:off x="2400" y="1728"/>
              <a:ext cx="1008" cy="57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a:solidFill>
                    <a:srgbClr val="000000"/>
                  </a:solidFill>
                  <a:effectLst>
                    <a:outerShdw blurRad="38100" dist="38100" dir="2700000" algn="tl">
                      <a:srgbClr val="C0C0C0"/>
                    </a:outerShdw>
                  </a:effectLst>
                  <a:latin typeface="Arial" panose="020B0604020202020204" pitchFamily="34" charset="0"/>
                </a:rPr>
                <a:t>Individualistic Respect for Authority</a:t>
              </a:r>
            </a:p>
          </p:txBody>
        </p:sp>
        <p:sp>
          <p:nvSpPr>
            <p:cNvPr id="380942" name="Arc 14">
              <a:extLst>
                <a:ext uri="{FF2B5EF4-FFF2-40B4-BE49-F238E27FC236}">
                  <a16:creationId xmlns:a16="http://schemas.microsoft.com/office/drawing/2014/main" id="{C2D4DEFB-22BD-4F72-BB50-4B8D9598F546}"/>
                </a:ext>
              </a:extLst>
            </p:cNvPr>
            <p:cNvSpPr>
              <a:spLocks/>
            </p:cNvSpPr>
            <p:nvPr/>
          </p:nvSpPr>
          <p:spPr bwMode="auto">
            <a:xfrm rot="13249914" flipV="1">
              <a:off x="1027" y="1200"/>
              <a:ext cx="3733" cy="3264"/>
            </a:xfrm>
            <a:custGeom>
              <a:avLst/>
              <a:gdLst>
                <a:gd name="G0" fmla="+- 3105 0 0"/>
                <a:gd name="G1" fmla="+- 21600 0 0"/>
                <a:gd name="G2" fmla="+- 21600 0 0"/>
                <a:gd name="T0" fmla="*/ 0 w 24705"/>
                <a:gd name="T1" fmla="*/ 224 h 21600"/>
                <a:gd name="T2" fmla="*/ 24705 w 24705"/>
                <a:gd name="T3" fmla="*/ 21600 h 21600"/>
                <a:gd name="T4" fmla="*/ 3105 w 24705"/>
                <a:gd name="T5" fmla="*/ 21600 h 21600"/>
              </a:gdLst>
              <a:ahLst/>
              <a:cxnLst>
                <a:cxn ang="0">
                  <a:pos x="T0" y="T1"/>
                </a:cxn>
                <a:cxn ang="0">
                  <a:pos x="T2" y="T3"/>
                </a:cxn>
                <a:cxn ang="0">
                  <a:pos x="T4" y="T5"/>
                </a:cxn>
              </a:cxnLst>
              <a:rect l="0" t="0" r="r" b="b"/>
              <a:pathLst>
                <a:path w="24705" h="21600" fill="none" extrusionOk="0">
                  <a:moveTo>
                    <a:pt x="0" y="224"/>
                  </a:moveTo>
                  <a:cubicBezTo>
                    <a:pt x="1028" y="74"/>
                    <a:pt x="2065" y="0"/>
                    <a:pt x="3105" y="0"/>
                  </a:cubicBezTo>
                  <a:cubicBezTo>
                    <a:pt x="15034" y="0"/>
                    <a:pt x="24705" y="9670"/>
                    <a:pt x="24705" y="21600"/>
                  </a:cubicBezTo>
                </a:path>
                <a:path w="24705" h="21600" stroke="0" extrusionOk="0">
                  <a:moveTo>
                    <a:pt x="0" y="224"/>
                  </a:moveTo>
                  <a:cubicBezTo>
                    <a:pt x="1028" y="74"/>
                    <a:pt x="2065" y="0"/>
                    <a:pt x="3105" y="0"/>
                  </a:cubicBezTo>
                  <a:cubicBezTo>
                    <a:pt x="15034" y="0"/>
                    <a:pt x="24705" y="9670"/>
                    <a:pt x="24705" y="21600"/>
                  </a:cubicBezTo>
                  <a:lnTo>
                    <a:pt x="3105" y="21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0944" name="Line 16">
              <a:extLst>
                <a:ext uri="{FF2B5EF4-FFF2-40B4-BE49-F238E27FC236}">
                  <a16:creationId xmlns:a16="http://schemas.microsoft.com/office/drawing/2014/main" id="{AFE4F5BE-D95B-4810-9007-847C62080AC6}"/>
                </a:ext>
              </a:extLst>
            </p:cNvPr>
            <p:cNvSpPr>
              <a:spLocks noChangeShapeType="1"/>
            </p:cNvSpPr>
            <p:nvPr/>
          </p:nvSpPr>
          <p:spPr bwMode="auto">
            <a:xfrm>
              <a:off x="432" y="2832"/>
              <a:ext cx="0"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0945" name="Line 17">
              <a:extLst>
                <a:ext uri="{FF2B5EF4-FFF2-40B4-BE49-F238E27FC236}">
                  <a16:creationId xmlns:a16="http://schemas.microsoft.com/office/drawing/2014/main" id="{F18FBF9A-3466-4934-B91B-8C26365A8CE5}"/>
                </a:ext>
              </a:extLst>
            </p:cNvPr>
            <p:cNvSpPr>
              <a:spLocks noChangeShapeType="1"/>
            </p:cNvSpPr>
            <p:nvPr/>
          </p:nvSpPr>
          <p:spPr bwMode="auto">
            <a:xfrm>
              <a:off x="1632" y="2832"/>
              <a:ext cx="0"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0946" name="Line 18">
              <a:extLst>
                <a:ext uri="{FF2B5EF4-FFF2-40B4-BE49-F238E27FC236}">
                  <a16:creationId xmlns:a16="http://schemas.microsoft.com/office/drawing/2014/main" id="{30659006-2F6C-4A7E-BB0E-927B75566AE2}"/>
                </a:ext>
              </a:extLst>
            </p:cNvPr>
            <p:cNvSpPr>
              <a:spLocks noChangeShapeType="1"/>
            </p:cNvSpPr>
            <p:nvPr/>
          </p:nvSpPr>
          <p:spPr bwMode="auto">
            <a:xfrm>
              <a:off x="2880" y="2832"/>
              <a:ext cx="0"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0947" name="Line 19">
              <a:extLst>
                <a:ext uri="{FF2B5EF4-FFF2-40B4-BE49-F238E27FC236}">
                  <a16:creationId xmlns:a16="http://schemas.microsoft.com/office/drawing/2014/main" id="{977A3298-BE59-4DBA-BBB0-8B9D2DD83A11}"/>
                </a:ext>
              </a:extLst>
            </p:cNvPr>
            <p:cNvSpPr>
              <a:spLocks noChangeShapeType="1"/>
            </p:cNvSpPr>
            <p:nvPr/>
          </p:nvSpPr>
          <p:spPr bwMode="auto">
            <a:xfrm>
              <a:off x="3984" y="2832"/>
              <a:ext cx="0"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0948" name="Line 20">
              <a:extLst>
                <a:ext uri="{FF2B5EF4-FFF2-40B4-BE49-F238E27FC236}">
                  <a16:creationId xmlns:a16="http://schemas.microsoft.com/office/drawing/2014/main" id="{D6D8CF85-8A43-4B3B-A809-79557B4EA06D}"/>
                </a:ext>
              </a:extLst>
            </p:cNvPr>
            <p:cNvSpPr>
              <a:spLocks noChangeShapeType="1"/>
            </p:cNvSpPr>
            <p:nvPr/>
          </p:nvSpPr>
          <p:spPr bwMode="auto">
            <a:xfrm>
              <a:off x="5328" y="2832"/>
              <a:ext cx="0"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0953" name="Text Box 25">
              <a:extLst>
                <a:ext uri="{FF2B5EF4-FFF2-40B4-BE49-F238E27FC236}">
                  <a16:creationId xmlns:a16="http://schemas.microsoft.com/office/drawing/2014/main" id="{C5A3F936-8F8D-479A-9801-E95DAAFA370C}"/>
                </a:ext>
              </a:extLst>
            </p:cNvPr>
            <p:cNvSpPr txBox="1">
              <a:spLocks noChangeArrowheads="1"/>
            </p:cNvSpPr>
            <p:nvPr/>
          </p:nvSpPr>
          <p:spPr bwMode="auto">
            <a:xfrm>
              <a:off x="2400" y="2928"/>
              <a:ext cx="960" cy="2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000" b="1">
                  <a:solidFill>
                    <a:srgbClr val="800000"/>
                  </a:solidFill>
                  <a:effectLst>
                    <a:outerShdw blurRad="38100" dist="38100" dir="2700000" algn="tl">
                      <a:srgbClr val="C0C0C0"/>
                    </a:outerShdw>
                  </a:effectLst>
                  <a:latin typeface="Bradley Hand ITC" panose="03070402050302030203" pitchFamily="66" charset="0"/>
                </a:rPr>
                <a:t>Regula fidei</a:t>
              </a:r>
            </a:p>
          </p:txBody>
        </p:sp>
        <p:sp>
          <p:nvSpPr>
            <p:cNvPr id="380954" name="Line 26">
              <a:extLst>
                <a:ext uri="{FF2B5EF4-FFF2-40B4-BE49-F238E27FC236}">
                  <a16:creationId xmlns:a16="http://schemas.microsoft.com/office/drawing/2014/main" id="{B474EA46-4F95-46A3-A798-5A0879A865A3}"/>
                </a:ext>
              </a:extLst>
            </p:cNvPr>
            <p:cNvSpPr>
              <a:spLocks noChangeShapeType="1"/>
            </p:cNvSpPr>
            <p:nvPr/>
          </p:nvSpPr>
          <p:spPr bwMode="auto">
            <a:xfrm>
              <a:off x="432" y="3648"/>
              <a:ext cx="4896" cy="0"/>
            </a:xfrm>
            <a:prstGeom prst="line">
              <a:avLst/>
            </a:prstGeom>
            <a:noFill/>
            <a:ln w="571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0955" name="Text Box 27">
              <a:extLst>
                <a:ext uri="{FF2B5EF4-FFF2-40B4-BE49-F238E27FC236}">
                  <a16:creationId xmlns:a16="http://schemas.microsoft.com/office/drawing/2014/main" id="{A9159F89-CFD3-4E98-9D38-90BD9437C583}"/>
                </a:ext>
              </a:extLst>
            </p:cNvPr>
            <p:cNvSpPr txBox="1">
              <a:spLocks noChangeArrowheads="1"/>
            </p:cNvSpPr>
            <p:nvPr/>
          </p:nvSpPr>
          <p:spPr bwMode="auto">
            <a:xfrm>
              <a:off x="336" y="3648"/>
              <a:ext cx="1392" cy="36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1600">
                  <a:solidFill>
                    <a:srgbClr val="000000"/>
                  </a:solidFill>
                  <a:latin typeface="Perpetua" panose="02020502060401020303" pitchFamily="18" charset="0"/>
                </a:rPr>
                <a:t>Dual-source view of authority and revelation</a:t>
              </a:r>
            </a:p>
          </p:txBody>
        </p:sp>
        <p:sp>
          <p:nvSpPr>
            <p:cNvPr id="380956" name="Text Box 28">
              <a:extLst>
                <a:ext uri="{FF2B5EF4-FFF2-40B4-BE49-F238E27FC236}">
                  <a16:creationId xmlns:a16="http://schemas.microsoft.com/office/drawing/2014/main" id="{DEDF0049-93B2-4DCF-82B3-44D838B15920}"/>
                </a:ext>
              </a:extLst>
            </p:cNvPr>
            <p:cNvSpPr txBox="1">
              <a:spLocks noChangeArrowheads="1"/>
            </p:cNvSpPr>
            <p:nvPr/>
          </p:nvSpPr>
          <p:spPr bwMode="auto">
            <a:xfrm>
              <a:off x="3984" y="3648"/>
              <a:ext cx="1488" cy="36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1600">
                  <a:solidFill>
                    <a:srgbClr val="000000"/>
                  </a:solidFill>
                  <a:latin typeface="Perpetua" panose="02020502060401020303" pitchFamily="18" charset="0"/>
                </a:rPr>
                <a:t>Single-source view of authority and revelation</a:t>
              </a:r>
            </a:p>
          </p:txBody>
        </p:sp>
      </p:gr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2">
            <a:extLst>
              <a:ext uri="{FF2B5EF4-FFF2-40B4-BE49-F238E27FC236}">
                <a16:creationId xmlns:a16="http://schemas.microsoft.com/office/drawing/2014/main" id="{388C13D3-669C-4BDE-A877-0160FEF1B9F9}"/>
              </a:ext>
            </a:extLst>
          </p:cNvPr>
          <p:cNvSpPr>
            <a:spLocks noChangeArrowheads="1"/>
          </p:cNvSpPr>
          <p:nvPr/>
        </p:nvSpPr>
        <p:spPr bwMode="auto">
          <a:xfrm>
            <a:off x="1524001" y="1"/>
            <a:ext cx="9140825" cy="68564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solidFill>
                <a:srgbClr val="000000"/>
              </a:solidFill>
              <a:latin typeface="Arial" panose="020B0604020202020204" pitchFamily="34" charset="0"/>
            </a:endParaRPr>
          </a:p>
        </p:txBody>
      </p:sp>
      <p:grpSp>
        <p:nvGrpSpPr>
          <p:cNvPr id="386078" name="Group 30">
            <a:extLst>
              <a:ext uri="{FF2B5EF4-FFF2-40B4-BE49-F238E27FC236}">
                <a16:creationId xmlns:a16="http://schemas.microsoft.com/office/drawing/2014/main" id="{2F7C4DBD-6478-4AB0-8320-066D8CF935F1}"/>
              </a:ext>
            </a:extLst>
          </p:cNvPr>
          <p:cNvGrpSpPr>
            <a:grpSpLocks/>
          </p:cNvGrpSpPr>
          <p:nvPr/>
        </p:nvGrpSpPr>
        <p:grpSpPr bwMode="auto">
          <a:xfrm>
            <a:off x="1828800" y="1720850"/>
            <a:ext cx="8458200" cy="5365750"/>
            <a:chOff x="192" y="1084"/>
            <a:chExt cx="5328" cy="3380"/>
          </a:xfrm>
        </p:grpSpPr>
        <p:sp>
          <p:nvSpPr>
            <p:cNvPr id="386077" name="Rectangle 29">
              <a:extLst>
                <a:ext uri="{FF2B5EF4-FFF2-40B4-BE49-F238E27FC236}">
                  <a16:creationId xmlns:a16="http://schemas.microsoft.com/office/drawing/2014/main" id="{312E82D6-50E5-4372-A42C-060081271F44}"/>
                </a:ext>
              </a:extLst>
            </p:cNvPr>
            <p:cNvSpPr>
              <a:spLocks noChangeArrowheads="1"/>
            </p:cNvSpPr>
            <p:nvPr/>
          </p:nvSpPr>
          <p:spPr bwMode="auto">
            <a:xfrm>
              <a:off x="432" y="1440"/>
              <a:ext cx="4896" cy="1392"/>
            </a:xfrm>
            <a:prstGeom prst="rect">
              <a:avLst/>
            </a:prstGeom>
            <a:gradFill rotWithShape="0">
              <a:gsLst>
                <a:gs pos="0">
                  <a:srgbClr val="996633"/>
                </a:gs>
                <a:gs pos="100000">
                  <a:schemeClr val="bg1"/>
                </a:gs>
              </a:gsLst>
              <a:lin ang="0" scaled="1"/>
            </a:gra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6053" name="Line 5">
              <a:extLst>
                <a:ext uri="{FF2B5EF4-FFF2-40B4-BE49-F238E27FC236}">
                  <a16:creationId xmlns:a16="http://schemas.microsoft.com/office/drawing/2014/main" id="{EDC8970A-4923-4CB4-8625-F6BA14BEAF03}"/>
                </a:ext>
              </a:extLst>
            </p:cNvPr>
            <p:cNvSpPr>
              <a:spLocks noChangeShapeType="1"/>
            </p:cNvSpPr>
            <p:nvPr/>
          </p:nvSpPr>
          <p:spPr bwMode="auto">
            <a:xfrm>
              <a:off x="432" y="2832"/>
              <a:ext cx="4944"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6054" name="Text Box 6">
              <a:extLst>
                <a:ext uri="{FF2B5EF4-FFF2-40B4-BE49-F238E27FC236}">
                  <a16:creationId xmlns:a16="http://schemas.microsoft.com/office/drawing/2014/main" id="{4EDB8200-7499-4505-A90E-0AAA96DED7D1}"/>
                </a:ext>
              </a:extLst>
            </p:cNvPr>
            <p:cNvSpPr txBox="1">
              <a:spLocks noChangeArrowheads="1"/>
            </p:cNvSpPr>
            <p:nvPr/>
          </p:nvSpPr>
          <p:spPr bwMode="auto">
            <a:xfrm>
              <a:off x="192" y="2928"/>
              <a:ext cx="768" cy="44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000" b="1">
                  <a:solidFill>
                    <a:srgbClr val="800000"/>
                  </a:solidFill>
                  <a:effectLst>
                    <a:outerShdw blurRad="38100" dist="38100" dir="2700000" algn="tl">
                      <a:srgbClr val="C0C0C0"/>
                    </a:outerShdw>
                  </a:effectLst>
                  <a:latin typeface="Bradley Hand ITC" panose="03070402050302030203" pitchFamily="66" charset="0"/>
                </a:rPr>
                <a:t>Sola Ecclesia</a:t>
              </a:r>
            </a:p>
          </p:txBody>
        </p:sp>
        <p:sp>
          <p:nvSpPr>
            <p:cNvPr id="386055" name="Text Box 7">
              <a:extLst>
                <a:ext uri="{FF2B5EF4-FFF2-40B4-BE49-F238E27FC236}">
                  <a16:creationId xmlns:a16="http://schemas.microsoft.com/office/drawing/2014/main" id="{75B51AD0-2569-4B15-B72A-D4CBCA2EE0BF}"/>
                </a:ext>
              </a:extLst>
            </p:cNvPr>
            <p:cNvSpPr txBox="1">
              <a:spLocks noChangeArrowheads="1"/>
            </p:cNvSpPr>
            <p:nvPr/>
          </p:nvSpPr>
          <p:spPr bwMode="auto">
            <a:xfrm>
              <a:off x="1104" y="2928"/>
              <a:ext cx="1056" cy="44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000" b="1">
                  <a:solidFill>
                    <a:srgbClr val="800000"/>
                  </a:solidFill>
                  <a:effectLst>
                    <a:outerShdw blurRad="38100" dist="38100" dir="2700000" algn="tl">
                      <a:srgbClr val="C0C0C0"/>
                    </a:outerShdw>
                  </a:effectLst>
                  <a:latin typeface="Bradley Hand ITC" panose="03070402050302030203" pitchFamily="66" charset="0"/>
                </a:rPr>
                <a:t>Prima Scriptura</a:t>
              </a:r>
            </a:p>
          </p:txBody>
        </p:sp>
        <p:sp>
          <p:nvSpPr>
            <p:cNvPr id="386056" name="Text Box 8">
              <a:extLst>
                <a:ext uri="{FF2B5EF4-FFF2-40B4-BE49-F238E27FC236}">
                  <a16:creationId xmlns:a16="http://schemas.microsoft.com/office/drawing/2014/main" id="{61847950-A467-42C4-B2DC-043D421C969F}"/>
                </a:ext>
              </a:extLst>
            </p:cNvPr>
            <p:cNvSpPr txBox="1">
              <a:spLocks noChangeArrowheads="1"/>
            </p:cNvSpPr>
            <p:nvPr/>
          </p:nvSpPr>
          <p:spPr bwMode="auto">
            <a:xfrm>
              <a:off x="3600" y="2928"/>
              <a:ext cx="816" cy="44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000" b="1">
                  <a:solidFill>
                    <a:srgbClr val="800000"/>
                  </a:solidFill>
                  <a:effectLst>
                    <a:outerShdw blurRad="38100" dist="38100" dir="2700000" algn="tl">
                      <a:srgbClr val="C0C0C0"/>
                    </a:outerShdw>
                  </a:effectLst>
                  <a:latin typeface="Bradley Hand ITC" panose="03070402050302030203" pitchFamily="66" charset="0"/>
                </a:rPr>
                <a:t>Sola Scriptura</a:t>
              </a:r>
            </a:p>
          </p:txBody>
        </p:sp>
        <p:sp>
          <p:nvSpPr>
            <p:cNvPr id="386057" name="Text Box 9">
              <a:extLst>
                <a:ext uri="{FF2B5EF4-FFF2-40B4-BE49-F238E27FC236}">
                  <a16:creationId xmlns:a16="http://schemas.microsoft.com/office/drawing/2014/main" id="{5193C392-F45D-4E6E-B47C-771AE8E7A834}"/>
                </a:ext>
              </a:extLst>
            </p:cNvPr>
            <p:cNvSpPr txBox="1">
              <a:spLocks noChangeArrowheads="1"/>
            </p:cNvSpPr>
            <p:nvPr/>
          </p:nvSpPr>
          <p:spPr bwMode="auto">
            <a:xfrm>
              <a:off x="4704" y="2928"/>
              <a:ext cx="816" cy="44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000" b="1">
                  <a:solidFill>
                    <a:srgbClr val="800000"/>
                  </a:solidFill>
                  <a:effectLst>
                    <a:outerShdw blurRad="38100" dist="38100" dir="2700000" algn="tl">
                      <a:srgbClr val="C0C0C0"/>
                    </a:outerShdw>
                  </a:effectLst>
                  <a:latin typeface="Bradley Hand ITC" panose="03070402050302030203" pitchFamily="66" charset="0"/>
                </a:rPr>
                <a:t>Solo Scriptura</a:t>
              </a:r>
            </a:p>
          </p:txBody>
        </p:sp>
        <p:sp>
          <p:nvSpPr>
            <p:cNvPr id="386058" name="Text Box 10">
              <a:extLst>
                <a:ext uri="{FF2B5EF4-FFF2-40B4-BE49-F238E27FC236}">
                  <a16:creationId xmlns:a16="http://schemas.microsoft.com/office/drawing/2014/main" id="{87F11964-67B2-4B1E-AB69-C679662D6ABB}"/>
                </a:ext>
              </a:extLst>
            </p:cNvPr>
            <p:cNvSpPr txBox="1">
              <a:spLocks noChangeArrowheads="1"/>
            </p:cNvSpPr>
            <p:nvPr/>
          </p:nvSpPr>
          <p:spPr bwMode="auto">
            <a:xfrm>
              <a:off x="4176" y="2428"/>
              <a:ext cx="1056" cy="40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a:solidFill>
                    <a:srgbClr val="000000"/>
                  </a:solidFill>
                  <a:effectLst>
                    <a:outerShdw blurRad="38100" dist="38100" dir="2700000" algn="tl">
                      <a:srgbClr val="C0C0C0"/>
                    </a:outerShdw>
                  </a:effectLst>
                  <a:latin typeface="Arial" panose="020B0604020202020204" pitchFamily="34" charset="0"/>
                </a:rPr>
                <a:t>Absolute Individualism</a:t>
              </a:r>
            </a:p>
          </p:txBody>
        </p:sp>
        <p:sp>
          <p:nvSpPr>
            <p:cNvPr id="386059" name="Text Box 11">
              <a:extLst>
                <a:ext uri="{FF2B5EF4-FFF2-40B4-BE49-F238E27FC236}">
                  <a16:creationId xmlns:a16="http://schemas.microsoft.com/office/drawing/2014/main" id="{E4E2C574-2966-4F0D-A57D-F0A9A60663A8}"/>
                </a:ext>
              </a:extLst>
            </p:cNvPr>
            <p:cNvSpPr txBox="1">
              <a:spLocks noChangeArrowheads="1"/>
            </p:cNvSpPr>
            <p:nvPr/>
          </p:nvSpPr>
          <p:spPr bwMode="auto">
            <a:xfrm>
              <a:off x="480" y="2448"/>
              <a:ext cx="1200" cy="40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a:solidFill>
                    <a:srgbClr val="000000"/>
                  </a:solidFill>
                  <a:effectLst>
                    <a:outerShdw blurRad="38100" dist="38100" dir="2700000" algn="tl">
                      <a:srgbClr val="C0C0C0"/>
                    </a:outerShdw>
                  </a:effectLst>
                  <a:latin typeface="Arial" panose="020B0604020202020204" pitchFamily="34" charset="0"/>
                </a:rPr>
                <a:t>Absolute Authoritarianism</a:t>
              </a:r>
            </a:p>
          </p:txBody>
        </p:sp>
        <p:sp>
          <p:nvSpPr>
            <p:cNvPr id="386060" name="Text Box 12">
              <a:extLst>
                <a:ext uri="{FF2B5EF4-FFF2-40B4-BE49-F238E27FC236}">
                  <a16:creationId xmlns:a16="http://schemas.microsoft.com/office/drawing/2014/main" id="{1ACAD5F0-CEA7-4CB7-AD6C-C8F8C5B1706D}"/>
                </a:ext>
              </a:extLst>
            </p:cNvPr>
            <p:cNvSpPr txBox="1">
              <a:spLocks noChangeArrowheads="1"/>
            </p:cNvSpPr>
            <p:nvPr/>
          </p:nvSpPr>
          <p:spPr bwMode="auto">
            <a:xfrm>
              <a:off x="2400" y="1728"/>
              <a:ext cx="1008" cy="57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a:solidFill>
                    <a:srgbClr val="000000"/>
                  </a:solidFill>
                  <a:effectLst>
                    <a:outerShdw blurRad="38100" dist="38100" dir="2700000" algn="tl">
                      <a:srgbClr val="C0C0C0"/>
                    </a:outerShdw>
                  </a:effectLst>
                  <a:latin typeface="Arial" panose="020B0604020202020204" pitchFamily="34" charset="0"/>
                </a:rPr>
                <a:t>Individualistic Respect for Authority</a:t>
              </a:r>
            </a:p>
          </p:txBody>
        </p:sp>
        <p:sp>
          <p:nvSpPr>
            <p:cNvPr id="386061" name="Arc 13">
              <a:extLst>
                <a:ext uri="{FF2B5EF4-FFF2-40B4-BE49-F238E27FC236}">
                  <a16:creationId xmlns:a16="http://schemas.microsoft.com/office/drawing/2014/main" id="{DCC9A9ED-B28D-454D-8021-32967E8D02F0}"/>
                </a:ext>
              </a:extLst>
            </p:cNvPr>
            <p:cNvSpPr>
              <a:spLocks/>
            </p:cNvSpPr>
            <p:nvPr/>
          </p:nvSpPr>
          <p:spPr bwMode="auto">
            <a:xfrm rot="13249914" flipV="1">
              <a:off x="1027" y="1200"/>
              <a:ext cx="3733" cy="3264"/>
            </a:xfrm>
            <a:custGeom>
              <a:avLst/>
              <a:gdLst>
                <a:gd name="G0" fmla="+- 3105 0 0"/>
                <a:gd name="G1" fmla="+- 21600 0 0"/>
                <a:gd name="G2" fmla="+- 21600 0 0"/>
                <a:gd name="T0" fmla="*/ 0 w 24705"/>
                <a:gd name="T1" fmla="*/ 224 h 21600"/>
                <a:gd name="T2" fmla="*/ 24705 w 24705"/>
                <a:gd name="T3" fmla="*/ 21600 h 21600"/>
                <a:gd name="T4" fmla="*/ 3105 w 24705"/>
                <a:gd name="T5" fmla="*/ 21600 h 21600"/>
              </a:gdLst>
              <a:ahLst/>
              <a:cxnLst>
                <a:cxn ang="0">
                  <a:pos x="T0" y="T1"/>
                </a:cxn>
                <a:cxn ang="0">
                  <a:pos x="T2" y="T3"/>
                </a:cxn>
                <a:cxn ang="0">
                  <a:pos x="T4" y="T5"/>
                </a:cxn>
              </a:cxnLst>
              <a:rect l="0" t="0" r="r" b="b"/>
              <a:pathLst>
                <a:path w="24705" h="21600" fill="none" extrusionOk="0">
                  <a:moveTo>
                    <a:pt x="0" y="224"/>
                  </a:moveTo>
                  <a:cubicBezTo>
                    <a:pt x="1028" y="74"/>
                    <a:pt x="2065" y="0"/>
                    <a:pt x="3105" y="0"/>
                  </a:cubicBezTo>
                  <a:cubicBezTo>
                    <a:pt x="15034" y="0"/>
                    <a:pt x="24705" y="9670"/>
                    <a:pt x="24705" y="21600"/>
                  </a:cubicBezTo>
                </a:path>
                <a:path w="24705" h="21600" stroke="0" extrusionOk="0">
                  <a:moveTo>
                    <a:pt x="0" y="224"/>
                  </a:moveTo>
                  <a:cubicBezTo>
                    <a:pt x="1028" y="74"/>
                    <a:pt x="2065" y="0"/>
                    <a:pt x="3105" y="0"/>
                  </a:cubicBezTo>
                  <a:cubicBezTo>
                    <a:pt x="15034" y="0"/>
                    <a:pt x="24705" y="9670"/>
                    <a:pt x="24705" y="21600"/>
                  </a:cubicBezTo>
                  <a:lnTo>
                    <a:pt x="3105" y="21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6062" name="Text Box 14">
              <a:extLst>
                <a:ext uri="{FF2B5EF4-FFF2-40B4-BE49-F238E27FC236}">
                  <a16:creationId xmlns:a16="http://schemas.microsoft.com/office/drawing/2014/main" id="{B7C54EF1-BF41-405C-AB81-AC94DFC0BA9E}"/>
                </a:ext>
              </a:extLst>
            </p:cNvPr>
            <p:cNvSpPr txBox="1">
              <a:spLocks noChangeArrowheads="1"/>
            </p:cNvSpPr>
            <p:nvPr/>
          </p:nvSpPr>
          <p:spPr bwMode="auto">
            <a:xfrm>
              <a:off x="384" y="1084"/>
              <a:ext cx="1200" cy="40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a:solidFill>
                    <a:srgbClr val="000000"/>
                  </a:solidFill>
                  <a:effectLst>
                    <a:outerShdw blurRad="38100" dist="38100" dir="2700000" algn="tl">
                      <a:srgbClr val="C0C0C0"/>
                    </a:outerShdw>
                  </a:effectLst>
                  <a:latin typeface="Perpetua Titling MT" panose="02020502060505020804" pitchFamily="18" charset="0"/>
                </a:rPr>
                <a:t>Roman Catholicism</a:t>
              </a:r>
            </a:p>
          </p:txBody>
        </p:sp>
        <p:sp>
          <p:nvSpPr>
            <p:cNvPr id="386063" name="Line 15">
              <a:extLst>
                <a:ext uri="{FF2B5EF4-FFF2-40B4-BE49-F238E27FC236}">
                  <a16:creationId xmlns:a16="http://schemas.microsoft.com/office/drawing/2014/main" id="{5140C2B4-CA59-4184-A2C2-79DB6D789E6E}"/>
                </a:ext>
              </a:extLst>
            </p:cNvPr>
            <p:cNvSpPr>
              <a:spLocks noChangeShapeType="1"/>
            </p:cNvSpPr>
            <p:nvPr/>
          </p:nvSpPr>
          <p:spPr bwMode="auto">
            <a:xfrm>
              <a:off x="432" y="2832"/>
              <a:ext cx="0"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6064" name="Line 16">
              <a:extLst>
                <a:ext uri="{FF2B5EF4-FFF2-40B4-BE49-F238E27FC236}">
                  <a16:creationId xmlns:a16="http://schemas.microsoft.com/office/drawing/2014/main" id="{0A9E92BE-ED17-4AC7-A3FF-FBBE267C0B14}"/>
                </a:ext>
              </a:extLst>
            </p:cNvPr>
            <p:cNvSpPr>
              <a:spLocks noChangeShapeType="1"/>
            </p:cNvSpPr>
            <p:nvPr/>
          </p:nvSpPr>
          <p:spPr bwMode="auto">
            <a:xfrm>
              <a:off x="1632" y="2832"/>
              <a:ext cx="0"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6065" name="Line 17">
              <a:extLst>
                <a:ext uri="{FF2B5EF4-FFF2-40B4-BE49-F238E27FC236}">
                  <a16:creationId xmlns:a16="http://schemas.microsoft.com/office/drawing/2014/main" id="{1E223960-A898-45FA-98EA-562403E6F7ED}"/>
                </a:ext>
              </a:extLst>
            </p:cNvPr>
            <p:cNvSpPr>
              <a:spLocks noChangeShapeType="1"/>
            </p:cNvSpPr>
            <p:nvPr/>
          </p:nvSpPr>
          <p:spPr bwMode="auto">
            <a:xfrm>
              <a:off x="2880" y="2832"/>
              <a:ext cx="0"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6066" name="Line 18">
              <a:extLst>
                <a:ext uri="{FF2B5EF4-FFF2-40B4-BE49-F238E27FC236}">
                  <a16:creationId xmlns:a16="http://schemas.microsoft.com/office/drawing/2014/main" id="{F7A3B69C-1FE5-413F-A425-0B4179EAB367}"/>
                </a:ext>
              </a:extLst>
            </p:cNvPr>
            <p:cNvSpPr>
              <a:spLocks noChangeShapeType="1"/>
            </p:cNvSpPr>
            <p:nvPr/>
          </p:nvSpPr>
          <p:spPr bwMode="auto">
            <a:xfrm>
              <a:off x="3984" y="2832"/>
              <a:ext cx="0"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6067" name="Line 19">
              <a:extLst>
                <a:ext uri="{FF2B5EF4-FFF2-40B4-BE49-F238E27FC236}">
                  <a16:creationId xmlns:a16="http://schemas.microsoft.com/office/drawing/2014/main" id="{70A96907-9997-42B3-81E9-EC0B8AA40632}"/>
                </a:ext>
              </a:extLst>
            </p:cNvPr>
            <p:cNvSpPr>
              <a:spLocks noChangeShapeType="1"/>
            </p:cNvSpPr>
            <p:nvPr/>
          </p:nvSpPr>
          <p:spPr bwMode="auto">
            <a:xfrm>
              <a:off x="5328" y="2832"/>
              <a:ext cx="0"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6068" name="Text Box 20">
              <a:extLst>
                <a:ext uri="{FF2B5EF4-FFF2-40B4-BE49-F238E27FC236}">
                  <a16:creationId xmlns:a16="http://schemas.microsoft.com/office/drawing/2014/main" id="{8CCBDA95-3337-4428-AC00-3BE114B89925}"/>
                </a:ext>
              </a:extLst>
            </p:cNvPr>
            <p:cNvSpPr txBox="1">
              <a:spLocks noChangeArrowheads="1"/>
            </p:cNvSpPr>
            <p:nvPr/>
          </p:nvSpPr>
          <p:spPr bwMode="auto">
            <a:xfrm>
              <a:off x="1680" y="1084"/>
              <a:ext cx="1200" cy="40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a:solidFill>
                    <a:srgbClr val="000000"/>
                  </a:solidFill>
                  <a:effectLst>
                    <a:outerShdw blurRad="38100" dist="38100" dir="2700000" algn="tl">
                      <a:srgbClr val="C0C0C0"/>
                    </a:outerShdw>
                  </a:effectLst>
                  <a:latin typeface="Perpetua Titling MT" panose="02020502060505020804" pitchFamily="18" charset="0"/>
                </a:rPr>
                <a:t>Eastern Orthodoxy</a:t>
              </a:r>
            </a:p>
          </p:txBody>
        </p:sp>
        <p:sp>
          <p:nvSpPr>
            <p:cNvPr id="386069" name="Text Box 21">
              <a:extLst>
                <a:ext uri="{FF2B5EF4-FFF2-40B4-BE49-F238E27FC236}">
                  <a16:creationId xmlns:a16="http://schemas.microsoft.com/office/drawing/2014/main" id="{720DA662-7F9E-4231-9BE7-D0CD4D4FB5DD}"/>
                </a:ext>
              </a:extLst>
            </p:cNvPr>
            <p:cNvSpPr txBox="1">
              <a:spLocks noChangeArrowheads="1"/>
            </p:cNvSpPr>
            <p:nvPr/>
          </p:nvSpPr>
          <p:spPr bwMode="auto">
            <a:xfrm>
              <a:off x="2880" y="1084"/>
              <a:ext cx="1344" cy="40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a:solidFill>
                    <a:srgbClr val="000000"/>
                  </a:solidFill>
                  <a:effectLst>
                    <a:outerShdw blurRad="38100" dist="38100" dir="2700000" algn="tl">
                      <a:srgbClr val="C0C0C0"/>
                    </a:outerShdw>
                  </a:effectLst>
                  <a:latin typeface="Perpetua Titling MT" panose="02020502060505020804" pitchFamily="18" charset="0"/>
                </a:rPr>
                <a:t>Reformed (Protestants)</a:t>
              </a:r>
            </a:p>
          </p:txBody>
        </p:sp>
        <p:sp>
          <p:nvSpPr>
            <p:cNvPr id="386070" name="Text Box 22">
              <a:extLst>
                <a:ext uri="{FF2B5EF4-FFF2-40B4-BE49-F238E27FC236}">
                  <a16:creationId xmlns:a16="http://schemas.microsoft.com/office/drawing/2014/main" id="{3F1E551B-5DF1-451D-A49E-39F2BD1BB299}"/>
                </a:ext>
              </a:extLst>
            </p:cNvPr>
            <p:cNvSpPr txBox="1">
              <a:spLocks noChangeArrowheads="1"/>
            </p:cNvSpPr>
            <p:nvPr/>
          </p:nvSpPr>
          <p:spPr bwMode="auto">
            <a:xfrm>
              <a:off x="4080" y="1084"/>
              <a:ext cx="1344" cy="40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a:solidFill>
                    <a:srgbClr val="000000"/>
                  </a:solidFill>
                  <a:effectLst>
                    <a:outerShdw blurRad="38100" dist="38100" dir="2700000" algn="tl">
                      <a:srgbClr val="C0C0C0"/>
                    </a:outerShdw>
                  </a:effectLst>
                  <a:latin typeface="Perpetua Titling MT" panose="02020502060505020804" pitchFamily="18" charset="0"/>
                </a:rPr>
                <a:t>Radical (Protestants)</a:t>
              </a:r>
            </a:p>
          </p:txBody>
        </p:sp>
        <p:sp>
          <p:nvSpPr>
            <p:cNvPr id="386072" name="Line 24">
              <a:extLst>
                <a:ext uri="{FF2B5EF4-FFF2-40B4-BE49-F238E27FC236}">
                  <a16:creationId xmlns:a16="http://schemas.microsoft.com/office/drawing/2014/main" id="{79CE1BF3-5789-4001-B2AE-13C21EB66CD1}"/>
                </a:ext>
              </a:extLst>
            </p:cNvPr>
            <p:cNvSpPr>
              <a:spLocks noChangeShapeType="1"/>
            </p:cNvSpPr>
            <p:nvPr/>
          </p:nvSpPr>
          <p:spPr bwMode="auto">
            <a:xfrm>
              <a:off x="432" y="3648"/>
              <a:ext cx="4896" cy="0"/>
            </a:xfrm>
            <a:prstGeom prst="line">
              <a:avLst/>
            </a:prstGeom>
            <a:noFill/>
            <a:ln w="571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6073" name="Text Box 25">
              <a:extLst>
                <a:ext uri="{FF2B5EF4-FFF2-40B4-BE49-F238E27FC236}">
                  <a16:creationId xmlns:a16="http://schemas.microsoft.com/office/drawing/2014/main" id="{E34265D9-8E08-49F0-AAD5-5CE7E70E5C91}"/>
                </a:ext>
              </a:extLst>
            </p:cNvPr>
            <p:cNvSpPr txBox="1">
              <a:spLocks noChangeArrowheads="1"/>
            </p:cNvSpPr>
            <p:nvPr/>
          </p:nvSpPr>
          <p:spPr bwMode="auto">
            <a:xfrm>
              <a:off x="336" y="3648"/>
              <a:ext cx="1392" cy="36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1600">
                  <a:solidFill>
                    <a:srgbClr val="000000"/>
                  </a:solidFill>
                  <a:latin typeface="Perpetua" panose="02020502060401020303" pitchFamily="18" charset="0"/>
                </a:rPr>
                <a:t>Dual- source view of authority and revelation</a:t>
              </a:r>
            </a:p>
          </p:txBody>
        </p:sp>
        <p:sp>
          <p:nvSpPr>
            <p:cNvPr id="386074" name="Text Box 26">
              <a:extLst>
                <a:ext uri="{FF2B5EF4-FFF2-40B4-BE49-F238E27FC236}">
                  <a16:creationId xmlns:a16="http://schemas.microsoft.com/office/drawing/2014/main" id="{7FE46FA0-3A32-4E03-B655-7151C269CC9D}"/>
                </a:ext>
              </a:extLst>
            </p:cNvPr>
            <p:cNvSpPr txBox="1">
              <a:spLocks noChangeArrowheads="1"/>
            </p:cNvSpPr>
            <p:nvPr/>
          </p:nvSpPr>
          <p:spPr bwMode="auto">
            <a:xfrm>
              <a:off x="3984" y="3648"/>
              <a:ext cx="1488" cy="36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1600">
                  <a:solidFill>
                    <a:srgbClr val="000000"/>
                  </a:solidFill>
                  <a:latin typeface="Perpetua" panose="02020502060401020303" pitchFamily="18" charset="0"/>
                </a:rPr>
                <a:t>Single-source view of authority and revelation</a:t>
              </a:r>
            </a:p>
          </p:txBody>
        </p:sp>
        <p:sp>
          <p:nvSpPr>
            <p:cNvPr id="386075" name="Text Box 27">
              <a:extLst>
                <a:ext uri="{FF2B5EF4-FFF2-40B4-BE49-F238E27FC236}">
                  <a16:creationId xmlns:a16="http://schemas.microsoft.com/office/drawing/2014/main" id="{2735CD00-933D-4740-ABA8-08E8F75F7319}"/>
                </a:ext>
              </a:extLst>
            </p:cNvPr>
            <p:cNvSpPr txBox="1">
              <a:spLocks noChangeArrowheads="1"/>
            </p:cNvSpPr>
            <p:nvPr/>
          </p:nvSpPr>
          <p:spPr bwMode="auto">
            <a:xfrm>
              <a:off x="2400" y="2928"/>
              <a:ext cx="960" cy="2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000" b="1">
                  <a:solidFill>
                    <a:srgbClr val="800000"/>
                  </a:solidFill>
                  <a:effectLst>
                    <a:outerShdw blurRad="38100" dist="38100" dir="2700000" algn="tl">
                      <a:srgbClr val="C0C0C0"/>
                    </a:outerShdw>
                  </a:effectLst>
                  <a:latin typeface="Bradley Hand ITC" panose="03070402050302030203" pitchFamily="66" charset="0"/>
                </a:rPr>
                <a:t>Regula fidei</a:t>
              </a:r>
            </a:p>
          </p:txBody>
        </p:sp>
      </p:gr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a:extLst>
              <a:ext uri="{FF2B5EF4-FFF2-40B4-BE49-F238E27FC236}">
                <a16:creationId xmlns:a16="http://schemas.microsoft.com/office/drawing/2014/main" id="{70E4B7F8-FA7E-4804-B63E-C5EDA0B1418E}"/>
              </a:ext>
            </a:extLst>
          </p:cNvPr>
          <p:cNvSpPr>
            <a:spLocks noChangeArrowheads="1"/>
          </p:cNvSpPr>
          <p:nvPr/>
        </p:nvSpPr>
        <p:spPr bwMode="auto">
          <a:xfrm>
            <a:off x="1524001" y="1"/>
            <a:ext cx="9140825" cy="68564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solidFill>
                <a:srgbClr val="000000"/>
              </a:solidFill>
              <a:latin typeface="Arial" panose="020B0604020202020204" pitchFamily="34" charset="0"/>
            </a:endParaRPr>
          </a:p>
        </p:txBody>
      </p:sp>
      <p:grpSp>
        <p:nvGrpSpPr>
          <p:cNvPr id="381990" name="Group 38">
            <a:extLst>
              <a:ext uri="{FF2B5EF4-FFF2-40B4-BE49-F238E27FC236}">
                <a16:creationId xmlns:a16="http://schemas.microsoft.com/office/drawing/2014/main" id="{F107BC82-ED4A-493B-A4BB-9F4441A39E81}"/>
              </a:ext>
            </a:extLst>
          </p:cNvPr>
          <p:cNvGrpSpPr>
            <a:grpSpLocks/>
          </p:cNvGrpSpPr>
          <p:nvPr/>
        </p:nvGrpSpPr>
        <p:grpSpPr bwMode="auto">
          <a:xfrm>
            <a:off x="1447800" y="957264"/>
            <a:ext cx="9220200" cy="6129337"/>
            <a:chOff x="-48" y="603"/>
            <a:chExt cx="5808" cy="3861"/>
          </a:xfrm>
        </p:grpSpPr>
        <p:sp>
          <p:nvSpPr>
            <p:cNvPr id="381989" name="Rectangle 37">
              <a:extLst>
                <a:ext uri="{FF2B5EF4-FFF2-40B4-BE49-F238E27FC236}">
                  <a16:creationId xmlns:a16="http://schemas.microsoft.com/office/drawing/2014/main" id="{05D20082-E292-4EBA-87EA-140F46199988}"/>
                </a:ext>
              </a:extLst>
            </p:cNvPr>
            <p:cNvSpPr>
              <a:spLocks noChangeArrowheads="1"/>
            </p:cNvSpPr>
            <p:nvPr/>
          </p:nvSpPr>
          <p:spPr bwMode="auto">
            <a:xfrm>
              <a:off x="432" y="1440"/>
              <a:ext cx="4896" cy="1392"/>
            </a:xfrm>
            <a:prstGeom prst="rect">
              <a:avLst/>
            </a:prstGeom>
            <a:gradFill rotWithShape="0">
              <a:gsLst>
                <a:gs pos="0">
                  <a:srgbClr val="996633"/>
                </a:gs>
                <a:gs pos="100000">
                  <a:schemeClr val="bg1"/>
                </a:gs>
              </a:gsLst>
              <a:lin ang="0" scaled="1"/>
            </a:gra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1957" name="Line 5">
              <a:extLst>
                <a:ext uri="{FF2B5EF4-FFF2-40B4-BE49-F238E27FC236}">
                  <a16:creationId xmlns:a16="http://schemas.microsoft.com/office/drawing/2014/main" id="{3B5BB298-2B70-4388-8B08-27E2D51D1B9E}"/>
                </a:ext>
              </a:extLst>
            </p:cNvPr>
            <p:cNvSpPr>
              <a:spLocks noChangeShapeType="1"/>
            </p:cNvSpPr>
            <p:nvPr/>
          </p:nvSpPr>
          <p:spPr bwMode="auto">
            <a:xfrm>
              <a:off x="432" y="2832"/>
              <a:ext cx="4944"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1959" name="Text Box 7">
              <a:extLst>
                <a:ext uri="{FF2B5EF4-FFF2-40B4-BE49-F238E27FC236}">
                  <a16:creationId xmlns:a16="http://schemas.microsoft.com/office/drawing/2014/main" id="{B0F1AF5F-B884-4EE9-A956-C405503656F1}"/>
                </a:ext>
              </a:extLst>
            </p:cNvPr>
            <p:cNvSpPr txBox="1">
              <a:spLocks noChangeArrowheads="1"/>
            </p:cNvSpPr>
            <p:nvPr/>
          </p:nvSpPr>
          <p:spPr bwMode="auto">
            <a:xfrm>
              <a:off x="1104" y="2928"/>
              <a:ext cx="1056" cy="44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000" b="1">
                  <a:solidFill>
                    <a:srgbClr val="800000"/>
                  </a:solidFill>
                  <a:effectLst>
                    <a:outerShdw blurRad="38100" dist="38100" dir="2700000" algn="tl">
                      <a:srgbClr val="C0C0C0"/>
                    </a:outerShdw>
                  </a:effectLst>
                  <a:latin typeface="Bradley Hand ITC" panose="03070402050302030203" pitchFamily="66" charset="0"/>
                </a:rPr>
                <a:t>Prima Scriptura</a:t>
              </a:r>
            </a:p>
          </p:txBody>
        </p:sp>
        <p:sp>
          <p:nvSpPr>
            <p:cNvPr id="381960" name="Text Box 8">
              <a:extLst>
                <a:ext uri="{FF2B5EF4-FFF2-40B4-BE49-F238E27FC236}">
                  <a16:creationId xmlns:a16="http://schemas.microsoft.com/office/drawing/2014/main" id="{1DD15EBA-21DB-4A28-9F3A-B9523F004402}"/>
                </a:ext>
              </a:extLst>
            </p:cNvPr>
            <p:cNvSpPr txBox="1">
              <a:spLocks noChangeArrowheads="1"/>
            </p:cNvSpPr>
            <p:nvPr/>
          </p:nvSpPr>
          <p:spPr bwMode="auto">
            <a:xfrm>
              <a:off x="3600" y="2928"/>
              <a:ext cx="816" cy="44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000" b="1">
                  <a:solidFill>
                    <a:srgbClr val="800000"/>
                  </a:solidFill>
                  <a:effectLst>
                    <a:outerShdw blurRad="38100" dist="38100" dir="2700000" algn="tl">
                      <a:srgbClr val="C0C0C0"/>
                    </a:outerShdw>
                  </a:effectLst>
                  <a:latin typeface="Bradley Hand ITC" panose="03070402050302030203" pitchFamily="66" charset="0"/>
                </a:rPr>
                <a:t>Sola Scriptura</a:t>
              </a:r>
            </a:p>
          </p:txBody>
        </p:sp>
        <p:sp>
          <p:nvSpPr>
            <p:cNvPr id="381962" name="Text Box 10">
              <a:extLst>
                <a:ext uri="{FF2B5EF4-FFF2-40B4-BE49-F238E27FC236}">
                  <a16:creationId xmlns:a16="http://schemas.microsoft.com/office/drawing/2014/main" id="{AFF3A9C4-13B9-4E9C-9D21-101A5518D167}"/>
                </a:ext>
              </a:extLst>
            </p:cNvPr>
            <p:cNvSpPr txBox="1">
              <a:spLocks noChangeArrowheads="1"/>
            </p:cNvSpPr>
            <p:nvPr/>
          </p:nvSpPr>
          <p:spPr bwMode="auto">
            <a:xfrm>
              <a:off x="4704" y="2928"/>
              <a:ext cx="816" cy="44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000" b="1">
                  <a:solidFill>
                    <a:srgbClr val="800000"/>
                  </a:solidFill>
                  <a:effectLst>
                    <a:outerShdw blurRad="38100" dist="38100" dir="2700000" algn="tl">
                      <a:srgbClr val="C0C0C0"/>
                    </a:outerShdw>
                  </a:effectLst>
                  <a:latin typeface="Bradley Hand ITC" panose="03070402050302030203" pitchFamily="66" charset="0"/>
                </a:rPr>
                <a:t>Solo Scriptura</a:t>
              </a:r>
            </a:p>
          </p:txBody>
        </p:sp>
        <p:sp>
          <p:nvSpPr>
            <p:cNvPr id="381963" name="Text Box 11">
              <a:extLst>
                <a:ext uri="{FF2B5EF4-FFF2-40B4-BE49-F238E27FC236}">
                  <a16:creationId xmlns:a16="http://schemas.microsoft.com/office/drawing/2014/main" id="{7696B054-1221-48A1-A0AF-0437DE412000}"/>
                </a:ext>
              </a:extLst>
            </p:cNvPr>
            <p:cNvSpPr txBox="1">
              <a:spLocks noChangeArrowheads="1"/>
            </p:cNvSpPr>
            <p:nvPr/>
          </p:nvSpPr>
          <p:spPr bwMode="auto">
            <a:xfrm>
              <a:off x="4176" y="2428"/>
              <a:ext cx="1056" cy="40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a:solidFill>
                    <a:srgbClr val="000000"/>
                  </a:solidFill>
                  <a:effectLst>
                    <a:outerShdw blurRad="38100" dist="38100" dir="2700000" algn="tl">
                      <a:srgbClr val="C0C0C0"/>
                    </a:outerShdw>
                  </a:effectLst>
                  <a:latin typeface="Arial" panose="020B0604020202020204" pitchFamily="34" charset="0"/>
                </a:rPr>
                <a:t>Absolute Individualism</a:t>
              </a:r>
            </a:p>
          </p:txBody>
        </p:sp>
        <p:sp>
          <p:nvSpPr>
            <p:cNvPr id="381964" name="Text Box 12">
              <a:extLst>
                <a:ext uri="{FF2B5EF4-FFF2-40B4-BE49-F238E27FC236}">
                  <a16:creationId xmlns:a16="http://schemas.microsoft.com/office/drawing/2014/main" id="{A5D11FFC-FD37-4336-8D2A-D24612CFCD2B}"/>
                </a:ext>
              </a:extLst>
            </p:cNvPr>
            <p:cNvSpPr txBox="1">
              <a:spLocks noChangeArrowheads="1"/>
            </p:cNvSpPr>
            <p:nvPr/>
          </p:nvSpPr>
          <p:spPr bwMode="auto">
            <a:xfrm>
              <a:off x="480" y="2448"/>
              <a:ext cx="1200" cy="40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a:solidFill>
                    <a:srgbClr val="000000"/>
                  </a:solidFill>
                  <a:effectLst>
                    <a:outerShdw blurRad="38100" dist="38100" dir="2700000" algn="tl">
                      <a:srgbClr val="C0C0C0"/>
                    </a:outerShdw>
                  </a:effectLst>
                  <a:latin typeface="Arial" panose="020B0604020202020204" pitchFamily="34" charset="0"/>
                </a:rPr>
                <a:t>Absolute Authoritarianism</a:t>
              </a:r>
            </a:p>
          </p:txBody>
        </p:sp>
        <p:sp>
          <p:nvSpPr>
            <p:cNvPr id="381965" name="Text Box 13">
              <a:extLst>
                <a:ext uri="{FF2B5EF4-FFF2-40B4-BE49-F238E27FC236}">
                  <a16:creationId xmlns:a16="http://schemas.microsoft.com/office/drawing/2014/main" id="{BA07BBEA-AF10-4322-B1D9-EF3F483AB007}"/>
                </a:ext>
              </a:extLst>
            </p:cNvPr>
            <p:cNvSpPr txBox="1">
              <a:spLocks noChangeArrowheads="1"/>
            </p:cNvSpPr>
            <p:nvPr/>
          </p:nvSpPr>
          <p:spPr bwMode="auto">
            <a:xfrm>
              <a:off x="2400" y="1728"/>
              <a:ext cx="1008" cy="57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a:solidFill>
                    <a:srgbClr val="000000"/>
                  </a:solidFill>
                  <a:effectLst>
                    <a:outerShdw blurRad="38100" dist="38100" dir="2700000" algn="tl">
                      <a:srgbClr val="C0C0C0"/>
                    </a:outerShdw>
                  </a:effectLst>
                  <a:latin typeface="Arial" panose="020B0604020202020204" pitchFamily="34" charset="0"/>
                </a:rPr>
                <a:t>Individualistic Respect for Authority</a:t>
              </a:r>
            </a:p>
          </p:txBody>
        </p:sp>
        <p:sp>
          <p:nvSpPr>
            <p:cNvPr id="381966" name="Arc 14">
              <a:extLst>
                <a:ext uri="{FF2B5EF4-FFF2-40B4-BE49-F238E27FC236}">
                  <a16:creationId xmlns:a16="http://schemas.microsoft.com/office/drawing/2014/main" id="{C7CA09BB-37B9-4519-A387-F41DC9793750}"/>
                </a:ext>
              </a:extLst>
            </p:cNvPr>
            <p:cNvSpPr>
              <a:spLocks/>
            </p:cNvSpPr>
            <p:nvPr/>
          </p:nvSpPr>
          <p:spPr bwMode="auto">
            <a:xfrm rot="13249914" flipV="1">
              <a:off x="1027" y="1200"/>
              <a:ext cx="3733" cy="3264"/>
            </a:xfrm>
            <a:custGeom>
              <a:avLst/>
              <a:gdLst>
                <a:gd name="G0" fmla="+- 3105 0 0"/>
                <a:gd name="G1" fmla="+- 21600 0 0"/>
                <a:gd name="G2" fmla="+- 21600 0 0"/>
                <a:gd name="T0" fmla="*/ 0 w 24705"/>
                <a:gd name="T1" fmla="*/ 224 h 21600"/>
                <a:gd name="T2" fmla="*/ 24705 w 24705"/>
                <a:gd name="T3" fmla="*/ 21600 h 21600"/>
                <a:gd name="T4" fmla="*/ 3105 w 24705"/>
                <a:gd name="T5" fmla="*/ 21600 h 21600"/>
              </a:gdLst>
              <a:ahLst/>
              <a:cxnLst>
                <a:cxn ang="0">
                  <a:pos x="T0" y="T1"/>
                </a:cxn>
                <a:cxn ang="0">
                  <a:pos x="T2" y="T3"/>
                </a:cxn>
                <a:cxn ang="0">
                  <a:pos x="T4" y="T5"/>
                </a:cxn>
              </a:cxnLst>
              <a:rect l="0" t="0" r="r" b="b"/>
              <a:pathLst>
                <a:path w="24705" h="21600" fill="none" extrusionOk="0">
                  <a:moveTo>
                    <a:pt x="0" y="224"/>
                  </a:moveTo>
                  <a:cubicBezTo>
                    <a:pt x="1028" y="74"/>
                    <a:pt x="2065" y="0"/>
                    <a:pt x="3105" y="0"/>
                  </a:cubicBezTo>
                  <a:cubicBezTo>
                    <a:pt x="15034" y="0"/>
                    <a:pt x="24705" y="9670"/>
                    <a:pt x="24705" y="21600"/>
                  </a:cubicBezTo>
                </a:path>
                <a:path w="24705" h="21600" stroke="0" extrusionOk="0">
                  <a:moveTo>
                    <a:pt x="0" y="224"/>
                  </a:moveTo>
                  <a:cubicBezTo>
                    <a:pt x="1028" y="74"/>
                    <a:pt x="2065" y="0"/>
                    <a:pt x="3105" y="0"/>
                  </a:cubicBezTo>
                  <a:cubicBezTo>
                    <a:pt x="15034" y="0"/>
                    <a:pt x="24705" y="9670"/>
                    <a:pt x="24705" y="21600"/>
                  </a:cubicBezTo>
                  <a:lnTo>
                    <a:pt x="3105" y="21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1967" name="Text Box 15">
              <a:extLst>
                <a:ext uri="{FF2B5EF4-FFF2-40B4-BE49-F238E27FC236}">
                  <a16:creationId xmlns:a16="http://schemas.microsoft.com/office/drawing/2014/main" id="{9A0A4E31-E2CC-4B04-874B-380B28B91460}"/>
                </a:ext>
              </a:extLst>
            </p:cNvPr>
            <p:cNvSpPr txBox="1">
              <a:spLocks noChangeArrowheads="1"/>
            </p:cNvSpPr>
            <p:nvPr/>
          </p:nvSpPr>
          <p:spPr bwMode="auto">
            <a:xfrm>
              <a:off x="384" y="603"/>
              <a:ext cx="1200" cy="8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a:solidFill>
                    <a:srgbClr val="000000"/>
                  </a:solidFill>
                  <a:effectLst>
                    <a:outerShdw blurRad="38100" dist="38100" dir="2700000" algn="tl">
                      <a:srgbClr val="C0C0C0"/>
                    </a:outerShdw>
                  </a:effectLst>
                  <a:latin typeface="Perpetua Titling MT" panose="02020502060505020804" pitchFamily="18" charset="0"/>
                </a:rPr>
                <a:t>High View of Scripture</a:t>
              </a:r>
            </a:p>
            <a:p>
              <a:pPr algn="ctr" fontAlgn="base">
                <a:spcBef>
                  <a:spcPct val="50000"/>
                </a:spcBef>
                <a:spcAft>
                  <a:spcPct val="0"/>
                </a:spcAft>
              </a:pPr>
              <a:r>
                <a:rPr lang="en-US" altLang="en-US">
                  <a:solidFill>
                    <a:srgbClr val="000000"/>
                  </a:solidFill>
                  <a:effectLst>
                    <a:outerShdw blurRad="38100" dist="38100" dir="2700000" algn="tl">
                      <a:srgbClr val="C0C0C0"/>
                    </a:outerShdw>
                  </a:effectLst>
                  <a:latin typeface="Perpetua Titling MT" panose="02020502060505020804" pitchFamily="18" charset="0"/>
                </a:rPr>
                <a:t>Supreme View of Tradition</a:t>
              </a:r>
            </a:p>
          </p:txBody>
        </p:sp>
        <p:sp>
          <p:nvSpPr>
            <p:cNvPr id="381968" name="Line 16">
              <a:extLst>
                <a:ext uri="{FF2B5EF4-FFF2-40B4-BE49-F238E27FC236}">
                  <a16:creationId xmlns:a16="http://schemas.microsoft.com/office/drawing/2014/main" id="{5F2E5CB4-3E81-4C64-9F54-FFF06EC7011E}"/>
                </a:ext>
              </a:extLst>
            </p:cNvPr>
            <p:cNvSpPr>
              <a:spLocks noChangeShapeType="1"/>
            </p:cNvSpPr>
            <p:nvPr/>
          </p:nvSpPr>
          <p:spPr bwMode="auto">
            <a:xfrm>
              <a:off x="432" y="2832"/>
              <a:ext cx="0"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1969" name="Line 17">
              <a:extLst>
                <a:ext uri="{FF2B5EF4-FFF2-40B4-BE49-F238E27FC236}">
                  <a16:creationId xmlns:a16="http://schemas.microsoft.com/office/drawing/2014/main" id="{B44E5692-8ED5-4D74-B900-C38B1023F4D2}"/>
                </a:ext>
              </a:extLst>
            </p:cNvPr>
            <p:cNvSpPr>
              <a:spLocks noChangeShapeType="1"/>
            </p:cNvSpPr>
            <p:nvPr/>
          </p:nvSpPr>
          <p:spPr bwMode="auto">
            <a:xfrm>
              <a:off x="1632" y="2832"/>
              <a:ext cx="0"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1970" name="Line 18">
              <a:extLst>
                <a:ext uri="{FF2B5EF4-FFF2-40B4-BE49-F238E27FC236}">
                  <a16:creationId xmlns:a16="http://schemas.microsoft.com/office/drawing/2014/main" id="{6267D26A-959F-44CB-A9E8-F7D49C086EB9}"/>
                </a:ext>
              </a:extLst>
            </p:cNvPr>
            <p:cNvSpPr>
              <a:spLocks noChangeShapeType="1"/>
            </p:cNvSpPr>
            <p:nvPr/>
          </p:nvSpPr>
          <p:spPr bwMode="auto">
            <a:xfrm>
              <a:off x="2880" y="2832"/>
              <a:ext cx="0"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1971" name="Line 19">
              <a:extLst>
                <a:ext uri="{FF2B5EF4-FFF2-40B4-BE49-F238E27FC236}">
                  <a16:creationId xmlns:a16="http://schemas.microsoft.com/office/drawing/2014/main" id="{F5A5CBCA-7AC4-49AA-A1E6-CE315A10ECBA}"/>
                </a:ext>
              </a:extLst>
            </p:cNvPr>
            <p:cNvSpPr>
              <a:spLocks noChangeShapeType="1"/>
            </p:cNvSpPr>
            <p:nvPr/>
          </p:nvSpPr>
          <p:spPr bwMode="auto">
            <a:xfrm>
              <a:off x="3984" y="2832"/>
              <a:ext cx="0"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1972" name="Line 20">
              <a:extLst>
                <a:ext uri="{FF2B5EF4-FFF2-40B4-BE49-F238E27FC236}">
                  <a16:creationId xmlns:a16="http://schemas.microsoft.com/office/drawing/2014/main" id="{D68B1D0B-967B-41F0-B6E9-1770AB0BF852}"/>
                </a:ext>
              </a:extLst>
            </p:cNvPr>
            <p:cNvSpPr>
              <a:spLocks noChangeShapeType="1"/>
            </p:cNvSpPr>
            <p:nvPr/>
          </p:nvSpPr>
          <p:spPr bwMode="auto">
            <a:xfrm>
              <a:off x="5328" y="2832"/>
              <a:ext cx="0"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1975" name="Text Box 23">
              <a:extLst>
                <a:ext uri="{FF2B5EF4-FFF2-40B4-BE49-F238E27FC236}">
                  <a16:creationId xmlns:a16="http://schemas.microsoft.com/office/drawing/2014/main" id="{30D4F7DF-1706-4EC0-85BA-A44298B62427}"/>
                </a:ext>
              </a:extLst>
            </p:cNvPr>
            <p:cNvSpPr txBox="1">
              <a:spLocks noChangeArrowheads="1"/>
            </p:cNvSpPr>
            <p:nvPr/>
          </p:nvSpPr>
          <p:spPr bwMode="auto">
            <a:xfrm>
              <a:off x="4080" y="603"/>
              <a:ext cx="1344" cy="8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a:solidFill>
                    <a:srgbClr val="000000"/>
                  </a:solidFill>
                  <a:effectLst>
                    <a:outerShdw blurRad="38100" dist="38100" dir="2700000" algn="tl">
                      <a:srgbClr val="C0C0C0"/>
                    </a:outerShdw>
                  </a:effectLst>
                  <a:latin typeface="Perpetua Titling MT" panose="02020502060505020804" pitchFamily="18" charset="0"/>
                </a:rPr>
                <a:t>Supreme View of Scripture</a:t>
              </a:r>
            </a:p>
            <a:p>
              <a:pPr algn="ctr" fontAlgn="base">
                <a:spcBef>
                  <a:spcPct val="50000"/>
                </a:spcBef>
                <a:spcAft>
                  <a:spcPct val="0"/>
                </a:spcAft>
              </a:pPr>
              <a:r>
                <a:rPr lang="en-US" altLang="en-US">
                  <a:solidFill>
                    <a:srgbClr val="000000"/>
                  </a:solidFill>
                  <a:effectLst>
                    <a:outerShdw blurRad="38100" dist="38100" dir="2700000" algn="tl">
                      <a:srgbClr val="C0C0C0"/>
                    </a:outerShdw>
                  </a:effectLst>
                  <a:latin typeface="Perpetua Titling MT" panose="02020502060505020804" pitchFamily="18" charset="0"/>
                </a:rPr>
                <a:t>Low View of Tradition</a:t>
              </a:r>
            </a:p>
          </p:txBody>
        </p:sp>
        <p:sp>
          <p:nvSpPr>
            <p:cNvPr id="381976" name="AutoShape 24">
              <a:extLst>
                <a:ext uri="{FF2B5EF4-FFF2-40B4-BE49-F238E27FC236}">
                  <a16:creationId xmlns:a16="http://schemas.microsoft.com/office/drawing/2014/main" id="{37E1332A-5FEA-4A3B-89A4-16CC1B986C2E}"/>
                </a:ext>
              </a:extLst>
            </p:cNvPr>
            <p:cNvSpPr>
              <a:spLocks/>
            </p:cNvSpPr>
            <p:nvPr/>
          </p:nvSpPr>
          <p:spPr bwMode="auto">
            <a:xfrm rot="16200000">
              <a:off x="2712" y="1848"/>
              <a:ext cx="192" cy="3216"/>
            </a:xfrm>
            <a:prstGeom prst="leftBracket">
              <a:avLst>
                <a:gd name="adj" fmla="val 139583"/>
              </a:avLst>
            </a:prstGeom>
            <a:noFill/>
            <a:ln w="9525">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1978" name="Text Box 26">
              <a:extLst>
                <a:ext uri="{FF2B5EF4-FFF2-40B4-BE49-F238E27FC236}">
                  <a16:creationId xmlns:a16="http://schemas.microsoft.com/office/drawing/2014/main" id="{9759AF65-443A-43BC-A8F8-799F9F736AF6}"/>
                </a:ext>
              </a:extLst>
            </p:cNvPr>
            <p:cNvSpPr txBox="1">
              <a:spLocks noChangeArrowheads="1"/>
            </p:cNvSpPr>
            <p:nvPr/>
          </p:nvSpPr>
          <p:spPr bwMode="auto">
            <a:xfrm>
              <a:off x="1536" y="3552"/>
              <a:ext cx="2592" cy="44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1000">
                  <a:solidFill>
                    <a:srgbClr val="000000"/>
                  </a:solidFill>
                  <a:latin typeface="Arial" panose="020B0604020202020204" pitchFamily="34" charset="0"/>
                </a:rPr>
                <a:t>Scripture is the primary and only infallible authority for the Christian in all matters of faith and practice. Tradition, as represented by the Church, is important and useful, but not paramount and infallible. Tradition is true to the degree that it agrees with Scripture.</a:t>
              </a:r>
            </a:p>
          </p:txBody>
        </p:sp>
        <p:sp>
          <p:nvSpPr>
            <p:cNvPr id="381979" name="AutoShape 27">
              <a:extLst>
                <a:ext uri="{FF2B5EF4-FFF2-40B4-BE49-F238E27FC236}">
                  <a16:creationId xmlns:a16="http://schemas.microsoft.com/office/drawing/2014/main" id="{484E9D8B-F65E-416D-BB54-6672F5D9F74C}"/>
                </a:ext>
              </a:extLst>
            </p:cNvPr>
            <p:cNvSpPr>
              <a:spLocks/>
            </p:cNvSpPr>
            <p:nvPr/>
          </p:nvSpPr>
          <p:spPr bwMode="auto">
            <a:xfrm rot="16200000">
              <a:off x="480" y="3024"/>
              <a:ext cx="192" cy="864"/>
            </a:xfrm>
            <a:prstGeom prst="leftBracket">
              <a:avLst>
                <a:gd name="adj" fmla="val 37500"/>
              </a:avLst>
            </a:prstGeom>
            <a:noFill/>
            <a:ln w="9525">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1980" name="Text Box 28">
              <a:extLst>
                <a:ext uri="{FF2B5EF4-FFF2-40B4-BE49-F238E27FC236}">
                  <a16:creationId xmlns:a16="http://schemas.microsoft.com/office/drawing/2014/main" id="{19F9658A-3364-4C9D-A38C-EF8C15AE88AA}"/>
                </a:ext>
              </a:extLst>
            </p:cNvPr>
            <p:cNvSpPr txBox="1">
              <a:spLocks noChangeArrowheads="1"/>
            </p:cNvSpPr>
            <p:nvPr/>
          </p:nvSpPr>
          <p:spPr bwMode="auto">
            <a:xfrm>
              <a:off x="-48" y="3552"/>
              <a:ext cx="1440" cy="73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1000">
                  <a:solidFill>
                    <a:srgbClr val="000000"/>
                  </a:solidFill>
                  <a:latin typeface="Arial" panose="020B0604020202020204" pitchFamily="34" charset="0"/>
                </a:rPr>
                <a:t>Tradition, represented by the magisterial authority of the Roman Catholic Church, is infallible and equal to Scripture as a basis for doctrine; it is the final authority in all matters of faith and practice since it must define and interpret Scripture.</a:t>
              </a:r>
            </a:p>
          </p:txBody>
        </p:sp>
        <p:sp>
          <p:nvSpPr>
            <p:cNvPr id="381981" name="Text Box 29">
              <a:extLst>
                <a:ext uri="{FF2B5EF4-FFF2-40B4-BE49-F238E27FC236}">
                  <a16:creationId xmlns:a16="http://schemas.microsoft.com/office/drawing/2014/main" id="{3BD4741A-83D4-454F-B055-9AC2A3E453F5}"/>
                </a:ext>
              </a:extLst>
            </p:cNvPr>
            <p:cNvSpPr txBox="1">
              <a:spLocks noChangeArrowheads="1"/>
            </p:cNvSpPr>
            <p:nvPr/>
          </p:nvSpPr>
          <p:spPr bwMode="auto">
            <a:xfrm>
              <a:off x="4464" y="3552"/>
              <a:ext cx="1296" cy="63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1000">
                  <a:solidFill>
                    <a:srgbClr val="000000"/>
                  </a:solidFill>
                  <a:latin typeface="Arial" panose="020B0604020202020204" pitchFamily="34" charset="0"/>
                </a:rPr>
                <a:t>Scripture is the sole basis and authority in the life of the Christian; Tradition is useless and misleading. Creeds and confessions are the result of man-made traditions.</a:t>
              </a:r>
            </a:p>
          </p:txBody>
        </p:sp>
        <p:sp>
          <p:nvSpPr>
            <p:cNvPr id="381982" name="AutoShape 30">
              <a:extLst>
                <a:ext uri="{FF2B5EF4-FFF2-40B4-BE49-F238E27FC236}">
                  <a16:creationId xmlns:a16="http://schemas.microsoft.com/office/drawing/2014/main" id="{B5597A5B-8282-4E24-9E3A-E4A1539871F9}"/>
                </a:ext>
              </a:extLst>
            </p:cNvPr>
            <p:cNvSpPr>
              <a:spLocks/>
            </p:cNvSpPr>
            <p:nvPr/>
          </p:nvSpPr>
          <p:spPr bwMode="auto">
            <a:xfrm rot="16200000">
              <a:off x="4992" y="3024"/>
              <a:ext cx="192" cy="864"/>
            </a:xfrm>
            <a:prstGeom prst="leftBracket">
              <a:avLst>
                <a:gd name="adj" fmla="val 37500"/>
              </a:avLst>
            </a:prstGeom>
            <a:noFill/>
            <a:ln w="9525">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1986" name="Text Box 34">
              <a:extLst>
                <a:ext uri="{FF2B5EF4-FFF2-40B4-BE49-F238E27FC236}">
                  <a16:creationId xmlns:a16="http://schemas.microsoft.com/office/drawing/2014/main" id="{1C1186CA-7358-43F7-BB6D-DB63F3C1F5BB}"/>
                </a:ext>
              </a:extLst>
            </p:cNvPr>
            <p:cNvSpPr txBox="1">
              <a:spLocks noChangeArrowheads="1"/>
            </p:cNvSpPr>
            <p:nvPr/>
          </p:nvSpPr>
          <p:spPr bwMode="auto">
            <a:xfrm>
              <a:off x="192" y="2928"/>
              <a:ext cx="768" cy="44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000" b="1">
                  <a:solidFill>
                    <a:srgbClr val="800000"/>
                  </a:solidFill>
                  <a:effectLst>
                    <a:outerShdw blurRad="38100" dist="38100" dir="2700000" algn="tl">
                      <a:srgbClr val="C0C0C0"/>
                    </a:outerShdw>
                  </a:effectLst>
                  <a:latin typeface="Bradley Hand ITC" panose="03070402050302030203" pitchFamily="66" charset="0"/>
                </a:rPr>
                <a:t>Sola Ecclesia</a:t>
              </a:r>
            </a:p>
          </p:txBody>
        </p:sp>
        <p:sp>
          <p:nvSpPr>
            <p:cNvPr id="381987" name="Text Box 35">
              <a:extLst>
                <a:ext uri="{FF2B5EF4-FFF2-40B4-BE49-F238E27FC236}">
                  <a16:creationId xmlns:a16="http://schemas.microsoft.com/office/drawing/2014/main" id="{5566C477-A2D8-4AE2-B0EA-371D3239C4FC}"/>
                </a:ext>
              </a:extLst>
            </p:cNvPr>
            <p:cNvSpPr txBox="1">
              <a:spLocks noChangeArrowheads="1"/>
            </p:cNvSpPr>
            <p:nvPr/>
          </p:nvSpPr>
          <p:spPr bwMode="auto">
            <a:xfrm>
              <a:off x="2400" y="2928"/>
              <a:ext cx="960" cy="2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000" b="1">
                  <a:solidFill>
                    <a:srgbClr val="800000"/>
                  </a:solidFill>
                  <a:effectLst>
                    <a:outerShdw blurRad="38100" dist="38100" dir="2700000" algn="tl">
                      <a:srgbClr val="C0C0C0"/>
                    </a:outerShdw>
                  </a:effectLst>
                  <a:latin typeface="Bradley Hand ITC" panose="03070402050302030203" pitchFamily="66" charset="0"/>
                </a:rPr>
                <a:t>Regula fidei</a:t>
              </a:r>
            </a:p>
          </p:txBody>
        </p:sp>
      </p:gr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Rectangle 2">
            <a:extLst>
              <a:ext uri="{FF2B5EF4-FFF2-40B4-BE49-F238E27FC236}">
                <a16:creationId xmlns:a16="http://schemas.microsoft.com/office/drawing/2014/main" id="{7FFD3FC8-9544-4EB5-BA15-75EF58210978}"/>
              </a:ext>
            </a:extLst>
          </p:cNvPr>
          <p:cNvSpPr>
            <a:spLocks noChangeArrowheads="1"/>
          </p:cNvSpPr>
          <p:nvPr/>
        </p:nvSpPr>
        <p:spPr bwMode="auto">
          <a:xfrm>
            <a:off x="1524001" y="1"/>
            <a:ext cx="9140825" cy="68564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solidFill>
                <a:srgbClr val="000000"/>
              </a:solidFill>
              <a:latin typeface="Arial" panose="020B0604020202020204" pitchFamily="34" charset="0"/>
            </a:endParaRPr>
          </a:p>
        </p:txBody>
      </p:sp>
      <p:grpSp>
        <p:nvGrpSpPr>
          <p:cNvPr id="383010" name="Group 34">
            <a:extLst>
              <a:ext uri="{FF2B5EF4-FFF2-40B4-BE49-F238E27FC236}">
                <a16:creationId xmlns:a16="http://schemas.microsoft.com/office/drawing/2014/main" id="{A4FFAB36-DAF0-42B9-8ADC-D7D0E8FFAE20}"/>
              </a:ext>
            </a:extLst>
          </p:cNvPr>
          <p:cNvGrpSpPr>
            <a:grpSpLocks/>
          </p:cNvGrpSpPr>
          <p:nvPr/>
        </p:nvGrpSpPr>
        <p:grpSpPr bwMode="auto">
          <a:xfrm>
            <a:off x="1447800" y="1720850"/>
            <a:ext cx="9220200" cy="5365750"/>
            <a:chOff x="-48" y="1084"/>
            <a:chExt cx="5808" cy="3380"/>
          </a:xfrm>
        </p:grpSpPr>
        <p:sp>
          <p:nvSpPr>
            <p:cNvPr id="382979" name="Rectangle 3">
              <a:extLst>
                <a:ext uri="{FF2B5EF4-FFF2-40B4-BE49-F238E27FC236}">
                  <a16:creationId xmlns:a16="http://schemas.microsoft.com/office/drawing/2014/main" id="{3BA2B5DD-E299-4DB2-AECB-E058D0464D69}"/>
                </a:ext>
              </a:extLst>
            </p:cNvPr>
            <p:cNvSpPr>
              <a:spLocks noChangeArrowheads="1"/>
            </p:cNvSpPr>
            <p:nvPr/>
          </p:nvSpPr>
          <p:spPr bwMode="auto">
            <a:xfrm>
              <a:off x="432" y="1440"/>
              <a:ext cx="4896" cy="1392"/>
            </a:xfrm>
            <a:prstGeom prst="rect">
              <a:avLst/>
            </a:prstGeom>
            <a:gradFill rotWithShape="0">
              <a:gsLst>
                <a:gs pos="0">
                  <a:srgbClr val="996633"/>
                </a:gs>
                <a:gs pos="100000">
                  <a:schemeClr val="bg1"/>
                </a:gs>
              </a:gsLst>
              <a:lin ang="0" scaled="1"/>
            </a:gra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2981" name="Line 5">
              <a:extLst>
                <a:ext uri="{FF2B5EF4-FFF2-40B4-BE49-F238E27FC236}">
                  <a16:creationId xmlns:a16="http://schemas.microsoft.com/office/drawing/2014/main" id="{EDB2E784-4E99-460B-B9B0-974C792753E4}"/>
                </a:ext>
              </a:extLst>
            </p:cNvPr>
            <p:cNvSpPr>
              <a:spLocks noChangeShapeType="1"/>
            </p:cNvSpPr>
            <p:nvPr/>
          </p:nvSpPr>
          <p:spPr bwMode="auto">
            <a:xfrm>
              <a:off x="432" y="2832"/>
              <a:ext cx="4896"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2983" name="Text Box 7">
              <a:extLst>
                <a:ext uri="{FF2B5EF4-FFF2-40B4-BE49-F238E27FC236}">
                  <a16:creationId xmlns:a16="http://schemas.microsoft.com/office/drawing/2014/main" id="{B19AD3CB-BB6C-4BCA-A26F-DB17331AF934}"/>
                </a:ext>
              </a:extLst>
            </p:cNvPr>
            <p:cNvSpPr txBox="1">
              <a:spLocks noChangeArrowheads="1"/>
            </p:cNvSpPr>
            <p:nvPr/>
          </p:nvSpPr>
          <p:spPr bwMode="auto">
            <a:xfrm>
              <a:off x="1104" y="2928"/>
              <a:ext cx="1056" cy="44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000" b="1">
                  <a:solidFill>
                    <a:srgbClr val="800000"/>
                  </a:solidFill>
                  <a:effectLst>
                    <a:outerShdw blurRad="38100" dist="38100" dir="2700000" algn="tl">
                      <a:srgbClr val="C0C0C0"/>
                    </a:outerShdw>
                  </a:effectLst>
                  <a:latin typeface="Bradley Hand ITC" panose="03070402050302030203" pitchFamily="66" charset="0"/>
                </a:rPr>
                <a:t>Prima Scriptura</a:t>
              </a:r>
            </a:p>
          </p:txBody>
        </p:sp>
        <p:sp>
          <p:nvSpPr>
            <p:cNvPr id="382984" name="Text Box 8">
              <a:extLst>
                <a:ext uri="{FF2B5EF4-FFF2-40B4-BE49-F238E27FC236}">
                  <a16:creationId xmlns:a16="http://schemas.microsoft.com/office/drawing/2014/main" id="{881D1B45-DDB4-4314-AB49-E41E6A5661F5}"/>
                </a:ext>
              </a:extLst>
            </p:cNvPr>
            <p:cNvSpPr txBox="1">
              <a:spLocks noChangeArrowheads="1"/>
            </p:cNvSpPr>
            <p:nvPr/>
          </p:nvSpPr>
          <p:spPr bwMode="auto">
            <a:xfrm>
              <a:off x="3600" y="2928"/>
              <a:ext cx="816" cy="44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000" b="1">
                  <a:solidFill>
                    <a:srgbClr val="800000"/>
                  </a:solidFill>
                  <a:effectLst>
                    <a:outerShdw blurRad="38100" dist="38100" dir="2700000" algn="tl">
                      <a:srgbClr val="C0C0C0"/>
                    </a:outerShdw>
                  </a:effectLst>
                  <a:latin typeface="Bradley Hand ITC" panose="03070402050302030203" pitchFamily="66" charset="0"/>
                </a:rPr>
                <a:t>Sola Scriptura</a:t>
              </a:r>
            </a:p>
          </p:txBody>
        </p:sp>
        <p:sp>
          <p:nvSpPr>
            <p:cNvPr id="382986" name="Text Box 10">
              <a:extLst>
                <a:ext uri="{FF2B5EF4-FFF2-40B4-BE49-F238E27FC236}">
                  <a16:creationId xmlns:a16="http://schemas.microsoft.com/office/drawing/2014/main" id="{FB18F1AA-75CB-4F8D-9B19-59EA4855D3B0}"/>
                </a:ext>
              </a:extLst>
            </p:cNvPr>
            <p:cNvSpPr txBox="1">
              <a:spLocks noChangeArrowheads="1"/>
            </p:cNvSpPr>
            <p:nvPr/>
          </p:nvSpPr>
          <p:spPr bwMode="auto">
            <a:xfrm>
              <a:off x="4704" y="2928"/>
              <a:ext cx="816" cy="44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000" b="1">
                  <a:solidFill>
                    <a:srgbClr val="800000"/>
                  </a:solidFill>
                  <a:effectLst>
                    <a:outerShdw blurRad="38100" dist="38100" dir="2700000" algn="tl">
                      <a:srgbClr val="C0C0C0"/>
                    </a:outerShdw>
                  </a:effectLst>
                  <a:latin typeface="Bradley Hand ITC" panose="03070402050302030203" pitchFamily="66" charset="0"/>
                </a:rPr>
                <a:t>Solo Scriptura</a:t>
              </a:r>
            </a:p>
          </p:txBody>
        </p:sp>
        <p:sp>
          <p:nvSpPr>
            <p:cNvPr id="382987" name="Text Box 11">
              <a:extLst>
                <a:ext uri="{FF2B5EF4-FFF2-40B4-BE49-F238E27FC236}">
                  <a16:creationId xmlns:a16="http://schemas.microsoft.com/office/drawing/2014/main" id="{44FC552B-4C99-4C74-88DD-A8949150C040}"/>
                </a:ext>
              </a:extLst>
            </p:cNvPr>
            <p:cNvSpPr txBox="1">
              <a:spLocks noChangeArrowheads="1"/>
            </p:cNvSpPr>
            <p:nvPr/>
          </p:nvSpPr>
          <p:spPr bwMode="auto">
            <a:xfrm>
              <a:off x="4176" y="2428"/>
              <a:ext cx="1056" cy="40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a:solidFill>
                    <a:srgbClr val="000000"/>
                  </a:solidFill>
                  <a:effectLst>
                    <a:outerShdw blurRad="38100" dist="38100" dir="2700000" algn="tl">
                      <a:srgbClr val="C0C0C0"/>
                    </a:outerShdw>
                  </a:effectLst>
                  <a:latin typeface="Arial" panose="020B0604020202020204" pitchFamily="34" charset="0"/>
                </a:rPr>
                <a:t>Absolute Individualism</a:t>
              </a:r>
            </a:p>
          </p:txBody>
        </p:sp>
        <p:sp>
          <p:nvSpPr>
            <p:cNvPr id="382988" name="Text Box 12">
              <a:extLst>
                <a:ext uri="{FF2B5EF4-FFF2-40B4-BE49-F238E27FC236}">
                  <a16:creationId xmlns:a16="http://schemas.microsoft.com/office/drawing/2014/main" id="{2AB96E77-D37A-4746-AFCD-EE7F4941837A}"/>
                </a:ext>
              </a:extLst>
            </p:cNvPr>
            <p:cNvSpPr txBox="1">
              <a:spLocks noChangeArrowheads="1"/>
            </p:cNvSpPr>
            <p:nvPr/>
          </p:nvSpPr>
          <p:spPr bwMode="auto">
            <a:xfrm>
              <a:off x="480" y="2448"/>
              <a:ext cx="1200" cy="40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a:solidFill>
                    <a:srgbClr val="000000"/>
                  </a:solidFill>
                  <a:effectLst>
                    <a:outerShdw blurRad="38100" dist="38100" dir="2700000" algn="tl">
                      <a:srgbClr val="C0C0C0"/>
                    </a:outerShdw>
                  </a:effectLst>
                  <a:latin typeface="Arial" panose="020B0604020202020204" pitchFamily="34" charset="0"/>
                </a:rPr>
                <a:t>Absolute Authoritarianism</a:t>
              </a:r>
            </a:p>
          </p:txBody>
        </p:sp>
        <p:sp>
          <p:nvSpPr>
            <p:cNvPr id="382989" name="Text Box 13">
              <a:extLst>
                <a:ext uri="{FF2B5EF4-FFF2-40B4-BE49-F238E27FC236}">
                  <a16:creationId xmlns:a16="http://schemas.microsoft.com/office/drawing/2014/main" id="{6499AB6F-4EFE-43BD-82FE-F9E57B3297EC}"/>
                </a:ext>
              </a:extLst>
            </p:cNvPr>
            <p:cNvSpPr txBox="1">
              <a:spLocks noChangeArrowheads="1"/>
            </p:cNvSpPr>
            <p:nvPr/>
          </p:nvSpPr>
          <p:spPr bwMode="auto">
            <a:xfrm>
              <a:off x="2400" y="1728"/>
              <a:ext cx="1008" cy="57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a:solidFill>
                    <a:srgbClr val="000000"/>
                  </a:solidFill>
                  <a:effectLst>
                    <a:outerShdw blurRad="38100" dist="38100" dir="2700000" algn="tl">
                      <a:srgbClr val="C0C0C0"/>
                    </a:outerShdw>
                  </a:effectLst>
                  <a:latin typeface="Arial" panose="020B0604020202020204" pitchFamily="34" charset="0"/>
                </a:rPr>
                <a:t>Individualistic Respect for Authority</a:t>
              </a:r>
            </a:p>
          </p:txBody>
        </p:sp>
        <p:sp>
          <p:nvSpPr>
            <p:cNvPr id="382990" name="Arc 14">
              <a:extLst>
                <a:ext uri="{FF2B5EF4-FFF2-40B4-BE49-F238E27FC236}">
                  <a16:creationId xmlns:a16="http://schemas.microsoft.com/office/drawing/2014/main" id="{32E17EFF-7173-4D43-B450-C7F71BCB9ACA}"/>
                </a:ext>
              </a:extLst>
            </p:cNvPr>
            <p:cNvSpPr>
              <a:spLocks/>
            </p:cNvSpPr>
            <p:nvPr/>
          </p:nvSpPr>
          <p:spPr bwMode="auto">
            <a:xfrm rot="13249914" flipV="1">
              <a:off x="1027" y="1200"/>
              <a:ext cx="3733" cy="3264"/>
            </a:xfrm>
            <a:custGeom>
              <a:avLst/>
              <a:gdLst>
                <a:gd name="G0" fmla="+- 3105 0 0"/>
                <a:gd name="G1" fmla="+- 21600 0 0"/>
                <a:gd name="G2" fmla="+- 21600 0 0"/>
                <a:gd name="T0" fmla="*/ 0 w 24705"/>
                <a:gd name="T1" fmla="*/ 224 h 21600"/>
                <a:gd name="T2" fmla="*/ 24705 w 24705"/>
                <a:gd name="T3" fmla="*/ 21600 h 21600"/>
                <a:gd name="T4" fmla="*/ 3105 w 24705"/>
                <a:gd name="T5" fmla="*/ 21600 h 21600"/>
              </a:gdLst>
              <a:ahLst/>
              <a:cxnLst>
                <a:cxn ang="0">
                  <a:pos x="T0" y="T1"/>
                </a:cxn>
                <a:cxn ang="0">
                  <a:pos x="T2" y="T3"/>
                </a:cxn>
                <a:cxn ang="0">
                  <a:pos x="T4" y="T5"/>
                </a:cxn>
              </a:cxnLst>
              <a:rect l="0" t="0" r="r" b="b"/>
              <a:pathLst>
                <a:path w="24705" h="21600" fill="none" extrusionOk="0">
                  <a:moveTo>
                    <a:pt x="0" y="224"/>
                  </a:moveTo>
                  <a:cubicBezTo>
                    <a:pt x="1028" y="74"/>
                    <a:pt x="2065" y="0"/>
                    <a:pt x="3105" y="0"/>
                  </a:cubicBezTo>
                  <a:cubicBezTo>
                    <a:pt x="15034" y="0"/>
                    <a:pt x="24705" y="9670"/>
                    <a:pt x="24705" y="21600"/>
                  </a:cubicBezTo>
                </a:path>
                <a:path w="24705" h="21600" stroke="0" extrusionOk="0">
                  <a:moveTo>
                    <a:pt x="0" y="224"/>
                  </a:moveTo>
                  <a:cubicBezTo>
                    <a:pt x="1028" y="74"/>
                    <a:pt x="2065" y="0"/>
                    <a:pt x="3105" y="0"/>
                  </a:cubicBezTo>
                  <a:cubicBezTo>
                    <a:pt x="15034" y="0"/>
                    <a:pt x="24705" y="9670"/>
                    <a:pt x="24705" y="21600"/>
                  </a:cubicBezTo>
                  <a:lnTo>
                    <a:pt x="3105" y="21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2991" name="Text Box 15">
              <a:extLst>
                <a:ext uri="{FF2B5EF4-FFF2-40B4-BE49-F238E27FC236}">
                  <a16:creationId xmlns:a16="http://schemas.microsoft.com/office/drawing/2014/main" id="{12F4D6D8-8176-43C0-B348-A8401BE1A4E4}"/>
                </a:ext>
              </a:extLst>
            </p:cNvPr>
            <p:cNvSpPr txBox="1">
              <a:spLocks noChangeArrowheads="1"/>
            </p:cNvSpPr>
            <p:nvPr/>
          </p:nvSpPr>
          <p:spPr bwMode="auto">
            <a:xfrm>
              <a:off x="384" y="1084"/>
              <a:ext cx="1200" cy="40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a:solidFill>
                    <a:srgbClr val="000000"/>
                  </a:solidFill>
                  <a:effectLst>
                    <a:outerShdw blurRad="38100" dist="38100" dir="2700000" algn="tl">
                      <a:srgbClr val="C0C0C0"/>
                    </a:outerShdw>
                  </a:effectLst>
                  <a:latin typeface="Perpetua Titling MT" panose="02020502060505020804" pitchFamily="18" charset="0"/>
                </a:rPr>
                <a:t>Roman Catholicism</a:t>
              </a:r>
            </a:p>
          </p:txBody>
        </p:sp>
        <p:sp>
          <p:nvSpPr>
            <p:cNvPr id="382992" name="Line 16">
              <a:extLst>
                <a:ext uri="{FF2B5EF4-FFF2-40B4-BE49-F238E27FC236}">
                  <a16:creationId xmlns:a16="http://schemas.microsoft.com/office/drawing/2014/main" id="{373AA1F5-08E6-401B-B031-84DE24EE3600}"/>
                </a:ext>
              </a:extLst>
            </p:cNvPr>
            <p:cNvSpPr>
              <a:spLocks noChangeShapeType="1"/>
            </p:cNvSpPr>
            <p:nvPr/>
          </p:nvSpPr>
          <p:spPr bwMode="auto">
            <a:xfrm>
              <a:off x="432" y="2832"/>
              <a:ext cx="0"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2993" name="Line 17">
              <a:extLst>
                <a:ext uri="{FF2B5EF4-FFF2-40B4-BE49-F238E27FC236}">
                  <a16:creationId xmlns:a16="http://schemas.microsoft.com/office/drawing/2014/main" id="{E7DA5C44-CE76-4AA5-8808-89B1ED0687A5}"/>
                </a:ext>
              </a:extLst>
            </p:cNvPr>
            <p:cNvSpPr>
              <a:spLocks noChangeShapeType="1"/>
            </p:cNvSpPr>
            <p:nvPr/>
          </p:nvSpPr>
          <p:spPr bwMode="auto">
            <a:xfrm>
              <a:off x="1632" y="2832"/>
              <a:ext cx="0"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2994" name="Line 18">
              <a:extLst>
                <a:ext uri="{FF2B5EF4-FFF2-40B4-BE49-F238E27FC236}">
                  <a16:creationId xmlns:a16="http://schemas.microsoft.com/office/drawing/2014/main" id="{82CF8C51-B32F-4166-B48A-C116E4E64569}"/>
                </a:ext>
              </a:extLst>
            </p:cNvPr>
            <p:cNvSpPr>
              <a:spLocks noChangeShapeType="1"/>
            </p:cNvSpPr>
            <p:nvPr/>
          </p:nvSpPr>
          <p:spPr bwMode="auto">
            <a:xfrm>
              <a:off x="2880" y="2832"/>
              <a:ext cx="0"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2995" name="Line 19">
              <a:extLst>
                <a:ext uri="{FF2B5EF4-FFF2-40B4-BE49-F238E27FC236}">
                  <a16:creationId xmlns:a16="http://schemas.microsoft.com/office/drawing/2014/main" id="{263F307E-360D-403D-A3B8-541ABE32BFFC}"/>
                </a:ext>
              </a:extLst>
            </p:cNvPr>
            <p:cNvSpPr>
              <a:spLocks noChangeShapeType="1"/>
            </p:cNvSpPr>
            <p:nvPr/>
          </p:nvSpPr>
          <p:spPr bwMode="auto">
            <a:xfrm>
              <a:off x="3984" y="2832"/>
              <a:ext cx="0"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2996" name="Line 20">
              <a:extLst>
                <a:ext uri="{FF2B5EF4-FFF2-40B4-BE49-F238E27FC236}">
                  <a16:creationId xmlns:a16="http://schemas.microsoft.com/office/drawing/2014/main" id="{B9F4EA19-D75B-4BFA-83A2-4E0D887A5BC6}"/>
                </a:ext>
              </a:extLst>
            </p:cNvPr>
            <p:cNvSpPr>
              <a:spLocks noChangeShapeType="1"/>
            </p:cNvSpPr>
            <p:nvPr/>
          </p:nvSpPr>
          <p:spPr bwMode="auto">
            <a:xfrm>
              <a:off x="5328" y="2832"/>
              <a:ext cx="0"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2997" name="Text Box 21">
              <a:extLst>
                <a:ext uri="{FF2B5EF4-FFF2-40B4-BE49-F238E27FC236}">
                  <a16:creationId xmlns:a16="http://schemas.microsoft.com/office/drawing/2014/main" id="{9A77FB5C-78BA-476D-8F3B-30A07CF35218}"/>
                </a:ext>
              </a:extLst>
            </p:cNvPr>
            <p:cNvSpPr txBox="1">
              <a:spLocks noChangeArrowheads="1"/>
            </p:cNvSpPr>
            <p:nvPr/>
          </p:nvSpPr>
          <p:spPr bwMode="auto">
            <a:xfrm>
              <a:off x="1680" y="1084"/>
              <a:ext cx="1200" cy="40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a:solidFill>
                    <a:srgbClr val="000000"/>
                  </a:solidFill>
                  <a:effectLst>
                    <a:outerShdw blurRad="38100" dist="38100" dir="2700000" algn="tl">
                      <a:srgbClr val="C0C0C0"/>
                    </a:outerShdw>
                  </a:effectLst>
                  <a:latin typeface="Perpetua Titling MT" panose="02020502060505020804" pitchFamily="18" charset="0"/>
                </a:rPr>
                <a:t>Eastern Orthodoxy</a:t>
              </a:r>
            </a:p>
          </p:txBody>
        </p:sp>
        <p:sp>
          <p:nvSpPr>
            <p:cNvPr id="382998" name="Text Box 22">
              <a:extLst>
                <a:ext uri="{FF2B5EF4-FFF2-40B4-BE49-F238E27FC236}">
                  <a16:creationId xmlns:a16="http://schemas.microsoft.com/office/drawing/2014/main" id="{B187B7CB-FCF9-4097-B8BD-6BACE10F9F5E}"/>
                </a:ext>
              </a:extLst>
            </p:cNvPr>
            <p:cNvSpPr txBox="1">
              <a:spLocks noChangeArrowheads="1"/>
            </p:cNvSpPr>
            <p:nvPr/>
          </p:nvSpPr>
          <p:spPr bwMode="auto">
            <a:xfrm>
              <a:off x="2880" y="1084"/>
              <a:ext cx="1344" cy="40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a:solidFill>
                    <a:srgbClr val="000000"/>
                  </a:solidFill>
                  <a:effectLst>
                    <a:outerShdw blurRad="38100" dist="38100" dir="2700000" algn="tl">
                      <a:srgbClr val="C0C0C0"/>
                    </a:outerShdw>
                  </a:effectLst>
                  <a:latin typeface="Perpetua Titling MT" panose="02020502060505020804" pitchFamily="18" charset="0"/>
                </a:rPr>
                <a:t>Reformed (Protestants)</a:t>
              </a:r>
            </a:p>
          </p:txBody>
        </p:sp>
        <p:sp>
          <p:nvSpPr>
            <p:cNvPr id="382999" name="Text Box 23">
              <a:extLst>
                <a:ext uri="{FF2B5EF4-FFF2-40B4-BE49-F238E27FC236}">
                  <a16:creationId xmlns:a16="http://schemas.microsoft.com/office/drawing/2014/main" id="{44839429-EBD9-4E0D-9C1D-7917D6A2AB3E}"/>
                </a:ext>
              </a:extLst>
            </p:cNvPr>
            <p:cNvSpPr txBox="1">
              <a:spLocks noChangeArrowheads="1"/>
            </p:cNvSpPr>
            <p:nvPr/>
          </p:nvSpPr>
          <p:spPr bwMode="auto">
            <a:xfrm>
              <a:off x="4080" y="1084"/>
              <a:ext cx="1344" cy="40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a:solidFill>
                    <a:srgbClr val="000000"/>
                  </a:solidFill>
                  <a:effectLst>
                    <a:outerShdw blurRad="38100" dist="38100" dir="2700000" algn="tl">
                      <a:srgbClr val="C0C0C0"/>
                    </a:outerShdw>
                  </a:effectLst>
                  <a:latin typeface="Perpetua Titling MT" panose="02020502060505020804" pitchFamily="18" charset="0"/>
                </a:rPr>
                <a:t>Radical (Protestants)</a:t>
              </a:r>
            </a:p>
          </p:txBody>
        </p:sp>
        <p:sp>
          <p:nvSpPr>
            <p:cNvPr id="383000" name="AutoShape 24">
              <a:extLst>
                <a:ext uri="{FF2B5EF4-FFF2-40B4-BE49-F238E27FC236}">
                  <a16:creationId xmlns:a16="http://schemas.microsoft.com/office/drawing/2014/main" id="{9714D5A7-4D09-4DF2-9FE2-AAF78E4B688D}"/>
                </a:ext>
              </a:extLst>
            </p:cNvPr>
            <p:cNvSpPr>
              <a:spLocks/>
            </p:cNvSpPr>
            <p:nvPr/>
          </p:nvSpPr>
          <p:spPr bwMode="auto">
            <a:xfrm rot="16200000">
              <a:off x="2712" y="1944"/>
              <a:ext cx="192" cy="3216"/>
            </a:xfrm>
            <a:prstGeom prst="leftBracket">
              <a:avLst>
                <a:gd name="adj" fmla="val 139583"/>
              </a:avLst>
            </a:prstGeom>
            <a:noFill/>
            <a:ln w="9525">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3001" name="Text Box 25">
              <a:extLst>
                <a:ext uri="{FF2B5EF4-FFF2-40B4-BE49-F238E27FC236}">
                  <a16:creationId xmlns:a16="http://schemas.microsoft.com/office/drawing/2014/main" id="{08716BBF-106A-447B-BBDB-E36B530451F8}"/>
                </a:ext>
              </a:extLst>
            </p:cNvPr>
            <p:cNvSpPr txBox="1">
              <a:spLocks noChangeArrowheads="1"/>
            </p:cNvSpPr>
            <p:nvPr/>
          </p:nvSpPr>
          <p:spPr bwMode="auto">
            <a:xfrm>
              <a:off x="1536" y="3744"/>
              <a:ext cx="2592" cy="2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a:solidFill>
                    <a:srgbClr val="000000"/>
                  </a:solidFill>
                  <a:latin typeface="Arial" panose="020B0604020202020204" pitchFamily="34" charset="0"/>
                </a:rPr>
                <a:t>Early Church Through Reformation</a:t>
              </a:r>
            </a:p>
          </p:txBody>
        </p:sp>
        <p:sp>
          <p:nvSpPr>
            <p:cNvPr id="383002" name="AutoShape 26">
              <a:extLst>
                <a:ext uri="{FF2B5EF4-FFF2-40B4-BE49-F238E27FC236}">
                  <a16:creationId xmlns:a16="http://schemas.microsoft.com/office/drawing/2014/main" id="{ABCC9A30-CEA8-48DC-B4DE-A10ACA240D8E}"/>
                </a:ext>
              </a:extLst>
            </p:cNvPr>
            <p:cNvSpPr>
              <a:spLocks/>
            </p:cNvSpPr>
            <p:nvPr/>
          </p:nvSpPr>
          <p:spPr bwMode="auto">
            <a:xfrm rot="16200000">
              <a:off x="480" y="3120"/>
              <a:ext cx="192" cy="864"/>
            </a:xfrm>
            <a:prstGeom prst="leftBracket">
              <a:avLst>
                <a:gd name="adj" fmla="val 37500"/>
              </a:avLst>
            </a:prstGeom>
            <a:noFill/>
            <a:ln w="9525">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3003" name="Text Box 27">
              <a:extLst>
                <a:ext uri="{FF2B5EF4-FFF2-40B4-BE49-F238E27FC236}">
                  <a16:creationId xmlns:a16="http://schemas.microsoft.com/office/drawing/2014/main" id="{D0D9A87A-D502-4322-A9E7-A9A8AA6A62E6}"/>
                </a:ext>
              </a:extLst>
            </p:cNvPr>
            <p:cNvSpPr txBox="1">
              <a:spLocks noChangeArrowheads="1"/>
            </p:cNvSpPr>
            <p:nvPr/>
          </p:nvSpPr>
          <p:spPr bwMode="auto">
            <a:xfrm>
              <a:off x="-48" y="3648"/>
              <a:ext cx="1296" cy="40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a:solidFill>
                    <a:srgbClr val="000000"/>
                  </a:solidFill>
                  <a:latin typeface="Arial" panose="020B0604020202020204" pitchFamily="34" charset="0"/>
                </a:rPr>
                <a:t>Catholic Counter-Reformation</a:t>
              </a:r>
            </a:p>
          </p:txBody>
        </p:sp>
        <p:sp>
          <p:nvSpPr>
            <p:cNvPr id="383004" name="Text Box 28">
              <a:extLst>
                <a:ext uri="{FF2B5EF4-FFF2-40B4-BE49-F238E27FC236}">
                  <a16:creationId xmlns:a16="http://schemas.microsoft.com/office/drawing/2014/main" id="{949AA928-F149-430C-BC69-F15485ED8371}"/>
                </a:ext>
              </a:extLst>
            </p:cNvPr>
            <p:cNvSpPr txBox="1">
              <a:spLocks noChangeArrowheads="1"/>
            </p:cNvSpPr>
            <p:nvPr/>
          </p:nvSpPr>
          <p:spPr bwMode="auto">
            <a:xfrm>
              <a:off x="4464" y="3648"/>
              <a:ext cx="1296" cy="40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a:solidFill>
                    <a:srgbClr val="000000"/>
                  </a:solidFill>
                  <a:latin typeface="Arial" panose="020B0604020202020204" pitchFamily="34" charset="0"/>
                </a:rPr>
                <a:t>Radical Reformation</a:t>
              </a:r>
            </a:p>
          </p:txBody>
        </p:sp>
        <p:sp>
          <p:nvSpPr>
            <p:cNvPr id="383005" name="AutoShape 29">
              <a:extLst>
                <a:ext uri="{FF2B5EF4-FFF2-40B4-BE49-F238E27FC236}">
                  <a16:creationId xmlns:a16="http://schemas.microsoft.com/office/drawing/2014/main" id="{05BC9B86-5F73-4373-A3BC-D2F9200CBC65}"/>
                </a:ext>
              </a:extLst>
            </p:cNvPr>
            <p:cNvSpPr>
              <a:spLocks/>
            </p:cNvSpPr>
            <p:nvPr/>
          </p:nvSpPr>
          <p:spPr bwMode="auto">
            <a:xfrm rot="16200000">
              <a:off x="4992" y="3120"/>
              <a:ext cx="192" cy="864"/>
            </a:xfrm>
            <a:prstGeom prst="leftBracket">
              <a:avLst>
                <a:gd name="adj" fmla="val 37500"/>
              </a:avLst>
            </a:prstGeom>
            <a:noFill/>
            <a:ln w="9525">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3007" name="Text Box 31">
              <a:extLst>
                <a:ext uri="{FF2B5EF4-FFF2-40B4-BE49-F238E27FC236}">
                  <a16:creationId xmlns:a16="http://schemas.microsoft.com/office/drawing/2014/main" id="{F902D415-1EBF-4B0C-985C-B36B6567E359}"/>
                </a:ext>
              </a:extLst>
            </p:cNvPr>
            <p:cNvSpPr txBox="1">
              <a:spLocks noChangeArrowheads="1"/>
            </p:cNvSpPr>
            <p:nvPr/>
          </p:nvSpPr>
          <p:spPr bwMode="auto">
            <a:xfrm>
              <a:off x="192" y="2928"/>
              <a:ext cx="768" cy="44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000" b="1">
                  <a:solidFill>
                    <a:srgbClr val="800000"/>
                  </a:solidFill>
                  <a:effectLst>
                    <a:outerShdw blurRad="38100" dist="38100" dir="2700000" algn="tl">
                      <a:srgbClr val="C0C0C0"/>
                    </a:outerShdw>
                  </a:effectLst>
                  <a:latin typeface="Bradley Hand ITC" panose="03070402050302030203" pitchFamily="66" charset="0"/>
                </a:rPr>
                <a:t>Sola Ecclesia</a:t>
              </a:r>
            </a:p>
          </p:txBody>
        </p:sp>
        <p:sp>
          <p:nvSpPr>
            <p:cNvPr id="383008" name="Text Box 32">
              <a:extLst>
                <a:ext uri="{FF2B5EF4-FFF2-40B4-BE49-F238E27FC236}">
                  <a16:creationId xmlns:a16="http://schemas.microsoft.com/office/drawing/2014/main" id="{7AD8E9CD-C724-4688-A037-3A64D85C9AA8}"/>
                </a:ext>
              </a:extLst>
            </p:cNvPr>
            <p:cNvSpPr txBox="1">
              <a:spLocks noChangeArrowheads="1"/>
            </p:cNvSpPr>
            <p:nvPr/>
          </p:nvSpPr>
          <p:spPr bwMode="auto">
            <a:xfrm>
              <a:off x="2400" y="2928"/>
              <a:ext cx="960" cy="2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000" b="1">
                  <a:solidFill>
                    <a:srgbClr val="800000"/>
                  </a:solidFill>
                  <a:effectLst>
                    <a:outerShdw blurRad="38100" dist="38100" dir="2700000" algn="tl">
                      <a:srgbClr val="C0C0C0"/>
                    </a:outerShdw>
                  </a:effectLst>
                  <a:latin typeface="Bradley Hand ITC" panose="03070402050302030203" pitchFamily="66" charset="0"/>
                </a:rPr>
                <a:t>Regula fidei</a:t>
              </a:r>
            </a:p>
          </p:txBody>
        </p:sp>
      </p:gr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a:extLst>
              <a:ext uri="{FF2B5EF4-FFF2-40B4-BE49-F238E27FC236}">
                <a16:creationId xmlns:a16="http://schemas.microsoft.com/office/drawing/2014/main" id="{88839885-BEB3-4E06-BF85-3EEDA0B86724}"/>
              </a:ext>
            </a:extLst>
          </p:cNvPr>
          <p:cNvSpPr>
            <a:spLocks noChangeArrowheads="1"/>
          </p:cNvSpPr>
          <p:nvPr/>
        </p:nvSpPr>
        <p:spPr bwMode="auto">
          <a:xfrm>
            <a:off x="1524001" y="1"/>
            <a:ext cx="9140825" cy="68564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solidFill>
                <a:srgbClr val="000000"/>
              </a:solidFill>
              <a:latin typeface="Arial" panose="020B0604020202020204" pitchFamily="34" charset="0"/>
            </a:endParaRPr>
          </a:p>
        </p:txBody>
      </p:sp>
      <p:grpSp>
        <p:nvGrpSpPr>
          <p:cNvPr id="384050" name="Group 50">
            <a:extLst>
              <a:ext uri="{FF2B5EF4-FFF2-40B4-BE49-F238E27FC236}">
                <a16:creationId xmlns:a16="http://schemas.microsoft.com/office/drawing/2014/main" id="{D9A33948-D90B-411C-A1D5-C8226627CA79}"/>
              </a:ext>
            </a:extLst>
          </p:cNvPr>
          <p:cNvGrpSpPr>
            <a:grpSpLocks/>
          </p:cNvGrpSpPr>
          <p:nvPr/>
        </p:nvGrpSpPr>
        <p:grpSpPr bwMode="auto">
          <a:xfrm>
            <a:off x="1828800" y="2286001"/>
            <a:ext cx="8534400" cy="3063875"/>
            <a:chOff x="192" y="1440"/>
            <a:chExt cx="5376" cy="1930"/>
          </a:xfrm>
        </p:grpSpPr>
        <p:sp>
          <p:nvSpPr>
            <p:cNvPr id="384049" name="Rectangle 49">
              <a:extLst>
                <a:ext uri="{FF2B5EF4-FFF2-40B4-BE49-F238E27FC236}">
                  <a16:creationId xmlns:a16="http://schemas.microsoft.com/office/drawing/2014/main" id="{B8AEDB3C-C69F-463E-9D42-10A41A96F4ED}"/>
                </a:ext>
              </a:extLst>
            </p:cNvPr>
            <p:cNvSpPr>
              <a:spLocks noChangeArrowheads="1"/>
            </p:cNvSpPr>
            <p:nvPr/>
          </p:nvSpPr>
          <p:spPr bwMode="auto">
            <a:xfrm>
              <a:off x="432" y="1440"/>
              <a:ext cx="4896" cy="1392"/>
            </a:xfrm>
            <a:prstGeom prst="rect">
              <a:avLst/>
            </a:prstGeom>
            <a:gradFill rotWithShape="0">
              <a:gsLst>
                <a:gs pos="0">
                  <a:srgbClr val="996633"/>
                </a:gs>
                <a:gs pos="100000">
                  <a:schemeClr val="bg1"/>
                </a:gs>
              </a:gsLst>
              <a:lin ang="0" scaled="1"/>
            </a:gra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a:solidFill>
                  <a:srgbClr val="000000"/>
                </a:solidFill>
                <a:latin typeface="Arial" panose="020B0604020202020204" pitchFamily="34" charset="0"/>
              </a:endParaRPr>
            </a:p>
          </p:txBody>
        </p:sp>
        <p:sp>
          <p:nvSpPr>
            <p:cNvPr id="384005" name="Line 5">
              <a:extLst>
                <a:ext uri="{FF2B5EF4-FFF2-40B4-BE49-F238E27FC236}">
                  <a16:creationId xmlns:a16="http://schemas.microsoft.com/office/drawing/2014/main" id="{3BE7F149-970D-4808-8054-7FAB0AA9323B}"/>
                </a:ext>
              </a:extLst>
            </p:cNvPr>
            <p:cNvSpPr>
              <a:spLocks noChangeShapeType="1"/>
            </p:cNvSpPr>
            <p:nvPr/>
          </p:nvSpPr>
          <p:spPr bwMode="auto">
            <a:xfrm>
              <a:off x="432" y="2832"/>
              <a:ext cx="4896"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4007" name="Text Box 7">
              <a:extLst>
                <a:ext uri="{FF2B5EF4-FFF2-40B4-BE49-F238E27FC236}">
                  <a16:creationId xmlns:a16="http://schemas.microsoft.com/office/drawing/2014/main" id="{DFF87303-CB26-493A-A92E-E9A05BF2E142}"/>
                </a:ext>
              </a:extLst>
            </p:cNvPr>
            <p:cNvSpPr txBox="1">
              <a:spLocks noChangeArrowheads="1"/>
            </p:cNvSpPr>
            <p:nvPr/>
          </p:nvSpPr>
          <p:spPr bwMode="auto">
            <a:xfrm>
              <a:off x="1104" y="2928"/>
              <a:ext cx="1056" cy="44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000" b="1">
                  <a:solidFill>
                    <a:srgbClr val="800000"/>
                  </a:solidFill>
                  <a:effectLst>
                    <a:outerShdw blurRad="38100" dist="38100" dir="2700000" algn="tl">
                      <a:srgbClr val="C0C0C0"/>
                    </a:outerShdw>
                  </a:effectLst>
                  <a:latin typeface="Bradley Hand ITC" panose="03070402050302030203" pitchFamily="66" charset="0"/>
                </a:rPr>
                <a:t>Prima Scriptura</a:t>
              </a:r>
            </a:p>
          </p:txBody>
        </p:sp>
        <p:sp>
          <p:nvSpPr>
            <p:cNvPr id="384008" name="Text Box 8">
              <a:extLst>
                <a:ext uri="{FF2B5EF4-FFF2-40B4-BE49-F238E27FC236}">
                  <a16:creationId xmlns:a16="http://schemas.microsoft.com/office/drawing/2014/main" id="{3DA8F621-CD14-4D59-BB50-7218B65C275D}"/>
                </a:ext>
              </a:extLst>
            </p:cNvPr>
            <p:cNvSpPr txBox="1">
              <a:spLocks noChangeArrowheads="1"/>
            </p:cNvSpPr>
            <p:nvPr/>
          </p:nvSpPr>
          <p:spPr bwMode="auto">
            <a:xfrm>
              <a:off x="3600" y="2928"/>
              <a:ext cx="816" cy="44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000" b="1">
                  <a:solidFill>
                    <a:srgbClr val="800000"/>
                  </a:solidFill>
                  <a:effectLst>
                    <a:outerShdw blurRad="38100" dist="38100" dir="2700000" algn="tl">
                      <a:srgbClr val="C0C0C0"/>
                    </a:outerShdw>
                  </a:effectLst>
                  <a:latin typeface="Bradley Hand ITC" panose="03070402050302030203" pitchFamily="66" charset="0"/>
                </a:rPr>
                <a:t>Sola Scriptura</a:t>
              </a:r>
            </a:p>
          </p:txBody>
        </p:sp>
        <p:sp>
          <p:nvSpPr>
            <p:cNvPr id="384010" name="Text Box 10">
              <a:extLst>
                <a:ext uri="{FF2B5EF4-FFF2-40B4-BE49-F238E27FC236}">
                  <a16:creationId xmlns:a16="http://schemas.microsoft.com/office/drawing/2014/main" id="{5439EBEF-2F4C-4475-9050-49DFA6FCA100}"/>
                </a:ext>
              </a:extLst>
            </p:cNvPr>
            <p:cNvSpPr txBox="1">
              <a:spLocks noChangeArrowheads="1"/>
            </p:cNvSpPr>
            <p:nvPr/>
          </p:nvSpPr>
          <p:spPr bwMode="auto">
            <a:xfrm>
              <a:off x="4704" y="2928"/>
              <a:ext cx="816" cy="44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000" b="1">
                  <a:solidFill>
                    <a:srgbClr val="800000"/>
                  </a:solidFill>
                  <a:effectLst>
                    <a:outerShdw blurRad="38100" dist="38100" dir="2700000" algn="tl">
                      <a:srgbClr val="C0C0C0"/>
                    </a:outerShdw>
                  </a:effectLst>
                  <a:latin typeface="Bradley Hand ITC" panose="03070402050302030203" pitchFamily="66" charset="0"/>
                </a:rPr>
                <a:t>Solo Scriptura</a:t>
              </a:r>
            </a:p>
          </p:txBody>
        </p:sp>
        <p:sp>
          <p:nvSpPr>
            <p:cNvPr id="384016" name="Line 16">
              <a:extLst>
                <a:ext uri="{FF2B5EF4-FFF2-40B4-BE49-F238E27FC236}">
                  <a16:creationId xmlns:a16="http://schemas.microsoft.com/office/drawing/2014/main" id="{01507122-4A26-4602-A401-B11794CBF063}"/>
                </a:ext>
              </a:extLst>
            </p:cNvPr>
            <p:cNvSpPr>
              <a:spLocks noChangeShapeType="1"/>
            </p:cNvSpPr>
            <p:nvPr/>
          </p:nvSpPr>
          <p:spPr bwMode="auto">
            <a:xfrm>
              <a:off x="432" y="2832"/>
              <a:ext cx="0"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4017" name="Line 17">
              <a:extLst>
                <a:ext uri="{FF2B5EF4-FFF2-40B4-BE49-F238E27FC236}">
                  <a16:creationId xmlns:a16="http://schemas.microsoft.com/office/drawing/2014/main" id="{E4FABCC0-82BA-44E9-9E51-32E266764F20}"/>
                </a:ext>
              </a:extLst>
            </p:cNvPr>
            <p:cNvSpPr>
              <a:spLocks noChangeShapeType="1"/>
            </p:cNvSpPr>
            <p:nvPr/>
          </p:nvSpPr>
          <p:spPr bwMode="auto">
            <a:xfrm>
              <a:off x="1632" y="2832"/>
              <a:ext cx="0"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4018" name="Line 18">
              <a:extLst>
                <a:ext uri="{FF2B5EF4-FFF2-40B4-BE49-F238E27FC236}">
                  <a16:creationId xmlns:a16="http://schemas.microsoft.com/office/drawing/2014/main" id="{968A39CA-3603-49B3-8263-2BBA2184E423}"/>
                </a:ext>
              </a:extLst>
            </p:cNvPr>
            <p:cNvSpPr>
              <a:spLocks noChangeShapeType="1"/>
            </p:cNvSpPr>
            <p:nvPr/>
          </p:nvSpPr>
          <p:spPr bwMode="auto">
            <a:xfrm>
              <a:off x="2880" y="2832"/>
              <a:ext cx="0"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4019" name="Line 19">
              <a:extLst>
                <a:ext uri="{FF2B5EF4-FFF2-40B4-BE49-F238E27FC236}">
                  <a16:creationId xmlns:a16="http://schemas.microsoft.com/office/drawing/2014/main" id="{1BC5FD51-6BD2-46EE-B4F6-BA4992A45BDE}"/>
                </a:ext>
              </a:extLst>
            </p:cNvPr>
            <p:cNvSpPr>
              <a:spLocks noChangeShapeType="1"/>
            </p:cNvSpPr>
            <p:nvPr/>
          </p:nvSpPr>
          <p:spPr bwMode="auto">
            <a:xfrm>
              <a:off x="3984" y="2832"/>
              <a:ext cx="0"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4020" name="Line 20">
              <a:extLst>
                <a:ext uri="{FF2B5EF4-FFF2-40B4-BE49-F238E27FC236}">
                  <a16:creationId xmlns:a16="http://schemas.microsoft.com/office/drawing/2014/main" id="{D59BE5A8-4BE1-4DCF-9888-3E07AEB4CFF1}"/>
                </a:ext>
              </a:extLst>
            </p:cNvPr>
            <p:cNvSpPr>
              <a:spLocks noChangeShapeType="1"/>
            </p:cNvSpPr>
            <p:nvPr/>
          </p:nvSpPr>
          <p:spPr bwMode="auto">
            <a:xfrm>
              <a:off x="5328" y="2832"/>
              <a:ext cx="0"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84030" name="Text Box 30">
              <a:extLst>
                <a:ext uri="{FF2B5EF4-FFF2-40B4-BE49-F238E27FC236}">
                  <a16:creationId xmlns:a16="http://schemas.microsoft.com/office/drawing/2014/main" id="{541D7F65-3BF4-4058-A028-5CAB91A4A791}"/>
                </a:ext>
              </a:extLst>
            </p:cNvPr>
            <p:cNvSpPr txBox="1">
              <a:spLocks noChangeArrowheads="1"/>
            </p:cNvSpPr>
            <p:nvPr/>
          </p:nvSpPr>
          <p:spPr bwMode="auto">
            <a:xfrm>
              <a:off x="4032" y="1488"/>
              <a:ext cx="1344" cy="19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1400">
                  <a:solidFill>
                    <a:srgbClr val="000000"/>
                  </a:solidFill>
                  <a:effectLst>
                    <a:outerShdw blurRad="38100" dist="38100" dir="2700000" algn="tl">
                      <a:srgbClr val="C0C0C0"/>
                    </a:outerShdw>
                  </a:effectLst>
                  <a:latin typeface="Arial" panose="020B0604020202020204" pitchFamily="34" charset="0"/>
                </a:rPr>
                <a:t>Bible Churches</a:t>
              </a:r>
            </a:p>
          </p:txBody>
        </p:sp>
        <p:sp>
          <p:nvSpPr>
            <p:cNvPr id="384031" name="Text Box 31">
              <a:extLst>
                <a:ext uri="{FF2B5EF4-FFF2-40B4-BE49-F238E27FC236}">
                  <a16:creationId xmlns:a16="http://schemas.microsoft.com/office/drawing/2014/main" id="{659A30DA-217C-4E5F-AF09-16F1D7BCB789}"/>
                </a:ext>
              </a:extLst>
            </p:cNvPr>
            <p:cNvSpPr txBox="1">
              <a:spLocks noChangeArrowheads="1"/>
            </p:cNvSpPr>
            <p:nvPr/>
          </p:nvSpPr>
          <p:spPr bwMode="auto">
            <a:xfrm>
              <a:off x="2208" y="1536"/>
              <a:ext cx="1344" cy="19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1400">
                  <a:solidFill>
                    <a:srgbClr val="000000"/>
                  </a:solidFill>
                  <a:effectLst>
                    <a:outerShdw blurRad="38100" dist="38100" dir="2700000" algn="tl">
                      <a:srgbClr val="C0C0C0"/>
                    </a:outerShdw>
                  </a:effectLst>
                  <a:latin typeface="Arial" panose="020B0604020202020204" pitchFamily="34" charset="0"/>
                </a:rPr>
                <a:t>Anglicans</a:t>
              </a:r>
            </a:p>
          </p:txBody>
        </p:sp>
        <p:sp>
          <p:nvSpPr>
            <p:cNvPr id="384032" name="Text Box 32">
              <a:extLst>
                <a:ext uri="{FF2B5EF4-FFF2-40B4-BE49-F238E27FC236}">
                  <a16:creationId xmlns:a16="http://schemas.microsoft.com/office/drawing/2014/main" id="{C2C56DB4-BCC8-4CA3-A1E6-675949DE0FE6}"/>
                </a:ext>
              </a:extLst>
            </p:cNvPr>
            <p:cNvSpPr txBox="1">
              <a:spLocks noChangeArrowheads="1"/>
            </p:cNvSpPr>
            <p:nvPr/>
          </p:nvSpPr>
          <p:spPr bwMode="auto">
            <a:xfrm>
              <a:off x="3696" y="1728"/>
              <a:ext cx="1344" cy="19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1400">
                  <a:solidFill>
                    <a:srgbClr val="000000"/>
                  </a:solidFill>
                  <a:effectLst>
                    <a:outerShdw blurRad="38100" dist="38100" dir="2700000" algn="tl">
                      <a:srgbClr val="C0C0C0"/>
                    </a:outerShdw>
                  </a:effectLst>
                  <a:latin typeface="Arial" panose="020B0604020202020204" pitchFamily="34" charset="0"/>
                </a:rPr>
                <a:t>Independent Churches</a:t>
              </a:r>
            </a:p>
          </p:txBody>
        </p:sp>
        <p:sp>
          <p:nvSpPr>
            <p:cNvPr id="384033" name="Text Box 33">
              <a:extLst>
                <a:ext uri="{FF2B5EF4-FFF2-40B4-BE49-F238E27FC236}">
                  <a16:creationId xmlns:a16="http://schemas.microsoft.com/office/drawing/2014/main" id="{992851C5-E7FC-4CDC-94E2-EBD2FF0F4B3D}"/>
                </a:ext>
              </a:extLst>
            </p:cNvPr>
            <p:cNvSpPr txBox="1">
              <a:spLocks noChangeArrowheads="1"/>
            </p:cNvSpPr>
            <p:nvPr/>
          </p:nvSpPr>
          <p:spPr bwMode="auto">
            <a:xfrm>
              <a:off x="2544" y="1872"/>
              <a:ext cx="1344" cy="19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1400">
                  <a:solidFill>
                    <a:srgbClr val="000000"/>
                  </a:solidFill>
                  <a:effectLst>
                    <a:outerShdw blurRad="38100" dist="38100" dir="2700000" algn="tl">
                      <a:srgbClr val="C0C0C0"/>
                    </a:outerShdw>
                  </a:effectLst>
                  <a:latin typeface="Arial" panose="020B0604020202020204" pitchFamily="34" charset="0"/>
                </a:rPr>
                <a:t>Lutherans</a:t>
              </a:r>
            </a:p>
          </p:txBody>
        </p:sp>
        <p:sp>
          <p:nvSpPr>
            <p:cNvPr id="384035" name="Text Box 35">
              <a:extLst>
                <a:ext uri="{FF2B5EF4-FFF2-40B4-BE49-F238E27FC236}">
                  <a16:creationId xmlns:a16="http://schemas.microsoft.com/office/drawing/2014/main" id="{1EF49863-AE8A-4F97-9225-833E5FF8D073}"/>
                </a:ext>
              </a:extLst>
            </p:cNvPr>
            <p:cNvSpPr txBox="1">
              <a:spLocks noChangeArrowheads="1"/>
            </p:cNvSpPr>
            <p:nvPr/>
          </p:nvSpPr>
          <p:spPr bwMode="auto">
            <a:xfrm>
              <a:off x="3504" y="2304"/>
              <a:ext cx="1344" cy="19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1400">
                  <a:solidFill>
                    <a:srgbClr val="000000"/>
                  </a:solidFill>
                  <a:effectLst>
                    <a:outerShdw blurRad="38100" dist="38100" dir="2700000" algn="tl">
                      <a:srgbClr val="C0C0C0"/>
                    </a:outerShdw>
                  </a:effectLst>
                  <a:latin typeface="Arial" panose="020B0604020202020204" pitchFamily="34" charset="0"/>
                </a:rPr>
                <a:t>Baptists</a:t>
              </a:r>
            </a:p>
          </p:txBody>
        </p:sp>
        <p:sp>
          <p:nvSpPr>
            <p:cNvPr id="384039" name="Text Box 39">
              <a:extLst>
                <a:ext uri="{FF2B5EF4-FFF2-40B4-BE49-F238E27FC236}">
                  <a16:creationId xmlns:a16="http://schemas.microsoft.com/office/drawing/2014/main" id="{DAD8D738-339E-430B-96ED-846256F0E5C1}"/>
                </a:ext>
              </a:extLst>
            </p:cNvPr>
            <p:cNvSpPr txBox="1">
              <a:spLocks noChangeArrowheads="1"/>
            </p:cNvSpPr>
            <p:nvPr/>
          </p:nvSpPr>
          <p:spPr bwMode="auto">
            <a:xfrm>
              <a:off x="2640" y="2496"/>
              <a:ext cx="1344" cy="19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1400">
                  <a:solidFill>
                    <a:srgbClr val="000000"/>
                  </a:solidFill>
                  <a:effectLst>
                    <a:outerShdw blurRad="38100" dist="38100" dir="2700000" algn="tl">
                      <a:srgbClr val="C0C0C0"/>
                    </a:outerShdw>
                  </a:effectLst>
                  <a:latin typeface="Arial" panose="020B0604020202020204" pitchFamily="34" charset="0"/>
                </a:rPr>
                <a:t>Presbyterians</a:t>
              </a:r>
            </a:p>
          </p:txBody>
        </p:sp>
        <p:sp>
          <p:nvSpPr>
            <p:cNvPr id="384040" name="Text Box 40">
              <a:extLst>
                <a:ext uri="{FF2B5EF4-FFF2-40B4-BE49-F238E27FC236}">
                  <a16:creationId xmlns:a16="http://schemas.microsoft.com/office/drawing/2014/main" id="{4363F7EA-2883-4031-9330-48928AB8ACB0}"/>
                </a:ext>
              </a:extLst>
            </p:cNvPr>
            <p:cNvSpPr txBox="1">
              <a:spLocks noChangeArrowheads="1"/>
            </p:cNvSpPr>
            <p:nvPr/>
          </p:nvSpPr>
          <p:spPr bwMode="auto">
            <a:xfrm>
              <a:off x="2736" y="2160"/>
              <a:ext cx="1344" cy="19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1400">
                  <a:solidFill>
                    <a:srgbClr val="000000"/>
                  </a:solidFill>
                  <a:effectLst>
                    <a:outerShdw blurRad="38100" dist="38100" dir="2700000" algn="tl">
                      <a:srgbClr val="C0C0C0"/>
                    </a:outerShdw>
                  </a:effectLst>
                  <a:latin typeface="Arial" panose="020B0604020202020204" pitchFamily="34" charset="0"/>
                </a:rPr>
                <a:t>Methodists</a:t>
              </a:r>
            </a:p>
          </p:txBody>
        </p:sp>
        <p:sp>
          <p:nvSpPr>
            <p:cNvPr id="384041" name="Text Box 41">
              <a:extLst>
                <a:ext uri="{FF2B5EF4-FFF2-40B4-BE49-F238E27FC236}">
                  <a16:creationId xmlns:a16="http://schemas.microsoft.com/office/drawing/2014/main" id="{4B2EC8AD-1087-4AB0-A46F-2B6C48246336}"/>
                </a:ext>
              </a:extLst>
            </p:cNvPr>
            <p:cNvSpPr txBox="1">
              <a:spLocks noChangeArrowheads="1"/>
            </p:cNvSpPr>
            <p:nvPr/>
          </p:nvSpPr>
          <p:spPr bwMode="auto">
            <a:xfrm>
              <a:off x="1536" y="2064"/>
              <a:ext cx="1344" cy="19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1400">
                  <a:solidFill>
                    <a:srgbClr val="000000"/>
                  </a:solidFill>
                  <a:effectLst>
                    <a:outerShdw blurRad="38100" dist="38100" dir="2700000" algn="tl">
                      <a:srgbClr val="C0C0C0"/>
                    </a:outerShdw>
                  </a:effectLst>
                  <a:latin typeface="Arial" panose="020B0604020202020204" pitchFamily="34" charset="0"/>
                </a:rPr>
                <a:t>Eastern Orthodox</a:t>
              </a:r>
            </a:p>
          </p:txBody>
        </p:sp>
        <p:sp>
          <p:nvSpPr>
            <p:cNvPr id="384042" name="Text Box 42">
              <a:extLst>
                <a:ext uri="{FF2B5EF4-FFF2-40B4-BE49-F238E27FC236}">
                  <a16:creationId xmlns:a16="http://schemas.microsoft.com/office/drawing/2014/main" id="{6CFEFC32-8F0E-4241-80CA-F5C740A0F383}"/>
                </a:ext>
              </a:extLst>
            </p:cNvPr>
            <p:cNvSpPr txBox="1">
              <a:spLocks noChangeArrowheads="1"/>
            </p:cNvSpPr>
            <p:nvPr/>
          </p:nvSpPr>
          <p:spPr bwMode="auto">
            <a:xfrm>
              <a:off x="336" y="1824"/>
              <a:ext cx="1056" cy="19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1400">
                  <a:solidFill>
                    <a:srgbClr val="000000"/>
                  </a:solidFill>
                  <a:effectLst>
                    <a:outerShdw blurRad="38100" dist="38100" dir="2700000" algn="tl">
                      <a:srgbClr val="C0C0C0"/>
                    </a:outerShdw>
                  </a:effectLst>
                  <a:latin typeface="Arial" panose="020B0604020202020204" pitchFamily="34" charset="0"/>
                </a:rPr>
                <a:t>Roman Catholic</a:t>
              </a:r>
            </a:p>
          </p:txBody>
        </p:sp>
        <p:sp>
          <p:nvSpPr>
            <p:cNvPr id="384043" name="Text Box 43">
              <a:extLst>
                <a:ext uri="{FF2B5EF4-FFF2-40B4-BE49-F238E27FC236}">
                  <a16:creationId xmlns:a16="http://schemas.microsoft.com/office/drawing/2014/main" id="{7A64AE9F-E9E8-451E-8772-93F243BC6EB4}"/>
                </a:ext>
              </a:extLst>
            </p:cNvPr>
            <p:cNvSpPr txBox="1">
              <a:spLocks noChangeArrowheads="1"/>
            </p:cNvSpPr>
            <p:nvPr/>
          </p:nvSpPr>
          <p:spPr bwMode="auto">
            <a:xfrm>
              <a:off x="4224" y="2496"/>
              <a:ext cx="1344" cy="19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1400">
                  <a:solidFill>
                    <a:srgbClr val="000000"/>
                  </a:solidFill>
                  <a:effectLst>
                    <a:outerShdw blurRad="38100" dist="38100" dir="2700000" algn="tl">
                      <a:srgbClr val="C0C0C0"/>
                    </a:outerShdw>
                  </a:effectLst>
                  <a:latin typeface="Arial" panose="020B0604020202020204" pitchFamily="34" charset="0"/>
                </a:rPr>
                <a:t>Church of Christ</a:t>
              </a:r>
            </a:p>
          </p:txBody>
        </p:sp>
        <p:sp>
          <p:nvSpPr>
            <p:cNvPr id="384044" name="Text Box 44">
              <a:extLst>
                <a:ext uri="{FF2B5EF4-FFF2-40B4-BE49-F238E27FC236}">
                  <a16:creationId xmlns:a16="http://schemas.microsoft.com/office/drawing/2014/main" id="{25EDCEE1-AFBE-44C7-9D6D-9D3AE36E992E}"/>
                </a:ext>
              </a:extLst>
            </p:cNvPr>
            <p:cNvSpPr txBox="1">
              <a:spLocks noChangeArrowheads="1"/>
            </p:cNvSpPr>
            <p:nvPr/>
          </p:nvSpPr>
          <p:spPr bwMode="auto">
            <a:xfrm>
              <a:off x="4176" y="2016"/>
              <a:ext cx="1344" cy="19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1400">
                  <a:solidFill>
                    <a:srgbClr val="000000"/>
                  </a:solidFill>
                  <a:effectLst>
                    <a:outerShdw blurRad="38100" dist="38100" dir="2700000" algn="tl">
                      <a:srgbClr val="C0C0C0"/>
                    </a:outerShdw>
                  </a:effectLst>
                  <a:latin typeface="Arial" panose="020B0604020202020204" pitchFamily="34" charset="0"/>
                </a:rPr>
                <a:t>Disciples of Christ</a:t>
              </a:r>
            </a:p>
          </p:txBody>
        </p:sp>
        <p:sp>
          <p:nvSpPr>
            <p:cNvPr id="384045" name="Text Box 45">
              <a:extLst>
                <a:ext uri="{FF2B5EF4-FFF2-40B4-BE49-F238E27FC236}">
                  <a16:creationId xmlns:a16="http://schemas.microsoft.com/office/drawing/2014/main" id="{AC112FF1-AD39-4969-994A-AF24B4685198}"/>
                </a:ext>
              </a:extLst>
            </p:cNvPr>
            <p:cNvSpPr txBox="1">
              <a:spLocks noChangeArrowheads="1"/>
            </p:cNvSpPr>
            <p:nvPr/>
          </p:nvSpPr>
          <p:spPr bwMode="auto">
            <a:xfrm>
              <a:off x="192" y="2928"/>
              <a:ext cx="768" cy="44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000" b="1">
                  <a:solidFill>
                    <a:srgbClr val="800000"/>
                  </a:solidFill>
                  <a:effectLst>
                    <a:outerShdw blurRad="38100" dist="38100" dir="2700000" algn="tl">
                      <a:srgbClr val="C0C0C0"/>
                    </a:outerShdw>
                  </a:effectLst>
                  <a:latin typeface="Bradley Hand ITC" panose="03070402050302030203" pitchFamily="66" charset="0"/>
                </a:rPr>
                <a:t>Sola Ecclesia</a:t>
              </a:r>
            </a:p>
          </p:txBody>
        </p:sp>
        <p:sp>
          <p:nvSpPr>
            <p:cNvPr id="384046" name="Text Box 46">
              <a:extLst>
                <a:ext uri="{FF2B5EF4-FFF2-40B4-BE49-F238E27FC236}">
                  <a16:creationId xmlns:a16="http://schemas.microsoft.com/office/drawing/2014/main" id="{E00DAEBE-5711-4385-99AA-3798B12AEEDE}"/>
                </a:ext>
              </a:extLst>
            </p:cNvPr>
            <p:cNvSpPr txBox="1">
              <a:spLocks noChangeArrowheads="1"/>
            </p:cNvSpPr>
            <p:nvPr/>
          </p:nvSpPr>
          <p:spPr bwMode="auto">
            <a:xfrm>
              <a:off x="2400" y="2928"/>
              <a:ext cx="960" cy="2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000" b="1">
                  <a:solidFill>
                    <a:srgbClr val="800000"/>
                  </a:solidFill>
                  <a:effectLst>
                    <a:outerShdw blurRad="38100" dist="38100" dir="2700000" algn="tl">
                      <a:srgbClr val="C0C0C0"/>
                    </a:outerShdw>
                  </a:effectLst>
                  <a:latin typeface="Bradley Hand ITC" panose="03070402050302030203" pitchFamily="66" charset="0"/>
                </a:rPr>
                <a:t>Regula fidei</a:t>
              </a:r>
            </a:p>
          </p:txBody>
        </p:sp>
        <p:sp>
          <p:nvSpPr>
            <p:cNvPr id="384047" name="Text Box 47">
              <a:extLst>
                <a:ext uri="{FF2B5EF4-FFF2-40B4-BE49-F238E27FC236}">
                  <a16:creationId xmlns:a16="http://schemas.microsoft.com/office/drawing/2014/main" id="{1CBA7C28-F27C-4363-ABD9-6264C5482255}"/>
                </a:ext>
              </a:extLst>
            </p:cNvPr>
            <p:cNvSpPr txBox="1">
              <a:spLocks noChangeArrowheads="1"/>
            </p:cNvSpPr>
            <p:nvPr/>
          </p:nvSpPr>
          <p:spPr bwMode="auto">
            <a:xfrm>
              <a:off x="2880" y="1584"/>
              <a:ext cx="1344" cy="19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1400">
                  <a:solidFill>
                    <a:srgbClr val="000000"/>
                  </a:solidFill>
                  <a:effectLst>
                    <a:outerShdw blurRad="38100" dist="38100" dir="2700000" algn="tl">
                      <a:srgbClr val="C0C0C0"/>
                    </a:outerShdw>
                  </a:effectLst>
                  <a:latin typeface="Arial" panose="020B0604020202020204" pitchFamily="34" charset="0"/>
                </a:rPr>
                <a:t>Reformed</a:t>
              </a: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2" name="Rectangle 2">
            <a:extLst>
              <a:ext uri="{FF2B5EF4-FFF2-40B4-BE49-F238E27FC236}">
                <a16:creationId xmlns:a16="http://schemas.microsoft.com/office/drawing/2014/main" id="{36CD57E1-4914-42E2-A177-F652CEA5C2F0}"/>
              </a:ext>
            </a:extLst>
          </p:cNvPr>
          <p:cNvSpPr>
            <a:spLocks noChangeArrowheads="1"/>
          </p:cNvSpPr>
          <p:nvPr/>
        </p:nvSpPr>
        <p:spPr bwMode="auto">
          <a:xfrm>
            <a:off x="6003635" y="3244334"/>
            <a:ext cx="184731" cy="369332"/>
          </a:xfrm>
          <a:prstGeom prst="rect">
            <a:avLst/>
          </a:prstGeom>
          <a:solidFill>
            <a:schemeClr val="bg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547843" name="Rectangle 3">
            <a:extLst>
              <a:ext uri="{FF2B5EF4-FFF2-40B4-BE49-F238E27FC236}">
                <a16:creationId xmlns:a16="http://schemas.microsoft.com/office/drawing/2014/main" id="{5A2F7D3C-5C6C-4A1A-8155-E94563887509}"/>
              </a:ext>
            </a:extLst>
          </p:cNvPr>
          <p:cNvSpPr>
            <a:spLocks noChangeArrowheads="1"/>
          </p:cNvSpPr>
          <p:nvPr/>
        </p:nvSpPr>
        <p:spPr bwMode="auto">
          <a:xfrm>
            <a:off x="2413000" y="3251200"/>
            <a:ext cx="1854200" cy="406400"/>
          </a:xfrm>
          <a:prstGeom prst="rect">
            <a:avLst/>
          </a:prstGeom>
          <a:noFill/>
          <a:ln w="9525">
            <a:solidFill>
              <a:schemeClr val="tx1"/>
            </a:solidFill>
            <a:miter lim="800000"/>
            <a:headEnd/>
            <a:tailEnd/>
          </a:ln>
          <a:effectLst>
            <a:outerShdw dist="107763" dir="18900000" algn="ctr" rotWithShape="0">
              <a:schemeClr val="bg2">
                <a:alpha val="50000"/>
              </a:schemeClr>
            </a:outerShdw>
          </a:effectLst>
          <a:extLst>
            <a:ext uri="{909E8E84-426E-40DD-AFC4-6F175D3DCCD1}">
              <a14:hiddenFill xmlns:a14="http://schemas.microsoft.com/office/drawing/2010/main">
                <a:solidFill>
                  <a:srgbClr val="990000"/>
                </a:solidFill>
              </a14:hiddenFill>
            </a:ext>
          </a:extLst>
        </p:spPr>
        <p:txBody>
          <a:bodyPr wrap="none" anchor="ctr">
            <a:spAutoFit/>
          </a:bodyPr>
          <a:lstStyle/>
          <a:p>
            <a:pPr algn="ctr" fontAlgn="base">
              <a:spcBef>
                <a:spcPct val="0"/>
              </a:spcBef>
              <a:spcAft>
                <a:spcPct val="0"/>
              </a:spcAft>
            </a:pPr>
            <a:r>
              <a:rPr lang="en-US" altLang="en-US" sz="2000" b="1">
                <a:solidFill>
                  <a:srgbClr val="000000"/>
                </a:solidFill>
                <a:latin typeface="Barrett Extended" panose="020B0500000000000000" pitchFamily="34" charset="0"/>
              </a:rPr>
              <a:t>Manuscripts</a:t>
            </a:r>
          </a:p>
        </p:txBody>
      </p:sp>
      <p:sp>
        <p:nvSpPr>
          <p:cNvPr id="547844" name="Rectangle 4">
            <a:extLst>
              <a:ext uri="{FF2B5EF4-FFF2-40B4-BE49-F238E27FC236}">
                <a16:creationId xmlns:a16="http://schemas.microsoft.com/office/drawing/2014/main" id="{5AE2879B-3AF1-43D3-9514-F808E93992F7}"/>
              </a:ext>
            </a:extLst>
          </p:cNvPr>
          <p:cNvSpPr>
            <a:spLocks noChangeArrowheads="1"/>
          </p:cNvSpPr>
          <p:nvPr/>
        </p:nvSpPr>
        <p:spPr bwMode="auto">
          <a:xfrm>
            <a:off x="2230438" y="3992564"/>
            <a:ext cx="2646362" cy="579437"/>
          </a:xfrm>
          <a:prstGeom prst="rect">
            <a:avLst/>
          </a:prstGeom>
          <a:solidFill>
            <a:srgbClr val="990000"/>
          </a:solidFill>
          <a:ln>
            <a:noFill/>
          </a:ln>
          <a:effectLst>
            <a:outerShdw dist="107763" dir="13500000" algn="ctr" rotWithShape="0">
              <a:schemeClr val="bg2">
                <a:alpha val="5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p>
            <a:pPr algn="ctr" fontAlgn="base">
              <a:lnSpc>
                <a:spcPct val="80000"/>
              </a:lnSpc>
              <a:spcBef>
                <a:spcPct val="20000"/>
              </a:spcBef>
              <a:spcAft>
                <a:spcPct val="0"/>
              </a:spcAft>
              <a:buClr>
                <a:srgbClr val="990000"/>
              </a:buClr>
            </a:pPr>
            <a:r>
              <a:rPr lang="en-US" altLang="en-US" sz="4000">
                <a:solidFill>
                  <a:srgbClr val="FFFFFF"/>
                </a:solidFill>
                <a:latin typeface="Calligrapher" panose="020B0604020202020204" pitchFamily="2" charset="0"/>
              </a:rPr>
              <a:t>Inspiration</a:t>
            </a:r>
            <a:endParaRPr lang="en-US" altLang="en-US" sz="4400">
              <a:solidFill>
                <a:srgbClr val="FFFFFF"/>
              </a:solidFill>
              <a:latin typeface="Calligrapher" panose="020B0604020202020204" pitchFamily="2" charset="0"/>
            </a:endParaRPr>
          </a:p>
        </p:txBody>
      </p:sp>
      <p:sp>
        <p:nvSpPr>
          <p:cNvPr id="547845" name="Rectangle 5">
            <a:extLst>
              <a:ext uri="{FF2B5EF4-FFF2-40B4-BE49-F238E27FC236}">
                <a16:creationId xmlns:a16="http://schemas.microsoft.com/office/drawing/2014/main" id="{C237B29F-5285-41B9-A40C-D1EEB8EDE590}"/>
              </a:ext>
            </a:extLst>
          </p:cNvPr>
          <p:cNvSpPr>
            <a:spLocks noChangeArrowheads="1"/>
          </p:cNvSpPr>
          <p:nvPr/>
        </p:nvSpPr>
        <p:spPr bwMode="auto">
          <a:xfrm>
            <a:off x="7080250" y="4662488"/>
            <a:ext cx="3475038" cy="4429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990000"/>
                </a:solidFill>
              </a14:hiddenFill>
            </a:ext>
            <a:ext uri="{AF507438-7753-43E0-B8FC-AC1667EBCBE1}">
              <a14:hiddenEffects xmlns:a14="http://schemas.microsoft.com/office/drawing/2010/main">
                <a:effectLst>
                  <a:outerShdw dist="107763" dir="13500000" algn="ctr" rotWithShape="0">
                    <a:schemeClr val="bg2">
                      <a:alpha val="50000"/>
                    </a:schemeClr>
                  </a:outerShdw>
                </a:effectLst>
              </a14:hiddenEffects>
            </a:ext>
          </a:extLst>
        </p:spPr>
        <p:txBody>
          <a:bodyPr wrap="none" anchor="ctr">
            <a:spAutoFit/>
          </a:bodyPr>
          <a:lstStyle/>
          <a:p>
            <a:pPr algn="ctr" fontAlgn="base">
              <a:lnSpc>
                <a:spcPct val="80000"/>
              </a:lnSpc>
              <a:spcBef>
                <a:spcPct val="20000"/>
              </a:spcBef>
              <a:spcAft>
                <a:spcPct val="0"/>
              </a:spcAft>
              <a:buClr>
                <a:srgbClr val="990000"/>
              </a:buClr>
            </a:pPr>
            <a:r>
              <a:rPr lang="en-US" altLang="en-US" sz="2800">
                <a:solidFill>
                  <a:srgbClr val="000000"/>
                </a:solidFill>
                <a:latin typeface="Forte" panose="03060902040502070203" pitchFamily="66" charset="0"/>
              </a:rPr>
              <a:t>Mechanical Dictation</a:t>
            </a:r>
            <a:endParaRPr lang="en-US" altLang="en-US" sz="4400">
              <a:solidFill>
                <a:srgbClr val="000000"/>
              </a:solidFill>
              <a:latin typeface="Forte" panose="03060902040502070203" pitchFamily="66" charset="0"/>
            </a:endParaRPr>
          </a:p>
        </p:txBody>
      </p:sp>
      <p:sp>
        <p:nvSpPr>
          <p:cNvPr id="547846" name="Rectangle 6">
            <a:extLst>
              <a:ext uri="{FF2B5EF4-FFF2-40B4-BE49-F238E27FC236}">
                <a16:creationId xmlns:a16="http://schemas.microsoft.com/office/drawing/2014/main" id="{B8B7F61C-FA13-47A3-962C-E39FBF613BAC}"/>
              </a:ext>
            </a:extLst>
          </p:cNvPr>
          <p:cNvSpPr>
            <a:spLocks noChangeArrowheads="1"/>
          </p:cNvSpPr>
          <p:nvPr/>
        </p:nvSpPr>
        <p:spPr bwMode="auto">
          <a:xfrm>
            <a:off x="2587414" y="1754695"/>
            <a:ext cx="2637260" cy="584775"/>
          </a:xfrm>
          <a:prstGeom prst="rect">
            <a:avLst/>
          </a:prstGeom>
          <a:solidFill>
            <a:srgbClr val="990000"/>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990000"/>
            </a:extrusionClr>
            <a:contourClr>
              <a:srgbClr val="9900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flatTx/>
          </a:bodyPr>
          <a:lstStyle/>
          <a:p>
            <a:pPr algn="ctr" fontAlgn="base">
              <a:lnSpc>
                <a:spcPct val="80000"/>
              </a:lnSpc>
              <a:spcBef>
                <a:spcPct val="20000"/>
              </a:spcBef>
              <a:spcAft>
                <a:spcPct val="0"/>
              </a:spcAft>
              <a:buClr>
                <a:srgbClr val="990000"/>
              </a:buClr>
            </a:pPr>
            <a:r>
              <a:rPr lang="en-US" altLang="en-US" sz="4000">
                <a:solidFill>
                  <a:srgbClr val="FFFFFF"/>
                </a:solidFill>
                <a:latin typeface="Herald" panose="020B0604020202020204" pitchFamily="2" charset="0"/>
              </a:rPr>
              <a:t>Apocrypha</a:t>
            </a:r>
            <a:endParaRPr lang="en-US" altLang="en-US" sz="5400">
              <a:solidFill>
                <a:srgbClr val="FFFFFF"/>
              </a:solidFill>
              <a:latin typeface="Herald" panose="020B0604020202020204" pitchFamily="2" charset="0"/>
            </a:endParaRPr>
          </a:p>
        </p:txBody>
      </p:sp>
      <p:sp>
        <p:nvSpPr>
          <p:cNvPr id="547847" name="Rectangle 7">
            <a:extLst>
              <a:ext uri="{FF2B5EF4-FFF2-40B4-BE49-F238E27FC236}">
                <a16:creationId xmlns:a16="http://schemas.microsoft.com/office/drawing/2014/main" id="{F006AA0D-E530-42C4-AC32-FF537B80DCD7}"/>
              </a:ext>
            </a:extLst>
          </p:cNvPr>
          <p:cNvSpPr>
            <a:spLocks noChangeArrowheads="1"/>
          </p:cNvSpPr>
          <p:nvPr/>
        </p:nvSpPr>
        <p:spPr bwMode="auto">
          <a:xfrm>
            <a:off x="5221175" y="3798204"/>
            <a:ext cx="4094391" cy="79829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alpha val="50000"/>
                    </a:schemeClr>
                  </a:outerShdw>
                </a:effectLst>
              </a14:hiddenEffects>
            </a:ext>
          </a:extLst>
        </p:spPr>
        <p:txBody>
          <a:bodyPr wrap="none" anchor="ctr">
            <a:spAutoFit/>
          </a:bodyPr>
          <a:lstStyle/>
          <a:p>
            <a:pPr algn="ctr" fontAlgn="base">
              <a:lnSpc>
                <a:spcPct val="80000"/>
              </a:lnSpc>
              <a:spcBef>
                <a:spcPct val="20000"/>
              </a:spcBef>
              <a:spcAft>
                <a:spcPct val="0"/>
              </a:spcAft>
              <a:buClr>
                <a:srgbClr val="990000"/>
              </a:buClr>
            </a:pPr>
            <a:r>
              <a:rPr lang="en-US" altLang="en-US" sz="5400">
                <a:solidFill>
                  <a:srgbClr val="000000"/>
                </a:solidFill>
                <a:latin typeface="Magneto" panose="04030805050802020D02" pitchFamily="82" charset="0"/>
              </a:rPr>
              <a:t>Revelation</a:t>
            </a:r>
          </a:p>
        </p:txBody>
      </p:sp>
      <p:sp>
        <p:nvSpPr>
          <p:cNvPr id="547848" name="Rectangle 8">
            <a:extLst>
              <a:ext uri="{FF2B5EF4-FFF2-40B4-BE49-F238E27FC236}">
                <a16:creationId xmlns:a16="http://schemas.microsoft.com/office/drawing/2014/main" id="{73EB7DD1-A015-4266-8424-7C5B5D19E8E4}"/>
              </a:ext>
            </a:extLst>
          </p:cNvPr>
          <p:cNvSpPr>
            <a:spLocks noChangeArrowheads="1"/>
          </p:cNvSpPr>
          <p:nvPr/>
        </p:nvSpPr>
        <p:spPr bwMode="auto">
          <a:xfrm>
            <a:off x="2236788" y="5957888"/>
            <a:ext cx="5187950" cy="442912"/>
          </a:xfrm>
          <a:prstGeom prst="rect">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wrap="none" anchor="ctr">
            <a:spAutoFit/>
          </a:bodyPr>
          <a:lstStyle/>
          <a:p>
            <a:pPr algn="ctr" fontAlgn="base">
              <a:lnSpc>
                <a:spcPct val="80000"/>
              </a:lnSpc>
              <a:spcBef>
                <a:spcPct val="20000"/>
              </a:spcBef>
              <a:spcAft>
                <a:spcPct val="0"/>
              </a:spcAft>
              <a:buClr>
                <a:srgbClr val="990000"/>
              </a:buClr>
            </a:pPr>
            <a:r>
              <a:rPr lang="en-US" altLang="en-US" sz="2800" i="1">
                <a:solidFill>
                  <a:srgbClr val="000000"/>
                </a:solidFill>
                <a:latin typeface="Wide Latin" panose="020A0A07050505020404" pitchFamily="18" charset="0"/>
              </a:rPr>
              <a:t>Prima Scriptura</a:t>
            </a:r>
          </a:p>
        </p:txBody>
      </p:sp>
      <p:sp>
        <p:nvSpPr>
          <p:cNvPr id="547849" name="Oval 9">
            <a:extLst>
              <a:ext uri="{FF2B5EF4-FFF2-40B4-BE49-F238E27FC236}">
                <a16:creationId xmlns:a16="http://schemas.microsoft.com/office/drawing/2014/main" id="{DE4CC9B3-95E3-4A34-A026-40F3CBBC9E20}"/>
              </a:ext>
            </a:extLst>
          </p:cNvPr>
          <p:cNvSpPr>
            <a:spLocks noChangeArrowheads="1"/>
          </p:cNvSpPr>
          <p:nvPr/>
        </p:nvSpPr>
        <p:spPr bwMode="auto">
          <a:xfrm>
            <a:off x="4977153" y="818368"/>
            <a:ext cx="5509535" cy="822305"/>
          </a:xfrm>
          <a:prstGeom prst="ellipse">
            <a:avLst/>
          </a:prstGeom>
          <a:solidFill>
            <a:srgbClr val="990000"/>
          </a:solidFill>
          <a:ln>
            <a:noFill/>
          </a:ln>
          <a:effectLst/>
          <a:scene3d>
            <a:camera prst="legacyObliqueTopRight"/>
            <a:lightRig rig="legacyFlat3" dir="b"/>
          </a:scene3d>
          <a:sp3d extrusionH="430200" prstMaterial="legacyMatte">
            <a:bevelT w="13500" h="13500" prst="angle"/>
            <a:bevelB w="13500" h="13500" prst="angle"/>
            <a:extrusionClr>
              <a:srgbClr val="990000"/>
            </a:extrusionClr>
            <a:contourClr>
              <a:srgbClr val="990000"/>
            </a:contourClr>
          </a:sp3d>
          <a:extLst>
            <a:ext uri="{91240B29-F687-4F45-9708-019B960494DF}">
              <a14:hiddenLine xmlns:a14="http://schemas.microsoft.com/office/drawing/2010/main" w="9525">
                <a:noFill/>
                <a:round/>
                <a:headEnd/>
                <a:tailEnd/>
              </a14:hiddenLine>
            </a:ext>
            <a:ext uri="{AF507438-7753-43E0-B8FC-AC1667EBCBE1}">
              <a14:hiddenEffects xmlns:a14="http://schemas.microsoft.com/office/drawing/2010/main">
                <a:effectLst>
                  <a:outerShdw dist="17961" dir="2700000" algn="ctr" rotWithShape="0">
                    <a:srgbClr val="990000">
                      <a:gamma/>
                      <a:shade val="60000"/>
                      <a:invGamma/>
                    </a:srgbClr>
                  </a:outerShdw>
                </a:effectLst>
              </a14:hiddenEffects>
            </a:ext>
          </a:extLst>
        </p:spPr>
        <p:txBody>
          <a:bodyPr wrap="none" anchor="ctr">
            <a:spAutoFit/>
            <a:flatTx/>
          </a:bodyPr>
          <a:lstStyle/>
          <a:p>
            <a:pPr algn="ctr" fontAlgn="base">
              <a:spcBef>
                <a:spcPct val="0"/>
              </a:spcBef>
              <a:spcAft>
                <a:spcPct val="0"/>
              </a:spcAft>
            </a:pPr>
            <a:r>
              <a:rPr lang="en-US" altLang="en-US" sz="3200" b="1">
                <a:solidFill>
                  <a:srgbClr val="FFFFFF"/>
                </a:solidFill>
                <a:latin typeface="Arial" panose="020B0604020202020204" pitchFamily="34" charset="0"/>
              </a:rPr>
              <a:t>Dual-source theory</a:t>
            </a:r>
          </a:p>
        </p:txBody>
      </p:sp>
      <p:sp>
        <p:nvSpPr>
          <p:cNvPr id="547850" name="Rectangle 10">
            <a:extLst>
              <a:ext uri="{FF2B5EF4-FFF2-40B4-BE49-F238E27FC236}">
                <a16:creationId xmlns:a16="http://schemas.microsoft.com/office/drawing/2014/main" id="{8B4BF9BA-FD61-4381-9B77-58E9141CD509}"/>
              </a:ext>
            </a:extLst>
          </p:cNvPr>
          <p:cNvSpPr>
            <a:spLocks noChangeArrowheads="1"/>
          </p:cNvSpPr>
          <p:nvPr/>
        </p:nvSpPr>
        <p:spPr bwMode="auto">
          <a:xfrm>
            <a:off x="4261969" y="2372947"/>
            <a:ext cx="6301726" cy="83099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none" anchor="ctr">
            <a:spAutoFit/>
          </a:bodyPr>
          <a:lstStyle/>
          <a:p>
            <a:pPr algn="ctr" fontAlgn="base">
              <a:lnSpc>
                <a:spcPct val="80000"/>
              </a:lnSpc>
              <a:spcBef>
                <a:spcPct val="20000"/>
              </a:spcBef>
              <a:spcAft>
                <a:spcPct val="0"/>
              </a:spcAft>
              <a:buClr>
                <a:srgbClr val="990000"/>
              </a:buClr>
            </a:pPr>
            <a:r>
              <a:rPr lang="en-US" altLang="en-US" sz="6000">
                <a:solidFill>
                  <a:srgbClr val="990000"/>
                </a:solidFill>
                <a:latin typeface="Pegasus" panose="020B0604020202020204" pitchFamily="2" charset="0"/>
              </a:rPr>
              <a:t>Bible Translations</a:t>
            </a:r>
            <a:endParaRPr lang="en-US" altLang="en-US" sz="11700">
              <a:solidFill>
                <a:srgbClr val="990000"/>
              </a:solidFill>
              <a:latin typeface="Pegasus" panose="020B0604020202020204" pitchFamily="2" charset="0"/>
            </a:endParaRPr>
          </a:p>
        </p:txBody>
      </p:sp>
      <p:sp>
        <p:nvSpPr>
          <p:cNvPr id="547851" name="Oval 11">
            <a:extLst>
              <a:ext uri="{FF2B5EF4-FFF2-40B4-BE49-F238E27FC236}">
                <a16:creationId xmlns:a16="http://schemas.microsoft.com/office/drawing/2014/main" id="{FCF10CB8-DEC9-4EF3-8D02-B67FC1872E33}"/>
              </a:ext>
            </a:extLst>
          </p:cNvPr>
          <p:cNvSpPr>
            <a:spLocks noChangeArrowheads="1"/>
          </p:cNvSpPr>
          <p:nvPr/>
        </p:nvSpPr>
        <p:spPr bwMode="auto">
          <a:xfrm>
            <a:off x="1865575" y="438541"/>
            <a:ext cx="1537765" cy="545318"/>
          </a:xfrm>
          <a:prstGeom prst="ellipse">
            <a:avLst/>
          </a:prstGeom>
          <a:solidFill>
            <a:srgbClr val="990000"/>
          </a:solidFill>
          <a:ln>
            <a:noFill/>
          </a:ln>
          <a:effectLst>
            <a:outerShdw dist="107763" dir="8100000" algn="ctr" rotWithShape="0">
              <a:srgbClr val="808080">
                <a:alpha val="50000"/>
              </a:srgbClr>
            </a:outerShdw>
          </a:effectLst>
          <a:extLst>
            <a:ext uri="{91240B29-F687-4F45-9708-019B960494DF}">
              <a14:hiddenLine xmlns:a14="http://schemas.microsoft.com/office/drawing/2010/main" w="9525">
                <a:solidFill>
                  <a:schemeClr val="tx1"/>
                </a:solidFill>
                <a:round/>
                <a:headEnd/>
                <a:tailEnd/>
              </a14:hiddenLine>
            </a:ext>
          </a:extLst>
        </p:spPr>
        <p:txBody>
          <a:bodyPr wrap="none" anchor="ctr">
            <a:spAutoFit/>
          </a:bodyPr>
          <a:lstStyle/>
          <a:p>
            <a:pPr algn="ctr" fontAlgn="base">
              <a:lnSpc>
                <a:spcPct val="80000"/>
              </a:lnSpc>
              <a:spcBef>
                <a:spcPct val="20000"/>
              </a:spcBef>
              <a:spcAft>
                <a:spcPct val="0"/>
              </a:spcAft>
              <a:buClr>
                <a:srgbClr val="990000"/>
              </a:buClr>
            </a:pPr>
            <a:r>
              <a:rPr lang="en-US" altLang="en-US" sz="2400">
                <a:solidFill>
                  <a:srgbClr val="FFFFFF"/>
                </a:solidFill>
                <a:latin typeface="Arial" panose="020B0604020202020204" pitchFamily="34" charset="0"/>
              </a:rPr>
              <a:t>Canon</a:t>
            </a:r>
            <a:endParaRPr lang="en-US" altLang="en-US" sz="3200" b="1">
              <a:solidFill>
                <a:srgbClr val="FFFFFF"/>
              </a:solidFill>
              <a:latin typeface="Arial" panose="020B0604020202020204" pitchFamily="34" charset="0"/>
            </a:endParaRPr>
          </a:p>
        </p:txBody>
      </p:sp>
      <p:sp>
        <p:nvSpPr>
          <p:cNvPr id="547852" name="Rectangle 12">
            <a:extLst>
              <a:ext uri="{FF2B5EF4-FFF2-40B4-BE49-F238E27FC236}">
                <a16:creationId xmlns:a16="http://schemas.microsoft.com/office/drawing/2014/main" id="{98D39511-149C-4F9D-99F8-846710136B12}"/>
              </a:ext>
            </a:extLst>
          </p:cNvPr>
          <p:cNvSpPr>
            <a:spLocks noChangeArrowheads="1"/>
          </p:cNvSpPr>
          <p:nvPr/>
        </p:nvSpPr>
        <p:spPr bwMode="auto">
          <a:xfrm>
            <a:off x="2120901" y="5105401"/>
            <a:ext cx="1465263" cy="466725"/>
          </a:xfrm>
          <a:prstGeom prst="rect">
            <a:avLst/>
          </a:prstGeom>
          <a:solidFill>
            <a:schemeClr val="bg1"/>
          </a:solidFill>
          <a:ln w="9525">
            <a:solidFill>
              <a:schemeClr val="tx1"/>
            </a:solidFill>
            <a:miter lim="800000"/>
            <a:headEnd/>
            <a:tailEnd/>
          </a:ln>
          <a:effectLst>
            <a:outerShdw dist="107763" dir="13500000" algn="ctr" rotWithShape="0">
              <a:schemeClr val="bg2">
                <a:alpha val="50000"/>
              </a:schemeClr>
            </a:outerShdw>
          </a:effectLst>
        </p:spPr>
        <p:txBody>
          <a:bodyPr wrap="none" anchor="ctr">
            <a:spAutoFit/>
          </a:bodyPr>
          <a:lstStyle/>
          <a:p>
            <a:pPr algn="ctr" fontAlgn="base">
              <a:spcBef>
                <a:spcPct val="0"/>
              </a:spcBef>
              <a:spcAft>
                <a:spcPct val="0"/>
              </a:spcAft>
            </a:pPr>
            <a:r>
              <a:rPr lang="en-US" altLang="en-US" sz="2400">
                <a:solidFill>
                  <a:srgbClr val="000000"/>
                </a:solidFill>
                <a:latin typeface="Arial" panose="020B0604020202020204" pitchFamily="34" charset="0"/>
              </a:rPr>
              <a:t>Inerrancy</a:t>
            </a:r>
          </a:p>
        </p:txBody>
      </p:sp>
      <p:sp>
        <p:nvSpPr>
          <p:cNvPr id="547853" name="Rectangle 13">
            <a:extLst>
              <a:ext uri="{FF2B5EF4-FFF2-40B4-BE49-F238E27FC236}">
                <a16:creationId xmlns:a16="http://schemas.microsoft.com/office/drawing/2014/main" id="{4728E736-B2CB-4542-A8D2-15089A1A3541}"/>
              </a:ext>
            </a:extLst>
          </p:cNvPr>
          <p:cNvSpPr>
            <a:spLocks noChangeArrowheads="1"/>
          </p:cNvSpPr>
          <p:nvPr/>
        </p:nvSpPr>
        <p:spPr bwMode="auto">
          <a:xfrm>
            <a:off x="3733801" y="4724400"/>
            <a:ext cx="2339975" cy="457200"/>
          </a:xfrm>
          <a:prstGeom prst="rect">
            <a:avLst/>
          </a:prstGeom>
          <a:noFill/>
          <a:ln>
            <a:noFill/>
          </a:ln>
          <a:effectLst>
            <a:outerShdw dist="107763" dir="13500000" algn="ctr" rotWithShape="0">
              <a:schemeClr val="bg2">
                <a:alpha val="50000"/>
              </a:schemeClr>
            </a:outerShdw>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fontAlgn="base">
              <a:spcBef>
                <a:spcPct val="0"/>
              </a:spcBef>
              <a:spcAft>
                <a:spcPct val="0"/>
              </a:spcAft>
            </a:pPr>
            <a:r>
              <a:rPr lang="en-US" altLang="en-US" sz="2400" b="1">
                <a:solidFill>
                  <a:srgbClr val="000000"/>
                </a:solidFill>
                <a:effectLst>
                  <a:outerShdw blurRad="38100" dist="38100" dir="2700000" algn="tl">
                    <a:srgbClr val="C0C0C0"/>
                  </a:outerShdw>
                </a:effectLst>
                <a:latin typeface="SimSun" panose="02010600030101010101" pitchFamily="2" charset="-122"/>
              </a:rPr>
              <a:t>Interpretation</a:t>
            </a:r>
          </a:p>
        </p:txBody>
      </p:sp>
      <p:sp>
        <p:nvSpPr>
          <p:cNvPr id="547854" name="Rectangle 14">
            <a:extLst>
              <a:ext uri="{FF2B5EF4-FFF2-40B4-BE49-F238E27FC236}">
                <a16:creationId xmlns:a16="http://schemas.microsoft.com/office/drawing/2014/main" id="{145432AD-110C-49A2-BC82-30119958EF7F}"/>
              </a:ext>
            </a:extLst>
          </p:cNvPr>
          <p:cNvSpPr>
            <a:spLocks noChangeArrowheads="1"/>
          </p:cNvSpPr>
          <p:nvPr/>
        </p:nvSpPr>
        <p:spPr bwMode="auto">
          <a:xfrm>
            <a:off x="3721100" y="76201"/>
            <a:ext cx="1308100" cy="823913"/>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en-US" sz="4800" b="1">
                <a:solidFill>
                  <a:srgbClr val="990000"/>
                </a:solidFill>
                <a:latin typeface="Perpetua" panose="02020502060401020303" pitchFamily="18" charset="0"/>
              </a:rPr>
              <a:t>LXX</a:t>
            </a:r>
          </a:p>
        </p:txBody>
      </p:sp>
      <p:sp>
        <p:nvSpPr>
          <p:cNvPr id="547855" name="Rectangle 15">
            <a:extLst>
              <a:ext uri="{FF2B5EF4-FFF2-40B4-BE49-F238E27FC236}">
                <a16:creationId xmlns:a16="http://schemas.microsoft.com/office/drawing/2014/main" id="{BB955E0F-2764-4565-8ED9-3B93CFB3EB6A}"/>
              </a:ext>
            </a:extLst>
          </p:cNvPr>
          <p:cNvSpPr>
            <a:spLocks noChangeArrowheads="1"/>
          </p:cNvSpPr>
          <p:nvPr/>
        </p:nvSpPr>
        <p:spPr bwMode="auto">
          <a:xfrm>
            <a:off x="7620001" y="1676401"/>
            <a:ext cx="3135313" cy="701675"/>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en-US" sz="4000" i="1">
                <a:solidFill>
                  <a:srgbClr val="000000"/>
                </a:solidFill>
                <a:latin typeface="Times New Roman" panose="02020603050405020304" pitchFamily="18" charset="0"/>
              </a:rPr>
              <a:t>Sola Scriptura</a:t>
            </a:r>
          </a:p>
        </p:txBody>
      </p:sp>
      <p:sp>
        <p:nvSpPr>
          <p:cNvPr id="547856" name="Rectangle 16">
            <a:extLst>
              <a:ext uri="{FF2B5EF4-FFF2-40B4-BE49-F238E27FC236}">
                <a16:creationId xmlns:a16="http://schemas.microsoft.com/office/drawing/2014/main" id="{46AE1DFD-2447-4316-94E1-F6B5B26C2F48}"/>
              </a:ext>
            </a:extLst>
          </p:cNvPr>
          <p:cNvSpPr>
            <a:spLocks noChangeArrowheads="1"/>
          </p:cNvSpPr>
          <p:nvPr/>
        </p:nvSpPr>
        <p:spPr bwMode="auto">
          <a:xfrm>
            <a:off x="6324601" y="5211764"/>
            <a:ext cx="3065463" cy="579437"/>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en-US" sz="3200">
                <a:solidFill>
                  <a:srgbClr val="990000"/>
                </a:solidFill>
                <a:latin typeface="Algerian" panose="04020705040A02060702" pitchFamily="82" charset="0"/>
              </a:rPr>
              <a:t>Hermeneutics</a:t>
            </a:r>
          </a:p>
        </p:txBody>
      </p:sp>
      <p:sp>
        <p:nvSpPr>
          <p:cNvPr id="547857" name="Rectangle 17">
            <a:extLst>
              <a:ext uri="{FF2B5EF4-FFF2-40B4-BE49-F238E27FC236}">
                <a16:creationId xmlns:a16="http://schemas.microsoft.com/office/drawing/2014/main" id="{A05B5D26-34D7-4DFC-888B-0DD037D773B4}"/>
              </a:ext>
            </a:extLst>
          </p:cNvPr>
          <p:cNvSpPr>
            <a:spLocks noChangeArrowheads="1"/>
          </p:cNvSpPr>
          <p:nvPr/>
        </p:nvSpPr>
        <p:spPr bwMode="auto">
          <a:xfrm>
            <a:off x="4800600" y="3200400"/>
            <a:ext cx="3562350" cy="641350"/>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en-US" sz="3600" b="1">
                <a:solidFill>
                  <a:srgbClr val="000000"/>
                </a:solidFill>
                <a:latin typeface="Arial" panose="020B0604020202020204" pitchFamily="34" charset="0"/>
              </a:rPr>
              <a:t>Authorial Intent</a:t>
            </a:r>
          </a:p>
        </p:txBody>
      </p:sp>
      <p:sp>
        <p:nvSpPr>
          <p:cNvPr id="547858" name="Rectangle 18">
            <a:extLst>
              <a:ext uri="{FF2B5EF4-FFF2-40B4-BE49-F238E27FC236}">
                <a16:creationId xmlns:a16="http://schemas.microsoft.com/office/drawing/2014/main" id="{E44523E4-508E-4946-A2A7-6C8D0F43C233}"/>
              </a:ext>
            </a:extLst>
          </p:cNvPr>
          <p:cNvSpPr>
            <a:spLocks noChangeArrowheads="1"/>
          </p:cNvSpPr>
          <p:nvPr/>
        </p:nvSpPr>
        <p:spPr bwMode="auto">
          <a:xfrm>
            <a:off x="8610600" y="3276600"/>
            <a:ext cx="1893888" cy="457200"/>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en-US" sz="2400" b="1" i="1" u="sng">
                <a:solidFill>
                  <a:srgbClr val="000000"/>
                </a:solidFill>
                <a:latin typeface="Arial" panose="020B0604020202020204" pitchFamily="34" charset="0"/>
              </a:rPr>
              <a:t>Autographa</a:t>
            </a:r>
          </a:p>
        </p:txBody>
      </p:sp>
      <p:sp>
        <p:nvSpPr>
          <p:cNvPr id="547859" name="Rectangle 19">
            <a:extLst>
              <a:ext uri="{FF2B5EF4-FFF2-40B4-BE49-F238E27FC236}">
                <a16:creationId xmlns:a16="http://schemas.microsoft.com/office/drawing/2014/main" id="{F0EB5616-4266-4487-A6D4-9D9185B07DD6}"/>
              </a:ext>
            </a:extLst>
          </p:cNvPr>
          <p:cNvSpPr>
            <a:spLocks noChangeArrowheads="1"/>
          </p:cNvSpPr>
          <p:nvPr/>
        </p:nvSpPr>
        <p:spPr bwMode="auto">
          <a:xfrm>
            <a:off x="8288339" y="5683251"/>
            <a:ext cx="2005677" cy="646331"/>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en-US" sz="3600">
                <a:solidFill>
                  <a:srgbClr val="990000"/>
                </a:solidFill>
                <a:latin typeface="Brisk Extended" panose="020B0604020202020204" pitchFamily="2" charset="0"/>
              </a:rPr>
              <a:t>Authority</a:t>
            </a:r>
          </a:p>
        </p:txBody>
      </p:sp>
      <p:sp>
        <p:nvSpPr>
          <p:cNvPr id="547860" name="Rectangle 20">
            <a:extLst>
              <a:ext uri="{FF2B5EF4-FFF2-40B4-BE49-F238E27FC236}">
                <a16:creationId xmlns:a16="http://schemas.microsoft.com/office/drawing/2014/main" id="{DC67E94A-42DD-48D4-AC44-D1DA25C95D26}"/>
              </a:ext>
            </a:extLst>
          </p:cNvPr>
          <p:cNvSpPr>
            <a:spLocks noChangeArrowheads="1"/>
          </p:cNvSpPr>
          <p:nvPr/>
        </p:nvSpPr>
        <p:spPr bwMode="auto">
          <a:xfrm>
            <a:off x="1676400" y="2590800"/>
            <a:ext cx="1993900" cy="457200"/>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en-US" sz="2400" b="1" i="1">
                <a:solidFill>
                  <a:srgbClr val="000000"/>
                </a:solidFill>
                <a:effectLst>
                  <a:outerShdw blurRad="38100" dist="38100" dir="2700000" algn="tl">
                    <a:srgbClr val="C0C0C0"/>
                  </a:outerShdw>
                </a:effectLst>
                <a:latin typeface="Arial" panose="020B0604020202020204" pitchFamily="34" charset="0"/>
              </a:rPr>
              <a:t>Regula Fidei</a:t>
            </a:r>
          </a:p>
        </p:txBody>
      </p:sp>
      <p:sp>
        <p:nvSpPr>
          <p:cNvPr id="547861" name="Rectangle 21">
            <a:extLst>
              <a:ext uri="{FF2B5EF4-FFF2-40B4-BE49-F238E27FC236}">
                <a16:creationId xmlns:a16="http://schemas.microsoft.com/office/drawing/2014/main" id="{551719FF-8807-48AF-AB1D-D7E3DAA6EABA}"/>
              </a:ext>
            </a:extLst>
          </p:cNvPr>
          <p:cNvSpPr>
            <a:spLocks noChangeArrowheads="1"/>
          </p:cNvSpPr>
          <p:nvPr/>
        </p:nvSpPr>
        <p:spPr bwMode="auto">
          <a:xfrm>
            <a:off x="7696201" y="76200"/>
            <a:ext cx="1122363" cy="641350"/>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en-US" sz="3600" b="1">
                <a:solidFill>
                  <a:srgbClr val="000000"/>
                </a:solidFill>
                <a:latin typeface="Rage Italic" panose="03070502040507070304" pitchFamily="66" charset="0"/>
              </a:rPr>
              <a:t>Genre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4" name="Rectangle 2">
            <a:extLst>
              <a:ext uri="{FF2B5EF4-FFF2-40B4-BE49-F238E27FC236}">
                <a16:creationId xmlns:a16="http://schemas.microsoft.com/office/drawing/2014/main" id="{66EF17E2-B46A-4B8A-999C-6B773D24C4FF}"/>
              </a:ext>
            </a:extLst>
          </p:cNvPr>
          <p:cNvSpPr>
            <a:spLocks noChangeArrowheads="1"/>
          </p:cNvSpPr>
          <p:nvPr/>
        </p:nvSpPr>
        <p:spPr bwMode="auto">
          <a:xfrm>
            <a:off x="1524001" y="1"/>
            <a:ext cx="9140825" cy="68564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solidFill>
                <a:srgbClr val="000000"/>
              </a:solidFill>
              <a:latin typeface="Arial" panose="020B0604020202020204" pitchFamily="34" charset="0"/>
            </a:endParaRPr>
          </a:p>
        </p:txBody>
      </p:sp>
      <p:grpSp>
        <p:nvGrpSpPr>
          <p:cNvPr id="392223" name="Group 31">
            <a:extLst>
              <a:ext uri="{FF2B5EF4-FFF2-40B4-BE49-F238E27FC236}">
                <a16:creationId xmlns:a16="http://schemas.microsoft.com/office/drawing/2014/main" id="{2E5A93DB-C3A2-4D29-8E76-0CE0A168E581}"/>
              </a:ext>
            </a:extLst>
          </p:cNvPr>
          <p:cNvGrpSpPr>
            <a:grpSpLocks/>
          </p:cNvGrpSpPr>
          <p:nvPr/>
        </p:nvGrpSpPr>
        <p:grpSpPr bwMode="auto">
          <a:xfrm>
            <a:off x="1447800" y="1143001"/>
            <a:ext cx="9144000" cy="5229225"/>
            <a:chOff x="-48" y="720"/>
            <a:chExt cx="5760" cy="3294"/>
          </a:xfrm>
        </p:grpSpPr>
        <p:sp>
          <p:nvSpPr>
            <p:cNvPr id="392196" name="Line 4">
              <a:extLst>
                <a:ext uri="{FF2B5EF4-FFF2-40B4-BE49-F238E27FC236}">
                  <a16:creationId xmlns:a16="http://schemas.microsoft.com/office/drawing/2014/main" id="{4A6F2E15-2822-4668-856D-9D1AA58595B1}"/>
                </a:ext>
              </a:extLst>
            </p:cNvPr>
            <p:cNvSpPr>
              <a:spLocks noChangeShapeType="1"/>
            </p:cNvSpPr>
            <p:nvPr/>
          </p:nvSpPr>
          <p:spPr bwMode="auto">
            <a:xfrm>
              <a:off x="432" y="2832"/>
              <a:ext cx="4896"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92197" name="Text Box 5">
              <a:extLst>
                <a:ext uri="{FF2B5EF4-FFF2-40B4-BE49-F238E27FC236}">
                  <a16:creationId xmlns:a16="http://schemas.microsoft.com/office/drawing/2014/main" id="{8796ECC6-ADB3-450D-BBB7-1D370D9AC875}"/>
                </a:ext>
              </a:extLst>
            </p:cNvPr>
            <p:cNvSpPr txBox="1">
              <a:spLocks noChangeArrowheads="1"/>
            </p:cNvSpPr>
            <p:nvPr/>
          </p:nvSpPr>
          <p:spPr bwMode="auto">
            <a:xfrm>
              <a:off x="192" y="2928"/>
              <a:ext cx="768" cy="44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000" b="1">
                  <a:solidFill>
                    <a:srgbClr val="800000"/>
                  </a:solidFill>
                  <a:effectLst>
                    <a:outerShdw blurRad="38100" dist="38100" dir="2700000" algn="tl">
                      <a:srgbClr val="C0C0C0"/>
                    </a:outerShdw>
                  </a:effectLst>
                  <a:latin typeface="Bradley Hand ITC" panose="03070402050302030203" pitchFamily="66" charset="0"/>
                </a:rPr>
                <a:t>Sola Ecclesia</a:t>
              </a:r>
            </a:p>
          </p:txBody>
        </p:sp>
        <p:sp>
          <p:nvSpPr>
            <p:cNvPr id="392198" name="Text Box 6">
              <a:extLst>
                <a:ext uri="{FF2B5EF4-FFF2-40B4-BE49-F238E27FC236}">
                  <a16:creationId xmlns:a16="http://schemas.microsoft.com/office/drawing/2014/main" id="{F5D83C76-BFBF-46A9-9315-97B883B5B43F}"/>
                </a:ext>
              </a:extLst>
            </p:cNvPr>
            <p:cNvSpPr txBox="1">
              <a:spLocks noChangeArrowheads="1"/>
            </p:cNvSpPr>
            <p:nvPr/>
          </p:nvSpPr>
          <p:spPr bwMode="auto">
            <a:xfrm>
              <a:off x="1104" y="2928"/>
              <a:ext cx="1056" cy="44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000" b="1">
                  <a:solidFill>
                    <a:srgbClr val="800000"/>
                  </a:solidFill>
                  <a:effectLst>
                    <a:outerShdw blurRad="38100" dist="38100" dir="2700000" algn="tl">
                      <a:srgbClr val="C0C0C0"/>
                    </a:outerShdw>
                  </a:effectLst>
                  <a:latin typeface="Bradley Hand ITC" panose="03070402050302030203" pitchFamily="66" charset="0"/>
                </a:rPr>
                <a:t>Prima Scriptura</a:t>
              </a:r>
            </a:p>
          </p:txBody>
        </p:sp>
        <p:sp>
          <p:nvSpPr>
            <p:cNvPr id="392199" name="Text Box 7">
              <a:extLst>
                <a:ext uri="{FF2B5EF4-FFF2-40B4-BE49-F238E27FC236}">
                  <a16:creationId xmlns:a16="http://schemas.microsoft.com/office/drawing/2014/main" id="{4C685AD4-9FFF-4172-BD49-DB63C9DE0FEA}"/>
                </a:ext>
              </a:extLst>
            </p:cNvPr>
            <p:cNvSpPr txBox="1">
              <a:spLocks noChangeArrowheads="1"/>
            </p:cNvSpPr>
            <p:nvPr/>
          </p:nvSpPr>
          <p:spPr bwMode="auto">
            <a:xfrm>
              <a:off x="3600" y="2928"/>
              <a:ext cx="816" cy="44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000" b="1">
                  <a:solidFill>
                    <a:srgbClr val="800000"/>
                  </a:solidFill>
                  <a:effectLst>
                    <a:outerShdw blurRad="38100" dist="38100" dir="2700000" algn="tl">
                      <a:srgbClr val="C0C0C0"/>
                    </a:outerShdw>
                  </a:effectLst>
                  <a:latin typeface="Bradley Hand ITC" panose="03070402050302030203" pitchFamily="66" charset="0"/>
                </a:rPr>
                <a:t>Sola Scriptura</a:t>
              </a:r>
            </a:p>
          </p:txBody>
        </p:sp>
        <p:sp>
          <p:nvSpPr>
            <p:cNvPr id="392200" name="Text Box 8">
              <a:extLst>
                <a:ext uri="{FF2B5EF4-FFF2-40B4-BE49-F238E27FC236}">
                  <a16:creationId xmlns:a16="http://schemas.microsoft.com/office/drawing/2014/main" id="{4CDD052A-8C3B-4A53-A6DE-E4FC86E15063}"/>
                </a:ext>
              </a:extLst>
            </p:cNvPr>
            <p:cNvSpPr txBox="1">
              <a:spLocks noChangeArrowheads="1"/>
            </p:cNvSpPr>
            <p:nvPr/>
          </p:nvSpPr>
          <p:spPr bwMode="auto">
            <a:xfrm>
              <a:off x="4704" y="2928"/>
              <a:ext cx="816" cy="44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000" b="1">
                  <a:solidFill>
                    <a:srgbClr val="800000"/>
                  </a:solidFill>
                  <a:effectLst>
                    <a:outerShdw blurRad="38100" dist="38100" dir="2700000" algn="tl">
                      <a:srgbClr val="C0C0C0"/>
                    </a:outerShdw>
                  </a:effectLst>
                  <a:latin typeface="Bradley Hand ITC" panose="03070402050302030203" pitchFamily="66" charset="0"/>
                </a:rPr>
                <a:t>Solo Scriptura</a:t>
              </a:r>
            </a:p>
          </p:txBody>
        </p:sp>
        <p:sp>
          <p:nvSpPr>
            <p:cNvPr id="392201" name="Text Box 9">
              <a:extLst>
                <a:ext uri="{FF2B5EF4-FFF2-40B4-BE49-F238E27FC236}">
                  <a16:creationId xmlns:a16="http://schemas.microsoft.com/office/drawing/2014/main" id="{AC14EC7D-AE41-46F9-9465-F80341A64C37}"/>
                </a:ext>
              </a:extLst>
            </p:cNvPr>
            <p:cNvSpPr txBox="1">
              <a:spLocks noChangeArrowheads="1"/>
            </p:cNvSpPr>
            <p:nvPr/>
          </p:nvSpPr>
          <p:spPr bwMode="auto">
            <a:xfrm>
              <a:off x="4320" y="2428"/>
              <a:ext cx="1392" cy="40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a:solidFill>
                    <a:srgbClr val="000000"/>
                  </a:solidFill>
                  <a:effectLst>
                    <a:outerShdw blurRad="38100" dist="38100" dir="2700000" algn="tl">
                      <a:srgbClr val="C0C0C0"/>
                    </a:outerShdw>
                  </a:effectLst>
                  <a:latin typeface="Arial" panose="020B0604020202020204" pitchFamily="34" charset="0"/>
                </a:rPr>
                <a:t>Absolute certainty found in individual</a:t>
              </a:r>
            </a:p>
          </p:txBody>
        </p:sp>
        <p:sp>
          <p:nvSpPr>
            <p:cNvPr id="392202" name="Text Box 10">
              <a:extLst>
                <a:ext uri="{FF2B5EF4-FFF2-40B4-BE49-F238E27FC236}">
                  <a16:creationId xmlns:a16="http://schemas.microsoft.com/office/drawing/2014/main" id="{6349C291-9816-4CC9-9940-711F8A5E49FE}"/>
                </a:ext>
              </a:extLst>
            </p:cNvPr>
            <p:cNvSpPr txBox="1">
              <a:spLocks noChangeArrowheads="1"/>
            </p:cNvSpPr>
            <p:nvPr/>
          </p:nvSpPr>
          <p:spPr bwMode="auto">
            <a:xfrm>
              <a:off x="-48" y="2448"/>
              <a:ext cx="1536" cy="40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a:solidFill>
                    <a:srgbClr val="000000"/>
                  </a:solidFill>
                  <a:effectLst>
                    <a:outerShdw blurRad="38100" dist="38100" dir="2700000" algn="tl">
                      <a:srgbClr val="C0C0C0"/>
                    </a:outerShdw>
                  </a:effectLst>
                  <a:latin typeface="Arial" panose="020B0604020202020204" pitchFamily="34" charset="0"/>
                </a:rPr>
                <a:t>Absolute certainty found in institutions</a:t>
              </a:r>
            </a:p>
          </p:txBody>
        </p:sp>
        <p:sp>
          <p:nvSpPr>
            <p:cNvPr id="392203" name="Text Box 11">
              <a:extLst>
                <a:ext uri="{FF2B5EF4-FFF2-40B4-BE49-F238E27FC236}">
                  <a16:creationId xmlns:a16="http://schemas.microsoft.com/office/drawing/2014/main" id="{ED53DD98-884F-43CD-8DF1-1D98BE02FC08}"/>
                </a:ext>
              </a:extLst>
            </p:cNvPr>
            <p:cNvSpPr txBox="1">
              <a:spLocks noChangeArrowheads="1"/>
            </p:cNvSpPr>
            <p:nvPr/>
          </p:nvSpPr>
          <p:spPr bwMode="auto">
            <a:xfrm>
              <a:off x="1824" y="2255"/>
              <a:ext cx="2112" cy="57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a:solidFill>
                    <a:srgbClr val="000000"/>
                  </a:solidFill>
                  <a:effectLst>
                    <a:outerShdw blurRad="38100" dist="38100" dir="2700000" algn="tl">
                      <a:srgbClr val="C0C0C0"/>
                    </a:outerShdw>
                  </a:effectLst>
                  <a:latin typeface="Arial" panose="020B0604020202020204" pitchFamily="34" charset="0"/>
                </a:rPr>
                <a:t>Moral certainty found in community and Spirit-led individual </a:t>
              </a:r>
            </a:p>
          </p:txBody>
        </p:sp>
        <p:sp>
          <p:nvSpPr>
            <p:cNvPr id="392205" name="Line 13">
              <a:extLst>
                <a:ext uri="{FF2B5EF4-FFF2-40B4-BE49-F238E27FC236}">
                  <a16:creationId xmlns:a16="http://schemas.microsoft.com/office/drawing/2014/main" id="{9853D6F2-4A7F-4D19-862D-E2BC1E9C7232}"/>
                </a:ext>
              </a:extLst>
            </p:cNvPr>
            <p:cNvSpPr>
              <a:spLocks noChangeShapeType="1"/>
            </p:cNvSpPr>
            <p:nvPr/>
          </p:nvSpPr>
          <p:spPr bwMode="auto">
            <a:xfrm>
              <a:off x="432" y="2832"/>
              <a:ext cx="0"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92206" name="Line 14">
              <a:extLst>
                <a:ext uri="{FF2B5EF4-FFF2-40B4-BE49-F238E27FC236}">
                  <a16:creationId xmlns:a16="http://schemas.microsoft.com/office/drawing/2014/main" id="{E005FA33-EC8D-4923-946A-BB7D23690FD9}"/>
                </a:ext>
              </a:extLst>
            </p:cNvPr>
            <p:cNvSpPr>
              <a:spLocks noChangeShapeType="1"/>
            </p:cNvSpPr>
            <p:nvPr/>
          </p:nvSpPr>
          <p:spPr bwMode="auto">
            <a:xfrm>
              <a:off x="1632" y="2832"/>
              <a:ext cx="0"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92207" name="Line 15">
              <a:extLst>
                <a:ext uri="{FF2B5EF4-FFF2-40B4-BE49-F238E27FC236}">
                  <a16:creationId xmlns:a16="http://schemas.microsoft.com/office/drawing/2014/main" id="{109A3910-C6F4-4ECB-A369-11B1CE1475F9}"/>
                </a:ext>
              </a:extLst>
            </p:cNvPr>
            <p:cNvSpPr>
              <a:spLocks noChangeShapeType="1"/>
            </p:cNvSpPr>
            <p:nvPr/>
          </p:nvSpPr>
          <p:spPr bwMode="auto">
            <a:xfrm>
              <a:off x="2880" y="2832"/>
              <a:ext cx="0"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92208" name="Line 16">
              <a:extLst>
                <a:ext uri="{FF2B5EF4-FFF2-40B4-BE49-F238E27FC236}">
                  <a16:creationId xmlns:a16="http://schemas.microsoft.com/office/drawing/2014/main" id="{3F2D3005-631A-4EAB-83BD-2594C9D29441}"/>
                </a:ext>
              </a:extLst>
            </p:cNvPr>
            <p:cNvSpPr>
              <a:spLocks noChangeShapeType="1"/>
            </p:cNvSpPr>
            <p:nvPr/>
          </p:nvSpPr>
          <p:spPr bwMode="auto">
            <a:xfrm>
              <a:off x="3984" y="2832"/>
              <a:ext cx="0"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92209" name="Line 17">
              <a:extLst>
                <a:ext uri="{FF2B5EF4-FFF2-40B4-BE49-F238E27FC236}">
                  <a16:creationId xmlns:a16="http://schemas.microsoft.com/office/drawing/2014/main" id="{E8684639-D7A6-43B3-AA20-2DAE583CCBE5}"/>
                </a:ext>
              </a:extLst>
            </p:cNvPr>
            <p:cNvSpPr>
              <a:spLocks noChangeShapeType="1"/>
            </p:cNvSpPr>
            <p:nvPr/>
          </p:nvSpPr>
          <p:spPr bwMode="auto">
            <a:xfrm>
              <a:off x="5328" y="2832"/>
              <a:ext cx="0"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92211" name="Line 19">
              <a:extLst>
                <a:ext uri="{FF2B5EF4-FFF2-40B4-BE49-F238E27FC236}">
                  <a16:creationId xmlns:a16="http://schemas.microsoft.com/office/drawing/2014/main" id="{0953945A-4306-4969-B478-31992827D76A}"/>
                </a:ext>
              </a:extLst>
            </p:cNvPr>
            <p:cNvSpPr>
              <a:spLocks noChangeShapeType="1"/>
            </p:cNvSpPr>
            <p:nvPr/>
          </p:nvSpPr>
          <p:spPr bwMode="auto">
            <a:xfrm>
              <a:off x="432" y="3648"/>
              <a:ext cx="4896" cy="0"/>
            </a:xfrm>
            <a:prstGeom prst="line">
              <a:avLst/>
            </a:prstGeom>
            <a:noFill/>
            <a:ln w="571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92212" name="Text Box 20">
              <a:extLst>
                <a:ext uri="{FF2B5EF4-FFF2-40B4-BE49-F238E27FC236}">
                  <a16:creationId xmlns:a16="http://schemas.microsoft.com/office/drawing/2014/main" id="{E1A6B3EC-20D7-48AC-98CB-ABC8DACA2A00}"/>
                </a:ext>
              </a:extLst>
            </p:cNvPr>
            <p:cNvSpPr txBox="1">
              <a:spLocks noChangeArrowheads="1"/>
            </p:cNvSpPr>
            <p:nvPr/>
          </p:nvSpPr>
          <p:spPr bwMode="auto">
            <a:xfrm>
              <a:off x="336" y="3648"/>
              <a:ext cx="1392" cy="36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1600">
                  <a:solidFill>
                    <a:srgbClr val="000000"/>
                  </a:solidFill>
                  <a:latin typeface="Perpetua" panose="02020502060401020303" pitchFamily="18" charset="0"/>
                </a:rPr>
                <a:t>Dual-source view of authority and revelation</a:t>
              </a:r>
            </a:p>
          </p:txBody>
        </p:sp>
        <p:sp>
          <p:nvSpPr>
            <p:cNvPr id="392213" name="Text Box 21">
              <a:extLst>
                <a:ext uri="{FF2B5EF4-FFF2-40B4-BE49-F238E27FC236}">
                  <a16:creationId xmlns:a16="http://schemas.microsoft.com/office/drawing/2014/main" id="{E87C2595-A8B9-4FA4-B826-5338B694EFAD}"/>
                </a:ext>
              </a:extLst>
            </p:cNvPr>
            <p:cNvSpPr txBox="1">
              <a:spLocks noChangeArrowheads="1"/>
            </p:cNvSpPr>
            <p:nvPr/>
          </p:nvSpPr>
          <p:spPr bwMode="auto">
            <a:xfrm>
              <a:off x="3984" y="3648"/>
              <a:ext cx="1488" cy="36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1600">
                  <a:solidFill>
                    <a:srgbClr val="000000"/>
                  </a:solidFill>
                  <a:latin typeface="Perpetua" panose="02020502060401020303" pitchFamily="18" charset="0"/>
                </a:rPr>
                <a:t>Single-source view of authority and revelation</a:t>
              </a:r>
            </a:p>
          </p:txBody>
        </p:sp>
        <p:sp>
          <p:nvSpPr>
            <p:cNvPr id="392214" name="Arc 22">
              <a:extLst>
                <a:ext uri="{FF2B5EF4-FFF2-40B4-BE49-F238E27FC236}">
                  <a16:creationId xmlns:a16="http://schemas.microsoft.com/office/drawing/2014/main" id="{B9CD63FA-E4B4-4ED4-B363-D8CE7D940B7C}"/>
                </a:ext>
              </a:extLst>
            </p:cNvPr>
            <p:cNvSpPr>
              <a:spLocks/>
            </p:cNvSpPr>
            <p:nvPr/>
          </p:nvSpPr>
          <p:spPr bwMode="auto">
            <a:xfrm rot="13249914" flipV="1">
              <a:off x="1027" y="720"/>
              <a:ext cx="3733" cy="3264"/>
            </a:xfrm>
            <a:custGeom>
              <a:avLst/>
              <a:gdLst>
                <a:gd name="G0" fmla="+- 3105 0 0"/>
                <a:gd name="G1" fmla="+- 21600 0 0"/>
                <a:gd name="G2" fmla="+- 21600 0 0"/>
                <a:gd name="T0" fmla="*/ 0 w 24705"/>
                <a:gd name="T1" fmla="*/ 224 h 21600"/>
                <a:gd name="T2" fmla="*/ 24705 w 24705"/>
                <a:gd name="T3" fmla="*/ 21600 h 21600"/>
                <a:gd name="T4" fmla="*/ 3105 w 24705"/>
                <a:gd name="T5" fmla="*/ 21600 h 21600"/>
              </a:gdLst>
              <a:ahLst/>
              <a:cxnLst>
                <a:cxn ang="0">
                  <a:pos x="T0" y="T1"/>
                </a:cxn>
                <a:cxn ang="0">
                  <a:pos x="T2" y="T3"/>
                </a:cxn>
                <a:cxn ang="0">
                  <a:pos x="T4" y="T5"/>
                </a:cxn>
              </a:cxnLst>
              <a:rect l="0" t="0" r="r" b="b"/>
              <a:pathLst>
                <a:path w="24705" h="21600" fill="none" extrusionOk="0">
                  <a:moveTo>
                    <a:pt x="0" y="224"/>
                  </a:moveTo>
                  <a:cubicBezTo>
                    <a:pt x="1028" y="74"/>
                    <a:pt x="2065" y="0"/>
                    <a:pt x="3105" y="0"/>
                  </a:cubicBezTo>
                  <a:cubicBezTo>
                    <a:pt x="15034" y="0"/>
                    <a:pt x="24705" y="9670"/>
                    <a:pt x="24705" y="21600"/>
                  </a:cubicBezTo>
                </a:path>
                <a:path w="24705" h="21600" stroke="0" extrusionOk="0">
                  <a:moveTo>
                    <a:pt x="0" y="224"/>
                  </a:moveTo>
                  <a:cubicBezTo>
                    <a:pt x="1028" y="74"/>
                    <a:pt x="2065" y="0"/>
                    <a:pt x="3105" y="0"/>
                  </a:cubicBezTo>
                  <a:cubicBezTo>
                    <a:pt x="15034" y="0"/>
                    <a:pt x="24705" y="9670"/>
                    <a:pt x="24705" y="21600"/>
                  </a:cubicBezTo>
                  <a:lnTo>
                    <a:pt x="3105" y="21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solidFill>
                  <a:srgbClr val="000000"/>
                </a:solidFill>
                <a:latin typeface="Arial" panose="020B0604020202020204" pitchFamily="34" charset="0"/>
              </a:endParaRPr>
            </a:p>
          </p:txBody>
        </p:sp>
        <p:sp>
          <p:nvSpPr>
            <p:cNvPr id="392218" name="Text Box 26">
              <a:extLst>
                <a:ext uri="{FF2B5EF4-FFF2-40B4-BE49-F238E27FC236}">
                  <a16:creationId xmlns:a16="http://schemas.microsoft.com/office/drawing/2014/main" id="{446E514C-0D9A-4496-B202-69CDF643A450}"/>
                </a:ext>
              </a:extLst>
            </p:cNvPr>
            <p:cNvSpPr txBox="1">
              <a:spLocks noChangeArrowheads="1"/>
            </p:cNvSpPr>
            <p:nvPr/>
          </p:nvSpPr>
          <p:spPr bwMode="auto">
            <a:xfrm>
              <a:off x="2400" y="2928"/>
              <a:ext cx="960" cy="2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000" b="1">
                  <a:solidFill>
                    <a:srgbClr val="800000"/>
                  </a:solidFill>
                  <a:effectLst>
                    <a:outerShdw blurRad="38100" dist="38100" dir="2700000" algn="tl">
                      <a:srgbClr val="C0C0C0"/>
                    </a:outerShdw>
                  </a:effectLst>
                  <a:latin typeface="Bradley Hand ITC" panose="03070402050302030203" pitchFamily="66" charset="0"/>
                </a:rPr>
                <a:t>Regula fidei</a:t>
              </a:r>
            </a:p>
          </p:txBody>
        </p:sp>
        <p:sp>
          <p:nvSpPr>
            <p:cNvPr id="392220" name="WordArt 28">
              <a:extLst>
                <a:ext uri="{FF2B5EF4-FFF2-40B4-BE49-F238E27FC236}">
                  <a16:creationId xmlns:a16="http://schemas.microsoft.com/office/drawing/2014/main" id="{F34920FC-3038-4432-8915-6E8413E72F7F}"/>
                </a:ext>
              </a:extLst>
            </p:cNvPr>
            <p:cNvSpPr>
              <a:spLocks noChangeArrowheads="1" noChangeShapeType="1" noTextEdit="1"/>
            </p:cNvSpPr>
            <p:nvPr/>
          </p:nvSpPr>
          <p:spPr bwMode="auto">
            <a:xfrm>
              <a:off x="1860" y="1104"/>
              <a:ext cx="2076" cy="336"/>
            </a:xfrm>
            <a:prstGeom prst="rect">
              <a:avLst/>
            </a:prstGeom>
            <a:extLst>
              <a:ext uri="{AF507438-7753-43E0-B8FC-AC1667EBCBE1}">
                <a14:hiddenEffects xmlns:a14="http://schemas.microsoft.com/office/drawing/2010/main">
                  <a:effectLst/>
                </a14:hiddenEffects>
              </a:ext>
            </a:extLst>
          </p:spPr>
          <p:txBody>
            <a:bodyPr spcFirstLastPara="1" wrap="none" fromWordArt="1">
              <a:prstTxWarp prst="textArchUp">
                <a:avLst>
                  <a:gd name="adj" fmla="val 11012857"/>
                </a:avLst>
              </a:prstTxWarp>
            </a:bodyPr>
            <a:lstStyle/>
            <a:p>
              <a:pPr algn="ctr" fontAlgn="base">
                <a:spcBef>
                  <a:spcPct val="0"/>
                </a:spcBef>
                <a:spcAft>
                  <a:spcPct val="0"/>
                </a:spcAft>
              </a:pPr>
              <a:r>
                <a:rPr lang="en-US" sz="2400" kern="10">
                  <a:ln w="9525">
                    <a:solidFill>
                      <a:srgbClr val="000000"/>
                    </a:solidFill>
                    <a:round/>
                    <a:headEnd/>
                    <a:tailEnd/>
                  </a:ln>
                  <a:solidFill>
                    <a:srgbClr val="000000"/>
                  </a:solidFill>
                  <a:latin typeface="Perpetua" panose="02020502060401020303" pitchFamily="18" charset="0"/>
                </a:rPr>
                <a:t>Pneumatalistic Communalism</a:t>
              </a:r>
            </a:p>
          </p:txBody>
        </p:sp>
        <p:sp>
          <p:nvSpPr>
            <p:cNvPr id="392221" name="WordArt 29">
              <a:extLst>
                <a:ext uri="{FF2B5EF4-FFF2-40B4-BE49-F238E27FC236}">
                  <a16:creationId xmlns:a16="http://schemas.microsoft.com/office/drawing/2014/main" id="{49FAFE2D-A885-465D-8DCE-9074A8B141F3}"/>
                </a:ext>
              </a:extLst>
            </p:cNvPr>
            <p:cNvSpPr>
              <a:spLocks noChangeArrowheads="1" noChangeShapeType="1" noTextEdit="1"/>
            </p:cNvSpPr>
            <p:nvPr/>
          </p:nvSpPr>
          <p:spPr bwMode="auto">
            <a:xfrm rot="-2196617">
              <a:off x="144" y="1776"/>
              <a:ext cx="1674" cy="432"/>
            </a:xfrm>
            <a:prstGeom prst="rect">
              <a:avLst/>
            </a:prstGeom>
            <a:extLst>
              <a:ext uri="{AF507438-7753-43E0-B8FC-AC1667EBCBE1}">
                <a14:hiddenEffects xmlns:a14="http://schemas.microsoft.com/office/drawing/2010/main">
                  <a:effectLst/>
                </a14:hiddenEffects>
              </a:ext>
            </a:extLst>
          </p:spPr>
          <p:txBody>
            <a:bodyPr spcFirstLastPara="1" wrap="none" fromWordArt="1">
              <a:prstTxWarp prst="textArchUp">
                <a:avLst>
                  <a:gd name="adj" fmla="val 11451337"/>
                </a:avLst>
              </a:prstTxWarp>
            </a:bodyPr>
            <a:lstStyle/>
            <a:p>
              <a:pPr algn="ctr" fontAlgn="base">
                <a:spcBef>
                  <a:spcPct val="0"/>
                </a:spcBef>
                <a:spcAft>
                  <a:spcPct val="0"/>
                </a:spcAft>
              </a:pPr>
              <a:r>
                <a:rPr lang="en-US" sz="2400" kern="10">
                  <a:ln w="9525">
                    <a:solidFill>
                      <a:srgbClr val="000000"/>
                    </a:solidFill>
                    <a:round/>
                    <a:headEnd/>
                    <a:tailEnd/>
                  </a:ln>
                  <a:solidFill>
                    <a:srgbClr val="000000"/>
                  </a:solidFill>
                  <a:latin typeface="Perpetua" panose="02020502060401020303" pitchFamily="18" charset="0"/>
                </a:rPr>
                <a:t>Rationalistic Objectivism</a:t>
              </a:r>
            </a:p>
          </p:txBody>
        </p:sp>
        <p:sp>
          <p:nvSpPr>
            <p:cNvPr id="392222" name="WordArt 30">
              <a:extLst>
                <a:ext uri="{FF2B5EF4-FFF2-40B4-BE49-F238E27FC236}">
                  <a16:creationId xmlns:a16="http://schemas.microsoft.com/office/drawing/2014/main" id="{D9A74E9F-CDBB-4DA5-9FC6-24EB46E9FFA5}"/>
                </a:ext>
              </a:extLst>
            </p:cNvPr>
            <p:cNvSpPr>
              <a:spLocks noChangeArrowheads="1" noChangeShapeType="1" noTextEdit="1"/>
            </p:cNvSpPr>
            <p:nvPr/>
          </p:nvSpPr>
          <p:spPr bwMode="auto">
            <a:xfrm rot="2229454">
              <a:off x="3936" y="1728"/>
              <a:ext cx="1674" cy="432"/>
            </a:xfrm>
            <a:prstGeom prst="rect">
              <a:avLst/>
            </a:prstGeom>
            <a:extLst>
              <a:ext uri="{AF507438-7753-43E0-B8FC-AC1667EBCBE1}">
                <a14:hiddenEffects xmlns:a14="http://schemas.microsoft.com/office/drawing/2010/main">
                  <a:effectLst/>
                </a14:hiddenEffects>
              </a:ext>
            </a:extLst>
          </p:spPr>
          <p:txBody>
            <a:bodyPr spcFirstLastPara="1" wrap="none" fromWordArt="1">
              <a:prstTxWarp prst="textArchUp">
                <a:avLst>
                  <a:gd name="adj" fmla="val 11451337"/>
                </a:avLst>
              </a:prstTxWarp>
            </a:bodyPr>
            <a:lstStyle/>
            <a:p>
              <a:pPr algn="ctr" fontAlgn="base">
                <a:spcBef>
                  <a:spcPct val="0"/>
                </a:spcBef>
                <a:spcAft>
                  <a:spcPct val="0"/>
                </a:spcAft>
              </a:pPr>
              <a:r>
                <a:rPr lang="en-US" sz="2400" kern="10">
                  <a:ln w="9525">
                    <a:solidFill>
                      <a:srgbClr val="000000"/>
                    </a:solidFill>
                    <a:round/>
                    <a:headEnd/>
                    <a:tailEnd/>
                  </a:ln>
                  <a:solidFill>
                    <a:srgbClr val="000000"/>
                  </a:solidFill>
                  <a:latin typeface="Perpetua" panose="02020502060401020303" pitchFamily="18" charset="0"/>
                </a:rPr>
                <a:t>Rationalistic Objectivism</a:t>
              </a:r>
            </a:p>
          </p:txBody>
        </p:sp>
      </p:gr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2356" name="Rectangle 4">
            <a:extLst>
              <a:ext uri="{FF2B5EF4-FFF2-40B4-BE49-F238E27FC236}">
                <a16:creationId xmlns:a16="http://schemas.microsoft.com/office/drawing/2014/main" id="{66B3F3E0-8332-4E79-9C8B-CA5CC96241D1}"/>
              </a:ext>
            </a:extLst>
          </p:cNvPr>
          <p:cNvSpPr>
            <a:spLocks noGrp="1" noChangeArrowheads="1"/>
          </p:cNvSpPr>
          <p:nvPr>
            <p:ph type="ctrTitle"/>
          </p:nvPr>
        </p:nvSpPr>
        <p:spPr/>
        <p:txBody>
          <a:bodyPr/>
          <a:lstStyle/>
          <a:p>
            <a:r>
              <a:rPr lang="en-US" altLang="en-US"/>
              <a:t>Discussion Groups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2" name="Rectangle 4">
            <a:extLst>
              <a:ext uri="{FF2B5EF4-FFF2-40B4-BE49-F238E27FC236}">
                <a16:creationId xmlns:a16="http://schemas.microsoft.com/office/drawing/2014/main" id="{8972D61D-76D1-4A36-9A2C-6A96C343D3B3}"/>
              </a:ext>
            </a:extLst>
          </p:cNvPr>
          <p:cNvSpPr>
            <a:spLocks noGrp="1" noChangeArrowheads="1"/>
          </p:cNvSpPr>
          <p:nvPr>
            <p:ph type="ctrTitle"/>
          </p:nvPr>
        </p:nvSpPr>
        <p:spPr/>
        <p:txBody>
          <a:bodyPr/>
          <a:lstStyle/>
          <a:p>
            <a:r>
              <a:rPr lang="en-US" altLang="en-US">
                <a:latin typeface="Perpetua" panose="02020502060401020303" pitchFamily="18" charset="0"/>
              </a:rPr>
              <a:t>Session 1</a:t>
            </a:r>
            <a:br>
              <a:rPr lang="en-US" altLang="en-US">
                <a:latin typeface="Perpetua" panose="02020502060401020303" pitchFamily="18" charset="0"/>
              </a:rPr>
            </a:br>
            <a:r>
              <a:rPr lang="en-US" altLang="en-US"/>
              <a:t>Authority</a:t>
            </a:r>
          </a:p>
        </p:txBody>
      </p:sp>
      <p:sp>
        <p:nvSpPr>
          <p:cNvPr id="370693" name="Rectangle 5">
            <a:extLst>
              <a:ext uri="{FF2B5EF4-FFF2-40B4-BE49-F238E27FC236}">
                <a16:creationId xmlns:a16="http://schemas.microsoft.com/office/drawing/2014/main" id="{94788C1A-774F-4C5D-AF42-279859727B0A}"/>
              </a:ext>
            </a:extLst>
          </p:cNvPr>
          <p:cNvSpPr>
            <a:spLocks noGrp="1" noChangeArrowheads="1"/>
          </p:cNvSpPr>
          <p:nvPr>
            <p:ph type="subTitle" idx="1"/>
          </p:nvPr>
        </p:nvSpPr>
        <p:spPr/>
        <p:txBody>
          <a:bodyPr/>
          <a:lstStyle/>
          <a:p>
            <a:r>
              <a:rPr lang="en-US" altLang="en-US" b="1">
                <a:effectLst>
                  <a:outerShdw blurRad="38100" dist="38100" dir="2700000" algn="tl">
                    <a:srgbClr val="C0C0C0"/>
                  </a:outerShdw>
                </a:effectLst>
                <a:latin typeface="Bradley Hand ITC" panose="03070402050302030203" pitchFamily="66" charset="0"/>
              </a:rPr>
              <a:t>Who do we trust?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a:extLst>
              <a:ext uri="{FF2B5EF4-FFF2-40B4-BE49-F238E27FC236}">
                <a16:creationId xmlns:a16="http://schemas.microsoft.com/office/drawing/2014/main" id="{FE2EBB9B-F9D1-4C33-8451-A2B1EF75A0C6}"/>
              </a:ext>
            </a:extLst>
          </p:cNvPr>
          <p:cNvSpPr>
            <a:spLocks noGrp="1" noChangeArrowheads="1"/>
          </p:cNvSpPr>
          <p:nvPr>
            <p:ph type="title"/>
          </p:nvPr>
        </p:nvSpPr>
        <p:spPr/>
        <p:txBody>
          <a:bodyPr/>
          <a:lstStyle/>
          <a:p>
            <a:r>
              <a:rPr lang="en-US" altLang="en-US"/>
              <a:t>Authority</a:t>
            </a:r>
          </a:p>
        </p:txBody>
      </p:sp>
      <p:sp>
        <p:nvSpPr>
          <p:cNvPr id="576515" name="Rectangle 3">
            <a:extLst>
              <a:ext uri="{FF2B5EF4-FFF2-40B4-BE49-F238E27FC236}">
                <a16:creationId xmlns:a16="http://schemas.microsoft.com/office/drawing/2014/main" id="{F8FB0F45-FCA3-4C58-82A9-327819B65FDC}"/>
              </a:ext>
            </a:extLst>
          </p:cNvPr>
          <p:cNvSpPr>
            <a:spLocks noGrp="1" noChangeArrowheads="1"/>
          </p:cNvSpPr>
          <p:nvPr>
            <p:ph type="body" idx="1"/>
          </p:nvPr>
        </p:nvSpPr>
        <p:spPr/>
        <p:txBody>
          <a:bodyPr/>
          <a:lstStyle/>
          <a:p>
            <a:pPr marL="609600" indent="-609600">
              <a:buNone/>
            </a:pPr>
            <a:r>
              <a:rPr lang="en-US" altLang="en-US" b="1">
                <a:effectLst>
                  <a:outerShdw blurRad="38100" dist="38100" dir="2700000" algn="tl">
                    <a:srgbClr val="C0C0C0"/>
                  </a:outerShdw>
                </a:effectLst>
              </a:rPr>
              <a:t>Questions:</a:t>
            </a:r>
          </a:p>
          <a:p>
            <a:pPr marL="609600" indent="-609600">
              <a:buFontTx/>
              <a:buAutoNum type="arabicPeriod"/>
            </a:pPr>
            <a:r>
              <a:rPr lang="en-US" altLang="en-US"/>
              <a:t>What does </a:t>
            </a:r>
            <a:r>
              <a:rPr lang="en-US" altLang="en-US" i="1"/>
              <a:t>sola Scriptura</a:t>
            </a:r>
            <a:r>
              <a:rPr lang="en-US" altLang="en-US"/>
              <a:t> mean?</a:t>
            </a:r>
          </a:p>
          <a:p>
            <a:pPr marL="609600" indent="-609600">
              <a:buFontTx/>
              <a:buAutoNum type="arabicPeriod"/>
            </a:pPr>
            <a:r>
              <a:rPr lang="en-US" altLang="en-US"/>
              <a:t>What is the Roman Catholic understanding of Tradition?</a:t>
            </a:r>
          </a:p>
          <a:p>
            <a:pPr marL="609600" indent="-609600">
              <a:buFontTx/>
              <a:buAutoNum type="arabicPeriod"/>
            </a:pPr>
            <a:r>
              <a:rPr lang="en-US" altLang="en-US"/>
              <a:t>What does Eastern Orthodoxy believe concerning Tradition?</a:t>
            </a:r>
          </a:p>
          <a:p>
            <a:pPr marL="609600" indent="-609600">
              <a:buFontTx/>
              <a:buAutoNum type="arabicPeriod"/>
            </a:pPr>
            <a:r>
              <a:rPr lang="en-US" altLang="en-US"/>
              <a:t>What is the difference between </a:t>
            </a:r>
            <a:r>
              <a:rPr lang="en-US" altLang="en-US" i="1"/>
              <a:t>sola Scriptura</a:t>
            </a:r>
            <a:r>
              <a:rPr lang="en-US" altLang="en-US"/>
              <a:t> and Solo </a:t>
            </a:r>
            <a:r>
              <a:rPr lang="en-US" altLang="en-US" i="1"/>
              <a:t>Scriptura</a:t>
            </a:r>
            <a:r>
              <a:rPr lang="en-US" altLang="en-US"/>
              <a:t>?</a:t>
            </a:r>
            <a:endParaRPr lang="en-US" altLang="en-US" i="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6274" name="Rectangle 2">
            <a:extLst>
              <a:ext uri="{FF2B5EF4-FFF2-40B4-BE49-F238E27FC236}">
                <a16:creationId xmlns:a16="http://schemas.microsoft.com/office/drawing/2014/main" id="{55FCC7E5-307A-4DB1-B68C-630FD4B91D31}"/>
              </a:ext>
            </a:extLst>
          </p:cNvPr>
          <p:cNvSpPr>
            <a:spLocks noGrp="1" noChangeArrowheads="1"/>
          </p:cNvSpPr>
          <p:nvPr>
            <p:ph type="title"/>
          </p:nvPr>
        </p:nvSpPr>
        <p:spPr/>
        <p:txBody>
          <a:bodyPr/>
          <a:lstStyle/>
          <a:p>
            <a:endParaRPr lang="en-US" altLang="en-US"/>
          </a:p>
        </p:txBody>
      </p:sp>
      <p:sp>
        <p:nvSpPr>
          <p:cNvPr id="566275" name="Rectangle 3">
            <a:extLst>
              <a:ext uri="{FF2B5EF4-FFF2-40B4-BE49-F238E27FC236}">
                <a16:creationId xmlns:a16="http://schemas.microsoft.com/office/drawing/2014/main" id="{F4FE9A2F-29E0-463C-A4AE-EBF79D3E9097}"/>
              </a:ext>
            </a:extLst>
          </p:cNvPr>
          <p:cNvSpPr>
            <a:spLocks noGrp="1" noChangeArrowheads="1"/>
          </p:cNvSpPr>
          <p:nvPr>
            <p:ph type="body" idx="1"/>
          </p:nvPr>
        </p:nvSpPr>
        <p:spPr/>
        <p:txBody>
          <a:bodyPr/>
          <a:lstStyle/>
          <a:p>
            <a:pPr>
              <a:buFontTx/>
              <a:buNone/>
            </a:pPr>
            <a:endParaRPr lang="en-US" altLang="en-US" b="1">
              <a:effectLst>
                <a:outerShdw blurRad="38100" dist="38100" dir="2700000" algn="tl">
                  <a:srgbClr val="C0C0C0"/>
                </a:outerShdw>
              </a:effectLst>
            </a:endParaRPr>
          </a:p>
          <a:p>
            <a:pPr>
              <a:buFontTx/>
              <a:buNone/>
            </a:pPr>
            <a:endParaRPr lang="en-US" altLang="en-US" b="1">
              <a:effectLst>
                <a:outerShdw blurRad="38100" dist="38100" dir="2700000" algn="tl">
                  <a:srgbClr val="C0C0C0"/>
                </a:outerShdw>
              </a:effectLst>
            </a:endParaRPr>
          </a:p>
          <a:p>
            <a:pPr algn="ctr">
              <a:buFontTx/>
              <a:buNone/>
            </a:pPr>
            <a:r>
              <a:rPr lang="en-US" altLang="en-US" sz="4000" b="1">
                <a:effectLst>
                  <a:outerShdw blurRad="38100" dist="38100" dir="2700000" algn="tl">
                    <a:srgbClr val="C0C0C0"/>
                  </a:outerShdw>
                </a:effectLst>
              </a:rPr>
              <a:t>Story of the Reformation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02" name="Rectangle 2">
            <a:extLst>
              <a:ext uri="{FF2B5EF4-FFF2-40B4-BE49-F238E27FC236}">
                <a16:creationId xmlns:a16="http://schemas.microsoft.com/office/drawing/2014/main" id="{C0118F2B-47BD-48EF-AF45-9E17E8C31402}"/>
              </a:ext>
            </a:extLst>
          </p:cNvPr>
          <p:cNvSpPr>
            <a:spLocks noGrp="1" noChangeArrowheads="1"/>
          </p:cNvSpPr>
          <p:nvPr>
            <p:ph type="title"/>
          </p:nvPr>
        </p:nvSpPr>
        <p:spPr/>
        <p:txBody>
          <a:bodyPr/>
          <a:lstStyle/>
          <a:p>
            <a:r>
              <a:rPr lang="en-US" altLang="en-US"/>
              <a:t>Authority</a:t>
            </a:r>
          </a:p>
        </p:txBody>
      </p:sp>
      <p:sp>
        <p:nvSpPr>
          <p:cNvPr id="563203" name="Rectangle 3">
            <a:extLst>
              <a:ext uri="{FF2B5EF4-FFF2-40B4-BE49-F238E27FC236}">
                <a16:creationId xmlns:a16="http://schemas.microsoft.com/office/drawing/2014/main" id="{EAAE7978-873E-495E-A6CE-D644C4476174}"/>
              </a:ext>
            </a:extLst>
          </p:cNvPr>
          <p:cNvSpPr>
            <a:spLocks noChangeArrowheads="1"/>
          </p:cNvSpPr>
          <p:nvPr/>
        </p:nvSpPr>
        <p:spPr bwMode="auto">
          <a:xfrm>
            <a:off x="2209801" y="1543051"/>
            <a:ext cx="7851775" cy="4524375"/>
          </a:xfrm>
          <a:prstGeom prst="rect">
            <a:avLst/>
          </a:prstGeom>
          <a:solidFill>
            <a:schemeClr val="bg1"/>
          </a:solidFill>
          <a:ln w="9525">
            <a:solidFill>
              <a:schemeClr val="tx1"/>
            </a:solidFill>
            <a:miter lim="800000"/>
            <a:headEnd/>
            <a:tailEnd/>
          </a:ln>
          <a:effectLst>
            <a:outerShdw dist="107763" dir="18900000" algn="ctr" rotWithShape="0">
              <a:schemeClr val="bg2">
                <a:alpha val="50000"/>
              </a:schemeClr>
            </a:outerShdw>
          </a:effectLst>
        </p:spPr>
        <p:txBody>
          <a:bodyPr anchor="ctr">
            <a:spAutoFit/>
          </a:bodyPr>
          <a:lstStyle/>
          <a:p>
            <a:pPr fontAlgn="base">
              <a:spcBef>
                <a:spcPct val="0"/>
              </a:spcBef>
              <a:spcAft>
                <a:spcPct val="0"/>
              </a:spcAft>
            </a:pPr>
            <a:r>
              <a:rPr lang="en-US" altLang="en-US" sz="2800" b="1">
                <a:solidFill>
                  <a:srgbClr val="000000"/>
                </a:solidFill>
                <a:latin typeface="Bradley Hand ITC" panose="03070402050302030203" pitchFamily="66" charset="0"/>
              </a:rPr>
              <a:t>"Unless I am convinced by the testimony from scripture or by evident reason—for I confide neither in the Pope nor in a Council alone, since it is certain they have often erred and contradicted themselves—I am held fast by the scriptures adduced by me, and my conscience is held captive by God’s Word, and I neither can nor will revoke anything, seeing it is not safe or right to act against conscience. God help me. Amen.“</a:t>
            </a:r>
          </a:p>
          <a:p>
            <a:pPr lvl="2" algn="r" fontAlgn="base">
              <a:spcBef>
                <a:spcPct val="0"/>
              </a:spcBef>
              <a:spcAft>
                <a:spcPct val="0"/>
              </a:spcAft>
            </a:pPr>
            <a:r>
              <a:rPr lang="en-US" altLang="en-US" sz="2800" b="1">
                <a:solidFill>
                  <a:srgbClr val="000000"/>
                </a:solidFill>
                <a:latin typeface="Bradley Hand ITC" panose="03070402050302030203" pitchFamily="66" charset="0"/>
              </a:rPr>
              <a:t>—Martin Luther</a:t>
            </a:r>
          </a:p>
          <a:p>
            <a:pPr lvl="2" algn="r" fontAlgn="base">
              <a:spcBef>
                <a:spcPct val="0"/>
              </a:spcBef>
              <a:spcAft>
                <a:spcPct val="0"/>
              </a:spcAft>
            </a:pPr>
            <a:r>
              <a:rPr lang="en-US" altLang="en-US" sz="1000">
                <a:solidFill>
                  <a:srgbClr val="000000"/>
                </a:solidFill>
                <a:latin typeface="Arial" panose="020B0604020202020204" pitchFamily="34" charset="0"/>
              </a:rPr>
              <a:t>Diet of Worms, April 18, 1521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Rectangle 2">
            <a:extLst>
              <a:ext uri="{FF2B5EF4-FFF2-40B4-BE49-F238E27FC236}">
                <a16:creationId xmlns:a16="http://schemas.microsoft.com/office/drawing/2014/main" id="{3A23278C-89D1-4BA2-AD93-396091770929}"/>
              </a:ext>
            </a:extLst>
          </p:cNvPr>
          <p:cNvSpPr>
            <a:spLocks noGrp="1" noChangeArrowheads="1"/>
          </p:cNvSpPr>
          <p:nvPr>
            <p:ph type="title"/>
          </p:nvPr>
        </p:nvSpPr>
        <p:spPr/>
        <p:txBody>
          <a:bodyPr/>
          <a:lstStyle/>
          <a:p>
            <a:r>
              <a:rPr lang="en-US" altLang="en-US"/>
              <a:t>Authority</a:t>
            </a:r>
          </a:p>
        </p:txBody>
      </p:sp>
      <p:sp>
        <p:nvSpPr>
          <p:cNvPr id="373763" name="Rectangle 3">
            <a:extLst>
              <a:ext uri="{FF2B5EF4-FFF2-40B4-BE49-F238E27FC236}">
                <a16:creationId xmlns:a16="http://schemas.microsoft.com/office/drawing/2014/main" id="{5422369D-F5EE-4B73-835A-2CC908A2EE97}"/>
              </a:ext>
            </a:extLst>
          </p:cNvPr>
          <p:cNvSpPr>
            <a:spLocks noGrp="1" noChangeArrowheads="1"/>
          </p:cNvSpPr>
          <p:nvPr>
            <p:ph type="body" idx="1"/>
          </p:nvPr>
        </p:nvSpPr>
        <p:spPr/>
        <p:txBody>
          <a:bodyPr/>
          <a:lstStyle/>
          <a:p>
            <a:pPr marL="609600" indent="-609600">
              <a:buNone/>
            </a:pPr>
            <a:r>
              <a:rPr lang="en-US" altLang="en-US" b="1">
                <a:effectLst>
                  <a:outerShdw blurRad="38100" dist="38100" dir="2700000" algn="tl">
                    <a:srgbClr val="C0C0C0"/>
                  </a:outerShdw>
                </a:effectLst>
              </a:rPr>
              <a:t>Five Primary Views:</a:t>
            </a:r>
          </a:p>
          <a:p>
            <a:pPr marL="609600" indent="-609600">
              <a:buFontTx/>
              <a:buAutoNum type="arabicPeriod"/>
            </a:pPr>
            <a:r>
              <a:rPr lang="en-US" altLang="en-US"/>
              <a:t> </a:t>
            </a:r>
            <a:r>
              <a:rPr lang="en-US" altLang="en-US" i="1"/>
              <a:t>Sola Ecclesia</a:t>
            </a:r>
          </a:p>
          <a:p>
            <a:pPr marL="609600" indent="-609600">
              <a:buFontTx/>
              <a:buAutoNum type="arabicPeriod"/>
            </a:pPr>
            <a:r>
              <a:rPr lang="en-US" altLang="en-US"/>
              <a:t> </a:t>
            </a:r>
            <a:r>
              <a:rPr lang="en-US" altLang="en-US" i="1"/>
              <a:t>Prima Scriptura</a:t>
            </a:r>
          </a:p>
          <a:p>
            <a:pPr marL="609600" indent="-609600">
              <a:buFontTx/>
              <a:buAutoNum type="arabicPeriod"/>
            </a:pPr>
            <a:r>
              <a:rPr lang="en-US" altLang="en-US"/>
              <a:t> </a:t>
            </a:r>
            <a:r>
              <a:rPr lang="en-US" altLang="en-US" i="1"/>
              <a:t>Regula Fidei</a:t>
            </a:r>
          </a:p>
          <a:p>
            <a:pPr marL="609600" indent="-609600">
              <a:buFontTx/>
              <a:buAutoNum type="arabicPeriod"/>
            </a:pPr>
            <a:r>
              <a:rPr lang="en-US" altLang="en-US"/>
              <a:t> </a:t>
            </a:r>
            <a:r>
              <a:rPr lang="en-US" altLang="en-US" i="1"/>
              <a:t>Sola Scriptura</a:t>
            </a:r>
          </a:p>
          <a:p>
            <a:pPr marL="609600" indent="-609600">
              <a:buFontTx/>
              <a:buAutoNum type="arabicPeriod"/>
            </a:pPr>
            <a:r>
              <a:rPr lang="en-US" altLang="en-US"/>
              <a:t> Solo </a:t>
            </a:r>
            <a:r>
              <a:rPr lang="en-US" altLang="en-US" i="1"/>
              <a:t>Scriptura</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Perpetua Titling MT"/>
        <a:ea typeface=""/>
        <a:cs typeface=""/>
      </a:majorFont>
      <a:minorFont>
        <a:latin typeface="Perpet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5507</Words>
  <Application>Microsoft Office PowerPoint</Application>
  <PresentationFormat>Widescreen</PresentationFormat>
  <Paragraphs>569</Paragraphs>
  <Slides>41</Slides>
  <Notes>41</Notes>
  <HiddenSlides>0</HiddenSlides>
  <MMClips>0</MMClips>
  <ScaleCrop>false</ScaleCrop>
  <HeadingPairs>
    <vt:vector size="8" baseType="variant">
      <vt:variant>
        <vt:lpstr>Fonts Used</vt:lpstr>
      </vt:variant>
      <vt:variant>
        <vt:i4>17</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60" baseType="lpstr">
      <vt:lpstr>SimSun</vt:lpstr>
      <vt:lpstr>Algerian</vt:lpstr>
      <vt:lpstr>Arial</vt:lpstr>
      <vt:lpstr>Barrett Extended</vt:lpstr>
      <vt:lpstr>Bradley Hand ITC</vt:lpstr>
      <vt:lpstr>Brisk Extended</vt:lpstr>
      <vt:lpstr>Calibri</vt:lpstr>
      <vt:lpstr>Calligrapher</vt:lpstr>
      <vt:lpstr>Forte</vt:lpstr>
      <vt:lpstr>Herald</vt:lpstr>
      <vt:lpstr>Magneto</vt:lpstr>
      <vt:lpstr>Pegasus</vt:lpstr>
      <vt:lpstr>Perpetua</vt:lpstr>
      <vt:lpstr>Perpetua Titling MT</vt:lpstr>
      <vt:lpstr>Rage Italic</vt:lpstr>
      <vt:lpstr>Times New Roman</vt:lpstr>
      <vt:lpstr>Wide Latin</vt:lpstr>
      <vt:lpstr>Default Design</vt:lpstr>
      <vt:lpstr>Adobe Photoshop Image</vt:lpstr>
      <vt:lpstr>Bibliology And Hermeneutics</vt:lpstr>
      <vt:lpstr>PowerPoint Presentation</vt:lpstr>
      <vt:lpstr>Outline</vt:lpstr>
      <vt:lpstr>PowerPoint Presentation</vt:lpstr>
      <vt:lpstr>Session 1 Authority</vt:lpstr>
      <vt:lpstr>Authority</vt:lpstr>
      <vt:lpstr>PowerPoint Presentation</vt:lpstr>
      <vt:lpstr>Authority</vt:lpstr>
      <vt:lpstr>Authority</vt:lpstr>
      <vt:lpstr>Authority</vt:lpstr>
      <vt:lpstr>Authority</vt:lpstr>
      <vt:lpstr>Authority</vt:lpstr>
      <vt:lpstr>Authority</vt:lpstr>
      <vt:lpstr>Authority</vt:lpstr>
      <vt:lpstr>Authority</vt:lpstr>
      <vt:lpstr>PowerPoint Presentation</vt:lpstr>
      <vt:lpstr>Authority</vt:lpstr>
      <vt:lpstr>Authority</vt:lpstr>
      <vt:lpstr>Authority</vt:lpstr>
      <vt:lpstr>Authority</vt:lpstr>
      <vt:lpstr>PowerPoint Presentation</vt:lpstr>
      <vt:lpstr>Authority</vt:lpstr>
      <vt:lpstr>Authority</vt:lpstr>
      <vt:lpstr>PowerPoint Presentation</vt:lpstr>
      <vt:lpstr>Authority</vt:lpstr>
      <vt:lpstr>Authority</vt:lpstr>
      <vt:lpstr>Authority</vt:lpstr>
      <vt:lpstr>Authority</vt:lpstr>
      <vt:lpstr>PowerPoint Presentation</vt:lpstr>
      <vt:lpstr>Authority</vt:lpstr>
      <vt:lpstr>Authority</vt:lpstr>
      <vt:lpstr>PowerPoint Presentation</vt:lpstr>
      <vt:lpstr>Authority</vt:lpstr>
      <vt:lpstr>Authority</vt:lpstr>
      <vt:lpstr>PowerPoint Presentation</vt:lpstr>
      <vt:lpstr>PowerPoint Presentation</vt:lpstr>
      <vt:lpstr>PowerPoint Presentation</vt:lpstr>
      <vt:lpstr>PowerPoint Presentation</vt:lpstr>
      <vt:lpstr>PowerPoint Presentation</vt:lpstr>
      <vt:lpstr>PowerPoint Presentation</vt:lpstr>
      <vt:lpstr>Discussion Groups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Bibliology And Hermeneutics</dc:title>
  <dc:creator>Graham</dc:creator>
  <cp:lastModifiedBy>Graham</cp:lastModifiedBy>
  <cp:revision>1</cp:revision>
  <dcterms:created xsi:type="dcterms:W3CDTF">2018-09-12T02:51:46Z</dcterms:created>
  <dcterms:modified xsi:type="dcterms:W3CDTF">2018-09-12T02:52:05Z</dcterms:modified>
</cp:coreProperties>
</file>