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17"/>
  </p:notesMasterIdLst>
  <p:sldIdLst>
    <p:sldId id="580" r:id="rId3"/>
    <p:sldId id="581" r:id="rId4"/>
    <p:sldId id="582" r:id="rId5"/>
    <p:sldId id="583" r:id="rId6"/>
    <p:sldId id="584" r:id="rId7"/>
    <p:sldId id="585" r:id="rId8"/>
    <p:sldId id="586" r:id="rId9"/>
    <p:sldId id="587" r:id="rId10"/>
    <p:sldId id="588" r:id="rId11"/>
    <p:sldId id="589" r:id="rId12"/>
    <p:sldId id="590" r:id="rId13"/>
    <p:sldId id="591" r:id="rId14"/>
    <p:sldId id="592" r:id="rId15"/>
    <p:sldId id="593" r:id="rId16"/>
    <p:sldId id="594" r:id="rId17"/>
    <p:sldId id="595" r:id="rId18"/>
    <p:sldId id="596" r:id="rId19"/>
    <p:sldId id="597" r:id="rId20"/>
    <p:sldId id="598" r:id="rId21"/>
    <p:sldId id="599" r:id="rId22"/>
    <p:sldId id="600" r:id="rId23"/>
    <p:sldId id="601" r:id="rId24"/>
    <p:sldId id="602" r:id="rId25"/>
    <p:sldId id="603" r:id="rId26"/>
    <p:sldId id="604" r:id="rId27"/>
    <p:sldId id="605" r:id="rId28"/>
    <p:sldId id="606" r:id="rId29"/>
    <p:sldId id="607" r:id="rId30"/>
    <p:sldId id="608" r:id="rId31"/>
    <p:sldId id="609" r:id="rId32"/>
    <p:sldId id="610" r:id="rId33"/>
    <p:sldId id="611" r:id="rId34"/>
    <p:sldId id="612" r:id="rId35"/>
    <p:sldId id="613" r:id="rId36"/>
    <p:sldId id="614" r:id="rId37"/>
    <p:sldId id="615" r:id="rId38"/>
    <p:sldId id="616" r:id="rId39"/>
    <p:sldId id="617" r:id="rId40"/>
    <p:sldId id="618" r:id="rId41"/>
    <p:sldId id="619" r:id="rId42"/>
    <p:sldId id="620" r:id="rId43"/>
    <p:sldId id="621" r:id="rId44"/>
    <p:sldId id="622" r:id="rId45"/>
    <p:sldId id="623" r:id="rId46"/>
    <p:sldId id="624" r:id="rId47"/>
    <p:sldId id="625" r:id="rId48"/>
    <p:sldId id="626" r:id="rId49"/>
    <p:sldId id="627" r:id="rId50"/>
    <p:sldId id="628" r:id="rId51"/>
    <p:sldId id="629" r:id="rId52"/>
    <p:sldId id="630" r:id="rId53"/>
    <p:sldId id="631" r:id="rId54"/>
    <p:sldId id="632" r:id="rId55"/>
    <p:sldId id="633" r:id="rId56"/>
    <p:sldId id="634" r:id="rId57"/>
    <p:sldId id="635" r:id="rId58"/>
    <p:sldId id="636" r:id="rId59"/>
    <p:sldId id="264" r:id="rId60"/>
    <p:sldId id="391" r:id="rId61"/>
    <p:sldId id="266" r:id="rId62"/>
    <p:sldId id="270" r:id="rId63"/>
    <p:sldId id="263" r:id="rId64"/>
    <p:sldId id="562" r:id="rId65"/>
    <p:sldId id="267" r:id="rId66"/>
    <p:sldId id="268" r:id="rId67"/>
    <p:sldId id="269" r:id="rId68"/>
    <p:sldId id="265" r:id="rId69"/>
    <p:sldId id="394" r:id="rId70"/>
    <p:sldId id="275" r:id="rId71"/>
    <p:sldId id="274" r:id="rId72"/>
    <p:sldId id="278" r:id="rId73"/>
    <p:sldId id="276" r:id="rId74"/>
    <p:sldId id="277" r:id="rId75"/>
    <p:sldId id="260" r:id="rId76"/>
    <p:sldId id="348" r:id="rId77"/>
    <p:sldId id="565" r:id="rId78"/>
    <p:sldId id="279" r:id="rId79"/>
    <p:sldId id="280" r:id="rId80"/>
    <p:sldId id="281" r:id="rId81"/>
    <p:sldId id="295" r:id="rId82"/>
    <p:sldId id="297" r:id="rId83"/>
    <p:sldId id="296" r:id="rId84"/>
    <p:sldId id="301" r:id="rId85"/>
    <p:sldId id="302" r:id="rId86"/>
    <p:sldId id="349" r:id="rId87"/>
    <p:sldId id="566" r:id="rId88"/>
    <p:sldId id="282" r:id="rId89"/>
    <p:sldId id="283" r:id="rId90"/>
    <p:sldId id="286" r:id="rId91"/>
    <p:sldId id="303" r:id="rId92"/>
    <p:sldId id="304" r:id="rId93"/>
    <p:sldId id="305" r:id="rId94"/>
    <p:sldId id="306" r:id="rId95"/>
    <p:sldId id="350" r:id="rId96"/>
    <p:sldId id="567" r:id="rId97"/>
    <p:sldId id="284" r:id="rId98"/>
    <p:sldId id="285" r:id="rId99"/>
    <p:sldId id="272" r:id="rId100"/>
    <p:sldId id="273" r:id="rId101"/>
    <p:sldId id="307" r:id="rId102"/>
    <p:sldId id="308" r:id="rId103"/>
    <p:sldId id="309" r:id="rId104"/>
    <p:sldId id="351" r:id="rId105"/>
    <p:sldId id="568" r:id="rId106"/>
    <p:sldId id="287" r:id="rId107"/>
    <p:sldId id="288" r:id="rId108"/>
    <p:sldId id="310" r:id="rId109"/>
    <p:sldId id="311" r:id="rId110"/>
    <p:sldId id="317" r:id="rId111"/>
    <p:sldId id="316" r:id="rId112"/>
    <p:sldId id="318" r:id="rId113"/>
    <p:sldId id="312" r:id="rId114"/>
    <p:sldId id="313" r:id="rId115"/>
    <p:sldId id="579" r:id="rId1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9CE8A-BFC6-4A3D-BA1C-56F2A3209FE8}" type="datetimeFigureOut">
              <a:rPr lang="en-US" smtClean="0"/>
              <a:t>9/9/2018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2A5DF-D323-4C4B-A4FE-2C1A14AEF107}" type="slidenum">
              <a:rPr lang="en-US" smtClean="0"/>
              <a:t>‹#›</a:t>
            </a:fld>
            <a:endParaRPr lang="en-US"/>
          </a:p>
        </p:txBody>
      </p:sp>
    </p:spTree>
    <p:extLst>
      <p:ext uri="{BB962C8B-B14F-4D97-AF65-F5344CB8AC3E}">
        <p14:creationId xmlns:p14="http://schemas.microsoft.com/office/powerpoint/2010/main" val="872099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a:extLst>
              <a:ext uri="{FF2B5EF4-FFF2-40B4-BE49-F238E27FC236}">
                <a16:creationId xmlns:a16="http://schemas.microsoft.com/office/drawing/2014/main" id="{8F3B255F-F558-4FA8-A264-D1109C62CD18}"/>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9459" name="Rectangle 9">
            <a:extLst>
              <a:ext uri="{FF2B5EF4-FFF2-40B4-BE49-F238E27FC236}">
                <a16:creationId xmlns:a16="http://schemas.microsoft.com/office/drawing/2014/main" id="{1C639AD8-E020-41B0-9433-C54D2B4D34B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60" name="Rectangle 10">
            <a:extLst>
              <a:ext uri="{FF2B5EF4-FFF2-40B4-BE49-F238E27FC236}">
                <a16:creationId xmlns:a16="http://schemas.microsoft.com/office/drawing/2014/main" id="{74240B1D-05D0-4C93-B2EE-5FB3F835CE3B}"/>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9461" name="Rectangle 11">
            <a:extLst>
              <a:ext uri="{FF2B5EF4-FFF2-40B4-BE49-F238E27FC236}">
                <a16:creationId xmlns:a16="http://schemas.microsoft.com/office/drawing/2014/main" id="{A5908096-BF6E-4DA0-A8E8-D6E943B3D2FA}"/>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9CBB325-E49F-4B40-85AE-01AAF3FD64DD}"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9462" name="Rectangle 2">
            <a:extLst>
              <a:ext uri="{FF2B5EF4-FFF2-40B4-BE49-F238E27FC236}">
                <a16:creationId xmlns:a16="http://schemas.microsoft.com/office/drawing/2014/main" id="{FBC023E5-CC62-4E4F-8558-80474E31BE40}"/>
              </a:ext>
            </a:extLst>
          </p:cNvPr>
          <p:cNvSpPr>
            <a:spLocks noRot="1" noChangeArrowheads="1" noTextEdit="1"/>
          </p:cNvSpPr>
          <p:nvPr>
            <p:ph type="sldImg"/>
          </p:nvPr>
        </p:nvSpPr>
        <p:spPr>
          <a:ln/>
        </p:spPr>
      </p:sp>
      <p:sp>
        <p:nvSpPr>
          <p:cNvPr id="19463" name="Rectangle 3">
            <a:extLst>
              <a:ext uri="{FF2B5EF4-FFF2-40B4-BE49-F238E27FC236}">
                <a16:creationId xmlns:a16="http://schemas.microsoft.com/office/drawing/2014/main" id="{C7FA0A7B-D893-48D7-901D-A4483C4B297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Be careful not to answer this question too early. This question will be asked here, but it cannot be fully answered until we discover the nature of the Church and the purpose of the Church. Therefore, we will return to this question later.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a:extLst>
              <a:ext uri="{FF2B5EF4-FFF2-40B4-BE49-F238E27FC236}">
                <a16:creationId xmlns:a16="http://schemas.microsoft.com/office/drawing/2014/main" id="{1123E497-0D07-4794-8C09-14F12ADA502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40963" name="Rectangle 9">
            <a:extLst>
              <a:ext uri="{FF2B5EF4-FFF2-40B4-BE49-F238E27FC236}">
                <a16:creationId xmlns:a16="http://schemas.microsoft.com/office/drawing/2014/main" id="{9C7D84ED-E13B-40B3-8E9C-3109956D3CA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0964" name="Rectangle 10">
            <a:extLst>
              <a:ext uri="{FF2B5EF4-FFF2-40B4-BE49-F238E27FC236}">
                <a16:creationId xmlns:a16="http://schemas.microsoft.com/office/drawing/2014/main" id="{5D9D049A-01F3-423B-B035-C1FE992FCB92}"/>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40965" name="Rectangle 11">
            <a:extLst>
              <a:ext uri="{FF2B5EF4-FFF2-40B4-BE49-F238E27FC236}">
                <a16:creationId xmlns:a16="http://schemas.microsoft.com/office/drawing/2014/main" id="{17635C96-28E3-45DD-AA44-6A6236C16FA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07AE57A-51FA-4D2B-935A-BCA5E905805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0966" name="Rectangle 2">
            <a:extLst>
              <a:ext uri="{FF2B5EF4-FFF2-40B4-BE49-F238E27FC236}">
                <a16:creationId xmlns:a16="http://schemas.microsoft.com/office/drawing/2014/main" id="{50914ED0-EC4B-44D5-B78A-39FD0D8F7ABF}"/>
              </a:ext>
            </a:extLst>
          </p:cNvPr>
          <p:cNvSpPr>
            <a:spLocks noRot="1" noChangeArrowheads="1" noTextEdit="1"/>
          </p:cNvSpPr>
          <p:nvPr>
            <p:ph type="sldImg"/>
          </p:nvPr>
        </p:nvSpPr>
        <p:spPr>
          <a:ln/>
        </p:spPr>
      </p:sp>
      <p:sp>
        <p:nvSpPr>
          <p:cNvPr id="40967" name="Rectangle 3">
            <a:extLst>
              <a:ext uri="{FF2B5EF4-FFF2-40B4-BE49-F238E27FC236}">
                <a16:creationId xmlns:a16="http://schemas.microsoft.com/office/drawing/2014/main" id="{22B073B9-D4E2-46B6-8E7A-48E43C2C671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8">
            <a:extLst>
              <a:ext uri="{FF2B5EF4-FFF2-40B4-BE49-F238E27FC236}">
                <a16:creationId xmlns:a16="http://schemas.microsoft.com/office/drawing/2014/main" id="{3B3B494B-5A2B-40D0-8434-CFE43665E9C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43011" name="Rectangle 9">
            <a:extLst>
              <a:ext uri="{FF2B5EF4-FFF2-40B4-BE49-F238E27FC236}">
                <a16:creationId xmlns:a16="http://schemas.microsoft.com/office/drawing/2014/main" id="{D1561839-BA90-4C8F-BCE3-65F58AAF696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3012" name="Rectangle 10">
            <a:extLst>
              <a:ext uri="{FF2B5EF4-FFF2-40B4-BE49-F238E27FC236}">
                <a16:creationId xmlns:a16="http://schemas.microsoft.com/office/drawing/2014/main" id="{631B864A-8A9C-4714-8C80-DCBEF0CC166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43013" name="Rectangle 11">
            <a:extLst>
              <a:ext uri="{FF2B5EF4-FFF2-40B4-BE49-F238E27FC236}">
                <a16:creationId xmlns:a16="http://schemas.microsoft.com/office/drawing/2014/main" id="{DF911D55-2903-405E-87E5-4217D44F0C5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7BBF1E8-10DE-4427-9527-6AF2A755E37D}"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3014" name="Rectangle 2">
            <a:extLst>
              <a:ext uri="{FF2B5EF4-FFF2-40B4-BE49-F238E27FC236}">
                <a16:creationId xmlns:a16="http://schemas.microsoft.com/office/drawing/2014/main" id="{4E44F352-3E91-4F77-BE1E-7636B3AC5F1D}"/>
              </a:ext>
            </a:extLst>
          </p:cNvPr>
          <p:cNvSpPr>
            <a:spLocks noRot="1" noChangeArrowheads="1" noTextEdit="1"/>
          </p:cNvSpPr>
          <p:nvPr>
            <p:ph type="sldImg"/>
          </p:nvPr>
        </p:nvSpPr>
        <p:spPr>
          <a:xfrm>
            <a:off x="1181100" y="698500"/>
            <a:ext cx="4648200" cy="3486150"/>
          </a:xfrm>
          <a:ln/>
        </p:spPr>
      </p:sp>
      <p:sp>
        <p:nvSpPr>
          <p:cNvPr id="43015" name="Rectangle 3">
            <a:extLst>
              <a:ext uri="{FF2B5EF4-FFF2-40B4-BE49-F238E27FC236}">
                <a16:creationId xmlns:a16="http://schemas.microsoft.com/office/drawing/2014/main" id="{483EDDCE-4293-4EE2-8C68-32B6F66E3C21}"/>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Group discussion</a:t>
            </a:r>
            <a:endParaRPr lang="en-US" altLang="en-US"/>
          </a:p>
          <a:p>
            <a:pPr eaLnBrk="1" hangingPunct="1"/>
            <a:r>
              <a:rPr lang="en-US" altLang="en-US"/>
              <a:t>Ask your students to define and discuss the three great Christian traditions in relation to their emphasis. In other words, which traditions emphasize the visible Church and which emphasize the invisible Church? Have them fill out the chart before you move to the next slide.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
            <a:extLst>
              <a:ext uri="{FF2B5EF4-FFF2-40B4-BE49-F238E27FC236}">
                <a16:creationId xmlns:a16="http://schemas.microsoft.com/office/drawing/2014/main" id="{FCFB2BC3-F82D-40DB-8655-18ED69FFFBC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45059" name="Rectangle 9">
            <a:extLst>
              <a:ext uri="{FF2B5EF4-FFF2-40B4-BE49-F238E27FC236}">
                <a16:creationId xmlns:a16="http://schemas.microsoft.com/office/drawing/2014/main" id="{A49106F6-1691-47AB-96F9-854586519BC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5060" name="Rectangle 10">
            <a:extLst>
              <a:ext uri="{FF2B5EF4-FFF2-40B4-BE49-F238E27FC236}">
                <a16:creationId xmlns:a16="http://schemas.microsoft.com/office/drawing/2014/main" id="{9DCF94FB-5BBA-437C-965C-1C1F646C326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45061" name="Rectangle 11">
            <a:extLst>
              <a:ext uri="{FF2B5EF4-FFF2-40B4-BE49-F238E27FC236}">
                <a16:creationId xmlns:a16="http://schemas.microsoft.com/office/drawing/2014/main" id="{861B65C7-25E8-41AB-9803-316DEE5EF269}"/>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3C4607A-B780-4095-9010-C8EA38C2926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5062" name="Rectangle 2">
            <a:extLst>
              <a:ext uri="{FF2B5EF4-FFF2-40B4-BE49-F238E27FC236}">
                <a16:creationId xmlns:a16="http://schemas.microsoft.com/office/drawing/2014/main" id="{AEE38BA5-D8F5-4883-8455-65C98F5FEEFB}"/>
              </a:ext>
            </a:extLst>
          </p:cNvPr>
          <p:cNvSpPr>
            <a:spLocks noRot="1" noChangeArrowheads="1" noTextEdit="1"/>
          </p:cNvSpPr>
          <p:nvPr>
            <p:ph type="sldImg"/>
          </p:nvPr>
        </p:nvSpPr>
        <p:spPr>
          <a:xfrm>
            <a:off x="1181100" y="698500"/>
            <a:ext cx="4648200" cy="3486150"/>
          </a:xfrm>
          <a:ln/>
        </p:spPr>
      </p:sp>
      <p:sp>
        <p:nvSpPr>
          <p:cNvPr id="45063" name="Rectangle 3">
            <a:extLst>
              <a:ext uri="{FF2B5EF4-FFF2-40B4-BE49-F238E27FC236}">
                <a16:creationId xmlns:a16="http://schemas.microsoft.com/office/drawing/2014/main" id="{2F016CF8-C2E4-48EE-B875-8F3A67740C6D}"/>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Roman Catholics and Eastern Orthodox emphasize the Church visible as the determiner of the Church invisible, while Protestants, in reaction to the Roman Catholics, have traditionally emphasized the Church invisible to the neglect, in varying degrees, of the Church visible.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a:extLst>
              <a:ext uri="{FF2B5EF4-FFF2-40B4-BE49-F238E27FC236}">
                <a16:creationId xmlns:a16="http://schemas.microsoft.com/office/drawing/2014/main" id="{85237694-887F-4C42-A372-D1BEAC0461A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47107" name="Rectangle 9">
            <a:extLst>
              <a:ext uri="{FF2B5EF4-FFF2-40B4-BE49-F238E27FC236}">
                <a16:creationId xmlns:a16="http://schemas.microsoft.com/office/drawing/2014/main" id="{26B89FD2-8FFE-428B-A852-F9F38954FFD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7108" name="Rectangle 10">
            <a:extLst>
              <a:ext uri="{FF2B5EF4-FFF2-40B4-BE49-F238E27FC236}">
                <a16:creationId xmlns:a16="http://schemas.microsoft.com/office/drawing/2014/main" id="{11B2EA56-CCC9-4A55-B1A7-DC86EBF97BD2}"/>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47109" name="Rectangle 11">
            <a:extLst>
              <a:ext uri="{FF2B5EF4-FFF2-40B4-BE49-F238E27FC236}">
                <a16:creationId xmlns:a16="http://schemas.microsoft.com/office/drawing/2014/main" id="{B5227286-7AFC-4240-908A-519DC6919F1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B04FEF1-F929-4F56-9E3D-61B3C0E58548}"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47110" name="Rectangle 2">
            <a:extLst>
              <a:ext uri="{FF2B5EF4-FFF2-40B4-BE49-F238E27FC236}">
                <a16:creationId xmlns:a16="http://schemas.microsoft.com/office/drawing/2014/main" id="{25862613-4EAC-4D50-AC5A-4B5E6CF6C6D2}"/>
              </a:ext>
            </a:extLst>
          </p:cNvPr>
          <p:cNvSpPr>
            <a:spLocks noRot="1" noChangeArrowheads="1" noTextEdit="1"/>
          </p:cNvSpPr>
          <p:nvPr>
            <p:ph type="sldImg"/>
          </p:nvPr>
        </p:nvSpPr>
        <p:spPr>
          <a:ln/>
        </p:spPr>
      </p:sp>
      <p:sp>
        <p:nvSpPr>
          <p:cNvPr id="47111" name="Rectangle 3">
            <a:extLst>
              <a:ext uri="{FF2B5EF4-FFF2-40B4-BE49-F238E27FC236}">
                <a16:creationId xmlns:a16="http://schemas.microsoft.com/office/drawing/2014/main" id="{6995C566-5CB1-410B-908C-4FB4ED1159B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not an exhaustive list of the different views of the Church, but they are general representations of most traditions and denominations, and they represent the most important views of which the students need to be aware. As will become clear, they are not all mutually exclusive. The Roman Catholic view would also incorporate the Replacement view.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8">
            <a:extLst>
              <a:ext uri="{FF2B5EF4-FFF2-40B4-BE49-F238E27FC236}">
                <a16:creationId xmlns:a16="http://schemas.microsoft.com/office/drawing/2014/main" id="{F2363365-BB4A-4E4F-8538-358FD3A5164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0179" name="Rectangle 9">
            <a:extLst>
              <a:ext uri="{FF2B5EF4-FFF2-40B4-BE49-F238E27FC236}">
                <a16:creationId xmlns:a16="http://schemas.microsoft.com/office/drawing/2014/main" id="{D0CEEE58-E2FB-4431-AE2B-DCBF4C0EDE4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180" name="Rectangle 10">
            <a:extLst>
              <a:ext uri="{FF2B5EF4-FFF2-40B4-BE49-F238E27FC236}">
                <a16:creationId xmlns:a16="http://schemas.microsoft.com/office/drawing/2014/main" id="{A63657B4-658A-40BB-8A1F-62B3452852A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50181" name="Rectangle 11">
            <a:extLst>
              <a:ext uri="{FF2B5EF4-FFF2-40B4-BE49-F238E27FC236}">
                <a16:creationId xmlns:a16="http://schemas.microsoft.com/office/drawing/2014/main" id="{467A59B0-D2C7-43E6-B227-FB0B4A0D719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295036DF-9D11-4C47-99E2-C8FC0EF5C659}"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0182" name="Rectangle 2">
            <a:extLst>
              <a:ext uri="{FF2B5EF4-FFF2-40B4-BE49-F238E27FC236}">
                <a16:creationId xmlns:a16="http://schemas.microsoft.com/office/drawing/2014/main" id="{63599DCB-DDAE-4D18-95A0-D49D7BD339C9}"/>
              </a:ext>
            </a:extLst>
          </p:cNvPr>
          <p:cNvSpPr>
            <a:spLocks noRot="1" noChangeArrowheads="1" noTextEdit="1"/>
          </p:cNvSpPr>
          <p:nvPr>
            <p:ph type="sldImg"/>
          </p:nvPr>
        </p:nvSpPr>
        <p:spPr>
          <a:ln/>
        </p:spPr>
      </p:sp>
      <p:sp>
        <p:nvSpPr>
          <p:cNvPr id="50183" name="Rectangle 3">
            <a:extLst>
              <a:ext uri="{FF2B5EF4-FFF2-40B4-BE49-F238E27FC236}">
                <a16:creationId xmlns:a16="http://schemas.microsoft.com/office/drawing/2014/main" id="{A6AA04DC-09D0-4AA7-9DA7-E247EBC65AC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8">
            <a:extLst>
              <a:ext uri="{FF2B5EF4-FFF2-40B4-BE49-F238E27FC236}">
                <a16:creationId xmlns:a16="http://schemas.microsoft.com/office/drawing/2014/main" id="{F4FA8A21-0F08-46FF-B26D-3A3B2BFE2FB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2227" name="Rectangle 9">
            <a:extLst>
              <a:ext uri="{FF2B5EF4-FFF2-40B4-BE49-F238E27FC236}">
                <a16:creationId xmlns:a16="http://schemas.microsoft.com/office/drawing/2014/main" id="{DB28BD84-C66D-4727-9950-25BD6023CEC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2228" name="Rectangle 10">
            <a:extLst>
              <a:ext uri="{FF2B5EF4-FFF2-40B4-BE49-F238E27FC236}">
                <a16:creationId xmlns:a16="http://schemas.microsoft.com/office/drawing/2014/main" id="{A973CBDE-2B60-4942-8875-16199F08E6D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52229" name="Rectangle 11">
            <a:extLst>
              <a:ext uri="{FF2B5EF4-FFF2-40B4-BE49-F238E27FC236}">
                <a16:creationId xmlns:a16="http://schemas.microsoft.com/office/drawing/2014/main" id="{98D5DE15-3A00-4C25-959C-1D697CF233C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7FB3D22-06EE-4FCE-A825-5D5F8EF68D8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2230" name="Rectangle 2">
            <a:extLst>
              <a:ext uri="{FF2B5EF4-FFF2-40B4-BE49-F238E27FC236}">
                <a16:creationId xmlns:a16="http://schemas.microsoft.com/office/drawing/2014/main" id="{A1E4DBD0-E410-451C-AA11-C47B91D48C74}"/>
              </a:ext>
            </a:extLst>
          </p:cNvPr>
          <p:cNvSpPr>
            <a:spLocks noRot="1" noChangeArrowheads="1" noTextEdit="1"/>
          </p:cNvSpPr>
          <p:nvPr>
            <p:ph type="sldImg"/>
          </p:nvPr>
        </p:nvSpPr>
        <p:spPr>
          <a:xfrm>
            <a:off x="1181100" y="698500"/>
            <a:ext cx="4648200" cy="3486150"/>
          </a:xfrm>
          <a:ln/>
        </p:spPr>
      </p:sp>
      <p:sp>
        <p:nvSpPr>
          <p:cNvPr id="52231" name="Rectangle 3">
            <a:extLst>
              <a:ext uri="{FF2B5EF4-FFF2-40B4-BE49-F238E27FC236}">
                <a16:creationId xmlns:a16="http://schemas.microsoft.com/office/drawing/2014/main" id="{1DA85F97-2860-49D7-8A13-4D0CA9EFDFB2}"/>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Liberal view. The solid line represents its prominence, while the dotted line represents its continued influence. The liberal church’s emphasis on the social gospel had more prominence in the past than it does right now.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8">
            <a:extLst>
              <a:ext uri="{FF2B5EF4-FFF2-40B4-BE49-F238E27FC236}">
                <a16:creationId xmlns:a16="http://schemas.microsoft.com/office/drawing/2014/main" id="{3ABC46A3-25FD-43D2-A0F3-907228930AEC}"/>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4275" name="Rectangle 9">
            <a:extLst>
              <a:ext uri="{FF2B5EF4-FFF2-40B4-BE49-F238E27FC236}">
                <a16:creationId xmlns:a16="http://schemas.microsoft.com/office/drawing/2014/main" id="{E99A6164-739E-423C-8339-4B19FB572E0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4276" name="Rectangle 10">
            <a:extLst>
              <a:ext uri="{FF2B5EF4-FFF2-40B4-BE49-F238E27FC236}">
                <a16:creationId xmlns:a16="http://schemas.microsoft.com/office/drawing/2014/main" id="{2671EF26-6072-4D07-9D5A-39A35FA558E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54277" name="Rectangle 11">
            <a:extLst>
              <a:ext uri="{FF2B5EF4-FFF2-40B4-BE49-F238E27FC236}">
                <a16:creationId xmlns:a16="http://schemas.microsoft.com/office/drawing/2014/main" id="{B9BAE8D8-3D88-4118-9447-29C7FEC8BF2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7EACB17-AE51-49E0-BAF7-05106B00F9B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4278" name="Rectangle 2">
            <a:extLst>
              <a:ext uri="{FF2B5EF4-FFF2-40B4-BE49-F238E27FC236}">
                <a16:creationId xmlns:a16="http://schemas.microsoft.com/office/drawing/2014/main" id="{FE7A570E-9A89-4163-A53D-CBB74E514F97}"/>
              </a:ext>
            </a:extLst>
          </p:cNvPr>
          <p:cNvSpPr>
            <a:spLocks noRot="1" noChangeArrowheads="1" noTextEdit="1"/>
          </p:cNvSpPr>
          <p:nvPr>
            <p:ph type="sldImg"/>
          </p:nvPr>
        </p:nvSpPr>
        <p:spPr>
          <a:xfrm>
            <a:off x="1181100" y="698500"/>
            <a:ext cx="4648200" cy="3486150"/>
          </a:xfrm>
          <a:ln/>
        </p:spPr>
      </p:sp>
      <p:sp>
        <p:nvSpPr>
          <p:cNvPr id="54279" name="Rectangle 3">
            <a:extLst>
              <a:ext uri="{FF2B5EF4-FFF2-40B4-BE49-F238E27FC236}">
                <a16:creationId xmlns:a16="http://schemas.microsoft.com/office/drawing/2014/main" id="{36E57870-81FC-44EE-AF6A-68846C32DA7A}"/>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It is important to note the disdain that liberal churches have for defining the Church according to doctrinal belief systems. This comes on the heels of many liberal theologians’ attempts to “rescue” the Church from the eroding results that modern scholarship, in the eyes of many, was having on the Church’s unifying factor—the doctrinal truth as taught in Scripture. If the focus shifted from doctrine to practice, then the Church would have abiding relevance.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8">
            <a:extLst>
              <a:ext uri="{FF2B5EF4-FFF2-40B4-BE49-F238E27FC236}">
                <a16:creationId xmlns:a16="http://schemas.microsoft.com/office/drawing/2014/main" id="{6DC54343-1BFF-42A2-91B3-8FB50C587C5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6323" name="Rectangle 9">
            <a:extLst>
              <a:ext uri="{FF2B5EF4-FFF2-40B4-BE49-F238E27FC236}">
                <a16:creationId xmlns:a16="http://schemas.microsoft.com/office/drawing/2014/main" id="{15C59D9F-CB86-48C4-A0BA-7811D108E53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6324" name="Rectangle 10">
            <a:extLst>
              <a:ext uri="{FF2B5EF4-FFF2-40B4-BE49-F238E27FC236}">
                <a16:creationId xmlns:a16="http://schemas.microsoft.com/office/drawing/2014/main" id="{CD63F615-1741-4250-BCA4-1D5594CBD0F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56325" name="Rectangle 11">
            <a:extLst>
              <a:ext uri="{FF2B5EF4-FFF2-40B4-BE49-F238E27FC236}">
                <a16:creationId xmlns:a16="http://schemas.microsoft.com/office/drawing/2014/main" id="{65FC69F9-69F7-4F4B-8FB6-16975E2B561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F1E50CA-3ECE-4835-B619-6683E7727575}"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6326" name="Rectangle 2">
            <a:extLst>
              <a:ext uri="{FF2B5EF4-FFF2-40B4-BE49-F238E27FC236}">
                <a16:creationId xmlns:a16="http://schemas.microsoft.com/office/drawing/2014/main" id="{29408932-3DA2-48AA-9895-EBF37D4A294C}"/>
              </a:ext>
            </a:extLst>
          </p:cNvPr>
          <p:cNvSpPr>
            <a:spLocks noRot="1" noChangeArrowheads="1" noTextEdit="1"/>
          </p:cNvSpPr>
          <p:nvPr>
            <p:ph type="sldImg"/>
          </p:nvPr>
        </p:nvSpPr>
        <p:spPr>
          <a:xfrm>
            <a:off x="1181100" y="698500"/>
            <a:ext cx="4648200" cy="3486150"/>
          </a:xfrm>
          <a:ln/>
        </p:spPr>
      </p:sp>
      <p:sp>
        <p:nvSpPr>
          <p:cNvPr id="56327" name="Rectangle 3">
            <a:extLst>
              <a:ext uri="{FF2B5EF4-FFF2-40B4-BE49-F238E27FC236}">
                <a16:creationId xmlns:a16="http://schemas.microsoft.com/office/drawing/2014/main" id="{ACF1FEB3-EEF5-4D1F-9ECE-F1CFAB32151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This is the common battle cry of liberal theology.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8">
            <a:extLst>
              <a:ext uri="{FF2B5EF4-FFF2-40B4-BE49-F238E27FC236}">
                <a16:creationId xmlns:a16="http://schemas.microsoft.com/office/drawing/2014/main" id="{3B4CE3E0-623B-4405-A831-BE3B531D5B1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59395" name="Rectangle 9">
            <a:extLst>
              <a:ext uri="{FF2B5EF4-FFF2-40B4-BE49-F238E27FC236}">
                <a16:creationId xmlns:a16="http://schemas.microsoft.com/office/drawing/2014/main" id="{F7D6B0C2-347B-4556-8594-87DE7176F79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9396" name="Rectangle 10">
            <a:extLst>
              <a:ext uri="{FF2B5EF4-FFF2-40B4-BE49-F238E27FC236}">
                <a16:creationId xmlns:a16="http://schemas.microsoft.com/office/drawing/2014/main" id="{05100029-C1F3-4818-894C-093240698FC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59397" name="Rectangle 11">
            <a:extLst>
              <a:ext uri="{FF2B5EF4-FFF2-40B4-BE49-F238E27FC236}">
                <a16:creationId xmlns:a16="http://schemas.microsoft.com/office/drawing/2014/main" id="{DC74D514-EA16-4702-B0FB-6C7AD2777F7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9BDD65C9-E075-4AC1-AE4E-DECE14E9F1E1}"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59398" name="Rectangle 2">
            <a:extLst>
              <a:ext uri="{FF2B5EF4-FFF2-40B4-BE49-F238E27FC236}">
                <a16:creationId xmlns:a16="http://schemas.microsoft.com/office/drawing/2014/main" id="{E6976483-323D-4E08-AA8C-A1378C062D6D}"/>
              </a:ext>
            </a:extLst>
          </p:cNvPr>
          <p:cNvSpPr>
            <a:spLocks noRot="1" noChangeArrowheads="1" noTextEdit="1"/>
          </p:cNvSpPr>
          <p:nvPr>
            <p:ph type="sldImg"/>
          </p:nvPr>
        </p:nvSpPr>
        <p:spPr>
          <a:xfrm>
            <a:off x="1181100" y="698500"/>
            <a:ext cx="4648200" cy="3486150"/>
          </a:xfrm>
          <a:ln/>
        </p:spPr>
      </p:sp>
      <p:sp>
        <p:nvSpPr>
          <p:cNvPr id="59399" name="Rectangle 3">
            <a:extLst>
              <a:ext uri="{FF2B5EF4-FFF2-40B4-BE49-F238E27FC236}">
                <a16:creationId xmlns:a16="http://schemas.microsoft.com/office/drawing/2014/main" id="{999F70B4-B6E1-424D-90E7-39C103B0242F}"/>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a:extLst>
              <a:ext uri="{FF2B5EF4-FFF2-40B4-BE49-F238E27FC236}">
                <a16:creationId xmlns:a16="http://schemas.microsoft.com/office/drawing/2014/main" id="{F6D96B99-5798-4B8C-A08C-F997CA89CBB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61443" name="Rectangle 9">
            <a:extLst>
              <a:ext uri="{FF2B5EF4-FFF2-40B4-BE49-F238E27FC236}">
                <a16:creationId xmlns:a16="http://schemas.microsoft.com/office/drawing/2014/main" id="{ECD9D2EB-4994-4E28-AB07-1217403E7AF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444" name="Rectangle 10">
            <a:extLst>
              <a:ext uri="{FF2B5EF4-FFF2-40B4-BE49-F238E27FC236}">
                <a16:creationId xmlns:a16="http://schemas.microsoft.com/office/drawing/2014/main" id="{973678F7-264C-4B0C-A23B-B0598A68F36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61445" name="Rectangle 11">
            <a:extLst>
              <a:ext uri="{FF2B5EF4-FFF2-40B4-BE49-F238E27FC236}">
                <a16:creationId xmlns:a16="http://schemas.microsoft.com/office/drawing/2014/main" id="{1E38D4F6-B501-4F48-8DA1-2511C7BF54C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5F04ACD-EB14-4EF2-B665-CC7E824AFC5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1446" name="Rectangle 2">
            <a:extLst>
              <a:ext uri="{FF2B5EF4-FFF2-40B4-BE49-F238E27FC236}">
                <a16:creationId xmlns:a16="http://schemas.microsoft.com/office/drawing/2014/main" id="{354D7746-638C-42BA-A053-5CCC70848199}"/>
              </a:ext>
            </a:extLst>
          </p:cNvPr>
          <p:cNvSpPr>
            <a:spLocks noRot="1" noChangeArrowheads="1" noTextEdit="1"/>
          </p:cNvSpPr>
          <p:nvPr>
            <p:ph type="sldImg"/>
          </p:nvPr>
        </p:nvSpPr>
        <p:spPr>
          <a:ln/>
        </p:spPr>
      </p:sp>
      <p:sp>
        <p:nvSpPr>
          <p:cNvPr id="61447" name="Rectangle 3">
            <a:extLst>
              <a:ext uri="{FF2B5EF4-FFF2-40B4-BE49-F238E27FC236}">
                <a16:creationId xmlns:a16="http://schemas.microsoft.com/office/drawing/2014/main" id="{BFE79DCA-14DC-4269-85AD-ABEBE80337C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2BE9F968-829E-4A19-B2EC-7400E74DED0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22531" name="Rectangle 9">
            <a:extLst>
              <a:ext uri="{FF2B5EF4-FFF2-40B4-BE49-F238E27FC236}">
                <a16:creationId xmlns:a16="http://schemas.microsoft.com/office/drawing/2014/main" id="{C6443076-446C-4CF9-B232-7083FB45D2B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532" name="Rectangle 10">
            <a:extLst>
              <a:ext uri="{FF2B5EF4-FFF2-40B4-BE49-F238E27FC236}">
                <a16:creationId xmlns:a16="http://schemas.microsoft.com/office/drawing/2014/main" id="{4ED728CE-2C47-4E70-A2F2-B4690BD14A5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22533" name="Rectangle 11">
            <a:extLst>
              <a:ext uri="{FF2B5EF4-FFF2-40B4-BE49-F238E27FC236}">
                <a16:creationId xmlns:a16="http://schemas.microsoft.com/office/drawing/2014/main" id="{6C6AD215-2DFA-4BB3-B189-F497723A5E0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48C828E-1D7C-46AF-97CA-416C6DA87F36}"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22534" name="Rectangle 2">
            <a:extLst>
              <a:ext uri="{FF2B5EF4-FFF2-40B4-BE49-F238E27FC236}">
                <a16:creationId xmlns:a16="http://schemas.microsoft.com/office/drawing/2014/main" id="{6A366425-E7A7-4227-988B-D23AD0BC2F10}"/>
              </a:ext>
            </a:extLst>
          </p:cNvPr>
          <p:cNvSpPr>
            <a:spLocks noRot="1" noChangeArrowheads="1" noTextEdit="1"/>
          </p:cNvSpPr>
          <p:nvPr>
            <p:ph type="sldImg"/>
          </p:nvPr>
        </p:nvSpPr>
        <p:spPr>
          <a:ln/>
        </p:spPr>
      </p:sp>
      <p:sp>
        <p:nvSpPr>
          <p:cNvPr id="22535" name="Rectangle 3">
            <a:extLst>
              <a:ext uri="{FF2B5EF4-FFF2-40B4-BE49-F238E27FC236}">
                <a16:creationId xmlns:a16="http://schemas.microsoft.com/office/drawing/2014/main" id="{C05FB3CC-4B78-401E-8161-B7B7EE3975B5}"/>
              </a:ext>
            </a:extLst>
          </p:cNvPr>
          <p:cNvSpPr>
            <a:spLocks noGrp="1" noChangeArrowheads="1"/>
          </p:cNvSpPr>
          <p:nvPr>
            <p:ph type="body" idx="1"/>
          </p:nvPr>
        </p:nvSpPr>
        <p:spPr>
          <a:noFill/>
        </p:spPr>
        <p:txBody>
          <a:bodyPr/>
          <a:lstStyle/>
          <a:p>
            <a:pPr eaLnBrk="1" hangingPunct="1"/>
            <a:r>
              <a:rPr lang="en-US" altLang="en-US" b="1"/>
              <a:t>Activity: Buzz groups</a:t>
            </a:r>
          </a:p>
          <a:p>
            <a:pPr eaLnBrk="1" hangingPunct="1"/>
            <a:r>
              <a:rPr lang="en-US" altLang="en-US"/>
              <a:t>Have your students get with a neighbor and discuss this assignment. Then come back together to discuss their answers. This will prepare the class for the next slides.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8">
            <a:extLst>
              <a:ext uri="{FF2B5EF4-FFF2-40B4-BE49-F238E27FC236}">
                <a16:creationId xmlns:a16="http://schemas.microsoft.com/office/drawing/2014/main" id="{3221F283-6D54-42AF-B28C-8E00982487DE}"/>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64515" name="Rectangle 9">
            <a:extLst>
              <a:ext uri="{FF2B5EF4-FFF2-40B4-BE49-F238E27FC236}">
                <a16:creationId xmlns:a16="http://schemas.microsoft.com/office/drawing/2014/main" id="{A0117ED0-20E5-4800-9A0B-1D9F4DE16A2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516" name="Rectangle 10">
            <a:extLst>
              <a:ext uri="{FF2B5EF4-FFF2-40B4-BE49-F238E27FC236}">
                <a16:creationId xmlns:a16="http://schemas.microsoft.com/office/drawing/2014/main" id="{EF3237EA-1AB4-4A2C-9AC9-D9BC597CFA4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64517" name="Rectangle 11">
            <a:extLst>
              <a:ext uri="{FF2B5EF4-FFF2-40B4-BE49-F238E27FC236}">
                <a16:creationId xmlns:a16="http://schemas.microsoft.com/office/drawing/2014/main" id="{32DA7E09-8C6E-468E-8F55-EFFED383EBBB}"/>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1BCBC30-FBAB-436A-B329-D12B0040902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4518" name="Rectangle 2">
            <a:extLst>
              <a:ext uri="{FF2B5EF4-FFF2-40B4-BE49-F238E27FC236}">
                <a16:creationId xmlns:a16="http://schemas.microsoft.com/office/drawing/2014/main" id="{720D41CF-BEAD-479D-8922-D7F194F1860B}"/>
              </a:ext>
            </a:extLst>
          </p:cNvPr>
          <p:cNvSpPr>
            <a:spLocks noRot="1" noChangeArrowheads="1" noTextEdit="1"/>
          </p:cNvSpPr>
          <p:nvPr>
            <p:ph type="sldImg"/>
          </p:nvPr>
        </p:nvSpPr>
        <p:spPr>
          <a:ln/>
        </p:spPr>
      </p:sp>
      <p:sp>
        <p:nvSpPr>
          <p:cNvPr id="64519" name="Rectangle 3">
            <a:extLst>
              <a:ext uri="{FF2B5EF4-FFF2-40B4-BE49-F238E27FC236}">
                <a16:creationId xmlns:a16="http://schemas.microsoft.com/office/drawing/2014/main" id="{BF55FF94-A9C4-4C9A-9D99-1A362E94A6C9}"/>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Scripture evidences Paul’s methodology. He does not exhort the Roman Christians to follow God on any other basis but the “mercies of God.” What are the “mercies of God”? Paul has just described them in chapters 1–11. It is the Gospel. The idea is that if you truly know, understand, and believe what God has done for you through Jesus Christ, you ought to be motivated to serve Him. According to Paul, with such wonderful knowledge, it is the only “reasonable” thing that one can do. Our motivation to serve God is because He has served us. Our motivation to give our lives for Him is because we have a </a:t>
            </a:r>
            <a:r>
              <a:rPr lang="en-US" altLang="en-US" i="1"/>
              <a:t>unified understanding</a:t>
            </a:r>
            <a:r>
              <a:rPr lang="en-US" altLang="en-US"/>
              <a:t> of what He has done in giving His life for us. This is the way that Paul always wrote. The assumption is that you cannot serve whom you don’t know. “We love because He first loved us” (1 Jn. 4:19). Therefore, right doctrine is essential to right practice. This is in opposition to the Liberal view.</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8">
            <a:extLst>
              <a:ext uri="{FF2B5EF4-FFF2-40B4-BE49-F238E27FC236}">
                <a16:creationId xmlns:a16="http://schemas.microsoft.com/office/drawing/2014/main" id="{A8A497A4-F68D-46A9-BF9A-BB8B4EC8E1F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67587" name="Rectangle 9">
            <a:extLst>
              <a:ext uri="{FF2B5EF4-FFF2-40B4-BE49-F238E27FC236}">
                <a16:creationId xmlns:a16="http://schemas.microsoft.com/office/drawing/2014/main" id="{CEA0A9AA-544F-443F-8208-6FAC7427DE70}"/>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588" name="Rectangle 10">
            <a:extLst>
              <a:ext uri="{FF2B5EF4-FFF2-40B4-BE49-F238E27FC236}">
                <a16:creationId xmlns:a16="http://schemas.microsoft.com/office/drawing/2014/main" id="{E5F73F55-6284-4868-830F-108397F7A4C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67589" name="Rectangle 11">
            <a:extLst>
              <a:ext uri="{FF2B5EF4-FFF2-40B4-BE49-F238E27FC236}">
                <a16:creationId xmlns:a16="http://schemas.microsoft.com/office/drawing/2014/main" id="{00F7CBFF-BEA3-4B33-A6A9-808FA8D2918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F030DA6-9471-4FD5-ADFB-D53ED9C984D2}"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29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7590" name="Rectangle 2">
            <a:extLst>
              <a:ext uri="{FF2B5EF4-FFF2-40B4-BE49-F238E27FC236}">
                <a16:creationId xmlns:a16="http://schemas.microsoft.com/office/drawing/2014/main" id="{545D5219-E72B-4C4C-9D85-F24842C6209D}"/>
              </a:ext>
            </a:extLst>
          </p:cNvPr>
          <p:cNvSpPr>
            <a:spLocks noRot="1" noChangeArrowheads="1" noTextEdit="1"/>
          </p:cNvSpPr>
          <p:nvPr>
            <p:ph type="sldImg"/>
          </p:nvPr>
        </p:nvSpPr>
        <p:spPr>
          <a:ln/>
        </p:spPr>
      </p:sp>
      <p:sp>
        <p:nvSpPr>
          <p:cNvPr id="67591" name="Rectangle 3">
            <a:extLst>
              <a:ext uri="{FF2B5EF4-FFF2-40B4-BE49-F238E27FC236}">
                <a16:creationId xmlns:a16="http://schemas.microsoft.com/office/drawing/2014/main" id="{B6B9F3C0-165B-4C6D-8ECD-7B54838E644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8">
            <a:extLst>
              <a:ext uri="{FF2B5EF4-FFF2-40B4-BE49-F238E27FC236}">
                <a16:creationId xmlns:a16="http://schemas.microsoft.com/office/drawing/2014/main" id="{FAA6BA66-8A70-40E6-AFBC-A475C6A3697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69635" name="Rectangle 9">
            <a:extLst>
              <a:ext uri="{FF2B5EF4-FFF2-40B4-BE49-F238E27FC236}">
                <a16:creationId xmlns:a16="http://schemas.microsoft.com/office/drawing/2014/main" id="{923C84D5-583C-425E-8460-D3092D4496D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9636" name="Rectangle 10">
            <a:extLst>
              <a:ext uri="{FF2B5EF4-FFF2-40B4-BE49-F238E27FC236}">
                <a16:creationId xmlns:a16="http://schemas.microsoft.com/office/drawing/2014/main" id="{26789597-0D2D-441A-9909-440836CA999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69637" name="Rectangle 11">
            <a:extLst>
              <a:ext uri="{FF2B5EF4-FFF2-40B4-BE49-F238E27FC236}">
                <a16:creationId xmlns:a16="http://schemas.microsoft.com/office/drawing/2014/main" id="{5BBB224D-D81D-4E8C-AC66-74503D9F52A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BFD09BC-15B0-4E09-BFEC-A9E9D7348FE0}"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69638" name="Rectangle 2">
            <a:extLst>
              <a:ext uri="{FF2B5EF4-FFF2-40B4-BE49-F238E27FC236}">
                <a16:creationId xmlns:a16="http://schemas.microsoft.com/office/drawing/2014/main" id="{326E2D09-8E7B-44EF-BA46-46AC3B3EDD5B}"/>
              </a:ext>
            </a:extLst>
          </p:cNvPr>
          <p:cNvSpPr>
            <a:spLocks noRot="1" noChangeArrowheads="1" noTextEdit="1"/>
          </p:cNvSpPr>
          <p:nvPr>
            <p:ph type="sldImg"/>
          </p:nvPr>
        </p:nvSpPr>
        <p:spPr>
          <a:xfrm>
            <a:off x="1181100" y="698500"/>
            <a:ext cx="4648200" cy="3486150"/>
          </a:xfrm>
          <a:ln/>
        </p:spPr>
      </p:sp>
      <p:sp>
        <p:nvSpPr>
          <p:cNvPr id="69639" name="Rectangle 3">
            <a:extLst>
              <a:ext uri="{FF2B5EF4-FFF2-40B4-BE49-F238E27FC236}">
                <a16:creationId xmlns:a16="http://schemas.microsoft.com/office/drawing/2014/main" id="{921D1511-5D5D-4B63-9092-79C3C7470725}"/>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8">
            <a:extLst>
              <a:ext uri="{FF2B5EF4-FFF2-40B4-BE49-F238E27FC236}">
                <a16:creationId xmlns:a16="http://schemas.microsoft.com/office/drawing/2014/main" id="{B468F6B1-3485-4266-9A3C-77CF17F9295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71683" name="Rectangle 9">
            <a:extLst>
              <a:ext uri="{FF2B5EF4-FFF2-40B4-BE49-F238E27FC236}">
                <a16:creationId xmlns:a16="http://schemas.microsoft.com/office/drawing/2014/main" id="{28BDC956-888A-443E-B0B3-0F51B098F1AF}"/>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684" name="Rectangle 10">
            <a:extLst>
              <a:ext uri="{FF2B5EF4-FFF2-40B4-BE49-F238E27FC236}">
                <a16:creationId xmlns:a16="http://schemas.microsoft.com/office/drawing/2014/main" id="{284E1EF4-977C-44E6-B2A5-44644CD92F6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1685" name="Rectangle 11">
            <a:extLst>
              <a:ext uri="{FF2B5EF4-FFF2-40B4-BE49-F238E27FC236}">
                <a16:creationId xmlns:a16="http://schemas.microsoft.com/office/drawing/2014/main" id="{7321D043-0780-44AC-BAC7-D7A07CD42C4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48BBAA8-6B14-4992-8120-9207C1F3C872}"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1686" name="Rectangle 2">
            <a:extLst>
              <a:ext uri="{FF2B5EF4-FFF2-40B4-BE49-F238E27FC236}">
                <a16:creationId xmlns:a16="http://schemas.microsoft.com/office/drawing/2014/main" id="{E1789331-A42F-40A4-8113-7F7ED7EFD9B5}"/>
              </a:ext>
            </a:extLst>
          </p:cNvPr>
          <p:cNvSpPr>
            <a:spLocks noRot="1" noChangeArrowheads="1" noTextEdit="1"/>
          </p:cNvSpPr>
          <p:nvPr>
            <p:ph type="sldImg"/>
          </p:nvPr>
        </p:nvSpPr>
        <p:spPr>
          <a:xfrm>
            <a:off x="1181100" y="698500"/>
            <a:ext cx="4648200" cy="3486150"/>
          </a:xfrm>
          <a:ln/>
        </p:spPr>
      </p:sp>
      <p:sp>
        <p:nvSpPr>
          <p:cNvPr id="71687" name="Rectangle 3">
            <a:extLst>
              <a:ext uri="{FF2B5EF4-FFF2-40B4-BE49-F238E27FC236}">
                <a16:creationId xmlns:a16="http://schemas.microsoft.com/office/drawing/2014/main" id="{7B60FF9F-0200-4B3E-B4D4-1BBF8DB3CAF1}"/>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“Liberation theologians contend that their continent [Latin America] has been victimized by colonialism, imperialism, and multinational corporations” (Walter Elwell ed. “Liberation Theology” in </a:t>
            </a:r>
            <a:r>
              <a:rPr lang="en-US" altLang="en-US" i="1"/>
              <a:t>Evangelical Dictionary of Theology</a:t>
            </a:r>
            <a:r>
              <a:rPr lang="en-US" altLang="en-US"/>
              <a:t> [Grand Rapids, MI: 2001], 686). Theology, for the liberation theologian, is constructed not out of systematic statements of divine truth but in history, as those who struggle under oppression seek to free themselves from constraints (socioeconomic and governmental) that unnecessarily hold them down. Liberation theology divides the world into two classes: those who are oppressed and the oppressors (ibid.).</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8">
            <a:extLst>
              <a:ext uri="{FF2B5EF4-FFF2-40B4-BE49-F238E27FC236}">
                <a16:creationId xmlns:a16="http://schemas.microsoft.com/office/drawing/2014/main" id="{F12A531F-B71A-4E16-8AE4-4D04B82EFEAB}"/>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73731" name="Rectangle 9">
            <a:extLst>
              <a:ext uri="{FF2B5EF4-FFF2-40B4-BE49-F238E27FC236}">
                <a16:creationId xmlns:a16="http://schemas.microsoft.com/office/drawing/2014/main" id="{9DB60BDB-D575-4D4A-A4DF-A7B37EA0BD2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3732" name="Rectangle 10">
            <a:extLst>
              <a:ext uri="{FF2B5EF4-FFF2-40B4-BE49-F238E27FC236}">
                <a16:creationId xmlns:a16="http://schemas.microsoft.com/office/drawing/2014/main" id="{9949041F-DA16-474B-B000-5F327FBFBA60}"/>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3733" name="Rectangle 11">
            <a:extLst>
              <a:ext uri="{FF2B5EF4-FFF2-40B4-BE49-F238E27FC236}">
                <a16:creationId xmlns:a16="http://schemas.microsoft.com/office/drawing/2014/main" id="{463EDDC9-DAD9-4119-957F-E6B418C70C87}"/>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8574450A-3FDC-45F1-86CD-A2B52CD6DFBB}"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3734" name="Rectangle 2">
            <a:extLst>
              <a:ext uri="{FF2B5EF4-FFF2-40B4-BE49-F238E27FC236}">
                <a16:creationId xmlns:a16="http://schemas.microsoft.com/office/drawing/2014/main" id="{B4C96D12-FE31-4924-ADB8-42725173D8DA}"/>
              </a:ext>
            </a:extLst>
          </p:cNvPr>
          <p:cNvSpPr>
            <a:spLocks noRot="1" noChangeArrowheads="1" noTextEdit="1"/>
          </p:cNvSpPr>
          <p:nvPr>
            <p:ph type="sldImg"/>
          </p:nvPr>
        </p:nvSpPr>
        <p:spPr>
          <a:ln/>
        </p:spPr>
      </p:sp>
      <p:sp>
        <p:nvSpPr>
          <p:cNvPr id="73735" name="Rectangle 3">
            <a:extLst>
              <a:ext uri="{FF2B5EF4-FFF2-40B4-BE49-F238E27FC236}">
                <a16:creationId xmlns:a16="http://schemas.microsoft.com/office/drawing/2014/main" id="{05ED2A81-819D-4590-AA95-74CB54CDC541}"/>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statement, although not by a liberation theologian, presents the basic philosophy of liberation theology. They may better say, “Hitherto theologians have explained the world; it is our task to change it.”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8">
            <a:extLst>
              <a:ext uri="{FF2B5EF4-FFF2-40B4-BE49-F238E27FC236}">
                <a16:creationId xmlns:a16="http://schemas.microsoft.com/office/drawing/2014/main" id="{757A582C-C1A6-45B6-9815-2395EDC05B0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76803" name="Rectangle 9">
            <a:extLst>
              <a:ext uri="{FF2B5EF4-FFF2-40B4-BE49-F238E27FC236}">
                <a16:creationId xmlns:a16="http://schemas.microsoft.com/office/drawing/2014/main" id="{02FBF67F-7FF0-4725-981A-BB4466FC421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6804" name="Rectangle 10">
            <a:extLst>
              <a:ext uri="{FF2B5EF4-FFF2-40B4-BE49-F238E27FC236}">
                <a16:creationId xmlns:a16="http://schemas.microsoft.com/office/drawing/2014/main" id="{750EA8FA-E457-4DA6-95EE-3C14767F1DA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6805" name="Rectangle 11">
            <a:extLst>
              <a:ext uri="{FF2B5EF4-FFF2-40B4-BE49-F238E27FC236}">
                <a16:creationId xmlns:a16="http://schemas.microsoft.com/office/drawing/2014/main" id="{50386E5E-4B5B-4B5D-80B3-3CA9E6A7B1D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9E28198-B1A7-4629-96F9-008C1C19FC87}"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6806" name="Rectangle 2">
            <a:extLst>
              <a:ext uri="{FF2B5EF4-FFF2-40B4-BE49-F238E27FC236}">
                <a16:creationId xmlns:a16="http://schemas.microsoft.com/office/drawing/2014/main" id="{D76D1DDE-57C3-48BD-981A-C75661B2C7B6}"/>
              </a:ext>
            </a:extLst>
          </p:cNvPr>
          <p:cNvSpPr>
            <a:spLocks noRot="1" noChangeArrowheads="1" noTextEdit="1"/>
          </p:cNvSpPr>
          <p:nvPr>
            <p:ph type="sldImg"/>
          </p:nvPr>
        </p:nvSpPr>
        <p:spPr>
          <a:xfrm>
            <a:off x="1181100" y="698500"/>
            <a:ext cx="4648200" cy="3486150"/>
          </a:xfrm>
          <a:ln/>
        </p:spPr>
      </p:sp>
      <p:sp>
        <p:nvSpPr>
          <p:cNvPr id="76807" name="Rectangle 3">
            <a:extLst>
              <a:ext uri="{FF2B5EF4-FFF2-40B4-BE49-F238E27FC236}">
                <a16:creationId xmlns:a16="http://schemas.microsoft.com/office/drawing/2014/main" id="{2A13C1D4-5CF2-441C-A995-809BAF023825}"/>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8">
            <a:extLst>
              <a:ext uri="{FF2B5EF4-FFF2-40B4-BE49-F238E27FC236}">
                <a16:creationId xmlns:a16="http://schemas.microsoft.com/office/drawing/2014/main" id="{AED1C4EE-02BD-47BB-AA49-075E0EBACCD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78851" name="Rectangle 9">
            <a:extLst>
              <a:ext uri="{FF2B5EF4-FFF2-40B4-BE49-F238E27FC236}">
                <a16:creationId xmlns:a16="http://schemas.microsoft.com/office/drawing/2014/main" id="{511260F1-CBD0-4F04-98FE-54F014703AE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8852" name="Rectangle 10">
            <a:extLst>
              <a:ext uri="{FF2B5EF4-FFF2-40B4-BE49-F238E27FC236}">
                <a16:creationId xmlns:a16="http://schemas.microsoft.com/office/drawing/2014/main" id="{D767648A-15AD-4FA2-A7EA-DD84D4279FF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78853" name="Rectangle 11">
            <a:extLst>
              <a:ext uri="{FF2B5EF4-FFF2-40B4-BE49-F238E27FC236}">
                <a16:creationId xmlns:a16="http://schemas.microsoft.com/office/drawing/2014/main" id="{66B512AB-70D5-4C65-B9DE-3A495BF9CB4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B9AEBD2-71BC-4D52-865B-860C05327CC6}"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78854" name="Rectangle 2">
            <a:extLst>
              <a:ext uri="{FF2B5EF4-FFF2-40B4-BE49-F238E27FC236}">
                <a16:creationId xmlns:a16="http://schemas.microsoft.com/office/drawing/2014/main" id="{37809E6B-E2BD-4EE1-AC67-21F91C15AD9F}"/>
              </a:ext>
            </a:extLst>
          </p:cNvPr>
          <p:cNvSpPr>
            <a:spLocks noRot="1" noChangeArrowheads="1" noTextEdit="1"/>
          </p:cNvSpPr>
          <p:nvPr>
            <p:ph type="sldImg"/>
          </p:nvPr>
        </p:nvSpPr>
        <p:spPr>
          <a:ln/>
        </p:spPr>
      </p:sp>
      <p:sp>
        <p:nvSpPr>
          <p:cNvPr id="78855" name="Rectangle 3">
            <a:extLst>
              <a:ext uri="{FF2B5EF4-FFF2-40B4-BE49-F238E27FC236}">
                <a16:creationId xmlns:a16="http://schemas.microsoft.com/office/drawing/2014/main" id="{AA6B2B23-AEAF-4684-A2CF-2A5C236B2451}"/>
              </a:ext>
            </a:extLst>
          </p:cNvPr>
          <p:cNvSpPr>
            <a:spLocks noGrp="1" noChangeArrowheads="1"/>
          </p:cNvSpPr>
          <p:nvPr>
            <p:ph type="body" idx="1"/>
          </p:nvPr>
        </p:nvSpPr>
        <p:spPr>
          <a:noFill/>
        </p:spPr>
        <p:txBody>
          <a:bodyPr/>
          <a:lstStyle/>
          <a:p>
            <a:pPr eaLnBrk="1" hangingPunct="1"/>
            <a:r>
              <a:rPr lang="en-US" altLang="en-US" b="1"/>
              <a:t>Activity: Group discussion</a:t>
            </a:r>
          </a:p>
          <a:p>
            <a:pPr eaLnBrk="1" hangingPunct="1"/>
            <a:r>
              <a:rPr lang="en-US" altLang="en-US"/>
              <a:t>Ask the class to discuss the validity of the fourth option.</a:t>
            </a:r>
          </a:p>
          <a:p>
            <a:pPr eaLnBrk="1" hangingPunct="1"/>
            <a:endParaRPr lang="en-US" altLang="en-US"/>
          </a:p>
          <a:p>
            <a:pPr eaLnBrk="1" hangingPunct="1"/>
            <a:r>
              <a:rPr lang="en-US" altLang="en-US" b="1"/>
              <a:t>Presentation Notes</a:t>
            </a:r>
            <a:r>
              <a:rPr lang="en-US" altLang="en-US"/>
              <a:t>:</a:t>
            </a:r>
          </a:p>
          <a:p>
            <a:pPr eaLnBrk="1" hangingPunct="1"/>
            <a:r>
              <a:rPr lang="en-US" altLang="en-US"/>
              <a:t>If the fourth option is valid, this means that God often uses suffering and oppression to unify His people. This is certainly true of the early Church. It is also evidenced today in many churches in the Sudan and China. Freedom and comfort are often the deathbeds of the Church while, as Tertullian often said, martyrdom is the seedbed of the Church.</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8">
            <a:extLst>
              <a:ext uri="{FF2B5EF4-FFF2-40B4-BE49-F238E27FC236}">
                <a16:creationId xmlns:a16="http://schemas.microsoft.com/office/drawing/2014/main" id="{E77C6BA3-C51D-4CF2-9603-F692E9390B5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82947" name="Rectangle 9">
            <a:extLst>
              <a:ext uri="{FF2B5EF4-FFF2-40B4-BE49-F238E27FC236}">
                <a16:creationId xmlns:a16="http://schemas.microsoft.com/office/drawing/2014/main" id="{F3B38018-D8C3-4332-AD6F-9C175DD4DB2F}"/>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2948" name="Rectangle 10">
            <a:extLst>
              <a:ext uri="{FF2B5EF4-FFF2-40B4-BE49-F238E27FC236}">
                <a16:creationId xmlns:a16="http://schemas.microsoft.com/office/drawing/2014/main" id="{EEC6815E-BF25-48EB-941D-0071A915857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82949" name="Rectangle 11">
            <a:extLst>
              <a:ext uri="{FF2B5EF4-FFF2-40B4-BE49-F238E27FC236}">
                <a16:creationId xmlns:a16="http://schemas.microsoft.com/office/drawing/2014/main" id="{F3E33876-A4AD-4323-BE01-698875D33896}"/>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C37AF08-193A-4EF8-BD68-B59E6E79722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2950" name="Rectangle 2">
            <a:extLst>
              <a:ext uri="{FF2B5EF4-FFF2-40B4-BE49-F238E27FC236}">
                <a16:creationId xmlns:a16="http://schemas.microsoft.com/office/drawing/2014/main" id="{6EF3EE6F-F364-46A7-972C-C427873E2964}"/>
              </a:ext>
            </a:extLst>
          </p:cNvPr>
          <p:cNvSpPr>
            <a:spLocks noRot="1" noChangeArrowheads="1" noTextEdit="1"/>
          </p:cNvSpPr>
          <p:nvPr>
            <p:ph type="sldImg"/>
          </p:nvPr>
        </p:nvSpPr>
        <p:spPr>
          <a:ln/>
        </p:spPr>
      </p:sp>
      <p:sp>
        <p:nvSpPr>
          <p:cNvPr id="82951" name="Rectangle 3">
            <a:extLst>
              <a:ext uri="{FF2B5EF4-FFF2-40B4-BE49-F238E27FC236}">
                <a16:creationId xmlns:a16="http://schemas.microsoft.com/office/drawing/2014/main" id="{F115676D-7D4E-4181-8690-E2B923082EB2}"/>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8">
            <a:extLst>
              <a:ext uri="{FF2B5EF4-FFF2-40B4-BE49-F238E27FC236}">
                <a16:creationId xmlns:a16="http://schemas.microsoft.com/office/drawing/2014/main" id="{B09CE5F5-7C95-4ACD-8685-22C16ED8038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84995" name="Rectangle 9">
            <a:extLst>
              <a:ext uri="{FF2B5EF4-FFF2-40B4-BE49-F238E27FC236}">
                <a16:creationId xmlns:a16="http://schemas.microsoft.com/office/drawing/2014/main" id="{1BD8E0D9-CE9D-4B51-ACB8-67C6BA0DFDF6}"/>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4996" name="Rectangle 10">
            <a:extLst>
              <a:ext uri="{FF2B5EF4-FFF2-40B4-BE49-F238E27FC236}">
                <a16:creationId xmlns:a16="http://schemas.microsoft.com/office/drawing/2014/main" id="{72CAC20F-C3E2-46FD-9730-FF4739424BC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84997" name="Rectangle 11">
            <a:extLst>
              <a:ext uri="{FF2B5EF4-FFF2-40B4-BE49-F238E27FC236}">
                <a16:creationId xmlns:a16="http://schemas.microsoft.com/office/drawing/2014/main" id="{3F95B024-ADD4-4371-8A96-AA77E7D2FD5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5F2668FC-BB55-4188-AFE8-13D83ABF67B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39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4998" name="Rectangle 2">
            <a:extLst>
              <a:ext uri="{FF2B5EF4-FFF2-40B4-BE49-F238E27FC236}">
                <a16:creationId xmlns:a16="http://schemas.microsoft.com/office/drawing/2014/main" id="{D72254F2-CB25-4080-AD26-EC0391085CC0}"/>
              </a:ext>
            </a:extLst>
          </p:cNvPr>
          <p:cNvSpPr>
            <a:spLocks noRot="1" noChangeArrowheads="1" noTextEdit="1"/>
          </p:cNvSpPr>
          <p:nvPr>
            <p:ph type="sldImg"/>
          </p:nvPr>
        </p:nvSpPr>
        <p:spPr>
          <a:xfrm>
            <a:off x="1181100" y="698500"/>
            <a:ext cx="4648200" cy="3486150"/>
          </a:xfrm>
          <a:ln/>
        </p:spPr>
      </p:sp>
      <p:sp>
        <p:nvSpPr>
          <p:cNvPr id="84999" name="Rectangle 3">
            <a:extLst>
              <a:ext uri="{FF2B5EF4-FFF2-40B4-BE49-F238E27FC236}">
                <a16:creationId xmlns:a16="http://schemas.microsoft.com/office/drawing/2014/main" id="{B5ED8993-0DCE-4CEF-8A5B-DFCC9D6E3844}"/>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8">
            <a:extLst>
              <a:ext uri="{FF2B5EF4-FFF2-40B4-BE49-F238E27FC236}">
                <a16:creationId xmlns:a16="http://schemas.microsoft.com/office/drawing/2014/main" id="{7BBDE5A2-EC4F-411D-BD57-19394C86840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87043" name="Rectangle 9">
            <a:extLst>
              <a:ext uri="{FF2B5EF4-FFF2-40B4-BE49-F238E27FC236}">
                <a16:creationId xmlns:a16="http://schemas.microsoft.com/office/drawing/2014/main" id="{365C3130-C61A-43CA-A31A-963379E973C7}"/>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7044" name="Rectangle 10">
            <a:extLst>
              <a:ext uri="{FF2B5EF4-FFF2-40B4-BE49-F238E27FC236}">
                <a16:creationId xmlns:a16="http://schemas.microsoft.com/office/drawing/2014/main" id="{D877DD7D-C5F4-4F98-8544-EC622B187C30}"/>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87045" name="Rectangle 11">
            <a:extLst>
              <a:ext uri="{FF2B5EF4-FFF2-40B4-BE49-F238E27FC236}">
                <a16:creationId xmlns:a16="http://schemas.microsoft.com/office/drawing/2014/main" id="{89816B5F-9017-4CC2-AFDE-82C0EFF5E4C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DBBD1DB7-AB08-41BD-B6A3-D84488B39B9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7046" name="Rectangle 2">
            <a:extLst>
              <a:ext uri="{FF2B5EF4-FFF2-40B4-BE49-F238E27FC236}">
                <a16:creationId xmlns:a16="http://schemas.microsoft.com/office/drawing/2014/main" id="{704DEA1F-56D8-4EB9-AF53-65C892A84B21}"/>
              </a:ext>
            </a:extLst>
          </p:cNvPr>
          <p:cNvSpPr>
            <a:spLocks noRot="1" noChangeArrowheads="1" noTextEdit="1"/>
          </p:cNvSpPr>
          <p:nvPr>
            <p:ph type="sldImg"/>
          </p:nvPr>
        </p:nvSpPr>
        <p:spPr>
          <a:xfrm>
            <a:off x="1181100" y="698500"/>
            <a:ext cx="4648200" cy="3486150"/>
          </a:xfrm>
          <a:ln/>
        </p:spPr>
      </p:sp>
      <p:sp>
        <p:nvSpPr>
          <p:cNvPr id="87047" name="Rectangle 3">
            <a:extLst>
              <a:ext uri="{FF2B5EF4-FFF2-40B4-BE49-F238E27FC236}">
                <a16:creationId xmlns:a16="http://schemas.microsoft.com/office/drawing/2014/main" id="{F741E34B-F24B-4A97-B423-A9ED43509B48}"/>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We should not misrepresent the Roman Catholic Church here. Not all Roman Catholics would agree with this definition, but it generally expresses an accurate understanding from a historical standpoint. Vatican II (1963–1965) has been very controversial since it seemed to broaden its understanding of the Church. Protestants are no longer called “anathema” (Trent) but are now called “separated brethren.” Those who have never heard the Gospel are no longer condemned but can be saved so long as their lack of understanding is “through no fault of their own.”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8">
            <a:extLst>
              <a:ext uri="{FF2B5EF4-FFF2-40B4-BE49-F238E27FC236}">
                <a16:creationId xmlns:a16="http://schemas.microsoft.com/office/drawing/2014/main" id="{C0A98075-FA2C-4AC2-8F5C-0CB05C29CB0A}"/>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24579" name="Rectangle 9">
            <a:extLst>
              <a:ext uri="{FF2B5EF4-FFF2-40B4-BE49-F238E27FC236}">
                <a16:creationId xmlns:a16="http://schemas.microsoft.com/office/drawing/2014/main" id="{38905719-E615-4ED9-8231-325D58DE34EC}"/>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4580" name="Rectangle 10">
            <a:extLst>
              <a:ext uri="{FF2B5EF4-FFF2-40B4-BE49-F238E27FC236}">
                <a16:creationId xmlns:a16="http://schemas.microsoft.com/office/drawing/2014/main" id="{B4FD2E81-FCD3-4523-AB83-8F4334C98FF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24581" name="Rectangle 11">
            <a:extLst>
              <a:ext uri="{FF2B5EF4-FFF2-40B4-BE49-F238E27FC236}">
                <a16:creationId xmlns:a16="http://schemas.microsoft.com/office/drawing/2014/main" id="{ADA407E3-DDB9-4A89-9EB1-FB2352C7D556}"/>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33E7744-367F-4917-9A9F-C27DF311A69D}"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24582" name="Rectangle 2">
            <a:extLst>
              <a:ext uri="{FF2B5EF4-FFF2-40B4-BE49-F238E27FC236}">
                <a16:creationId xmlns:a16="http://schemas.microsoft.com/office/drawing/2014/main" id="{71BB8745-F6A6-48B6-B44A-1457B89FCEE9}"/>
              </a:ext>
            </a:extLst>
          </p:cNvPr>
          <p:cNvSpPr>
            <a:spLocks noRot="1" noChangeArrowheads="1" noTextEdit="1"/>
          </p:cNvSpPr>
          <p:nvPr>
            <p:ph type="sldImg"/>
          </p:nvPr>
        </p:nvSpPr>
        <p:spPr>
          <a:ln/>
        </p:spPr>
      </p:sp>
      <p:sp>
        <p:nvSpPr>
          <p:cNvPr id="24583" name="Rectangle 3">
            <a:extLst>
              <a:ext uri="{FF2B5EF4-FFF2-40B4-BE49-F238E27FC236}">
                <a16:creationId xmlns:a16="http://schemas.microsoft.com/office/drawing/2014/main" id="{8C7F2419-AC8A-4332-9E43-56EE139B1269}"/>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Explained in the following slides.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8">
            <a:extLst>
              <a:ext uri="{FF2B5EF4-FFF2-40B4-BE49-F238E27FC236}">
                <a16:creationId xmlns:a16="http://schemas.microsoft.com/office/drawing/2014/main" id="{785B3152-11F1-4D57-B72C-320EA13ECE7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89091" name="Rectangle 9">
            <a:extLst>
              <a:ext uri="{FF2B5EF4-FFF2-40B4-BE49-F238E27FC236}">
                <a16:creationId xmlns:a16="http://schemas.microsoft.com/office/drawing/2014/main" id="{F47E2FC6-5EEF-4302-9C8C-3B6513D0490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9092" name="Rectangle 10">
            <a:extLst>
              <a:ext uri="{FF2B5EF4-FFF2-40B4-BE49-F238E27FC236}">
                <a16:creationId xmlns:a16="http://schemas.microsoft.com/office/drawing/2014/main" id="{F6E55EA1-FDDF-4085-89CB-B434D6BF9BB9}"/>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89093" name="Rectangle 11">
            <a:extLst>
              <a:ext uri="{FF2B5EF4-FFF2-40B4-BE49-F238E27FC236}">
                <a16:creationId xmlns:a16="http://schemas.microsoft.com/office/drawing/2014/main" id="{92301691-6BE7-4DD5-B786-6F4D3B71A67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86E07A8-C971-48AA-9253-315F390004BF}"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89094" name="Rectangle 2">
            <a:extLst>
              <a:ext uri="{FF2B5EF4-FFF2-40B4-BE49-F238E27FC236}">
                <a16:creationId xmlns:a16="http://schemas.microsoft.com/office/drawing/2014/main" id="{F5BFD4B1-49D9-467C-B567-70586C2B6E37}"/>
              </a:ext>
            </a:extLst>
          </p:cNvPr>
          <p:cNvSpPr>
            <a:spLocks noRot="1" noChangeArrowheads="1" noTextEdit="1"/>
          </p:cNvSpPr>
          <p:nvPr>
            <p:ph type="sldImg"/>
          </p:nvPr>
        </p:nvSpPr>
        <p:spPr>
          <a:xfrm>
            <a:off x="1181100" y="698500"/>
            <a:ext cx="4648200" cy="3486150"/>
          </a:xfrm>
          <a:ln/>
        </p:spPr>
      </p:sp>
      <p:sp>
        <p:nvSpPr>
          <p:cNvPr id="31747" name="Rectangle 3">
            <a:extLst>
              <a:ext uri="{FF2B5EF4-FFF2-40B4-BE49-F238E27FC236}">
                <a16:creationId xmlns:a16="http://schemas.microsoft.com/office/drawing/2014/main" id="{19458E0F-F62D-4891-9C94-E7924FF82A79}"/>
              </a:ext>
            </a:extLst>
          </p:cNvPr>
          <p:cNvSpPr>
            <a:spLocks noGrp="1" noChangeArrowheads="1"/>
          </p:cNvSpPr>
          <p:nvPr>
            <p:ph type="body" idx="1"/>
          </p:nvPr>
        </p:nvSpPr>
        <p:spPr>
          <a:xfrm>
            <a:off x="701675" y="4416425"/>
            <a:ext cx="5607050" cy="4181475"/>
          </a:xfrm>
        </p:spPr>
        <p:txBody>
          <a:bodyPr/>
          <a:lstStyle/>
          <a:p>
            <a:pPr marL="228600" indent="-228600" eaLnBrk="1" hangingPunct="1">
              <a:defRPr/>
            </a:pPr>
            <a:r>
              <a:rPr lang="en-US" altLang="en-US" b="1"/>
              <a:t>Presentation Notes</a:t>
            </a:r>
            <a:r>
              <a:rPr lang="en-US" altLang="en-US"/>
              <a:t>:</a:t>
            </a:r>
          </a:p>
          <a:p>
            <a:pPr marL="228600" indent="-228600" eaLnBrk="1" hangingPunct="1">
              <a:defRPr/>
            </a:pPr>
            <a:r>
              <a:rPr lang="en-US" altLang="en-US"/>
              <a:t>Sometimes, </a:t>
            </a:r>
            <a:r>
              <a:rPr lang="en-US" altLang="en-US" i="1"/>
              <a:t>extra ecclesiam non sit salus</a:t>
            </a:r>
            <a:r>
              <a:rPr lang="en-US" altLang="en-US"/>
              <a:t> or </a:t>
            </a:r>
            <a:r>
              <a:rPr lang="en-US" altLang="en-US" i="1"/>
              <a:t>salus extra ecclesiam non est</a:t>
            </a:r>
            <a:r>
              <a:rPr lang="en-US" altLang="en-US"/>
              <a:t>. Post-Vatican II Roman Catholics have generally taken a more moderate stand concerning the destiny of those who do not submit to the institutional Church. There are, however, many who would still agree with the traditional view. The seriousness of this becomes evident when one realizes that the Church, according to the strict Roman Catholic view expressed at Trent (1545–1563), is the only avenue that God has chosen to use as an administrator of saving grace through sacraments which are only administered by the Roman Catholic Church </a:t>
            </a:r>
            <a:r>
              <a:rPr lang="en-US" altLang="en-US" i="1">
                <a:effectLst>
                  <a:outerShdw blurRad="38100" dist="38100" dir="2700000" algn="tl">
                    <a:srgbClr val="C0C0C0"/>
                  </a:outerShdw>
                </a:effectLst>
              </a:rPr>
              <a:t>ex opere operato</a:t>
            </a:r>
            <a:r>
              <a:rPr lang="en-US" altLang="en-US" i="1"/>
              <a:t> </a:t>
            </a:r>
            <a:r>
              <a:rPr lang="en-US" altLang="en-US"/>
              <a:t>(“by the work of the worker”).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8">
            <a:extLst>
              <a:ext uri="{FF2B5EF4-FFF2-40B4-BE49-F238E27FC236}">
                <a16:creationId xmlns:a16="http://schemas.microsoft.com/office/drawing/2014/main" id="{E6FDBAFF-558E-45C3-8446-C2E4FFC225FC}"/>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91139" name="Rectangle 9">
            <a:extLst>
              <a:ext uri="{FF2B5EF4-FFF2-40B4-BE49-F238E27FC236}">
                <a16:creationId xmlns:a16="http://schemas.microsoft.com/office/drawing/2014/main" id="{0BC59471-DEFB-4623-96C7-1F22A08E1A87}"/>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1140" name="Rectangle 10">
            <a:extLst>
              <a:ext uri="{FF2B5EF4-FFF2-40B4-BE49-F238E27FC236}">
                <a16:creationId xmlns:a16="http://schemas.microsoft.com/office/drawing/2014/main" id="{084091EF-496C-4327-B32B-753FA42204AE}"/>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91141" name="Rectangle 11">
            <a:extLst>
              <a:ext uri="{FF2B5EF4-FFF2-40B4-BE49-F238E27FC236}">
                <a16:creationId xmlns:a16="http://schemas.microsoft.com/office/drawing/2014/main" id="{1F870C10-3E24-4428-B298-C9C4D0AAD50B}"/>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7734C7A1-AAD4-467F-A6DB-D9B99FF13EC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1142" name="Rectangle 2">
            <a:extLst>
              <a:ext uri="{FF2B5EF4-FFF2-40B4-BE49-F238E27FC236}">
                <a16:creationId xmlns:a16="http://schemas.microsoft.com/office/drawing/2014/main" id="{E0D9ACFE-4E0D-4434-9C5A-C6B5DD667F43}"/>
              </a:ext>
            </a:extLst>
          </p:cNvPr>
          <p:cNvSpPr>
            <a:spLocks noRot="1" noChangeArrowheads="1" noTextEdit="1"/>
          </p:cNvSpPr>
          <p:nvPr>
            <p:ph type="sldImg"/>
          </p:nvPr>
        </p:nvSpPr>
        <p:spPr>
          <a:xfrm>
            <a:off x="1181100" y="698500"/>
            <a:ext cx="4648200" cy="3486150"/>
          </a:xfrm>
          <a:ln/>
        </p:spPr>
      </p:sp>
      <p:sp>
        <p:nvSpPr>
          <p:cNvPr id="91143" name="Rectangle 3">
            <a:extLst>
              <a:ext uri="{FF2B5EF4-FFF2-40B4-BE49-F238E27FC236}">
                <a16:creationId xmlns:a16="http://schemas.microsoft.com/office/drawing/2014/main" id="{97F09702-E8F9-4180-B23B-903BF10307CC}"/>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Roman Catholics have traditionally held to this concept. </a:t>
            </a:r>
          </a:p>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8">
            <a:extLst>
              <a:ext uri="{FF2B5EF4-FFF2-40B4-BE49-F238E27FC236}">
                <a16:creationId xmlns:a16="http://schemas.microsoft.com/office/drawing/2014/main" id="{629E1FE3-5E50-4F21-BAEF-F4146710EDA1}"/>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94211" name="Rectangle 9">
            <a:extLst>
              <a:ext uri="{FF2B5EF4-FFF2-40B4-BE49-F238E27FC236}">
                <a16:creationId xmlns:a16="http://schemas.microsoft.com/office/drawing/2014/main" id="{C739E4C0-7AC6-4835-BEF3-DEC421402B5A}"/>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4212" name="Rectangle 10">
            <a:extLst>
              <a:ext uri="{FF2B5EF4-FFF2-40B4-BE49-F238E27FC236}">
                <a16:creationId xmlns:a16="http://schemas.microsoft.com/office/drawing/2014/main" id="{326B6022-C948-49B6-8D7B-3B50449B85F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94213" name="Rectangle 11">
            <a:extLst>
              <a:ext uri="{FF2B5EF4-FFF2-40B4-BE49-F238E27FC236}">
                <a16:creationId xmlns:a16="http://schemas.microsoft.com/office/drawing/2014/main" id="{85EB6E8E-1568-4B51-B802-66DEFA689D22}"/>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AC58714-8EEA-4C67-9E5D-653DA3B38671}"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4214" name="Rectangle 2">
            <a:extLst>
              <a:ext uri="{FF2B5EF4-FFF2-40B4-BE49-F238E27FC236}">
                <a16:creationId xmlns:a16="http://schemas.microsoft.com/office/drawing/2014/main" id="{C1AEB2EA-2A98-4262-8A58-35CB3B564D58}"/>
              </a:ext>
            </a:extLst>
          </p:cNvPr>
          <p:cNvSpPr>
            <a:spLocks noRot="1" noChangeArrowheads="1" noTextEdit="1"/>
          </p:cNvSpPr>
          <p:nvPr>
            <p:ph type="sldImg"/>
          </p:nvPr>
        </p:nvSpPr>
        <p:spPr>
          <a:xfrm>
            <a:off x="1181100" y="698500"/>
            <a:ext cx="4648200" cy="3486150"/>
          </a:xfrm>
          <a:ln/>
        </p:spPr>
      </p:sp>
      <p:sp>
        <p:nvSpPr>
          <p:cNvPr id="94215" name="Rectangle 3">
            <a:extLst>
              <a:ext uri="{FF2B5EF4-FFF2-40B4-BE49-F238E27FC236}">
                <a16:creationId xmlns:a16="http://schemas.microsoft.com/office/drawing/2014/main" id="{70E6F94B-D1EE-40D6-BA54-DA7DB1834167}"/>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8">
            <a:extLst>
              <a:ext uri="{FF2B5EF4-FFF2-40B4-BE49-F238E27FC236}">
                <a16:creationId xmlns:a16="http://schemas.microsoft.com/office/drawing/2014/main" id="{8E2E6662-65FC-4393-87FD-C334DBA5162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96259" name="Rectangle 9">
            <a:extLst>
              <a:ext uri="{FF2B5EF4-FFF2-40B4-BE49-F238E27FC236}">
                <a16:creationId xmlns:a16="http://schemas.microsoft.com/office/drawing/2014/main" id="{76DB1AB3-6434-4969-9CE1-A3888E8AA30B}"/>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6260" name="Rectangle 10">
            <a:extLst>
              <a:ext uri="{FF2B5EF4-FFF2-40B4-BE49-F238E27FC236}">
                <a16:creationId xmlns:a16="http://schemas.microsoft.com/office/drawing/2014/main" id="{7E027708-5B67-4C88-B507-F48A478A3D0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96261" name="Rectangle 11">
            <a:extLst>
              <a:ext uri="{FF2B5EF4-FFF2-40B4-BE49-F238E27FC236}">
                <a16:creationId xmlns:a16="http://schemas.microsoft.com/office/drawing/2014/main" id="{C064D833-8E10-4991-9E3B-602D160CA9F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35C23FC-4D5E-4E93-A325-EA17D9AE4061}"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6262" name="Rectangle 2">
            <a:extLst>
              <a:ext uri="{FF2B5EF4-FFF2-40B4-BE49-F238E27FC236}">
                <a16:creationId xmlns:a16="http://schemas.microsoft.com/office/drawing/2014/main" id="{93577920-2E5A-4B79-A9FD-9B118CF8FF7F}"/>
              </a:ext>
            </a:extLst>
          </p:cNvPr>
          <p:cNvSpPr>
            <a:spLocks noRot="1" noChangeArrowheads="1" noTextEdit="1"/>
          </p:cNvSpPr>
          <p:nvPr>
            <p:ph type="sldImg"/>
          </p:nvPr>
        </p:nvSpPr>
        <p:spPr>
          <a:ln/>
        </p:spPr>
      </p:sp>
      <p:sp>
        <p:nvSpPr>
          <p:cNvPr id="96263" name="Rectangle 3">
            <a:extLst>
              <a:ext uri="{FF2B5EF4-FFF2-40B4-BE49-F238E27FC236}">
                <a16:creationId xmlns:a16="http://schemas.microsoft.com/office/drawing/2014/main" id="{E983438B-3F10-42C8-9F0C-70846BE4BAE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Any definition of the Church must recognize both the unity (in the essentials) and the diversity (in the nonessential) that the Church has had and will continue to have until the Kingdom.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8">
            <a:extLst>
              <a:ext uri="{FF2B5EF4-FFF2-40B4-BE49-F238E27FC236}">
                <a16:creationId xmlns:a16="http://schemas.microsoft.com/office/drawing/2014/main" id="{96CA59C9-74C4-44C2-9ED1-94C8E01A3C5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99331" name="Rectangle 9">
            <a:extLst>
              <a:ext uri="{FF2B5EF4-FFF2-40B4-BE49-F238E27FC236}">
                <a16:creationId xmlns:a16="http://schemas.microsoft.com/office/drawing/2014/main" id="{3D8DF2AB-D3A3-4B97-9D16-E6B25022D1D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9332" name="Rectangle 10">
            <a:extLst>
              <a:ext uri="{FF2B5EF4-FFF2-40B4-BE49-F238E27FC236}">
                <a16:creationId xmlns:a16="http://schemas.microsoft.com/office/drawing/2014/main" id="{19CCD774-30B2-4770-A2D5-69D6B722E9E6}"/>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99333" name="Rectangle 11">
            <a:extLst>
              <a:ext uri="{FF2B5EF4-FFF2-40B4-BE49-F238E27FC236}">
                <a16:creationId xmlns:a16="http://schemas.microsoft.com/office/drawing/2014/main" id="{FB2E4A68-60D8-46E5-AC75-B354387D7E0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A17A7BB-D961-441A-B883-BCF54627FBF3}"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99334" name="Rectangle 2">
            <a:extLst>
              <a:ext uri="{FF2B5EF4-FFF2-40B4-BE49-F238E27FC236}">
                <a16:creationId xmlns:a16="http://schemas.microsoft.com/office/drawing/2014/main" id="{33B54CE6-7EDE-4F04-B4D4-12331EF919AD}"/>
              </a:ext>
            </a:extLst>
          </p:cNvPr>
          <p:cNvSpPr>
            <a:spLocks noRot="1" noChangeArrowheads="1" noTextEdit="1"/>
          </p:cNvSpPr>
          <p:nvPr>
            <p:ph type="sldImg"/>
          </p:nvPr>
        </p:nvSpPr>
        <p:spPr>
          <a:ln/>
        </p:spPr>
      </p:sp>
      <p:sp>
        <p:nvSpPr>
          <p:cNvPr id="99335" name="Rectangle 3">
            <a:extLst>
              <a:ext uri="{FF2B5EF4-FFF2-40B4-BE49-F238E27FC236}">
                <a16:creationId xmlns:a16="http://schemas.microsoft.com/office/drawing/2014/main" id="{3E5CA487-C32A-47C4-A49C-87727B635546}"/>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8">
            <a:extLst>
              <a:ext uri="{FF2B5EF4-FFF2-40B4-BE49-F238E27FC236}">
                <a16:creationId xmlns:a16="http://schemas.microsoft.com/office/drawing/2014/main" id="{399CB449-7ED2-4697-A7FE-25761FC8371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01379" name="Rectangle 9">
            <a:extLst>
              <a:ext uri="{FF2B5EF4-FFF2-40B4-BE49-F238E27FC236}">
                <a16:creationId xmlns:a16="http://schemas.microsoft.com/office/drawing/2014/main" id="{A329BBE6-80A9-44D9-BE05-C5BF349EF0C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1380" name="Rectangle 10">
            <a:extLst>
              <a:ext uri="{FF2B5EF4-FFF2-40B4-BE49-F238E27FC236}">
                <a16:creationId xmlns:a16="http://schemas.microsoft.com/office/drawing/2014/main" id="{6C6A1A03-8650-4A1D-BD88-DD7CB586703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01381" name="Rectangle 11">
            <a:extLst>
              <a:ext uri="{FF2B5EF4-FFF2-40B4-BE49-F238E27FC236}">
                <a16:creationId xmlns:a16="http://schemas.microsoft.com/office/drawing/2014/main" id="{1830C0F1-DCD0-4FAE-BDF6-DC9DDCBA585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32A638D4-2DF0-46F0-836D-F2F24B3E5C8B}"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1382" name="Rectangle 2">
            <a:extLst>
              <a:ext uri="{FF2B5EF4-FFF2-40B4-BE49-F238E27FC236}">
                <a16:creationId xmlns:a16="http://schemas.microsoft.com/office/drawing/2014/main" id="{58F4C440-503C-4307-9DD4-F07CFD0AAC80}"/>
              </a:ext>
            </a:extLst>
          </p:cNvPr>
          <p:cNvSpPr>
            <a:spLocks noRot="1" noChangeArrowheads="1" noTextEdit="1"/>
          </p:cNvSpPr>
          <p:nvPr>
            <p:ph type="sldImg"/>
          </p:nvPr>
        </p:nvSpPr>
        <p:spPr>
          <a:xfrm>
            <a:off x="1181100" y="698500"/>
            <a:ext cx="4648200" cy="3486150"/>
          </a:xfrm>
          <a:ln/>
        </p:spPr>
      </p:sp>
      <p:sp>
        <p:nvSpPr>
          <p:cNvPr id="101383" name="Rectangle 3">
            <a:extLst>
              <a:ext uri="{FF2B5EF4-FFF2-40B4-BE49-F238E27FC236}">
                <a16:creationId xmlns:a16="http://schemas.microsoft.com/office/drawing/2014/main" id="{0063A0BF-25D9-49FA-BD61-7F038EAF4FF3}"/>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Notice that the line is solid at the beginning, representing that the early Church more or less held to this view. Then for 800 years, it was only held sporadically against that of the rising Roman Catholic view. It was returned to again first through the prereformation fathers. John Wycliffe (1329–1384) emphasized the Scriptures’ authority over the Church rather than the Church’s authority over Scripture. John Huss (137–1415) defined the Church by Christian living, not institutional sacramentalism. Finally, Martin Luther (148–1546) denied the authority of the pope and began the Protestant Reformation.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8">
            <a:extLst>
              <a:ext uri="{FF2B5EF4-FFF2-40B4-BE49-F238E27FC236}">
                <a16:creationId xmlns:a16="http://schemas.microsoft.com/office/drawing/2014/main" id="{7501C8C9-ADBB-4EAB-9529-C1E40408123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03427" name="Rectangle 9">
            <a:extLst>
              <a:ext uri="{FF2B5EF4-FFF2-40B4-BE49-F238E27FC236}">
                <a16:creationId xmlns:a16="http://schemas.microsoft.com/office/drawing/2014/main" id="{1FCC4106-E18F-4BAC-B38F-327DB44D14B4}"/>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428" name="Rectangle 10">
            <a:extLst>
              <a:ext uri="{FF2B5EF4-FFF2-40B4-BE49-F238E27FC236}">
                <a16:creationId xmlns:a16="http://schemas.microsoft.com/office/drawing/2014/main" id="{0C77415A-A9DB-4890-BA81-1B7CF78F53BC}"/>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03429" name="Rectangle 11">
            <a:extLst>
              <a:ext uri="{FF2B5EF4-FFF2-40B4-BE49-F238E27FC236}">
                <a16:creationId xmlns:a16="http://schemas.microsoft.com/office/drawing/2014/main" id="{7EA574DB-4C8C-40CD-A270-148D667D5A57}"/>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D026E30-431D-41E5-886F-BF9C8A29F56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49</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3430" name="Rectangle 2">
            <a:extLst>
              <a:ext uri="{FF2B5EF4-FFF2-40B4-BE49-F238E27FC236}">
                <a16:creationId xmlns:a16="http://schemas.microsoft.com/office/drawing/2014/main" id="{B715D01A-537D-453C-A3B3-D8D2D9D6869E}"/>
              </a:ext>
            </a:extLst>
          </p:cNvPr>
          <p:cNvSpPr>
            <a:spLocks noRot="1" noChangeArrowheads="1" noTextEdit="1"/>
          </p:cNvSpPr>
          <p:nvPr>
            <p:ph type="sldImg"/>
          </p:nvPr>
        </p:nvSpPr>
        <p:spPr>
          <a:xfrm>
            <a:off x="1181100" y="698500"/>
            <a:ext cx="4648200" cy="3486150"/>
          </a:xfrm>
          <a:ln/>
        </p:spPr>
      </p:sp>
      <p:sp>
        <p:nvSpPr>
          <p:cNvPr id="103431" name="Rectangle 3">
            <a:extLst>
              <a:ext uri="{FF2B5EF4-FFF2-40B4-BE49-F238E27FC236}">
                <a16:creationId xmlns:a16="http://schemas.microsoft.com/office/drawing/2014/main" id="{FB0B5F1D-D68F-4BF3-9E19-8D4BA523DA0B}"/>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The emphasis of the Protestants moved from the Church as a visible institution to the Church as an invisible body of believers. As we will see, some Protestants will include Old Testament saints in the Church, and some will not. This is a general definition with which most Protestants would agree.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8">
            <a:extLst>
              <a:ext uri="{FF2B5EF4-FFF2-40B4-BE49-F238E27FC236}">
                <a16:creationId xmlns:a16="http://schemas.microsoft.com/office/drawing/2014/main" id="{1810F150-E97B-457D-8B16-5A8012BEAFF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08547" name="Rectangle 9">
            <a:extLst>
              <a:ext uri="{FF2B5EF4-FFF2-40B4-BE49-F238E27FC236}">
                <a16:creationId xmlns:a16="http://schemas.microsoft.com/office/drawing/2014/main" id="{DBC80419-D245-44F0-95B2-D2A72304D5E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8548" name="Rectangle 10">
            <a:extLst>
              <a:ext uri="{FF2B5EF4-FFF2-40B4-BE49-F238E27FC236}">
                <a16:creationId xmlns:a16="http://schemas.microsoft.com/office/drawing/2014/main" id="{C0261C7C-1CA9-4CAF-81D5-42226D4ECFB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08549" name="Rectangle 11">
            <a:extLst>
              <a:ext uri="{FF2B5EF4-FFF2-40B4-BE49-F238E27FC236}">
                <a16:creationId xmlns:a16="http://schemas.microsoft.com/office/drawing/2014/main" id="{6FF81247-3605-4BD9-8F4C-C272B2E67EA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24600630-B3E5-4DF4-9015-F8DB292B6A1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08550" name="Rectangle 2">
            <a:extLst>
              <a:ext uri="{FF2B5EF4-FFF2-40B4-BE49-F238E27FC236}">
                <a16:creationId xmlns:a16="http://schemas.microsoft.com/office/drawing/2014/main" id="{79365200-CDC5-49F7-AC45-0C9B06785E0F}"/>
              </a:ext>
            </a:extLst>
          </p:cNvPr>
          <p:cNvSpPr>
            <a:spLocks noRot="1" noChangeArrowheads="1" noTextEdit="1"/>
          </p:cNvSpPr>
          <p:nvPr>
            <p:ph type="sldImg"/>
          </p:nvPr>
        </p:nvSpPr>
        <p:spPr>
          <a:ln/>
        </p:spPr>
      </p:sp>
      <p:sp>
        <p:nvSpPr>
          <p:cNvPr id="108551" name="Rectangle 3">
            <a:extLst>
              <a:ext uri="{FF2B5EF4-FFF2-40B4-BE49-F238E27FC236}">
                <a16:creationId xmlns:a16="http://schemas.microsoft.com/office/drawing/2014/main" id="{A28E21ED-B3C3-4DFC-8C54-CA1AE397D00E}"/>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Notice that Peter refers to all believers as priests. There is no need for a believer to go through any institution to get to God since all people, by virtue of their own priesthood, are qualified. Also, the Church is called a “</a:t>
            </a:r>
            <a:r>
              <a:rPr lang="en-US" altLang="en-US" i="1"/>
              <a:t>spiritual</a:t>
            </a:r>
            <a:r>
              <a:rPr lang="en-US" altLang="en-US"/>
              <a:t> house” (emphasis added), not a physical house. The emphasis is on the Church invisible.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8">
            <a:extLst>
              <a:ext uri="{FF2B5EF4-FFF2-40B4-BE49-F238E27FC236}">
                <a16:creationId xmlns:a16="http://schemas.microsoft.com/office/drawing/2014/main" id="{B1C692F6-2AFA-485E-8595-BE8D25189DC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10595" name="Rectangle 9">
            <a:extLst>
              <a:ext uri="{FF2B5EF4-FFF2-40B4-BE49-F238E27FC236}">
                <a16:creationId xmlns:a16="http://schemas.microsoft.com/office/drawing/2014/main" id="{35500F03-19B9-41E5-AF61-ACE22C0AE644}"/>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0596" name="Rectangle 10">
            <a:extLst>
              <a:ext uri="{FF2B5EF4-FFF2-40B4-BE49-F238E27FC236}">
                <a16:creationId xmlns:a16="http://schemas.microsoft.com/office/drawing/2014/main" id="{9B092F12-E0CC-4B5E-878E-D9BEF112EE5A}"/>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10597" name="Rectangle 11">
            <a:extLst>
              <a:ext uri="{FF2B5EF4-FFF2-40B4-BE49-F238E27FC236}">
                <a16:creationId xmlns:a16="http://schemas.microsoft.com/office/drawing/2014/main" id="{9FA7707D-DFC7-41A2-81A2-9788C8DA7462}"/>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BCA38919-9CB9-43CD-BA4F-6FCF94E5E87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54</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10598" name="Rectangle 2">
            <a:extLst>
              <a:ext uri="{FF2B5EF4-FFF2-40B4-BE49-F238E27FC236}">
                <a16:creationId xmlns:a16="http://schemas.microsoft.com/office/drawing/2014/main" id="{07DCEEBC-9081-427F-972B-BB5C928697CA}"/>
              </a:ext>
            </a:extLst>
          </p:cNvPr>
          <p:cNvSpPr>
            <a:spLocks noRot="1" noChangeArrowheads="1" noTextEdit="1"/>
          </p:cNvSpPr>
          <p:nvPr>
            <p:ph type="sldImg"/>
          </p:nvPr>
        </p:nvSpPr>
        <p:spPr>
          <a:ln/>
        </p:spPr>
      </p:sp>
      <p:sp>
        <p:nvSpPr>
          <p:cNvPr id="110599" name="Rectangle 3">
            <a:extLst>
              <a:ext uri="{FF2B5EF4-FFF2-40B4-BE49-F238E27FC236}">
                <a16:creationId xmlns:a16="http://schemas.microsoft.com/office/drawing/2014/main" id="{76ECA67D-10F7-4F17-AD33-3B402F5BF58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8">
            <a:extLst>
              <a:ext uri="{FF2B5EF4-FFF2-40B4-BE49-F238E27FC236}">
                <a16:creationId xmlns:a16="http://schemas.microsoft.com/office/drawing/2014/main" id="{BFDAFA49-293C-4781-ADEE-EEC4FD88687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12643" name="Rectangle 9">
            <a:extLst>
              <a:ext uri="{FF2B5EF4-FFF2-40B4-BE49-F238E27FC236}">
                <a16:creationId xmlns:a16="http://schemas.microsoft.com/office/drawing/2014/main" id="{6B0AD526-D8F3-4F13-BC31-626C93E8E6FB}"/>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644" name="Rectangle 10">
            <a:extLst>
              <a:ext uri="{FF2B5EF4-FFF2-40B4-BE49-F238E27FC236}">
                <a16:creationId xmlns:a16="http://schemas.microsoft.com/office/drawing/2014/main" id="{D89121B9-366E-41BB-91BA-0DC479759FF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12645" name="Rectangle 11">
            <a:extLst>
              <a:ext uri="{FF2B5EF4-FFF2-40B4-BE49-F238E27FC236}">
                <a16:creationId xmlns:a16="http://schemas.microsoft.com/office/drawing/2014/main" id="{AEDF3095-3A11-47A8-9373-6183A5FF6C1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3D6F722-ADEC-4B42-B81B-F80E0B81AD4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55</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12646" name="Rectangle 2">
            <a:extLst>
              <a:ext uri="{FF2B5EF4-FFF2-40B4-BE49-F238E27FC236}">
                <a16:creationId xmlns:a16="http://schemas.microsoft.com/office/drawing/2014/main" id="{F2505281-1D66-4D01-A3A1-ACDB373900B0}"/>
              </a:ext>
            </a:extLst>
          </p:cNvPr>
          <p:cNvSpPr>
            <a:spLocks noRot="1" noChangeArrowheads="1" noTextEdit="1"/>
          </p:cNvSpPr>
          <p:nvPr>
            <p:ph type="sldImg"/>
          </p:nvPr>
        </p:nvSpPr>
        <p:spPr>
          <a:xfrm>
            <a:off x="1181100" y="698500"/>
            <a:ext cx="4648200" cy="3486150"/>
          </a:xfrm>
          <a:ln/>
        </p:spPr>
      </p:sp>
      <p:sp>
        <p:nvSpPr>
          <p:cNvPr id="112647" name="Rectangle 3">
            <a:extLst>
              <a:ext uri="{FF2B5EF4-FFF2-40B4-BE49-F238E27FC236}">
                <a16:creationId xmlns:a16="http://schemas.microsoft.com/office/drawing/2014/main" id="{8B16BEE2-3347-4903-A3E4-24051BA16DA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a:extLst>
              <a:ext uri="{FF2B5EF4-FFF2-40B4-BE49-F238E27FC236}">
                <a16:creationId xmlns:a16="http://schemas.microsoft.com/office/drawing/2014/main" id="{9A96F6A3-E4DC-4208-8284-3114CC7F6AA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26627" name="Rectangle 9">
            <a:extLst>
              <a:ext uri="{FF2B5EF4-FFF2-40B4-BE49-F238E27FC236}">
                <a16:creationId xmlns:a16="http://schemas.microsoft.com/office/drawing/2014/main" id="{4ED34F2C-0903-4AC4-994D-C9F52F839CEC}"/>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6628" name="Rectangle 10">
            <a:extLst>
              <a:ext uri="{FF2B5EF4-FFF2-40B4-BE49-F238E27FC236}">
                <a16:creationId xmlns:a16="http://schemas.microsoft.com/office/drawing/2014/main" id="{E0AB4A59-AEBA-4777-96A6-9C4B713423AF}"/>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26629" name="Rectangle 11">
            <a:extLst>
              <a:ext uri="{FF2B5EF4-FFF2-40B4-BE49-F238E27FC236}">
                <a16:creationId xmlns:a16="http://schemas.microsoft.com/office/drawing/2014/main" id="{548E8B94-422C-4DE0-AED0-E2FA79B73883}"/>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0D27A65-886F-4BD6-B6C5-9092FC9C25EA}"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26630" name="Rectangle 2">
            <a:extLst>
              <a:ext uri="{FF2B5EF4-FFF2-40B4-BE49-F238E27FC236}">
                <a16:creationId xmlns:a16="http://schemas.microsoft.com/office/drawing/2014/main" id="{FB447340-4775-44DD-9932-0157F0CCD90C}"/>
              </a:ext>
            </a:extLst>
          </p:cNvPr>
          <p:cNvSpPr>
            <a:spLocks noRot="1" noChangeArrowheads="1" noTextEdit="1"/>
          </p:cNvSpPr>
          <p:nvPr>
            <p:ph type="sldImg"/>
          </p:nvPr>
        </p:nvSpPr>
        <p:spPr>
          <a:ln/>
        </p:spPr>
      </p:sp>
      <p:sp>
        <p:nvSpPr>
          <p:cNvPr id="26631" name="Rectangle 3">
            <a:extLst>
              <a:ext uri="{FF2B5EF4-FFF2-40B4-BE49-F238E27FC236}">
                <a16:creationId xmlns:a16="http://schemas.microsoft.com/office/drawing/2014/main" id="{92C43123-1A20-4373-B4CD-6A82827AC625}"/>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The purpose of this and the following slides is to demonstrate that one cannot assume that when the word “Church” is mentioned, everyone will have the same definition. People have many different associations that come to mind when the word “Church” is mentioned.</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8">
            <a:extLst>
              <a:ext uri="{FF2B5EF4-FFF2-40B4-BE49-F238E27FC236}">
                <a16:creationId xmlns:a16="http://schemas.microsoft.com/office/drawing/2014/main" id="{C34A40F2-DAD7-4D69-BC8E-E42B4C76C30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14691" name="Rectangle 9">
            <a:extLst>
              <a:ext uri="{FF2B5EF4-FFF2-40B4-BE49-F238E27FC236}">
                <a16:creationId xmlns:a16="http://schemas.microsoft.com/office/drawing/2014/main" id="{8707C137-0720-4720-AC06-C89471F2143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4692" name="Rectangle 10">
            <a:extLst>
              <a:ext uri="{FF2B5EF4-FFF2-40B4-BE49-F238E27FC236}">
                <a16:creationId xmlns:a16="http://schemas.microsoft.com/office/drawing/2014/main" id="{C186CF87-911C-4D5A-BD11-98DB7DEBE3C6}"/>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14693" name="Rectangle 11">
            <a:extLst>
              <a:ext uri="{FF2B5EF4-FFF2-40B4-BE49-F238E27FC236}">
                <a16:creationId xmlns:a16="http://schemas.microsoft.com/office/drawing/2014/main" id="{EF4714FD-64DE-4510-BA80-12DC795A2B5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12CCDC86-9334-4B01-9BAF-5684A5B8EBD0}"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56</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14694" name="Rectangle 2">
            <a:extLst>
              <a:ext uri="{FF2B5EF4-FFF2-40B4-BE49-F238E27FC236}">
                <a16:creationId xmlns:a16="http://schemas.microsoft.com/office/drawing/2014/main" id="{D4464212-051A-463F-9739-9EC83496BEDF}"/>
              </a:ext>
            </a:extLst>
          </p:cNvPr>
          <p:cNvSpPr>
            <a:spLocks noRot="1" noChangeArrowheads="1" noTextEdit="1"/>
          </p:cNvSpPr>
          <p:nvPr>
            <p:ph type="sldImg"/>
          </p:nvPr>
        </p:nvSpPr>
        <p:spPr>
          <a:ln/>
        </p:spPr>
      </p:sp>
      <p:sp>
        <p:nvSpPr>
          <p:cNvPr id="114695" name="Rectangle 3">
            <a:extLst>
              <a:ext uri="{FF2B5EF4-FFF2-40B4-BE49-F238E27FC236}">
                <a16:creationId xmlns:a16="http://schemas.microsoft.com/office/drawing/2014/main" id="{41775690-48CE-4BD3-B4EB-366DF635848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It is not uncommon to hear Protestants complain that they cannot find a Church in which they can worship. It is also not uncommon to hear many say that they do not need to be involved in a local Church—all they need is Christ. This stems from the individualistic attitude of many Protestants as well as the Protestant Church’s general neglect to teach the importance of community. Today’s denominationalism has created great disunity within the invisible body of Christ.</a:t>
            </a:r>
          </a:p>
          <a:p>
            <a:pPr eaLnBrk="1" hangingPunct="1"/>
            <a:r>
              <a:rPr lang="en-US" altLang="en-US"/>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8">
            <a:extLst>
              <a:ext uri="{FF2B5EF4-FFF2-40B4-BE49-F238E27FC236}">
                <a16:creationId xmlns:a16="http://schemas.microsoft.com/office/drawing/2014/main" id="{E0CC595B-89B6-4332-9EB4-C3F4EF72D98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116739" name="Rectangle 9">
            <a:extLst>
              <a:ext uri="{FF2B5EF4-FFF2-40B4-BE49-F238E27FC236}">
                <a16:creationId xmlns:a16="http://schemas.microsoft.com/office/drawing/2014/main" id="{FB4D7608-C1F7-426C-9ECA-72F73E06D95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6740" name="Rectangle 10">
            <a:extLst>
              <a:ext uri="{FF2B5EF4-FFF2-40B4-BE49-F238E27FC236}">
                <a16:creationId xmlns:a16="http://schemas.microsoft.com/office/drawing/2014/main" id="{3018CCD9-BA1C-4515-86DC-2F335E368F5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116741" name="Rectangle 11">
            <a:extLst>
              <a:ext uri="{FF2B5EF4-FFF2-40B4-BE49-F238E27FC236}">
                <a16:creationId xmlns:a16="http://schemas.microsoft.com/office/drawing/2014/main" id="{0A725812-4C76-461A-9D36-9221BD69D42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6DFD1274-BE18-4B16-8A41-1846E2CE30D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57</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116742" name="Rectangle 2">
            <a:extLst>
              <a:ext uri="{FF2B5EF4-FFF2-40B4-BE49-F238E27FC236}">
                <a16:creationId xmlns:a16="http://schemas.microsoft.com/office/drawing/2014/main" id="{43740D69-A9DC-42AB-9A1B-285757DE7ED8}"/>
              </a:ext>
            </a:extLst>
          </p:cNvPr>
          <p:cNvSpPr>
            <a:spLocks noRot="1" noChangeArrowheads="1" noTextEdit="1"/>
          </p:cNvSpPr>
          <p:nvPr>
            <p:ph type="sldImg"/>
          </p:nvPr>
        </p:nvSpPr>
        <p:spPr>
          <a:ln/>
        </p:spPr>
      </p:sp>
      <p:sp>
        <p:nvSpPr>
          <p:cNvPr id="116743" name="Rectangle 3">
            <a:extLst>
              <a:ext uri="{FF2B5EF4-FFF2-40B4-BE49-F238E27FC236}">
                <a16:creationId xmlns:a16="http://schemas.microsoft.com/office/drawing/2014/main" id="{D6BA5B90-C530-4706-952E-FD6CFCB51DEE}"/>
              </a:ext>
            </a:extLst>
          </p:cNvPr>
          <p:cNvSpPr>
            <a:spLocks noGrp="1" noChangeArrowheads="1"/>
          </p:cNvSpPr>
          <p:nvPr>
            <p:ph type="body" idx="1"/>
          </p:nvPr>
        </p:nvSpPr>
        <p:spPr>
          <a:noFill/>
        </p:spPr>
        <p:txBody>
          <a:bodyPr/>
          <a:lstStyle/>
          <a:p>
            <a:pPr eaLnBrk="1" hangingPunct="1"/>
            <a:r>
              <a:rPr lang="en-US" altLang="en-US" b="1"/>
              <a:t>Activity: Group discussion</a:t>
            </a:r>
          </a:p>
          <a:p>
            <a:pPr eaLnBrk="1" hangingPunct="1"/>
            <a:r>
              <a:rPr lang="en-US" altLang="en-US"/>
              <a:t>Have the class separate into groups of 5–10 people to discuss the questions found in the student notes. Make sure that each group has a leader who is familiar with the material and </a:t>
            </a:r>
            <a:r>
              <a:rPr lang="en-US" altLang="en-US" i="1"/>
              <a:t>is</a:t>
            </a:r>
            <a:r>
              <a:rPr lang="en-US" altLang="en-US"/>
              <a:t> </a:t>
            </a:r>
            <a:r>
              <a:rPr lang="en-US" altLang="en-US" i="1"/>
              <a:t>able to keep the discussion on track</a:t>
            </a:r>
            <a:r>
              <a:rPr lang="en-US" altLang="en-US"/>
              <a:t>. The discussion groups should last no longer than 45 minutes.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a:extLst>
              <a:ext uri="{FF2B5EF4-FFF2-40B4-BE49-F238E27FC236}">
                <a16:creationId xmlns:a16="http://schemas.microsoft.com/office/drawing/2014/main" id="{8F3B255F-F558-4FA8-A264-D1109C62CD18}"/>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9459" name="Rectangle 9">
            <a:extLst>
              <a:ext uri="{FF2B5EF4-FFF2-40B4-BE49-F238E27FC236}">
                <a16:creationId xmlns:a16="http://schemas.microsoft.com/office/drawing/2014/main" id="{1C639AD8-E020-41B0-9433-C54D2B4D34B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9460" name="Rectangle 10">
            <a:extLst>
              <a:ext uri="{FF2B5EF4-FFF2-40B4-BE49-F238E27FC236}">
                <a16:creationId xmlns:a16="http://schemas.microsoft.com/office/drawing/2014/main" id="{74240B1D-05D0-4C93-B2EE-5FB3F835CE3B}"/>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9461" name="Rectangle 11">
            <a:extLst>
              <a:ext uri="{FF2B5EF4-FFF2-40B4-BE49-F238E27FC236}">
                <a16:creationId xmlns:a16="http://schemas.microsoft.com/office/drawing/2014/main" id="{A5908096-BF6E-4DA0-A8E8-D6E943B3D2FA}"/>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A9CBB325-E49F-4B40-85AE-01AAF3FD64DD}" type="slidenum">
              <a:rPr lang="en-US" altLang="en-US" smtClean="0">
                <a:latin typeface="Perpetua" panose="02020502060401020303" pitchFamily="18" charset="0"/>
              </a:rPr>
              <a:pPr/>
              <a:t>59</a:t>
            </a:fld>
            <a:endParaRPr lang="en-US" altLang="en-US">
              <a:latin typeface="Perpetua" panose="02020502060401020303" pitchFamily="18" charset="0"/>
            </a:endParaRPr>
          </a:p>
        </p:txBody>
      </p:sp>
      <p:sp>
        <p:nvSpPr>
          <p:cNvPr id="19462" name="Rectangle 2">
            <a:extLst>
              <a:ext uri="{FF2B5EF4-FFF2-40B4-BE49-F238E27FC236}">
                <a16:creationId xmlns:a16="http://schemas.microsoft.com/office/drawing/2014/main" id="{FBC023E5-CC62-4E4F-8558-80474E31BE40}"/>
              </a:ext>
            </a:extLst>
          </p:cNvPr>
          <p:cNvSpPr>
            <a:spLocks noRot="1" noChangeArrowheads="1" noTextEdit="1"/>
          </p:cNvSpPr>
          <p:nvPr>
            <p:ph type="sldImg"/>
          </p:nvPr>
        </p:nvSpPr>
        <p:spPr>
          <a:ln/>
        </p:spPr>
      </p:sp>
      <p:sp>
        <p:nvSpPr>
          <p:cNvPr id="19463" name="Rectangle 3">
            <a:extLst>
              <a:ext uri="{FF2B5EF4-FFF2-40B4-BE49-F238E27FC236}">
                <a16:creationId xmlns:a16="http://schemas.microsoft.com/office/drawing/2014/main" id="{C7FA0A7B-D893-48D7-901D-A4483C4B297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Be careful not to answer this question too early. This question will be asked here, but it cannot be fully answered until we discover the nature of the Church and the purpose of the Church. Therefore, we will return to this question later.</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a:extLst>
              <a:ext uri="{FF2B5EF4-FFF2-40B4-BE49-F238E27FC236}">
                <a16:creationId xmlns:a16="http://schemas.microsoft.com/office/drawing/2014/main" id="{2BE9F968-829E-4A19-B2EC-7400E74DED0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22531" name="Rectangle 9">
            <a:extLst>
              <a:ext uri="{FF2B5EF4-FFF2-40B4-BE49-F238E27FC236}">
                <a16:creationId xmlns:a16="http://schemas.microsoft.com/office/drawing/2014/main" id="{C6443076-446C-4CF9-B232-7083FB45D2B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22532" name="Rectangle 10">
            <a:extLst>
              <a:ext uri="{FF2B5EF4-FFF2-40B4-BE49-F238E27FC236}">
                <a16:creationId xmlns:a16="http://schemas.microsoft.com/office/drawing/2014/main" id="{4ED728CE-2C47-4E70-A2F2-B4690BD14A5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22533" name="Rectangle 11">
            <a:extLst>
              <a:ext uri="{FF2B5EF4-FFF2-40B4-BE49-F238E27FC236}">
                <a16:creationId xmlns:a16="http://schemas.microsoft.com/office/drawing/2014/main" id="{6C6AD215-2DFA-4BB3-B189-F497723A5E0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748C828E-1D7C-46AF-97CA-416C6DA87F36}" type="slidenum">
              <a:rPr lang="en-US" altLang="en-US" smtClean="0">
                <a:latin typeface="Perpetua" panose="02020502060401020303" pitchFamily="18" charset="0"/>
              </a:rPr>
              <a:pPr/>
              <a:t>61</a:t>
            </a:fld>
            <a:endParaRPr lang="en-US" altLang="en-US">
              <a:latin typeface="Perpetua" panose="02020502060401020303" pitchFamily="18" charset="0"/>
            </a:endParaRPr>
          </a:p>
        </p:txBody>
      </p:sp>
      <p:sp>
        <p:nvSpPr>
          <p:cNvPr id="22534" name="Rectangle 2">
            <a:extLst>
              <a:ext uri="{FF2B5EF4-FFF2-40B4-BE49-F238E27FC236}">
                <a16:creationId xmlns:a16="http://schemas.microsoft.com/office/drawing/2014/main" id="{6A366425-E7A7-4227-988B-D23AD0BC2F10}"/>
              </a:ext>
            </a:extLst>
          </p:cNvPr>
          <p:cNvSpPr>
            <a:spLocks noRot="1" noChangeArrowheads="1" noTextEdit="1"/>
          </p:cNvSpPr>
          <p:nvPr>
            <p:ph type="sldImg"/>
          </p:nvPr>
        </p:nvSpPr>
        <p:spPr>
          <a:ln/>
        </p:spPr>
      </p:sp>
      <p:sp>
        <p:nvSpPr>
          <p:cNvPr id="22535" name="Rectangle 3">
            <a:extLst>
              <a:ext uri="{FF2B5EF4-FFF2-40B4-BE49-F238E27FC236}">
                <a16:creationId xmlns:a16="http://schemas.microsoft.com/office/drawing/2014/main" id="{C05FB3CC-4B78-401E-8161-B7B7EE3975B5}"/>
              </a:ext>
            </a:extLst>
          </p:cNvPr>
          <p:cNvSpPr>
            <a:spLocks noGrp="1" noChangeArrowheads="1"/>
          </p:cNvSpPr>
          <p:nvPr>
            <p:ph type="body" idx="1"/>
          </p:nvPr>
        </p:nvSpPr>
        <p:spPr>
          <a:noFill/>
        </p:spPr>
        <p:txBody>
          <a:bodyPr/>
          <a:lstStyle/>
          <a:p>
            <a:pPr eaLnBrk="1" hangingPunct="1"/>
            <a:r>
              <a:rPr lang="en-US" altLang="en-US" b="1"/>
              <a:t>Activity: Buzz groups</a:t>
            </a:r>
          </a:p>
          <a:p>
            <a:pPr eaLnBrk="1" hangingPunct="1"/>
            <a:r>
              <a:rPr lang="en-US" altLang="en-US"/>
              <a:t>Have your students get with a neighbor and discuss this assignment. Then come back together to discuss their answers. This will prepare the class for the next slides.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8">
            <a:extLst>
              <a:ext uri="{FF2B5EF4-FFF2-40B4-BE49-F238E27FC236}">
                <a16:creationId xmlns:a16="http://schemas.microsoft.com/office/drawing/2014/main" id="{C0A98075-FA2C-4AC2-8F5C-0CB05C29CB0A}"/>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24579" name="Rectangle 9">
            <a:extLst>
              <a:ext uri="{FF2B5EF4-FFF2-40B4-BE49-F238E27FC236}">
                <a16:creationId xmlns:a16="http://schemas.microsoft.com/office/drawing/2014/main" id="{38905719-E615-4ED9-8231-325D58DE34EC}"/>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24580" name="Rectangle 10">
            <a:extLst>
              <a:ext uri="{FF2B5EF4-FFF2-40B4-BE49-F238E27FC236}">
                <a16:creationId xmlns:a16="http://schemas.microsoft.com/office/drawing/2014/main" id="{B4FD2E81-FCD3-4523-AB83-8F4334C98FF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24581" name="Rectangle 11">
            <a:extLst>
              <a:ext uri="{FF2B5EF4-FFF2-40B4-BE49-F238E27FC236}">
                <a16:creationId xmlns:a16="http://schemas.microsoft.com/office/drawing/2014/main" id="{ADA407E3-DDB9-4A89-9EB1-FB2352C7D556}"/>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C33E7744-367F-4917-9A9F-C27DF311A69D}" type="slidenum">
              <a:rPr lang="en-US" altLang="en-US" smtClean="0">
                <a:latin typeface="Perpetua" panose="02020502060401020303" pitchFamily="18" charset="0"/>
              </a:rPr>
              <a:pPr/>
              <a:t>62</a:t>
            </a:fld>
            <a:endParaRPr lang="en-US" altLang="en-US">
              <a:latin typeface="Perpetua" panose="02020502060401020303" pitchFamily="18" charset="0"/>
            </a:endParaRPr>
          </a:p>
        </p:txBody>
      </p:sp>
      <p:sp>
        <p:nvSpPr>
          <p:cNvPr id="24582" name="Rectangle 2">
            <a:extLst>
              <a:ext uri="{FF2B5EF4-FFF2-40B4-BE49-F238E27FC236}">
                <a16:creationId xmlns:a16="http://schemas.microsoft.com/office/drawing/2014/main" id="{71BB8745-F6A6-48B6-B44A-1457B89FCEE9}"/>
              </a:ext>
            </a:extLst>
          </p:cNvPr>
          <p:cNvSpPr>
            <a:spLocks noRot="1" noChangeArrowheads="1" noTextEdit="1"/>
          </p:cNvSpPr>
          <p:nvPr>
            <p:ph type="sldImg"/>
          </p:nvPr>
        </p:nvSpPr>
        <p:spPr>
          <a:ln/>
        </p:spPr>
      </p:sp>
      <p:sp>
        <p:nvSpPr>
          <p:cNvPr id="24583" name="Rectangle 3">
            <a:extLst>
              <a:ext uri="{FF2B5EF4-FFF2-40B4-BE49-F238E27FC236}">
                <a16:creationId xmlns:a16="http://schemas.microsoft.com/office/drawing/2014/main" id="{8C7F2419-AC8A-4332-9E43-56EE139B1269}"/>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Explained in the following slides.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a:extLst>
              <a:ext uri="{FF2B5EF4-FFF2-40B4-BE49-F238E27FC236}">
                <a16:creationId xmlns:a16="http://schemas.microsoft.com/office/drawing/2014/main" id="{9A96F6A3-E4DC-4208-8284-3114CC7F6AA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26627" name="Rectangle 9">
            <a:extLst>
              <a:ext uri="{FF2B5EF4-FFF2-40B4-BE49-F238E27FC236}">
                <a16:creationId xmlns:a16="http://schemas.microsoft.com/office/drawing/2014/main" id="{4ED34F2C-0903-4AC4-994D-C9F52F839CEC}"/>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26628" name="Rectangle 10">
            <a:extLst>
              <a:ext uri="{FF2B5EF4-FFF2-40B4-BE49-F238E27FC236}">
                <a16:creationId xmlns:a16="http://schemas.microsoft.com/office/drawing/2014/main" id="{E0AB4A59-AEBA-4777-96A6-9C4B713423AF}"/>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26629" name="Rectangle 11">
            <a:extLst>
              <a:ext uri="{FF2B5EF4-FFF2-40B4-BE49-F238E27FC236}">
                <a16:creationId xmlns:a16="http://schemas.microsoft.com/office/drawing/2014/main" id="{548E8B94-422C-4DE0-AED0-E2FA79B73883}"/>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60D27A65-886F-4BD6-B6C5-9092FC9C25EA}" type="slidenum">
              <a:rPr lang="en-US" altLang="en-US" smtClean="0">
                <a:latin typeface="Perpetua" panose="02020502060401020303" pitchFamily="18" charset="0"/>
              </a:rPr>
              <a:pPr/>
              <a:t>63</a:t>
            </a:fld>
            <a:endParaRPr lang="en-US" altLang="en-US">
              <a:latin typeface="Perpetua" panose="02020502060401020303" pitchFamily="18" charset="0"/>
            </a:endParaRPr>
          </a:p>
        </p:txBody>
      </p:sp>
      <p:sp>
        <p:nvSpPr>
          <p:cNvPr id="26630" name="Rectangle 2">
            <a:extLst>
              <a:ext uri="{FF2B5EF4-FFF2-40B4-BE49-F238E27FC236}">
                <a16:creationId xmlns:a16="http://schemas.microsoft.com/office/drawing/2014/main" id="{FB447340-4775-44DD-9932-0157F0CCD90C}"/>
              </a:ext>
            </a:extLst>
          </p:cNvPr>
          <p:cNvSpPr>
            <a:spLocks noRot="1" noChangeArrowheads="1" noTextEdit="1"/>
          </p:cNvSpPr>
          <p:nvPr>
            <p:ph type="sldImg"/>
          </p:nvPr>
        </p:nvSpPr>
        <p:spPr>
          <a:ln/>
        </p:spPr>
      </p:sp>
      <p:sp>
        <p:nvSpPr>
          <p:cNvPr id="26631" name="Rectangle 3">
            <a:extLst>
              <a:ext uri="{FF2B5EF4-FFF2-40B4-BE49-F238E27FC236}">
                <a16:creationId xmlns:a16="http://schemas.microsoft.com/office/drawing/2014/main" id="{92C43123-1A20-4373-B4CD-6A82827AC625}"/>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The purpose of this and the following slides is to demonstrate that one cannot assume that when the word “Church” is mentioned, everyone will have the same definition. People have many different associations that come to mind when the word “Church” is mentioned.</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a:extLst>
              <a:ext uri="{FF2B5EF4-FFF2-40B4-BE49-F238E27FC236}">
                <a16:creationId xmlns:a16="http://schemas.microsoft.com/office/drawing/2014/main" id="{1940B11C-FA60-47B9-808E-E8F3E549D50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29699" name="Rectangle 9">
            <a:extLst>
              <a:ext uri="{FF2B5EF4-FFF2-40B4-BE49-F238E27FC236}">
                <a16:creationId xmlns:a16="http://schemas.microsoft.com/office/drawing/2014/main" id="{8BB46861-4789-4B3A-B00E-971E53E2D45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29700" name="Rectangle 10">
            <a:extLst>
              <a:ext uri="{FF2B5EF4-FFF2-40B4-BE49-F238E27FC236}">
                <a16:creationId xmlns:a16="http://schemas.microsoft.com/office/drawing/2014/main" id="{382497F0-0447-4603-8FBC-1EAE88F341CF}"/>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29701" name="Rectangle 11">
            <a:extLst>
              <a:ext uri="{FF2B5EF4-FFF2-40B4-BE49-F238E27FC236}">
                <a16:creationId xmlns:a16="http://schemas.microsoft.com/office/drawing/2014/main" id="{6B99E639-E47E-4B83-B025-7FC20167E625}"/>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AA004520-EE2A-42FF-8703-2F663A288BE4}" type="slidenum">
              <a:rPr lang="en-US" altLang="en-US" smtClean="0">
                <a:latin typeface="Perpetua" panose="02020502060401020303" pitchFamily="18" charset="0"/>
              </a:rPr>
              <a:pPr/>
              <a:t>65</a:t>
            </a:fld>
            <a:endParaRPr lang="en-US" altLang="en-US">
              <a:latin typeface="Perpetua" panose="02020502060401020303" pitchFamily="18" charset="0"/>
            </a:endParaRPr>
          </a:p>
        </p:txBody>
      </p:sp>
      <p:sp>
        <p:nvSpPr>
          <p:cNvPr id="29702" name="Rectangle 2">
            <a:extLst>
              <a:ext uri="{FF2B5EF4-FFF2-40B4-BE49-F238E27FC236}">
                <a16:creationId xmlns:a16="http://schemas.microsoft.com/office/drawing/2014/main" id="{DA9CE653-A9F2-4431-B48D-F5715095EC4B}"/>
              </a:ext>
            </a:extLst>
          </p:cNvPr>
          <p:cNvSpPr>
            <a:spLocks noRot="1" noChangeArrowheads="1" noTextEdit="1"/>
          </p:cNvSpPr>
          <p:nvPr>
            <p:ph type="sldImg"/>
          </p:nvPr>
        </p:nvSpPr>
        <p:spPr>
          <a:ln/>
        </p:spPr>
      </p:sp>
      <p:sp>
        <p:nvSpPr>
          <p:cNvPr id="29703" name="Rectangle 3">
            <a:extLst>
              <a:ext uri="{FF2B5EF4-FFF2-40B4-BE49-F238E27FC236}">
                <a16:creationId xmlns:a16="http://schemas.microsoft.com/office/drawing/2014/main" id="{C480DB34-70D6-4E79-95DB-054E870A898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The associations given to these particular groups are not meant to say that this is their official dogma (or official stated theology), but that, generally speaking, these definitions find the most </a:t>
            </a:r>
            <a:r>
              <a:rPr lang="en-US" altLang="en-US" i="1"/>
              <a:t>emphasis</a:t>
            </a:r>
            <a:r>
              <a:rPr lang="en-US" altLang="en-US"/>
              <a:t> in these groups. Many of the definitions are overlapping.</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a:extLst>
              <a:ext uri="{FF2B5EF4-FFF2-40B4-BE49-F238E27FC236}">
                <a16:creationId xmlns:a16="http://schemas.microsoft.com/office/drawing/2014/main" id="{36999568-18E5-4D1C-BEC8-B65FAD0ECD1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32771" name="Rectangle 9">
            <a:extLst>
              <a:ext uri="{FF2B5EF4-FFF2-40B4-BE49-F238E27FC236}">
                <a16:creationId xmlns:a16="http://schemas.microsoft.com/office/drawing/2014/main" id="{F4F82311-4216-4985-8ED4-81DA56C19706}"/>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32772" name="Rectangle 10">
            <a:extLst>
              <a:ext uri="{FF2B5EF4-FFF2-40B4-BE49-F238E27FC236}">
                <a16:creationId xmlns:a16="http://schemas.microsoft.com/office/drawing/2014/main" id="{642F6C7C-947D-419C-B5A9-8827D026898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32773" name="Rectangle 11">
            <a:extLst>
              <a:ext uri="{FF2B5EF4-FFF2-40B4-BE49-F238E27FC236}">
                <a16:creationId xmlns:a16="http://schemas.microsoft.com/office/drawing/2014/main" id="{7EDC1ECB-D544-4C9E-9950-3816043B371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FA98867D-0AF6-4E88-8DB3-A6C9281A8278}" type="slidenum">
              <a:rPr lang="en-US" altLang="en-US" smtClean="0">
                <a:latin typeface="Perpetua" panose="02020502060401020303" pitchFamily="18" charset="0"/>
              </a:rPr>
              <a:pPr/>
              <a:t>67</a:t>
            </a:fld>
            <a:endParaRPr lang="en-US" altLang="en-US">
              <a:latin typeface="Perpetua" panose="02020502060401020303" pitchFamily="18" charset="0"/>
            </a:endParaRPr>
          </a:p>
        </p:txBody>
      </p:sp>
      <p:sp>
        <p:nvSpPr>
          <p:cNvPr id="32774" name="Rectangle 2">
            <a:extLst>
              <a:ext uri="{FF2B5EF4-FFF2-40B4-BE49-F238E27FC236}">
                <a16:creationId xmlns:a16="http://schemas.microsoft.com/office/drawing/2014/main" id="{6CF73FD0-5F0D-45D8-8F1E-396FAA46600D}"/>
              </a:ext>
            </a:extLst>
          </p:cNvPr>
          <p:cNvSpPr>
            <a:spLocks noRot="1" noChangeArrowheads="1" noTextEdit="1"/>
          </p:cNvSpPr>
          <p:nvPr>
            <p:ph type="sldImg"/>
          </p:nvPr>
        </p:nvSpPr>
        <p:spPr>
          <a:ln/>
        </p:spPr>
      </p:sp>
      <p:sp>
        <p:nvSpPr>
          <p:cNvPr id="32775" name="Rectangle 3">
            <a:extLst>
              <a:ext uri="{FF2B5EF4-FFF2-40B4-BE49-F238E27FC236}">
                <a16:creationId xmlns:a16="http://schemas.microsoft.com/office/drawing/2014/main" id="{51C57B3D-633E-4D3E-9560-190D1598921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question is a question of ontology, not functionality. In other words, it asks what the Church is, not what it does.</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a:extLst>
              <a:ext uri="{FF2B5EF4-FFF2-40B4-BE49-F238E27FC236}">
                <a16:creationId xmlns:a16="http://schemas.microsoft.com/office/drawing/2014/main" id="{80708EC2-9830-4AB6-B9B7-6FC060A758B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34819" name="Rectangle 9">
            <a:extLst>
              <a:ext uri="{FF2B5EF4-FFF2-40B4-BE49-F238E27FC236}">
                <a16:creationId xmlns:a16="http://schemas.microsoft.com/office/drawing/2014/main" id="{01602C89-C23E-4268-863E-99D3B77F284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34820" name="Rectangle 10">
            <a:extLst>
              <a:ext uri="{FF2B5EF4-FFF2-40B4-BE49-F238E27FC236}">
                <a16:creationId xmlns:a16="http://schemas.microsoft.com/office/drawing/2014/main" id="{E0694F3E-1674-480B-A052-DFE7852E699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34821" name="Rectangle 11">
            <a:extLst>
              <a:ext uri="{FF2B5EF4-FFF2-40B4-BE49-F238E27FC236}">
                <a16:creationId xmlns:a16="http://schemas.microsoft.com/office/drawing/2014/main" id="{FD341015-33F5-4C39-AC9B-A2D8F0FF4F9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0EC3D20D-8922-4970-ABA1-F5AD46279D9C}" type="slidenum">
              <a:rPr lang="en-US" altLang="en-US" smtClean="0">
                <a:latin typeface="Perpetua" panose="02020502060401020303" pitchFamily="18" charset="0"/>
              </a:rPr>
              <a:pPr/>
              <a:t>68</a:t>
            </a:fld>
            <a:endParaRPr lang="en-US" altLang="en-US">
              <a:latin typeface="Perpetua" panose="02020502060401020303" pitchFamily="18" charset="0"/>
            </a:endParaRPr>
          </a:p>
        </p:txBody>
      </p:sp>
      <p:sp>
        <p:nvSpPr>
          <p:cNvPr id="34822" name="Rectangle 2">
            <a:extLst>
              <a:ext uri="{FF2B5EF4-FFF2-40B4-BE49-F238E27FC236}">
                <a16:creationId xmlns:a16="http://schemas.microsoft.com/office/drawing/2014/main" id="{20EA62D4-87B9-4127-94D8-CA5E4B7A47F0}"/>
              </a:ext>
            </a:extLst>
          </p:cNvPr>
          <p:cNvSpPr>
            <a:spLocks noRot="1" noChangeArrowheads="1" noTextEdit="1"/>
          </p:cNvSpPr>
          <p:nvPr>
            <p:ph type="sldImg"/>
          </p:nvPr>
        </p:nvSpPr>
        <p:spPr>
          <a:xfrm>
            <a:off x="1181100" y="698500"/>
            <a:ext cx="4648200" cy="3486150"/>
          </a:xfrm>
          <a:ln/>
        </p:spPr>
      </p:sp>
      <p:sp>
        <p:nvSpPr>
          <p:cNvPr id="34823" name="Rectangle 3">
            <a:extLst>
              <a:ext uri="{FF2B5EF4-FFF2-40B4-BE49-F238E27FC236}">
                <a16:creationId xmlns:a16="http://schemas.microsoft.com/office/drawing/2014/main" id="{A988279E-DDFD-41A0-B9D0-B64F5F7F0CF6}"/>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Have your students read each of these passages. It will serve as a good beginning to the study. Do not try to explain each of these names and analogies right now; they will be given life as the course continues.</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a:extLst>
              <a:ext uri="{FF2B5EF4-FFF2-40B4-BE49-F238E27FC236}">
                <a16:creationId xmlns:a16="http://schemas.microsoft.com/office/drawing/2014/main" id="{4B6DE298-C22A-45A7-9A8F-40347D3BA7C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36867" name="Rectangle 9">
            <a:extLst>
              <a:ext uri="{FF2B5EF4-FFF2-40B4-BE49-F238E27FC236}">
                <a16:creationId xmlns:a16="http://schemas.microsoft.com/office/drawing/2014/main" id="{42DC1F04-78D0-4B03-9B13-A125EF11897A}"/>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36868" name="Rectangle 10">
            <a:extLst>
              <a:ext uri="{FF2B5EF4-FFF2-40B4-BE49-F238E27FC236}">
                <a16:creationId xmlns:a16="http://schemas.microsoft.com/office/drawing/2014/main" id="{8D05A602-1BE5-489A-A11B-849F1AAA9AC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36869" name="Rectangle 11">
            <a:extLst>
              <a:ext uri="{FF2B5EF4-FFF2-40B4-BE49-F238E27FC236}">
                <a16:creationId xmlns:a16="http://schemas.microsoft.com/office/drawing/2014/main" id="{63936FF9-21A5-429C-B24D-D0FB0FAB316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CA657D9C-3071-4DC4-B8D0-A00A1FBB7D96}" type="slidenum">
              <a:rPr lang="en-US" altLang="en-US" smtClean="0">
                <a:latin typeface="Perpetua" panose="02020502060401020303" pitchFamily="18" charset="0"/>
              </a:rPr>
              <a:pPr/>
              <a:t>69</a:t>
            </a:fld>
            <a:endParaRPr lang="en-US" altLang="en-US">
              <a:latin typeface="Perpetua" panose="02020502060401020303" pitchFamily="18" charset="0"/>
            </a:endParaRPr>
          </a:p>
        </p:txBody>
      </p:sp>
      <p:sp>
        <p:nvSpPr>
          <p:cNvPr id="36870" name="Rectangle 2">
            <a:extLst>
              <a:ext uri="{FF2B5EF4-FFF2-40B4-BE49-F238E27FC236}">
                <a16:creationId xmlns:a16="http://schemas.microsoft.com/office/drawing/2014/main" id="{48AF2F61-2BC6-438A-A1E5-179A45D97627}"/>
              </a:ext>
            </a:extLst>
          </p:cNvPr>
          <p:cNvSpPr>
            <a:spLocks noRot="1" noChangeArrowheads="1" noTextEdit="1"/>
          </p:cNvSpPr>
          <p:nvPr>
            <p:ph type="sldImg"/>
          </p:nvPr>
        </p:nvSpPr>
        <p:spPr>
          <a:xfrm>
            <a:off x="1181100" y="698500"/>
            <a:ext cx="4648200" cy="3486150"/>
          </a:xfrm>
          <a:ln/>
        </p:spPr>
      </p:sp>
      <p:sp>
        <p:nvSpPr>
          <p:cNvPr id="36871" name="Rectangle 3">
            <a:extLst>
              <a:ext uri="{FF2B5EF4-FFF2-40B4-BE49-F238E27FC236}">
                <a16:creationId xmlns:a16="http://schemas.microsoft.com/office/drawing/2014/main" id="{E6EFDE99-E6B3-4096-A5B0-26F9F34549F0}"/>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Augustine is usually referred to as the first one to articulate the understanding of the Church invisible. All historic Christian traditions (Roman Catholic, Protestant, Eastern Orthodox) agree on the existence of both the Church visible and Church invisible. The differences come in the emphasis the various traditions place on each. The Reformers of the sixteenth century turned the attention back to the </a:t>
            </a:r>
            <a:r>
              <a:rPr lang="en-US" altLang="en-US" i="1"/>
              <a:t>ecclesia visibilis</a:t>
            </a:r>
            <a:r>
              <a:rPr lang="en-US" alt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a:extLst>
              <a:ext uri="{FF2B5EF4-FFF2-40B4-BE49-F238E27FC236}">
                <a16:creationId xmlns:a16="http://schemas.microsoft.com/office/drawing/2014/main" id="{1940B11C-FA60-47B9-808E-E8F3E549D50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29699" name="Rectangle 9">
            <a:extLst>
              <a:ext uri="{FF2B5EF4-FFF2-40B4-BE49-F238E27FC236}">
                <a16:creationId xmlns:a16="http://schemas.microsoft.com/office/drawing/2014/main" id="{8BB46861-4789-4B3A-B00E-971E53E2D45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700" name="Rectangle 10">
            <a:extLst>
              <a:ext uri="{FF2B5EF4-FFF2-40B4-BE49-F238E27FC236}">
                <a16:creationId xmlns:a16="http://schemas.microsoft.com/office/drawing/2014/main" id="{382497F0-0447-4603-8FBC-1EAE88F341CF}"/>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29701" name="Rectangle 11">
            <a:extLst>
              <a:ext uri="{FF2B5EF4-FFF2-40B4-BE49-F238E27FC236}">
                <a16:creationId xmlns:a16="http://schemas.microsoft.com/office/drawing/2014/main" id="{6B99E639-E47E-4B83-B025-7FC20167E625}"/>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AA004520-EE2A-42FF-8703-2F663A288BE4}"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8</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29702" name="Rectangle 2">
            <a:extLst>
              <a:ext uri="{FF2B5EF4-FFF2-40B4-BE49-F238E27FC236}">
                <a16:creationId xmlns:a16="http://schemas.microsoft.com/office/drawing/2014/main" id="{DA9CE653-A9F2-4431-B48D-F5715095EC4B}"/>
              </a:ext>
            </a:extLst>
          </p:cNvPr>
          <p:cNvSpPr>
            <a:spLocks noRot="1" noChangeArrowheads="1" noTextEdit="1"/>
          </p:cNvSpPr>
          <p:nvPr>
            <p:ph type="sldImg"/>
          </p:nvPr>
        </p:nvSpPr>
        <p:spPr>
          <a:ln/>
        </p:spPr>
      </p:sp>
      <p:sp>
        <p:nvSpPr>
          <p:cNvPr id="29703" name="Rectangle 3">
            <a:extLst>
              <a:ext uri="{FF2B5EF4-FFF2-40B4-BE49-F238E27FC236}">
                <a16:creationId xmlns:a16="http://schemas.microsoft.com/office/drawing/2014/main" id="{C480DB34-70D6-4E79-95DB-054E870A898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The associations given to these particular groups are not meant to say that this is their official dogma (or official stated theology), but that, generally speaking, these definitions find the most </a:t>
            </a:r>
            <a:r>
              <a:rPr lang="en-US" altLang="en-US" i="1"/>
              <a:t>emphasis</a:t>
            </a:r>
            <a:r>
              <a:rPr lang="en-US" altLang="en-US"/>
              <a:t> in these groups. Many of the definitions are overlapping.</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a:extLst>
              <a:ext uri="{FF2B5EF4-FFF2-40B4-BE49-F238E27FC236}">
                <a16:creationId xmlns:a16="http://schemas.microsoft.com/office/drawing/2014/main" id="{A4483625-5C54-4A11-86FF-923106DAF261}"/>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38915" name="Rectangle 9">
            <a:extLst>
              <a:ext uri="{FF2B5EF4-FFF2-40B4-BE49-F238E27FC236}">
                <a16:creationId xmlns:a16="http://schemas.microsoft.com/office/drawing/2014/main" id="{ABF880D3-4C1E-434C-892F-6AFC5AE0141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38916" name="Rectangle 10">
            <a:extLst>
              <a:ext uri="{FF2B5EF4-FFF2-40B4-BE49-F238E27FC236}">
                <a16:creationId xmlns:a16="http://schemas.microsoft.com/office/drawing/2014/main" id="{22335980-8C74-48AD-A4EC-3F7B98409C6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38917" name="Rectangle 11">
            <a:extLst>
              <a:ext uri="{FF2B5EF4-FFF2-40B4-BE49-F238E27FC236}">
                <a16:creationId xmlns:a16="http://schemas.microsoft.com/office/drawing/2014/main" id="{6ACA8727-FA59-4CCA-89A6-EA4CF94DF1D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4E020FD9-1E03-4552-8E2D-55279FBAF2D8}" type="slidenum">
              <a:rPr lang="en-US" altLang="en-US" smtClean="0">
                <a:latin typeface="Perpetua" panose="02020502060401020303" pitchFamily="18" charset="0"/>
              </a:rPr>
              <a:pPr/>
              <a:t>70</a:t>
            </a:fld>
            <a:endParaRPr lang="en-US" altLang="en-US">
              <a:latin typeface="Perpetua" panose="02020502060401020303" pitchFamily="18" charset="0"/>
            </a:endParaRPr>
          </a:p>
        </p:txBody>
      </p:sp>
      <p:sp>
        <p:nvSpPr>
          <p:cNvPr id="38918" name="Rectangle 2">
            <a:extLst>
              <a:ext uri="{FF2B5EF4-FFF2-40B4-BE49-F238E27FC236}">
                <a16:creationId xmlns:a16="http://schemas.microsoft.com/office/drawing/2014/main" id="{8D37FF7D-C2A6-421B-B44E-27E43FCFC749}"/>
              </a:ext>
            </a:extLst>
          </p:cNvPr>
          <p:cNvSpPr>
            <a:spLocks noRot="1" noChangeArrowheads="1" noTextEdit="1"/>
          </p:cNvSpPr>
          <p:nvPr>
            <p:ph type="sldImg"/>
          </p:nvPr>
        </p:nvSpPr>
        <p:spPr>
          <a:xfrm>
            <a:off x="1181100" y="698500"/>
            <a:ext cx="4648200" cy="3486150"/>
          </a:xfrm>
          <a:ln/>
        </p:spPr>
      </p:sp>
      <p:sp>
        <p:nvSpPr>
          <p:cNvPr id="38919" name="Rectangle 3">
            <a:extLst>
              <a:ext uri="{FF2B5EF4-FFF2-40B4-BE49-F238E27FC236}">
                <a16:creationId xmlns:a16="http://schemas.microsoft.com/office/drawing/2014/main" id="{9BF30141-7CC4-42A3-8371-21130E022BF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This Latin phrase illustrates the Reformers’ understanding that the Church visible is composed of both true believers (saints) and false believers (hypocrites).</a:t>
            </a:r>
          </a:p>
          <a:p>
            <a:pPr eaLnBrk="1" hangingPunct="1"/>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a:extLst>
              <a:ext uri="{FF2B5EF4-FFF2-40B4-BE49-F238E27FC236}">
                <a16:creationId xmlns:a16="http://schemas.microsoft.com/office/drawing/2014/main" id="{1123E497-0D07-4794-8C09-14F12ADA502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40963" name="Rectangle 9">
            <a:extLst>
              <a:ext uri="{FF2B5EF4-FFF2-40B4-BE49-F238E27FC236}">
                <a16:creationId xmlns:a16="http://schemas.microsoft.com/office/drawing/2014/main" id="{9C7D84ED-E13B-40B3-8E9C-3109956D3CA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40964" name="Rectangle 10">
            <a:extLst>
              <a:ext uri="{FF2B5EF4-FFF2-40B4-BE49-F238E27FC236}">
                <a16:creationId xmlns:a16="http://schemas.microsoft.com/office/drawing/2014/main" id="{5D9D049A-01F3-423B-B035-C1FE992FCB92}"/>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40965" name="Rectangle 11">
            <a:extLst>
              <a:ext uri="{FF2B5EF4-FFF2-40B4-BE49-F238E27FC236}">
                <a16:creationId xmlns:a16="http://schemas.microsoft.com/office/drawing/2014/main" id="{17635C96-28E3-45DD-AA44-6A6236C16FA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607AE57A-51FA-4D2B-935A-BCA5E9058054}" type="slidenum">
              <a:rPr lang="en-US" altLang="en-US" smtClean="0">
                <a:latin typeface="Perpetua" panose="02020502060401020303" pitchFamily="18" charset="0"/>
              </a:rPr>
              <a:pPr/>
              <a:t>71</a:t>
            </a:fld>
            <a:endParaRPr lang="en-US" altLang="en-US">
              <a:latin typeface="Perpetua" panose="02020502060401020303" pitchFamily="18" charset="0"/>
            </a:endParaRPr>
          </a:p>
        </p:txBody>
      </p:sp>
      <p:sp>
        <p:nvSpPr>
          <p:cNvPr id="40966" name="Rectangle 2">
            <a:extLst>
              <a:ext uri="{FF2B5EF4-FFF2-40B4-BE49-F238E27FC236}">
                <a16:creationId xmlns:a16="http://schemas.microsoft.com/office/drawing/2014/main" id="{50914ED0-EC4B-44D5-B78A-39FD0D8F7ABF}"/>
              </a:ext>
            </a:extLst>
          </p:cNvPr>
          <p:cNvSpPr>
            <a:spLocks noRot="1" noChangeArrowheads="1" noTextEdit="1"/>
          </p:cNvSpPr>
          <p:nvPr>
            <p:ph type="sldImg"/>
          </p:nvPr>
        </p:nvSpPr>
        <p:spPr>
          <a:ln/>
        </p:spPr>
      </p:sp>
      <p:sp>
        <p:nvSpPr>
          <p:cNvPr id="40967" name="Rectangle 3">
            <a:extLst>
              <a:ext uri="{FF2B5EF4-FFF2-40B4-BE49-F238E27FC236}">
                <a16:creationId xmlns:a16="http://schemas.microsoft.com/office/drawing/2014/main" id="{22B073B9-D4E2-46B6-8E7A-48E43C2C6718}"/>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8">
            <a:extLst>
              <a:ext uri="{FF2B5EF4-FFF2-40B4-BE49-F238E27FC236}">
                <a16:creationId xmlns:a16="http://schemas.microsoft.com/office/drawing/2014/main" id="{3B3B494B-5A2B-40D0-8434-CFE43665E9C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43011" name="Rectangle 9">
            <a:extLst>
              <a:ext uri="{FF2B5EF4-FFF2-40B4-BE49-F238E27FC236}">
                <a16:creationId xmlns:a16="http://schemas.microsoft.com/office/drawing/2014/main" id="{D1561839-BA90-4C8F-BCE3-65F58AAF696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43012" name="Rectangle 10">
            <a:extLst>
              <a:ext uri="{FF2B5EF4-FFF2-40B4-BE49-F238E27FC236}">
                <a16:creationId xmlns:a16="http://schemas.microsoft.com/office/drawing/2014/main" id="{631B864A-8A9C-4714-8C80-DCBEF0CC166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43013" name="Rectangle 11">
            <a:extLst>
              <a:ext uri="{FF2B5EF4-FFF2-40B4-BE49-F238E27FC236}">
                <a16:creationId xmlns:a16="http://schemas.microsoft.com/office/drawing/2014/main" id="{DF911D55-2903-405E-87E5-4217D44F0C5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37BBF1E8-10DE-4427-9527-6AF2A755E37D}" type="slidenum">
              <a:rPr lang="en-US" altLang="en-US" smtClean="0">
                <a:latin typeface="Perpetua" panose="02020502060401020303" pitchFamily="18" charset="0"/>
              </a:rPr>
              <a:pPr/>
              <a:t>72</a:t>
            </a:fld>
            <a:endParaRPr lang="en-US" altLang="en-US">
              <a:latin typeface="Perpetua" panose="02020502060401020303" pitchFamily="18" charset="0"/>
            </a:endParaRPr>
          </a:p>
        </p:txBody>
      </p:sp>
      <p:sp>
        <p:nvSpPr>
          <p:cNvPr id="43014" name="Rectangle 2">
            <a:extLst>
              <a:ext uri="{FF2B5EF4-FFF2-40B4-BE49-F238E27FC236}">
                <a16:creationId xmlns:a16="http://schemas.microsoft.com/office/drawing/2014/main" id="{4E44F352-3E91-4F77-BE1E-7636B3AC5F1D}"/>
              </a:ext>
            </a:extLst>
          </p:cNvPr>
          <p:cNvSpPr>
            <a:spLocks noRot="1" noChangeArrowheads="1" noTextEdit="1"/>
          </p:cNvSpPr>
          <p:nvPr>
            <p:ph type="sldImg"/>
          </p:nvPr>
        </p:nvSpPr>
        <p:spPr>
          <a:xfrm>
            <a:off x="1181100" y="698500"/>
            <a:ext cx="4648200" cy="3486150"/>
          </a:xfrm>
          <a:ln/>
        </p:spPr>
      </p:sp>
      <p:sp>
        <p:nvSpPr>
          <p:cNvPr id="43015" name="Rectangle 3">
            <a:extLst>
              <a:ext uri="{FF2B5EF4-FFF2-40B4-BE49-F238E27FC236}">
                <a16:creationId xmlns:a16="http://schemas.microsoft.com/office/drawing/2014/main" id="{483EDDCE-4293-4EE2-8C68-32B6F66E3C21}"/>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Group discussion</a:t>
            </a:r>
            <a:endParaRPr lang="en-US" altLang="en-US"/>
          </a:p>
          <a:p>
            <a:pPr eaLnBrk="1" hangingPunct="1"/>
            <a:r>
              <a:rPr lang="en-US" altLang="en-US"/>
              <a:t>Ask your students to define and discuss the three great Christian traditions in relation to their emphasis. In other words, which traditions emphasize the visible Church and which emphasize the invisible Church? Have them fill out the chart before you move to the next slide.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
            <a:extLst>
              <a:ext uri="{FF2B5EF4-FFF2-40B4-BE49-F238E27FC236}">
                <a16:creationId xmlns:a16="http://schemas.microsoft.com/office/drawing/2014/main" id="{FCFB2BC3-F82D-40DB-8655-18ED69FFFBC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45059" name="Rectangle 9">
            <a:extLst>
              <a:ext uri="{FF2B5EF4-FFF2-40B4-BE49-F238E27FC236}">
                <a16:creationId xmlns:a16="http://schemas.microsoft.com/office/drawing/2014/main" id="{A49106F6-1691-47AB-96F9-854586519BC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45060" name="Rectangle 10">
            <a:extLst>
              <a:ext uri="{FF2B5EF4-FFF2-40B4-BE49-F238E27FC236}">
                <a16:creationId xmlns:a16="http://schemas.microsoft.com/office/drawing/2014/main" id="{9DCF94FB-5BBA-437C-965C-1C1F646C326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45061" name="Rectangle 11">
            <a:extLst>
              <a:ext uri="{FF2B5EF4-FFF2-40B4-BE49-F238E27FC236}">
                <a16:creationId xmlns:a16="http://schemas.microsoft.com/office/drawing/2014/main" id="{861B65C7-25E8-41AB-9803-316DEE5EF269}"/>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33C4607A-B780-4095-9010-C8EA38C2926F}" type="slidenum">
              <a:rPr lang="en-US" altLang="en-US" smtClean="0">
                <a:latin typeface="Perpetua" panose="02020502060401020303" pitchFamily="18" charset="0"/>
              </a:rPr>
              <a:pPr/>
              <a:t>73</a:t>
            </a:fld>
            <a:endParaRPr lang="en-US" altLang="en-US">
              <a:latin typeface="Perpetua" panose="02020502060401020303" pitchFamily="18" charset="0"/>
            </a:endParaRPr>
          </a:p>
        </p:txBody>
      </p:sp>
      <p:sp>
        <p:nvSpPr>
          <p:cNvPr id="45062" name="Rectangle 2">
            <a:extLst>
              <a:ext uri="{FF2B5EF4-FFF2-40B4-BE49-F238E27FC236}">
                <a16:creationId xmlns:a16="http://schemas.microsoft.com/office/drawing/2014/main" id="{AEE38BA5-D8F5-4883-8455-65C98F5FEEFB}"/>
              </a:ext>
            </a:extLst>
          </p:cNvPr>
          <p:cNvSpPr>
            <a:spLocks noRot="1" noChangeArrowheads="1" noTextEdit="1"/>
          </p:cNvSpPr>
          <p:nvPr>
            <p:ph type="sldImg"/>
          </p:nvPr>
        </p:nvSpPr>
        <p:spPr>
          <a:xfrm>
            <a:off x="1181100" y="698500"/>
            <a:ext cx="4648200" cy="3486150"/>
          </a:xfrm>
          <a:ln/>
        </p:spPr>
      </p:sp>
      <p:sp>
        <p:nvSpPr>
          <p:cNvPr id="45063" name="Rectangle 3">
            <a:extLst>
              <a:ext uri="{FF2B5EF4-FFF2-40B4-BE49-F238E27FC236}">
                <a16:creationId xmlns:a16="http://schemas.microsoft.com/office/drawing/2014/main" id="{2F016CF8-C2E4-48EE-B875-8F3A67740C6D}"/>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Roman Catholics and Eastern Orthodox emphasize the Church visible as the determiner of the Church invisible, while Protestants, in reaction to the Roman Catholics, have traditionally emphasized the Church invisible to the neglect, in varying degrees, of the Church visible.</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a:extLst>
              <a:ext uri="{FF2B5EF4-FFF2-40B4-BE49-F238E27FC236}">
                <a16:creationId xmlns:a16="http://schemas.microsoft.com/office/drawing/2014/main" id="{85237694-887F-4C42-A372-D1BEAC0461A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47107" name="Rectangle 9">
            <a:extLst>
              <a:ext uri="{FF2B5EF4-FFF2-40B4-BE49-F238E27FC236}">
                <a16:creationId xmlns:a16="http://schemas.microsoft.com/office/drawing/2014/main" id="{26B89FD2-8FFE-428B-A852-F9F38954FFD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47108" name="Rectangle 10">
            <a:extLst>
              <a:ext uri="{FF2B5EF4-FFF2-40B4-BE49-F238E27FC236}">
                <a16:creationId xmlns:a16="http://schemas.microsoft.com/office/drawing/2014/main" id="{11B2EA56-CCC9-4A55-B1A7-DC86EBF97BD2}"/>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47109" name="Rectangle 11">
            <a:extLst>
              <a:ext uri="{FF2B5EF4-FFF2-40B4-BE49-F238E27FC236}">
                <a16:creationId xmlns:a16="http://schemas.microsoft.com/office/drawing/2014/main" id="{B5227286-7AFC-4240-908A-519DC6919F1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0B04FEF1-F929-4F56-9E3D-61B3C0E58548}" type="slidenum">
              <a:rPr lang="en-US" altLang="en-US" smtClean="0">
                <a:latin typeface="Perpetua" panose="02020502060401020303" pitchFamily="18" charset="0"/>
              </a:rPr>
              <a:pPr/>
              <a:t>74</a:t>
            </a:fld>
            <a:endParaRPr lang="en-US" altLang="en-US">
              <a:latin typeface="Perpetua" panose="02020502060401020303" pitchFamily="18" charset="0"/>
            </a:endParaRPr>
          </a:p>
        </p:txBody>
      </p:sp>
      <p:sp>
        <p:nvSpPr>
          <p:cNvPr id="47110" name="Rectangle 2">
            <a:extLst>
              <a:ext uri="{FF2B5EF4-FFF2-40B4-BE49-F238E27FC236}">
                <a16:creationId xmlns:a16="http://schemas.microsoft.com/office/drawing/2014/main" id="{25862613-4EAC-4D50-AC5A-4B5E6CF6C6D2}"/>
              </a:ext>
            </a:extLst>
          </p:cNvPr>
          <p:cNvSpPr>
            <a:spLocks noRot="1" noChangeArrowheads="1" noTextEdit="1"/>
          </p:cNvSpPr>
          <p:nvPr>
            <p:ph type="sldImg"/>
          </p:nvPr>
        </p:nvSpPr>
        <p:spPr>
          <a:ln/>
        </p:spPr>
      </p:sp>
      <p:sp>
        <p:nvSpPr>
          <p:cNvPr id="47111" name="Rectangle 3">
            <a:extLst>
              <a:ext uri="{FF2B5EF4-FFF2-40B4-BE49-F238E27FC236}">
                <a16:creationId xmlns:a16="http://schemas.microsoft.com/office/drawing/2014/main" id="{6995C566-5CB1-410B-908C-4FB4ED1159B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not an exhaustive list of the different views of the Church, but they are general representations of most traditions and denominations, and they represent the most important views of which the students need to be aware. As will become clear, they are not all mutually exclusive. The Roman Catholic view would also incorporate the Replacement view.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8">
            <a:extLst>
              <a:ext uri="{FF2B5EF4-FFF2-40B4-BE49-F238E27FC236}">
                <a16:creationId xmlns:a16="http://schemas.microsoft.com/office/drawing/2014/main" id="{F2363365-BB4A-4E4F-8538-358FD3A5164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50179" name="Rectangle 9">
            <a:extLst>
              <a:ext uri="{FF2B5EF4-FFF2-40B4-BE49-F238E27FC236}">
                <a16:creationId xmlns:a16="http://schemas.microsoft.com/office/drawing/2014/main" id="{D0CEEE58-E2FB-4431-AE2B-DCBF4C0EDE4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50180" name="Rectangle 10">
            <a:extLst>
              <a:ext uri="{FF2B5EF4-FFF2-40B4-BE49-F238E27FC236}">
                <a16:creationId xmlns:a16="http://schemas.microsoft.com/office/drawing/2014/main" id="{A63657B4-658A-40BB-8A1F-62B3452852A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50181" name="Rectangle 11">
            <a:extLst>
              <a:ext uri="{FF2B5EF4-FFF2-40B4-BE49-F238E27FC236}">
                <a16:creationId xmlns:a16="http://schemas.microsoft.com/office/drawing/2014/main" id="{467A59B0-D2C7-43E6-B227-FB0B4A0D719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295036DF-9D11-4C47-99E2-C8FC0EF5C659}" type="slidenum">
              <a:rPr lang="en-US" altLang="en-US" smtClean="0">
                <a:latin typeface="Perpetua" panose="02020502060401020303" pitchFamily="18" charset="0"/>
              </a:rPr>
              <a:pPr/>
              <a:t>76</a:t>
            </a:fld>
            <a:endParaRPr lang="en-US" altLang="en-US">
              <a:latin typeface="Perpetua" panose="02020502060401020303" pitchFamily="18" charset="0"/>
            </a:endParaRPr>
          </a:p>
        </p:txBody>
      </p:sp>
      <p:sp>
        <p:nvSpPr>
          <p:cNvPr id="50182" name="Rectangle 2">
            <a:extLst>
              <a:ext uri="{FF2B5EF4-FFF2-40B4-BE49-F238E27FC236}">
                <a16:creationId xmlns:a16="http://schemas.microsoft.com/office/drawing/2014/main" id="{63599DCB-DDAE-4D18-95A0-D49D7BD339C9}"/>
              </a:ext>
            </a:extLst>
          </p:cNvPr>
          <p:cNvSpPr>
            <a:spLocks noRot="1" noChangeArrowheads="1" noTextEdit="1"/>
          </p:cNvSpPr>
          <p:nvPr>
            <p:ph type="sldImg"/>
          </p:nvPr>
        </p:nvSpPr>
        <p:spPr>
          <a:ln/>
        </p:spPr>
      </p:sp>
      <p:sp>
        <p:nvSpPr>
          <p:cNvPr id="50183" name="Rectangle 3">
            <a:extLst>
              <a:ext uri="{FF2B5EF4-FFF2-40B4-BE49-F238E27FC236}">
                <a16:creationId xmlns:a16="http://schemas.microsoft.com/office/drawing/2014/main" id="{A6AA04DC-09D0-4AA7-9DA7-E247EBC65AC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8">
            <a:extLst>
              <a:ext uri="{FF2B5EF4-FFF2-40B4-BE49-F238E27FC236}">
                <a16:creationId xmlns:a16="http://schemas.microsoft.com/office/drawing/2014/main" id="{F4FA8A21-0F08-46FF-B26D-3A3B2BFE2FB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52227" name="Rectangle 9">
            <a:extLst>
              <a:ext uri="{FF2B5EF4-FFF2-40B4-BE49-F238E27FC236}">
                <a16:creationId xmlns:a16="http://schemas.microsoft.com/office/drawing/2014/main" id="{DB28BD84-C66D-4727-9950-25BD6023CEC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52228" name="Rectangle 10">
            <a:extLst>
              <a:ext uri="{FF2B5EF4-FFF2-40B4-BE49-F238E27FC236}">
                <a16:creationId xmlns:a16="http://schemas.microsoft.com/office/drawing/2014/main" id="{A973CBDE-2B60-4942-8875-16199F08E6D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52229" name="Rectangle 11">
            <a:extLst>
              <a:ext uri="{FF2B5EF4-FFF2-40B4-BE49-F238E27FC236}">
                <a16:creationId xmlns:a16="http://schemas.microsoft.com/office/drawing/2014/main" id="{98D5DE15-3A00-4C25-959C-1D697CF233C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07FB3D22-06EE-4FCE-A825-5D5F8EF68D83}" type="slidenum">
              <a:rPr lang="en-US" altLang="en-US" smtClean="0">
                <a:latin typeface="Perpetua" panose="02020502060401020303" pitchFamily="18" charset="0"/>
              </a:rPr>
              <a:pPr/>
              <a:t>77</a:t>
            </a:fld>
            <a:endParaRPr lang="en-US" altLang="en-US">
              <a:latin typeface="Perpetua" panose="02020502060401020303" pitchFamily="18" charset="0"/>
            </a:endParaRPr>
          </a:p>
        </p:txBody>
      </p:sp>
      <p:sp>
        <p:nvSpPr>
          <p:cNvPr id="52230" name="Rectangle 2">
            <a:extLst>
              <a:ext uri="{FF2B5EF4-FFF2-40B4-BE49-F238E27FC236}">
                <a16:creationId xmlns:a16="http://schemas.microsoft.com/office/drawing/2014/main" id="{A1E4DBD0-E410-451C-AA11-C47B91D48C74}"/>
              </a:ext>
            </a:extLst>
          </p:cNvPr>
          <p:cNvSpPr>
            <a:spLocks noRot="1" noChangeArrowheads="1" noTextEdit="1"/>
          </p:cNvSpPr>
          <p:nvPr>
            <p:ph type="sldImg"/>
          </p:nvPr>
        </p:nvSpPr>
        <p:spPr>
          <a:xfrm>
            <a:off x="1181100" y="698500"/>
            <a:ext cx="4648200" cy="3486150"/>
          </a:xfrm>
          <a:ln/>
        </p:spPr>
      </p:sp>
      <p:sp>
        <p:nvSpPr>
          <p:cNvPr id="52231" name="Rectangle 3">
            <a:extLst>
              <a:ext uri="{FF2B5EF4-FFF2-40B4-BE49-F238E27FC236}">
                <a16:creationId xmlns:a16="http://schemas.microsoft.com/office/drawing/2014/main" id="{1DA85F97-2860-49D7-8A13-4D0CA9EFDFB2}"/>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Liberal view. The solid line represents its prominence, while the dotted line represents its continued influence. The liberal church’s emphasis on the social gospel had more prominence in the past than it does right now.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8">
            <a:extLst>
              <a:ext uri="{FF2B5EF4-FFF2-40B4-BE49-F238E27FC236}">
                <a16:creationId xmlns:a16="http://schemas.microsoft.com/office/drawing/2014/main" id="{3ABC46A3-25FD-43D2-A0F3-907228930AEC}"/>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54275" name="Rectangle 9">
            <a:extLst>
              <a:ext uri="{FF2B5EF4-FFF2-40B4-BE49-F238E27FC236}">
                <a16:creationId xmlns:a16="http://schemas.microsoft.com/office/drawing/2014/main" id="{E99A6164-739E-423C-8339-4B19FB572E0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54276" name="Rectangle 10">
            <a:extLst>
              <a:ext uri="{FF2B5EF4-FFF2-40B4-BE49-F238E27FC236}">
                <a16:creationId xmlns:a16="http://schemas.microsoft.com/office/drawing/2014/main" id="{2671EF26-6072-4D07-9D5A-39A35FA558E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54277" name="Rectangle 11">
            <a:extLst>
              <a:ext uri="{FF2B5EF4-FFF2-40B4-BE49-F238E27FC236}">
                <a16:creationId xmlns:a16="http://schemas.microsoft.com/office/drawing/2014/main" id="{B9BAE8D8-3D88-4118-9447-29C7FEC8BF2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47EACB17-AE51-49E0-BAF7-05106B00F9B7}" type="slidenum">
              <a:rPr lang="en-US" altLang="en-US" smtClean="0">
                <a:latin typeface="Perpetua" panose="02020502060401020303" pitchFamily="18" charset="0"/>
              </a:rPr>
              <a:pPr/>
              <a:t>78</a:t>
            </a:fld>
            <a:endParaRPr lang="en-US" altLang="en-US">
              <a:latin typeface="Perpetua" panose="02020502060401020303" pitchFamily="18" charset="0"/>
            </a:endParaRPr>
          </a:p>
        </p:txBody>
      </p:sp>
      <p:sp>
        <p:nvSpPr>
          <p:cNvPr id="54278" name="Rectangle 2">
            <a:extLst>
              <a:ext uri="{FF2B5EF4-FFF2-40B4-BE49-F238E27FC236}">
                <a16:creationId xmlns:a16="http://schemas.microsoft.com/office/drawing/2014/main" id="{FE7A570E-9A89-4163-A53D-CBB74E514F97}"/>
              </a:ext>
            </a:extLst>
          </p:cNvPr>
          <p:cNvSpPr>
            <a:spLocks noRot="1" noChangeArrowheads="1" noTextEdit="1"/>
          </p:cNvSpPr>
          <p:nvPr>
            <p:ph type="sldImg"/>
          </p:nvPr>
        </p:nvSpPr>
        <p:spPr>
          <a:xfrm>
            <a:off x="1181100" y="698500"/>
            <a:ext cx="4648200" cy="3486150"/>
          </a:xfrm>
          <a:ln/>
        </p:spPr>
      </p:sp>
      <p:sp>
        <p:nvSpPr>
          <p:cNvPr id="54279" name="Rectangle 3">
            <a:extLst>
              <a:ext uri="{FF2B5EF4-FFF2-40B4-BE49-F238E27FC236}">
                <a16:creationId xmlns:a16="http://schemas.microsoft.com/office/drawing/2014/main" id="{36E57870-81FC-44EE-AF6A-68846C32DA7A}"/>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It is important to note the disdain that liberal churches have for defining the Church according to doctrinal belief systems. This comes on the heels of many liberal theologians’ attempts to “rescue” the Church from the eroding results that modern scholarship, in the eyes of many, was having on the Church’s unifying factor—the doctrinal truth as taught in Scripture. If the focus shifted from doctrine to practice, then the Church would have abiding relevance.    </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8">
            <a:extLst>
              <a:ext uri="{FF2B5EF4-FFF2-40B4-BE49-F238E27FC236}">
                <a16:creationId xmlns:a16="http://schemas.microsoft.com/office/drawing/2014/main" id="{6DC54343-1BFF-42A2-91B3-8FB50C587C5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56323" name="Rectangle 9">
            <a:extLst>
              <a:ext uri="{FF2B5EF4-FFF2-40B4-BE49-F238E27FC236}">
                <a16:creationId xmlns:a16="http://schemas.microsoft.com/office/drawing/2014/main" id="{15C59D9F-CB86-48C4-A0BA-7811D108E53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56324" name="Rectangle 10">
            <a:extLst>
              <a:ext uri="{FF2B5EF4-FFF2-40B4-BE49-F238E27FC236}">
                <a16:creationId xmlns:a16="http://schemas.microsoft.com/office/drawing/2014/main" id="{CD63F615-1741-4250-BCA4-1D5594CBD0F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56325" name="Rectangle 11">
            <a:extLst>
              <a:ext uri="{FF2B5EF4-FFF2-40B4-BE49-F238E27FC236}">
                <a16:creationId xmlns:a16="http://schemas.microsoft.com/office/drawing/2014/main" id="{65FC69F9-69F7-4F4B-8FB6-16975E2B561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CF1E50CA-3ECE-4835-B619-6683E7727575}" type="slidenum">
              <a:rPr lang="en-US" altLang="en-US" smtClean="0">
                <a:latin typeface="Perpetua" panose="02020502060401020303" pitchFamily="18" charset="0"/>
              </a:rPr>
              <a:pPr/>
              <a:t>79</a:t>
            </a:fld>
            <a:endParaRPr lang="en-US" altLang="en-US">
              <a:latin typeface="Perpetua" panose="02020502060401020303" pitchFamily="18" charset="0"/>
            </a:endParaRPr>
          </a:p>
        </p:txBody>
      </p:sp>
      <p:sp>
        <p:nvSpPr>
          <p:cNvPr id="56326" name="Rectangle 2">
            <a:extLst>
              <a:ext uri="{FF2B5EF4-FFF2-40B4-BE49-F238E27FC236}">
                <a16:creationId xmlns:a16="http://schemas.microsoft.com/office/drawing/2014/main" id="{29408932-3DA2-48AA-9895-EBF37D4A294C}"/>
              </a:ext>
            </a:extLst>
          </p:cNvPr>
          <p:cNvSpPr>
            <a:spLocks noRot="1" noChangeArrowheads="1" noTextEdit="1"/>
          </p:cNvSpPr>
          <p:nvPr>
            <p:ph type="sldImg"/>
          </p:nvPr>
        </p:nvSpPr>
        <p:spPr>
          <a:xfrm>
            <a:off x="1181100" y="698500"/>
            <a:ext cx="4648200" cy="3486150"/>
          </a:xfrm>
          <a:ln/>
        </p:spPr>
      </p:sp>
      <p:sp>
        <p:nvSpPr>
          <p:cNvPr id="56327" name="Rectangle 3">
            <a:extLst>
              <a:ext uri="{FF2B5EF4-FFF2-40B4-BE49-F238E27FC236}">
                <a16:creationId xmlns:a16="http://schemas.microsoft.com/office/drawing/2014/main" id="{ACF1FEB3-EEF5-4D1F-9ECE-F1CFAB32151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This is the common battle cry of liberal theology.    </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8">
            <a:extLst>
              <a:ext uri="{FF2B5EF4-FFF2-40B4-BE49-F238E27FC236}">
                <a16:creationId xmlns:a16="http://schemas.microsoft.com/office/drawing/2014/main" id="{3B4CE3E0-623B-4405-A831-BE3B531D5B1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59395" name="Rectangle 9">
            <a:extLst>
              <a:ext uri="{FF2B5EF4-FFF2-40B4-BE49-F238E27FC236}">
                <a16:creationId xmlns:a16="http://schemas.microsoft.com/office/drawing/2014/main" id="{F7D6B0C2-347B-4556-8594-87DE7176F79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59396" name="Rectangle 10">
            <a:extLst>
              <a:ext uri="{FF2B5EF4-FFF2-40B4-BE49-F238E27FC236}">
                <a16:creationId xmlns:a16="http://schemas.microsoft.com/office/drawing/2014/main" id="{05100029-C1F3-4818-894C-093240698FC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59397" name="Rectangle 11">
            <a:extLst>
              <a:ext uri="{FF2B5EF4-FFF2-40B4-BE49-F238E27FC236}">
                <a16:creationId xmlns:a16="http://schemas.microsoft.com/office/drawing/2014/main" id="{DC74D514-EA16-4702-B0FB-6C7AD2777F7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9BDD65C9-E075-4AC1-AE4E-DECE14E9F1E1}" type="slidenum">
              <a:rPr lang="en-US" altLang="en-US" smtClean="0">
                <a:latin typeface="Perpetua" panose="02020502060401020303" pitchFamily="18" charset="0"/>
              </a:rPr>
              <a:pPr/>
              <a:t>81</a:t>
            </a:fld>
            <a:endParaRPr lang="en-US" altLang="en-US">
              <a:latin typeface="Perpetua" panose="02020502060401020303" pitchFamily="18" charset="0"/>
            </a:endParaRPr>
          </a:p>
        </p:txBody>
      </p:sp>
      <p:sp>
        <p:nvSpPr>
          <p:cNvPr id="59398" name="Rectangle 2">
            <a:extLst>
              <a:ext uri="{FF2B5EF4-FFF2-40B4-BE49-F238E27FC236}">
                <a16:creationId xmlns:a16="http://schemas.microsoft.com/office/drawing/2014/main" id="{E6976483-323D-4E08-AA8C-A1378C062D6D}"/>
              </a:ext>
            </a:extLst>
          </p:cNvPr>
          <p:cNvSpPr>
            <a:spLocks noRot="1" noChangeArrowheads="1" noTextEdit="1"/>
          </p:cNvSpPr>
          <p:nvPr>
            <p:ph type="sldImg"/>
          </p:nvPr>
        </p:nvSpPr>
        <p:spPr>
          <a:xfrm>
            <a:off x="1181100" y="698500"/>
            <a:ext cx="4648200" cy="3486150"/>
          </a:xfrm>
          <a:ln/>
        </p:spPr>
      </p:sp>
      <p:sp>
        <p:nvSpPr>
          <p:cNvPr id="59399" name="Rectangle 3">
            <a:extLst>
              <a:ext uri="{FF2B5EF4-FFF2-40B4-BE49-F238E27FC236}">
                <a16:creationId xmlns:a16="http://schemas.microsoft.com/office/drawing/2014/main" id="{999F70B4-B6E1-424D-90E7-39C103B0242F}"/>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a:extLst>
              <a:ext uri="{FF2B5EF4-FFF2-40B4-BE49-F238E27FC236}">
                <a16:creationId xmlns:a16="http://schemas.microsoft.com/office/drawing/2014/main" id="{36999568-18E5-4D1C-BEC8-B65FAD0ECD1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32771" name="Rectangle 9">
            <a:extLst>
              <a:ext uri="{FF2B5EF4-FFF2-40B4-BE49-F238E27FC236}">
                <a16:creationId xmlns:a16="http://schemas.microsoft.com/office/drawing/2014/main" id="{F4F82311-4216-4985-8ED4-81DA56C19706}"/>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772" name="Rectangle 10">
            <a:extLst>
              <a:ext uri="{FF2B5EF4-FFF2-40B4-BE49-F238E27FC236}">
                <a16:creationId xmlns:a16="http://schemas.microsoft.com/office/drawing/2014/main" id="{642F6C7C-947D-419C-B5A9-8827D026898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32773" name="Rectangle 11">
            <a:extLst>
              <a:ext uri="{FF2B5EF4-FFF2-40B4-BE49-F238E27FC236}">
                <a16:creationId xmlns:a16="http://schemas.microsoft.com/office/drawing/2014/main" id="{7EDC1ECB-D544-4C9E-9950-3816043B371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FA98867D-0AF6-4E88-8DB3-A6C9281A8278}"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10</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2774" name="Rectangle 2">
            <a:extLst>
              <a:ext uri="{FF2B5EF4-FFF2-40B4-BE49-F238E27FC236}">
                <a16:creationId xmlns:a16="http://schemas.microsoft.com/office/drawing/2014/main" id="{6CF73FD0-5F0D-45D8-8F1E-396FAA46600D}"/>
              </a:ext>
            </a:extLst>
          </p:cNvPr>
          <p:cNvSpPr>
            <a:spLocks noRot="1" noChangeArrowheads="1" noTextEdit="1"/>
          </p:cNvSpPr>
          <p:nvPr>
            <p:ph type="sldImg"/>
          </p:nvPr>
        </p:nvSpPr>
        <p:spPr>
          <a:ln/>
        </p:spPr>
      </p:sp>
      <p:sp>
        <p:nvSpPr>
          <p:cNvPr id="32775" name="Rectangle 3">
            <a:extLst>
              <a:ext uri="{FF2B5EF4-FFF2-40B4-BE49-F238E27FC236}">
                <a16:creationId xmlns:a16="http://schemas.microsoft.com/office/drawing/2014/main" id="{51C57B3D-633E-4D3E-9560-190D1598921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question is a question of ontology, not functionality. In other words, it asks what the Church is, not what it does.</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a:extLst>
              <a:ext uri="{FF2B5EF4-FFF2-40B4-BE49-F238E27FC236}">
                <a16:creationId xmlns:a16="http://schemas.microsoft.com/office/drawing/2014/main" id="{F6D96B99-5798-4B8C-A08C-F997CA89CBB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61443" name="Rectangle 9">
            <a:extLst>
              <a:ext uri="{FF2B5EF4-FFF2-40B4-BE49-F238E27FC236}">
                <a16:creationId xmlns:a16="http://schemas.microsoft.com/office/drawing/2014/main" id="{ECD9D2EB-4994-4E28-AB07-1217403E7AF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61444" name="Rectangle 10">
            <a:extLst>
              <a:ext uri="{FF2B5EF4-FFF2-40B4-BE49-F238E27FC236}">
                <a16:creationId xmlns:a16="http://schemas.microsoft.com/office/drawing/2014/main" id="{973678F7-264C-4B0C-A23B-B0598A68F36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61445" name="Rectangle 11">
            <a:extLst>
              <a:ext uri="{FF2B5EF4-FFF2-40B4-BE49-F238E27FC236}">
                <a16:creationId xmlns:a16="http://schemas.microsoft.com/office/drawing/2014/main" id="{1E38D4F6-B501-4F48-8DA1-2511C7BF54C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15F04ACD-EB14-4EF2-B665-CC7E824AFC5C}" type="slidenum">
              <a:rPr lang="en-US" altLang="en-US" smtClean="0">
                <a:latin typeface="Perpetua" panose="02020502060401020303" pitchFamily="18" charset="0"/>
              </a:rPr>
              <a:pPr/>
              <a:t>82</a:t>
            </a:fld>
            <a:endParaRPr lang="en-US" altLang="en-US">
              <a:latin typeface="Perpetua" panose="02020502060401020303" pitchFamily="18" charset="0"/>
            </a:endParaRPr>
          </a:p>
        </p:txBody>
      </p:sp>
      <p:sp>
        <p:nvSpPr>
          <p:cNvPr id="61446" name="Rectangle 2">
            <a:extLst>
              <a:ext uri="{FF2B5EF4-FFF2-40B4-BE49-F238E27FC236}">
                <a16:creationId xmlns:a16="http://schemas.microsoft.com/office/drawing/2014/main" id="{354D7746-638C-42BA-A053-5CCC70848199}"/>
              </a:ext>
            </a:extLst>
          </p:cNvPr>
          <p:cNvSpPr>
            <a:spLocks noRot="1" noChangeArrowheads="1" noTextEdit="1"/>
          </p:cNvSpPr>
          <p:nvPr>
            <p:ph type="sldImg"/>
          </p:nvPr>
        </p:nvSpPr>
        <p:spPr>
          <a:ln/>
        </p:spPr>
      </p:sp>
      <p:sp>
        <p:nvSpPr>
          <p:cNvPr id="61447" name="Rectangle 3">
            <a:extLst>
              <a:ext uri="{FF2B5EF4-FFF2-40B4-BE49-F238E27FC236}">
                <a16:creationId xmlns:a16="http://schemas.microsoft.com/office/drawing/2014/main" id="{BFE79DCA-14DC-4269-85AD-ABEBE80337C1}"/>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8">
            <a:extLst>
              <a:ext uri="{FF2B5EF4-FFF2-40B4-BE49-F238E27FC236}">
                <a16:creationId xmlns:a16="http://schemas.microsoft.com/office/drawing/2014/main" id="{3221F283-6D54-42AF-B28C-8E00982487DE}"/>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64515" name="Rectangle 9">
            <a:extLst>
              <a:ext uri="{FF2B5EF4-FFF2-40B4-BE49-F238E27FC236}">
                <a16:creationId xmlns:a16="http://schemas.microsoft.com/office/drawing/2014/main" id="{A0117ED0-20E5-4800-9A0B-1D9F4DE16A2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64516" name="Rectangle 10">
            <a:extLst>
              <a:ext uri="{FF2B5EF4-FFF2-40B4-BE49-F238E27FC236}">
                <a16:creationId xmlns:a16="http://schemas.microsoft.com/office/drawing/2014/main" id="{EF3237EA-1AB4-4A2C-9AC9-D9BC597CFA4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64517" name="Rectangle 11">
            <a:extLst>
              <a:ext uri="{FF2B5EF4-FFF2-40B4-BE49-F238E27FC236}">
                <a16:creationId xmlns:a16="http://schemas.microsoft.com/office/drawing/2014/main" id="{32DA7E09-8C6E-468E-8F55-EFFED383EBBB}"/>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11BCBC30-FBAB-436A-B329-D12B0040902A}" type="slidenum">
              <a:rPr lang="en-US" altLang="en-US" smtClean="0">
                <a:latin typeface="Perpetua" panose="02020502060401020303" pitchFamily="18" charset="0"/>
              </a:rPr>
              <a:pPr/>
              <a:t>84</a:t>
            </a:fld>
            <a:endParaRPr lang="en-US" altLang="en-US">
              <a:latin typeface="Perpetua" panose="02020502060401020303" pitchFamily="18" charset="0"/>
            </a:endParaRPr>
          </a:p>
        </p:txBody>
      </p:sp>
      <p:sp>
        <p:nvSpPr>
          <p:cNvPr id="64518" name="Rectangle 2">
            <a:extLst>
              <a:ext uri="{FF2B5EF4-FFF2-40B4-BE49-F238E27FC236}">
                <a16:creationId xmlns:a16="http://schemas.microsoft.com/office/drawing/2014/main" id="{720D41CF-BEAD-479D-8922-D7F194F1860B}"/>
              </a:ext>
            </a:extLst>
          </p:cNvPr>
          <p:cNvSpPr>
            <a:spLocks noRot="1" noChangeArrowheads="1" noTextEdit="1"/>
          </p:cNvSpPr>
          <p:nvPr>
            <p:ph type="sldImg"/>
          </p:nvPr>
        </p:nvSpPr>
        <p:spPr>
          <a:ln/>
        </p:spPr>
      </p:sp>
      <p:sp>
        <p:nvSpPr>
          <p:cNvPr id="64519" name="Rectangle 3">
            <a:extLst>
              <a:ext uri="{FF2B5EF4-FFF2-40B4-BE49-F238E27FC236}">
                <a16:creationId xmlns:a16="http://schemas.microsoft.com/office/drawing/2014/main" id="{BF55FF94-A9C4-4C9A-9D99-1A362E94A6C9}"/>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Scripture evidences Paul’s methodology. He does not exhort the Roman Christians to follow God on any other basis but the “mercies of God.” What are the “mercies of God”? Paul has just described them in chapters 1–11. It is the Gospel. The idea is that if you truly know, understand, and believe what God has done for you through Jesus Christ, you ought to be motivated to serve Him. According to Paul, with such wonderful knowledge, it is the only “reasonable” thing that one can do. Our motivation to serve God is because He has served us. Our motivation to give our lives for Him is because we have a </a:t>
            </a:r>
            <a:r>
              <a:rPr lang="en-US" altLang="en-US" i="1"/>
              <a:t>unified understanding</a:t>
            </a:r>
            <a:r>
              <a:rPr lang="en-US" altLang="en-US"/>
              <a:t> of what He has done in giving His life for us. This is the way that Paul always wrote. The assumption is that you cannot serve whom you don’t know. “We love because He first loved us” (1 Jn. 4:19). Therefore, right doctrine is essential to right practice. This is in opposition to the Liberal view.</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8">
            <a:extLst>
              <a:ext uri="{FF2B5EF4-FFF2-40B4-BE49-F238E27FC236}">
                <a16:creationId xmlns:a16="http://schemas.microsoft.com/office/drawing/2014/main" id="{A8A497A4-F68D-46A9-BF9A-BB8B4EC8E1F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67587" name="Rectangle 9">
            <a:extLst>
              <a:ext uri="{FF2B5EF4-FFF2-40B4-BE49-F238E27FC236}">
                <a16:creationId xmlns:a16="http://schemas.microsoft.com/office/drawing/2014/main" id="{CEA0A9AA-544F-443F-8208-6FAC7427DE70}"/>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67588" name="Rectangle 10">
            <a:extLst>
              <a:ext uri="{FF2B5EF4-FFF2-40B4-BE49-F238E27FC236}">
                <a16:creationId xmlns:a16="http://schemas.microsoft.com/office/drawing/2014/main" id="{E5F73F55-6284-4868-830F-108397F7A4CD}"/>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67589" name="Rectangle 11">
            <a:extLst>
              <a:ext uri="{FF2B5EF4-FFF2-40B4-BE49-F238E27FC236}">
                <a16:creationId xmlns:a16="http://schemas.microsoft.com/office/drawing/2014/main" id="{00F7CBFF-BEA3-4B33-A6A9-808FA8D2918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6F030DA6-9471-4FD5-ADFB-D53ED9C984D2}" type="slidenum">
              <a:rPr lang="en-US" altLang="en-US" smtClean="0">
                <a:latin typeface="Perpetua" panose="02020502060401020303" pitchFamily="18" charset="0"/>
              </a:rPr>
              <a:pPr/>
              <a:t>86</a:t>
            </a:fld>
            <a:endParaRPr lang="en-US" altLang="en-US">
              <a:latin typeface="Perpetua" panose="02020502060401020303" pitchFamily="18" charset="0"/>
            </a:endParaRPr>
          </a:p>
        </p:txBody>
      </p:sp>
      <p:sp>
        <p:nvSpPr>
          <p:cNvPr id="67590" name="Rectangle 2">
            <a:extLst>
              <a:ext uri="{FF2B5EF4-FFF2-40B4-BE49-F238E27FC236}">
                <a16:creationId xmlns:a16="http://schemas.microsoft.com/office/drawing/2014/main" id="{545D5219-E72B-4C4C-9D85-F24842C6209D}"/>
              </a:ext>
            </a:extLst>
          </p:cNvPr>
          <p:cNvSpPr>
            <a:spLocks noRot="1" noChangeArrowheads="1" noTextEdit="1"/>
          </p:cNvSpPr>
          <p:nvPr>
            <p:ph type="sldImg"/>
          </p:nvPr>
        </p:nvSpPr>
        <p:spPr>
          <a:ln/>
        </p:spPr>
      </p:sp>
      <p:sp>
        <p:nvSpPr>
          <p:cNvPr id="67591" name="Rectangle 3">
            <a:extLst>
              <a:ext uri="{FF2B5EF4-FFF2-40B4-BE49-F238E27FC236}">
                <a16:creationId xmlns:a16="http://schemas.microsoft.com/office/drawing/2014/main" id="{B6B9F3C0-165B-4C6D-8ECD-7B54838E644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8">
            <a:extLst>
              <a:ext uri="{FF2B5EF4-FFF2-40B4-BE49-F238E27FC236}">
                <a16:creationId xmlns:a16="http://schemas.microsoft.com/office/drawing/2014/main" id="{FAA6BA66-8A70-40E6-AFBC-A475C6A3697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69635" name="Rectangle 9">
            <a:extLst>
              <a:ext uri="{FF2B5EF4-FFF2-40B4-BE49-F238E27FC236}">
                <a16:creationId xmlns:a16="http://schemas.microsoft.com/office/drawing/2014/main" id="{923C84D5-583C-425E-8460-D3092D4496D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69636" name="Rectangle 10">
            <a:extLst>
              <a:ext uri="{FF2B5EF4-FFF2-40B4-BE49-F238E27FC236}">
                <a16:creationId xmlns:a16="http://schemas.microsoft.com/office/drawing/2014/main" id="{26789597-0D2D-441A-9909-440836CA999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69637" name="Rectangle 11">
            <a:extLst>
              <a:ext uri="{FF2B5EF4-FFF2-40B4-BE49-F238E27FC236}">
                <a16:creationId xmlns:a16="http://schemas.microsoft.com/office/drawing/2014/main" id="{5BBB224D-D81D-4E8C-AC66-74503D9F52A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ABFD09BC-15B0-4E09-BFEC-A9E9D7348FE0}" type="slidenum">
              <a:rPr lang="en-US" altLang="en-US" smtClean="0">
                <a:latin typeface="Perpetua" panose="02020502060401020303" pitchFamily="18" charset="0"/>
              </a:rPr>
              <a:pPr/>
              <a:t>87</a:t>
            </a:fld>
            <a:endParaRPr lang="en-US" altLang="en-US">
              <a:latin typeface="Perpetua" panose="02020502060401020303" pitchFamily="18" charset="0"/>
            </a:endParaRPr>
          </a:p>
        </p:txBody>
      </p:sp>
      <p:sp>
        <p:nvSpPr>
          <p:cNvPr id="69638" name="Rectangle 2">
            <a:extLst>
              <a:ext uri="{FF2B5EF4-FFF2-40B4-BE49-F238E27FC236}">
                <a16:creationId xmlns:a16="http://schemas.microsoft.com/office/drawing/2014/main" id="{326E2D09-8E7B-44EF-BA46-46AC3B3EDD5B}"/>
              </a:ext>
            </a:extLst>
          </p:cNvPr>
          <p:cNvSpPr>
            <a:spLocks noRot="1" noChangeArrowheads="1" noTextEdit="1"/>
          </p:cNvSpPr>
          <p:nvPr>
            <p:ph type="sldImg"/>
          </p:nvPr>
        </p:nvSpPr>
        <p:spPr>
          <a:xfrm>
            <a:off x="1181100" y="698500"/>
            <a:ext cx="4648200" cy="3486150"/>
          </a:xfrm>
          <a:ln/>
        </p:spPr>
      </p:sp>
      <p:sp>
        <p:nvSpPr>
          <p:cNvPr id="69639" name="Rectangle 3">
            <a:extLst>
              <a:ext uri="{FF2B5EF4-FFF2-40B4-BE49-F238E27FC236}">
                <a16:creationId xmlns:a16="http://schemas.microsoft.com/office/drawing/2014/main" id="{921D1511-5D5D-4B63-9092-79C3C7470725}"/>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8">
            <a:extLst>
              <a:ext uri="{FF2B5EF4-FFF2-40B4-BE49-F238E27FC236}">
                <a16:creationId xmlns:a16="http://schemas.microsoft.com/office/drawing/2014/main" id="{B468F6B1-3485-4266-9A3C-77CF17F9295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71683" name="Rectangle 9">
            <a:extLst>
              <a:ext uri="{FF2B5EF4-FFF2-40B4-BE49-F238E27FC236}">
                <a16:creationId xmlns:a16="http://schemas.microsoft.com/office/drawing/2014/main" id="{28BDC956-888A-443E-B0B3-0F51B098F1AF}"/>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71684" name="Rectangle 10">
            <a:extLst>
              <a:ext uri="{FF2B5EF4-FFF2-40B4-BE49-F238E27FC236}">
                <a16:creationId xmlns:a16="http://schemas.microsoft.com/office/drawing/2014/main" id="{284E1EF4-977C-44E6-B2A5-44644CD92F6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71685" name="Rectangle 11">
            <a:extLst>
              <a:ext uri="{FF2B5EF4-FFF2-40B4-BE49-F238E27FC236}">
                <a16:creationId xmlns:a16="http://schemas.microsoft.com/office/drawing/2014/main" id="{7321D043-0780-44AC-BAC7-D7A07CD42C4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748BBAA8-6B14-4992-8120-9207C1F3C872}" type="slidenum">
              <a:rPr lang="en-US" altLang="en-US" smtClean="0">
                <a:latin typeface="Perpetua" panose="02020502060401020303" pitchFamily="18" charset="0"/>
              </a:rPr>
              <a:pPr/>
              <a:t>88</a:t>
            </a:fld>
            <a:endParaRPr lang="en-US" altLang="en-US">
              <a:latin typeface="Perpetua" panose="02020502060401020303" pitchFamily="18" charset="0"/>
            </a:endParaRPr>
          </a:p>
        </p:txBody>
      </p:sp>
      <p:sp>
        <p:nvSpPr>
          <p:cNvPr id="71686" name="Rectangle 2">
            <a:extLst>
              <a:ext uri="{FF2B5EF4-FFF2-40B4-BE49-F238E27FC236}">
                <a16:creationId xmlns:a16="http://schemas.microsoft.com/office/drawing/2014/main" id="{E1789331-A42F-40A4-8113-7F7ED7EFD9B5}"/>
              </a:ext>
            </a:extLst>
          </p:cNvPr>
          <p:cNvSpPr>
            <a:spLocks noRot="1" noChangeArrowheads="1" noTextEdit="1"/>
          </p:cNvSpPr>
          <p:nvPr>
            <p:ph type="sldImg"/>
          </p:nvPr>
        </p:nvSpPr>
        <p:spPr>
          <a:xfrm>
            <a:off x="1181100" y="698500"/>
            <a:ext cx="4648200" cy="3486150"/>
          </a:xfrm>
          <a:ln/>
        </p:spPr>
      </p:sp>
      <p:sp>
        <p:nvSpPr>
          <p:cNvPr id="71687" name="Rectangle 3">
            <a:extLst>
              <a:ext uri="{FF2B5EF4-FFF2-40B4-BE49-F238E27FC236}">
                <a16:creationId xmlns:a16="http://schemas.microsoft.com/office/drawing/2014/main" id="{7B60FF9F-0200-4B3E-B4D4-1BBF8DB3CAF1}"/>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“Liberation theologians contend that their continent [Latin America] has been victimized by colonialism, imperialism, and multinational corporations” (Walter Elwell ed. “Liberation Theology” in </a:t>
            </a:r>
            <a:r>
              <a:rPr lang="en-US" altLang="en-US" i="1"/>
              <a:t>Evangelical Dictionary of Theology</a:t>
            </a:r>
            <a:r>
              <a:rPr lang="en-US" altLang="en-US"/>
              <a:t> [Grand Rapids, MI: 2001], 686). Theology, for the liberation theologian, is constructed not out of systematic statements of divine truth but in history, as those who struggle under oppression seek to free themselves from constraints (socioeconomic and governmental) that unnecessarily hold them down. Liberation theology divides the world into two classes: those who are oppressed and the oppressors (ibid.).</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8">
            <a:extLst>
              <a:ext uri="{FF2B5EF4-FFF2-40B4-BE49-F238E27FC236}">
                <a16:creationId xmlns:a16="http://schemas.microsoft.com/office/drawing/2014/main" id="{F12A531F-B71A-4E16-8AE4-4D04B82EFEAB}"/>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73731" name="Rectangle 9">
            <a:extLst>
              <a:ext uri="{FF2B5EF4-FFF2-40B4-BE49-F238E27FC236}">
                <a16:creationId xmlns:a16="http://schemas.microsoft.com/office/drawing/2014/main" id="{9DB60BDB-D575-4D4A-A4DF-A7B37EA0BD2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73732" name="Rectangle 10">
            <a:extLst>
              <a:ext uri="{FF2B5EF4-FFF2-40B4-BE49-F238E27FC236}">
                <a16:creationId xmlns:a16="http://schemas.microsoft.com/office/drawing/2014/main" id="{9949041F-DA16-474B-B000-5F327FBFBA60}"/>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73733" name="Rectangle 11">
            <a:extLst>
              <a:ext uri="{FF2B5EF4-FFF2-40B4-BE49-F238E27FC236}">
                <a16:creationId xmlns:a16="http://schemas.microsoft.com/office/drawing/2014/main" id="{463EDDC9-DAD9-4119-957F-E6B418C70C87}"/>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8574450A-3FDC-45F1-86CD-A2B52CD6DFBB}" type="slidenum">
              <a:rPr lang="en-US" altLang="en-US" smtClean="0">
                <a:latin typeface="Perpetua" panose="02020502060401020303" pitchFamily="18" charset="0"/>
              </a:rPr>
              <a:pPr/>
              <a:t>89</a:t>
            </a:fld>
            <a:endParaRPr lang="en-US" altLang="en-US">
              <a:latin typeface="Perpetua" panose="02020502060401020303" pitchFamily="18" charset="0"/>
            </a:endParaRPr>
          </a:p>
        </p:txBody>
      </p:sp>
      <p:sp>
        <p:nvSpPr>
          <p:cNvPr id="73734" name="Rectangle 2">
            <a:extLst>
              <a:ext uri="{FF2B5EF4-FFF2-40B4-BE49-F238E27FC236}">
                <a16:creationId xmlns:a16="http://schemas.microsoft.com/office/drawing/2014/main" id="{B4C96D12-FE31-4924-ADB8-42725173D8DA}"/>
              </a:ext>
            </a:extLst>
          </p:cNvPr>
          <p:cNvSpPr>
            <a:spLocks noRot="1" noChangeArrowheads="1" noTextEdit="1"/>
          </p:cNvSpPr>
          <p:nvPr>
            <p:ph type="sldImg"/>
          </p:nvPr>
        </p:nvSpPr>
        <p:spPr>
          <a:ln/>
        </p:spPr>
      </p:sp>
      <p:sp>
        <p:nvSpPr>
          <p:cNvPr id="73735" name="Rectangle 3">
            <a:extLst>
              <a:ext uri="{FF2B5EF4-FFF2-40B4-BE49-F238E27FC236}">
                <a16:creationId xmlns:a16="http://schemas.microsoft.com/office/drawing/2014/main" id="{05ED2A81-819D-4590-AA95-74CB54CDC541}"/>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statement, although not by a liberation theologian, presents the basic philosophy of liberation theology. They may better say, “Hitherto theologians have explained the world; it is our task to change it.”</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8">
            <a:extLst>
              <a:ext uri="{FF2B5EF4-FFF2-40B4-BE49-F238E27FC236}">
                <a16:creationId xmlns:a16="http://schemas.microsoft.com/office/drawing/2014/main" id="{757A582C-C1A6-45B6-9815-2395EDC05B0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76803" name="Rectangle 9">
            <a:extLst>
              <a:ext uri="{FF2B5EF4-FFF2-40B4-BE49-F238E27FC236}">
                <a16:creationId xmlns:a16="http://schemas.microsoft.com/office/drawing/2014/main" id="{02FBF67F-7FF0-4725-981A-BB4466FC421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76804" name="Rectangle 10">
            <a:extLst>
              <a:ext uri="{FF2B5EF4-FFF2-40B4-BE49-F238E27FC236}">
                <a16:creationId xmlns:a16="http://schemas.microsoft.com/office/drawing/2014/main" id="{750EA8FA-E457-4DA6-95EE-3C14767F1DA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76805" name="Rectangle 11">
            <a:extLst>
              <a:ext uri="{FF2B5EF4-FFF2-40B4-BE49-F238E27FC236}">
                <a16:creationId xmlns:a16="http://schemas.microsoft.com/office/drawing/2014/main" id="{50386E5E-4B5B-4B5D-80B3-3CA9E6A7B1D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19E28198-B1A7-4629-96F9-008C1C19FC87}" type="slidenum">
              <a:rPr lang="en-US" altLang="en-US" smtClean="0">
                <a:latin typeface="Perpetua" panose="02020502060401020303" pitchFamily="18" charset="0"/>
              </a:rPr>
              <a:pPr/>
              <a:t>91</a:t>
            </a:fld>
            <a:endParaRPr lang="en-US" altLang="en-US">
              <a:latin typeface="Perpetua" panose="02020502060401020303" pitchFamily="18" charset="0"/>
            </a:endParaRPr>
          </a:p>
        </p:txBody>
      </p:sp>
      <p:sp>
        <p:nvSpPr>
          <p:cNvPr id="76806" name="Rectangle 2">
            <a:extLst>
              <a:ext uri="{FF2B5EF4-FFF2-40B4-BE49-F238E27FC236}">
                <a16:creationId xmlns:a16="http://schemas.microsoft.com/office/drawing/2014/main" id="{D76D1DDE-57C3-48BD-981A-C75661B2C7B6}"/>
              </a:ext>
            </a:extLst>
          </p:cNvPr>
          <p:cNvSpPr>
            <a:spLocks noRot="1" noChangeArrowheads="1" noTextEdit="1"/>
          </p:cNvSpPr>
          <p:nvPr>
            <p:ph type="sldImg"/>
          </p:nvPr>
        </p:nvSpPr>
        <p:spPr>
          <a:xfrm>
            <a:off x="1181100" y="698500"/>
            <a:ext cx="4648200" cy="3486150"/>
          </a:xfrm>
          <a:ln/>
        </p:spPr>
      </p:sp>
      <p:sp>
        <p:nvSpPr>
          <p:cNvPr id="76807" name="Rectangle 3">
            <a:extLst>
              <a:ext uri="{FF2B5EF4-FFF2-40B4-BE49-F238E27FC236}">
                <a16:creationId xmlns:a16="http://schemas.microsoft.com/office/drawing/2014/main" id="{2A13C1D4-5CF2-441C-A995-809BAF023825}"/>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8">
            <a:extLst>
              <a:ext uri="{FF2B5EF4-FFF2-40B4-BE49-F238E27FC236}">
                <a16:creationId xmlns:a16="http://schemas.microsoft.com/office/drawing/2014/main" id="{AED1C4EE-02BD-47BB-AA49-075E0EBACCD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78851" name="Rectangle 9">
            <a:extLst>
              <a:ext uri="{FF2B5EF4-FFF2-40B4-BE49-F238E27FC236}">
                <a16:creationId xmlns:a16="http://schemas.microsoft.com/office/drawing/2014/main" id="{511260F1-CBD0-4F04-98FE-54F014703AE2}"/>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78852" name="Rectangle 10">
            <a:extLst>
              <a:ext uri="{FF2B5EF4-FFF2-40B4-BE49-F238E27FC236}">
                <a16:creationId xmlns:a16="http://schemas.microsoft.com/office/drawing/2014/main" id="{D767648A-15AD-4FA2-A7EA-DD84D4279FF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78853" name="Rectangle 11">
            <a:extLst>
              <a:ext uri="{FF2B5EF4-FFF2-40B4-BE49-F238E27FC236}">
                <a16:creationId xmlns:a16="http://schemas.microsoft.com/office/drawing/2014/main" id="{66B512AB-70D5-4C65-B9DE-3A495BF9CB4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AB9AEBD2-71BC-4D52-865B-860C05327CC6}" type="slidenum">
              <a:rPr lang="en-US" altLang="en-US" smtClean="0">
                <a:latin typeface="Perpetua" panose="02020502060401020303" pitchFamily="18" charset="0"/>
              </a:rPr>
              <a:pPr/>
              <a:t>92</a:t>
            </a:fld>
            <a:endParaRPr lang="en-US" altLang="en-US">
              <a:latin typeface="Perpetua" panose="02020502060401020303" pitchFamily="18" charset="0"/>
            </a:endParaRPr>
          </a:p>
        </p:txBody>
      </p:sp>
      <p:sp>
        <p:nvSpPr>
          <p:cNvPr id="78854" name="Rectangle 2">
            <a:extLst>
              <a:ext uri="{FF2B5EF4-FFF2-40B4-BE49-F238E27FC236}">
                <a16:creationId xmlns:a16="http://schemas.microsoft.com/office/drawing/2014/main" id="{37809E6B-E2BD-4EE1-AC67-21F91C15AD9F}"/>
              </a:ext>
            </a:extLst>
          </p:cNvPr>
          <p:cNvSpPr>
            <a:spLocks noRot="1" noChangeArrowheads="1" noTextEdit="1"/>
          </p:cNvSpPr>
          <p:nvPr>
            <p:ph type="sldImg"/>
          </p:nvPr>
        </p:nvSpPr>
        <p:spPr>
          <a:ln/>
        </p:spPr>
      </p:sp>
      <p:sp>
        <p:nvSpPr>
          <p:cNvPr id="78855" name="Rectangle 3">
            <a:extLst>
              <a:ext uri="{FF2B5EF4-FFF2-40B4-BE49-F238E27FC236}">
                <a16:creationId xmlns:a16="http://schemas.microsoft.com/office/drawing/2014/main" id="{AA6B2B23-AEAF-4684-A2CF-2A5C236B2451}"/>
              </a:ext>
            </a:extLst>
          </p:cNvPr>
          <p:cNvSpPr>
            <a:spLocks noGrp="1" noChangeArrowheads="1"/>
          </p:cNvSpPr>
          <p:nvPr>
            <p:ph type="body" idx="1"/>
          </p:nvPr>
        </p:nvSpPr>
        <p:spPr>
          <a:noFill/>
        </p:spPr>
        <p:txBody>
          <a:bodyPr/>
          <a:lstStyle/>
          <a:p>
            <a:pPr eaLnBrk="1" hangingPunct="1"/>
            <a:r>
              <a:rPr lang="en-US" altLang="en-US" b="1"/>
              <a:t>Activity: Group discussion</a:t>
            </a:r>
          </a:p>
          <a:p>
            <a:pPr eaLnBrk="1" hangingPunct="1"/>
            <a:r>
              <a:rPr lang="en-US" altLang="en-US"/>
              <a:t>Ask the class to discuss the validity of the fourth option.</a:t>
            </a:r>
          </a:p>
          <a:p>
            <a:pPr eaLnBrk="1" hangingPunct="1"/>
            <a:endParaRPr lang="en-US" altLang="en-US"/>
          </a:p>
          <a:p>
            <a:pPr eaLnBrk="1" hangingPunct="1"/>
            <a:r>
              <a:rPr lang="en-US" altLang="en-US" b="1"/>
              <a:t>Presentation Notes</a:t>
            </a:r>
            <a:r>
              <a:rPr lang="en-US" altLang="en-US"/>
              <a:t>:</a:t>
            </a:r>
          </a:p>
          <a:p>
            <a:pPr eaLnBrk="1" hangingPunct="1"/>
            <a:r>
              <a:rPr lang="en-US" altLang="en-US"/>
              <a:t>If the fourth option is valid, this means that God often uses suffering and oppression to unify His people. This is certainly true of the early Church. It is also evidenced today in many churches in the Sudan and China. Freedom and comfort are often the deathbeds of the Church while, as Tertullian often said, martyrdom is the seedbed of the Church.</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8">
            <a:extLst>
              <a:ext uri="{FF2B5EF4-FFF2-40B4-BE49-F238E27FC236}">
                <a16:creationId xmlns:a16="http://schemas.microsoft.com/office/drawing/2014/main" id="{E77C6BA3-C51D-4CF2-9603-F692E9390B5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82947" name="Rectangle 9">
            <a:extLst>
              <a:ext uri="{FF2B5EF4-FFF2-40B4-BE49-F238E27FC236}">
                <a16:creationId xmlns:a16="http://schemas.microsoft.com/office/drawing/2014/main" id="{F3B38018-D8C3-4332-AD6F-9C175DD4DB2F}"/>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82948" name="Rectangle 10">
            <a:extLst>
              <a:ext uri="{FF2B5EF4-FFF2-40B4-BE49-F238E27FC236}">
                <a16:creationId xmlns:a16="http://schemas.microsoft.com/office/drawing/2014/main" id="{EEC6815E-BF25-48EB-941D-0071A9158571}"/>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82949" name="Rectangle 11">
            <a:extLst>
              <a:ext uri="{FF2B5EF4-FFF2-40B4-BE49-F238E27FC236}">
                <a16:creationId xmlns:a16="http://schemas.microsoft.com/office/drawing/2014/main" id="{F3E33876-A4AD-4323-BE01-698875D33896}"/>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3C37AF08-193A-4EF8-BD68-B59E6E797224}" type="slidenum">
              <a:rPr lang="en-US" altLang="en-US" smtClean="0">
                <a:latin typeface="Perpetua" panose="02020502060401020303" pitchFamily="18" charset="0"/>
              </a:rPr>
              <a:pPr/>
              <a:t>95</a:t>
            </a:fld>
            <a:endParaRPr lang="en-US" altLang="en-US">
              <a:latin typeface="Perpetua" panose="02020502060401020303" pitchFamily="18" charset="0"/>
            </a:endParaRPr>
          </a:p>
        </p:txBody>
      </p:sp>
      <p:sp>
        <p:nvSpPr>
          <p:cNvPr id="82950" name="Rectangle 2">
            <a:extLst>
              <a:ext uri="{FF2B5EF4-FFF2-40B4-BE49-F238E27FC236}">
                <a16:creationId xmlns:a16="http://schemas.microsoft.com/office/drawing/2014/main" id="{6EF3EE6F-F364-46A7-972C-C427873E2964}"/>
              </a:ext>
            </a:extLst>
          </p:cNvPr>
          <p:cNvSpPr>
            <a:spLocks noRot="1" noChangeArrowheads="1" noTextEdit="1"/>
          </p:cNvSpPr>
          <p:nvPr>
            <p:ph type="sldImg"/>
          </p:nvPr>
        </p:nvSpPr>
        <p:spPr>
          <a:ln/>
        </p:spPr>
      </p:sp>
      <p:sp>
        <p:nvSpPr>
          <p:cNvPr id="82951" name="Rectangle 3">
            <a:extLst>
              <a:ext uri="{FF2B5EF4-FFF2-40B4-BE49-F238E27FC236}">
                <a16:creationId xmlns:a16="http://schemas.microsoft.com/office/drawing/2014/main" id="{F115676D-7D4E-4181-8690-E2B923082EB2}"/>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8">
            <a:extLst>
              <a:ext uri="{FF2B5EF4-FFF2-40B4-BE49-F238E27FC236}">
                <a16:creationId xmlns:a16="http://schemas.microsoft.com/office/drawing/2014/main" id="{B09CE5F5-7C95-4ACD-8685-22C16ED8038F}"/>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84995" name="Rectangle 9">
            <a:extLst>
              <a:ext uri="{FF2B5EF4-FFF2-40B4-BE49-F238E27FC236}">
                <a16:creationId xmlns:a16="http://schemas.microsoft.com/office/drawing/2014/main" id="{1BD8E0D9-CE9D-4B51-ACB8-67C6BA0DFDF6}"/>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84996" name="Rectangle 10">
            <a:extLst>
              <a:ext uri="{FF2B5EF4-FFF2-40B4-BE49-F238E27FC236}">
                <a16:creationId xmlns:a16="http://schemas.microsoft.com/office/drawing/2014/main" id="{72CAC20F-C3E2-46FD-9730-FF4739424BC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84997" name="Rectangle 11">
            <a:extLst>
              <a:ext uri="{FF2B5EF4-FFF2-40B4-BE49-F238E27FC236}">
                <a16:creationId xmlns:a16="http://schemas.microsoft.com/office/drawing/2014/main" id="{3F95B024-ADD4-4371-8A96-AA77E7D2FD5F}"/>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5F2668FC-BB55-4188-AFE8-13D83ABF67BC}" type="slidenum">
              <a:rPr lang="en-US" altLang="en-US" smtClean="0">
                <a:latin typeface="Perpetua" panose="02020502060401020303" pitchFamily="18" charset="0"/>
              </a:rPr>
              <a:pPr/>
              <a:t>96</a:t>
            </a:fld>
            <a:endParaRPr lang="en-US" altLang="en-US">
              <a:latin typeface="Perpetua" panose="02020502060401020303" pitchFamily="18" charset="0"/>
            </a:endParaRPr>
          </a:p>
        </p:txBody>
      </p:sp>
      <p:sp>
        <p:nvSpPr>
          <p:cNvPr id="84998" name="Rectangle 2">
            <a:extLst>
              <a:ext uri="{FF2B5EF4-FFF2-40B4-BE49-F238E27FC236}">
                <a16:creationId xmlns:a16="http://schemas.microsoft.com/office/drawing/2014/main" id="{D72254F2-CB25-4080-AD26-EC0391085CC0}"/>
              </a:ext>
            </a:extLst>
          </p:cNvPr>
          <p:cNvSpPr>
            <a:spLocks noRot="1" noChangeArrowheads="1" noTextEdit="1"/>
          </p:cNvSpPr>
          <p:nvPr>
            <p:ph type="sldImg"/>
          </p:nvPr>
        </p:nvSpPr>
        <p:spPr>
          <a:xfrm>
            <a:off x="1181100" y="698500"/>
            <a:ext cx="4648200" cy="3486150"/>
          </a:xfrm>
          <a:ln/>
        </p:spPr>
      </p:sp>
      <p:sp>
        <p:nvSpPr>
          <p:cNvPr id="84999" name="Rectangle 3">
            <a:extLst>
              <a:ext uri="{FF2B5EF4-FFF2-40B4-BE49-F238E27FC236}">
                <a16:creationId xmlns:a16="http://schemas.microsoft.com/office/drawing/2014/main" id="{B5ED8993-0DCE-4CEF-8A5B-DFCC9D6E3844}"/>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a:extLst>
              <a:ext uri="{FF2B5EF4-FFF2-40B4-BE49-F238E27FC236}">
                <a16:creationId xmlns:a16="http://schemas.microsoft.com/office/drawing/2014/main" id="{80708EC2-9830-4AB6-B9B7-6FC060A758B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34819" name="Rectangle 9">
            <a:extLst>
              <a:ext uri="{FF2B5EF4-FFF2-40B4-BE49-F238E27FC236}">
                <a16:creationId xmlns:a16="http://schemas.microsoft.com/office/drawing/2014/main" id="{01602C89-C23E-4268-863E-99D3B77F284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820" name="Rectangle 10">
            <a:extLst>
              <a:ext uri="{FF2B5EF4-FFF2-40B4-BE49-F238E27FC236}">
                <a16:creationId xmlns:a16="http://schemas.microsoft.com/office/drawing/2014/main" id="{E0694F3E-1674-480B-A052-DFE7852E699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34821" name="Rectangle 11">
            <a:extLst>
              <a:ext uri="{FF2B5EF4-FFF2-40B4-BE49-F238E27FC236}">
                <a16:creationId xmlns:a16="http://schemas.microsoft.com/office/drawing/2014/main" id="{FD341015-33F5-4C39-AC9B-A2D8F0FF4F9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0EC3D20D-8922-4970-ABA1-F5AD46279D9C}"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11</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4822" name="Rectangle 2">
            <a:extLst>
              <a:ext uri="{FF2B5EF4-FFF2-40B4-BE49-F238E27FC236}">
                <a16:creationId xmlns:a16="http://schemas.microsoft.com/office/drawing/2014/main" id="{20EA62D4-87B9-4127-94D8-CA5E4B7A47F0}"/>
              </a:ext>
            </a:extLst>
          </p:cNvPr>
          <p:cNvSpPr>
            <a:spLocks noRot="1" noChangeArrowheads="1" noTextEdit="1"/>
          </p:cNvSpPr>
          <p:nvPr>
            <p:ph type="sldImg"/>
          </p:nvPr>
        </p:nvSpPr>
        <p:spPr>
          <a:xfrm>
            <a:off x="1181100" y="698500"/>
            <a:ext cx="4648200" cy="3486150"/>
          </a:xfrm>
          <a:ln/>
        </p:spPr>
      </p:sp>
      <p:sp>
        <p:nvSpPr>
          <p:cNvPr id="34823" name="Rectangle 3">
            <a:extLst>
              <a:ext uri="{FF2B5EF4-FFF2-40B4-BE49-F238E27FC236}">
                <a16:creationId xmlns:a16="http://schemas.microsoft.com/office/drawing/2014/main" id="{A988279E-DDFD-41A0-B9D0-B64F5F7F0CF6}"/>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Have your students read each of these passages. It will serve as a good beginning to the study. Do not try to explain each of these names and analogies right now; they will be given life as the course continues.</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8">
            <a:extLst>
              <a:ext uri="{FF2B5EF4-FFF2-40B4-BE49-F238E27FC236}">
                <a16:creationId xmlns:a16="http://schemas.microsoft.com/office/drawing/2014/main" id="{7BBDE5A2-EC4F-411D-BD57-19394C86840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87043" name="Rectangle 9">
            <a:extLst>
              <a:ext uri="{FF2B5EF4-FFF2-40B4-BE49-F238E27FC236}">
                <a16:creationId xmlns:a16="http://schemas.microsoft.com/office/drawing/2014/main" id="{365C3130-C61A-43CA-A31A-963379E973C7}"/>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87044" name="Rectangle 10">
            <a:extLst>
              <a:ext uri="{FF2B5EF4-FFF2-40B4-BE49-F238E27FC236}">
                <a16:creationId xmlns:a16="http://schemas.microsoft.com/office/drawing/2014/main" id="{D877DD7D-C5F4-4F98-8544-EC622B187C30}"/>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87045" name="Rectangle 11">
            <a:extLst>
              <a:ext uri="{FF2B5EF4-FFF2-40B4-BE49-F238E27FC236}">
                <a16:creationId xmlns:a16="http://schemas.microsoft.com/office/drawing/2014/main" id="{89816B5F-9017-4CC2-AFDE-82C0EFF5E4CE}"/>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DBBD1DB7-AB08-41BD-B6A3-D84488B39B93}" type="slidenum">
              <a:rPr lang="en-US" altLang="en-US" smtClean="0">
                <a:latin typeface="Perpetua" panose="02020502060401020303" pitchFamily="18" charset="0"/>
              </a:rPr>
              <a:pPr/>
              <a:t>97</a:t>
            </a:fld>
            <a:endParaRPr lang="en-US" altLang="en-US">
              <a:latin typeface="Perpetua" panose="02020502060401020303" pitchFamily="18" charset="0"/>
            </a:endParaRPr>
          </a:p>
        </p:txBody>
      </p:sp>
      <p:sp>
        <p:nvSpPr>
          <p:cNvPr id="87046" name="Rectangle 2">
            <a:extLst>
              <a:ext uri="{FF2B5EF4-FFF2-40B4-BE49-F238E27FC236}">
                <a16:creationId xmlns:a16="http://schemas.microsoft.com/office/drawing/2014/main" id="{704DEA1F-56D8-4EB9-AF53-65C892A84B21}"/>
              </a:ext>
            </a:extLst>
          </p:cNvPr>
          <p:cNvSpPr>
            <a:spLocks noRot="1" noChangeArrowheads="1" noTextEdit="1"/>
          </p:cNvSpPr>
          <p:nvPr>
            <p:ph type="sldImg"/>
          </p:nvPr>
        </p:nvSpPr>
        <p:spPr>
          <a:xfrm>
            <a:off x="1181100" y="698500"/>
            <a:ext cx="4648200" cy="3486150"/>
          </a:xfrm>
          <a:ln/>
        </p:spPr>
      </p:sp>
      <p:sp>
        <p:nvSpPr>
          <p:cNvPr id="87047" name="Rectangle 3">
            <a:extLst>
              <a:ext uri="{FF2B5EF4-FFF2-40B4-BE49-F238E27FC236}">
                <a16:creationId xmlns:a16="http://schemas.microsoft.com/office/drawing/2014/main" id="{F741E34B-F24B-4A97-B423-A9ED43509B48}"/>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We should not misrepresent the Roman Catholic Church here. Not all Roman Catholics would agree with this definition, but it generally expresses an accurate understanding from a historical standpoint. Vatican II (1963–1965) has been very controversial since it seemed to broaden its understanding of the Church. Protestants are no longer called “anathema” (Trent) but are now called “separated brethren.” Those who have never heard the Gospel are no longer condemned but can be saved so long as their lack of understanding is “through no fault of their own.” </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8">
            <a:extLst>
              <a:ext uri="{FF2B5EF4-FFF2-40B4-BE49-F238E27FC236}">
                <a16:creationId xmlns:a16="http://schemas.microsoft.com/office/drawing/2014/main" id="{785B3152-11F1-4D57-B72C-320EA13ECE7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89091" name="Rectangle 9">
            <a:extLst>
              <a:ext uri="{FF2B5EF4-FFF2-40B4-BE49-F238E27FC236}">
                <a16:creationId xmlns:a16="http://schemas.microsoft.com/office/drawing/2014/main" id="{F47E2FC6-5EEF-4302-9C8C-3B6513D04909}"/>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89092" name="Rectangle 10">
            <a:extLst>
              <a:ext uri="{FF2B5EF4-FFF2-40B4-BE49-F238E27FC236}">
                <a16:creationId xmlns:a16="http://schemas.microsoft.com/office/drawing/2014/main" id="{F6E55EA1-FDDF-4085-89CB-B434D6BF9BB9}"/>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89093" name="Rectangle 11">
            <a:extLst>
              <a:ext uri="{FF2B5EF4-FFF2-40B4-BE49-F238E27FC236}">
                <a16:creationId xmlns:a16="http://schemas.microsoft.com/office/drawing/2014/main" id="{92301691-6BE7-4DD5-B786-6F4D3B71A67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186E07A8-C971-48AA-9253-315F390004BF}" type="slidenum">
              <a:rPr lang="en-US" altLang="en-US" smtClean="0">
                <a:latin typeface="Perpetua" panose="02020502060401020303" pitchFamily="18" charset="0"/>
              </a:rPr>
              <a:pPr/>
              <a:t>98</a:t>
            </a:fld>
            <a:endParaRPr lang="en-US" altLang="en-US">
              <a:latin typeface="Perpetua" panose="02020502060401020303" pitchFamily="18" charset="0"/>
            </a:endParaRPr>
          </a:p>
        </p:txBody>
      </p:sp>
      <p:sp>
        <p:nvSpPr>
          <p:cNvPr id="89094" name="Rectangle 2">
            <a:extLst>
              <a:ext uri="{FF2B5EF4-FFF2-40B4-BE49-F238E27FC236}">
                <a16:creationId xmlns:a16="http://schemas.microsoft.com/office/drawing/2014/main" id="{F5BFD4B1-49D9-467C-B567-70586C2B6E37}"/>
              </a:ext>
            </a:extLst>
          </p:cNvPr>
          <p:cNvSpPr>
            <a:spLocks noRot="1" noChangeArrowheads="1" noTextEdit="1"/>
          </p:cNvSpPr>
          <p:nvPr>
            <p:ph type="sldImg"/>
          </p:nvPr>
        </p:nvSpPr>
        <p:spPr>
          <a:xfrm>
            <a:off x="1181100" y="698500"/>
            <a:ext cx="4648200" cy="3486150"/>
          </a:xfrm>
          <a:ln/>
        </p:spPr>
      </p:sp>
      <p:sp>
        <p:nvSpPr>
          <p:cNvPr id="31747" name="Rectangle 3">
            <a:extLst>
              <a:ext uri="{FF2B5EF4-FFF2-40B4-BE49-F238E27FC236}">
                <a16:creationId xmlns:a16="http://schemas.microsoft.com/office/drawing/2014/main" id="{19458E0F-F62D-4891-9C94-E7924FF82A79}"/>
              </a:ext>
            </a:extLst>
          </p:cNvPr>
          <p:cNvSpPr>
            <a:spLocks noGrp="1" noChangeArrowheads="1"/>
          </p:cNvSpPr>
          <p:nvPr>
            <p:ph type="body" idx="1"/>
          </p:nvPr>
        </p:nvSpPr>
        <p:spPr>
          <a:xfrm>
            <a:off x="701675" y="4416425"/>
            <a:ext cx="5607050" cy="4181475"/>
          </a:xfrm>
        </p:spPr>
        <p:txBody>
          <a:bodyPr/>
          <a:lstStyle/>
          <a:p>
            <a:pPr marL="228600" indent="-228600" eaLnBrk="1" hangingPunct="1">
              <a:defRPr/>
            </a:pPr>
            <a:r>
              <a:rPr lang="en-US" altLang="en-US" b="1"/>
              <a:t>Presentation Notes</a:t>
            </a:r>
            <a:r>
              <a:rPr lang="en-US" altLang="en-US"/>
              <a:t>:</a:t>
            </a:r>
          </a:p>
          <a:p>
            <a:pPr marL="228600" indent="-228600" eaLnBrk="1" hangingPunct="1">
              <a:defRPr/>
            </a:pPr>
            <a:r>
              <a:rPr lang="en-US" altLang="en-US"/>
              <a:t>Sometimes, </a:t>
            </a:r>
            <a:r>
              <a:rPr lang="en-US" altLang="en-US" i="1"/>
              <a:t>extra ecclesiam non sit salus</a:t>
            </a:r>
            <a:r>
              <a:rPr lang="en-US" altLang="en-US"/>
              <a:t> or </a:t>
            </a:r>
            <a:r>
              <a:rPr lang="en-US" altLang="en-US" i="1"/>
              <a:t>salus extra ecclesiam non est</a:t>
            </a:r>
            <a:r>
              <a:rPr lang="en-US" altLang="en-US"/>
              <a:t>. Post-Vatican II Roman Catholics have generally taken a more moderate stand concerning the destiny of those who do not submit to the institutional Church. There are, however, many who would still agree with the traditional view. The seriousness of this becomes evident when one realizes that the Church, according to the strict Roman Catholic view expressed at Trent (1545–1563), is the only avenue that God has chosen to use as an administrator of saving grace through sacraments which are only administered by the Roman Catholic Church </a:t>
            </a:r>
            <a:r>
              <a:rPr lang="en-US" altLang="en-US" i="1">
                <a:effectLst>
                  <a:outerShdw blurRad="38100" dist="38100" dir="2700000" algn="tl">
                    <a:srgbClr val="C0C0C0"/>
                  </a:outerShdw>
                </a:effectLst>
              </a:rPr>
              <a:t>ex opere operato</a:t>
            </a:r>
            <a:r>
              <a:rPr lang="en-US" altLang="en-US" i="1"/>
              <a:t> </a:t>
            </a:r>
            <a:r>
              <a:rPr lang="en-US" altLang="en-US"/>
              <a:t>(“by the work of the worker”). </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8">
            <a:extLst>
              <a:ext uri="{FF2B5EF4-FFF2-40B4-BE49-F238E27FC236}">
                <a16:creationId xmlns:a16="http://schemas.microsoft.com/office/drawing/2014/main" id="{E6FDBAFF-558E-45C3-8446-C2E4FFC225FC}"/>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91139" name="Rectangle 9">
            <a:extLst>
              <a:ext uri="{FF2B5EF4-FFF2-40B4-BE49-F238E27FC236}">
                <a16:creationId xmlns:a16="http://schemas.microsoft.com/office/drawing/2014/main" id="{0BC59471-DEFB-4623-96C7-1F22A08E1A87}"/>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91140" name="Rectangle 10">
            <a:extLst>
              <a:ext uri="{FF2B5EF4-FFF2-40B4-BE49-F238E27FC236}">
                <a16:creationId xmlns:a16="http://schemas.microsoft.com/office/drawing/2014/main" id="{084091EF-496C-4327-B32B-753FA42204AE}"/>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91141" name="Rectangle 11">
            <a:extLst>
              <a:ext uri="{FF2B5EF4-FFF2-40B4-BE49-F238E27FC236}">
                <a16:creationId xmlns:a16="http://schemas.microsoft.com/office/drawing/2014/main" id="{1F870C10-3E24-4428-B298-C9C4D0AAD50B}"/>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7734C7A1-AAD4-467F-A6DB-D9B99FF13ECA}" type="slidenum">
              <a:rPr lang="en-US" altLang="en-US" smtClean="0">
                <a:latin typeface="Perpetua" panose="02020502060401020303" pitchFamily="18" charset="0"/>
              </a:rPr>
              <a:pPr/>
              <a:t>99</a:t>
            </a:fld>
            <a:endParaRPr lang="en-US" altLang="en-US">
              <a:latin typeface="Perpetua" panose="02020502060401020303" pitchFamily="18" charset="0"/>
            </a:endParaRPr>
          </a:p>
        </p:txBody>
      </p:sp>
      <p:sp>
        <p:nvSpPr>
          <p:cNvPr id="91142" name="Rectangle 2">
            <a:extLst>
              <a:ext uri="{FF2B5EF4-FFF2-40B4-BE49-F238E27FC236}">
                <a16:creationId xmlns:a16="http://schemas.microsoft.com/office/drawing/2014/main" id="{E0D9ACFE-4E0D-4434-9C5A-C6B5DD667F43}"/>
              </a:ext>
            </a:extLst>
          </p:cNvPr>
          <p:cNvSpPr>
            <a:spLocks noRot="1" noChangeArrowheads="1" noTextEdit="1"/>
          </p:cNvSpPr>
          <p:nvPr>
            <p:ph type="sldImg"/>
          </p:nvPr>
        </p:nvSpPr>
        <p:spPr>
          <a:xfrm>
            <a:off x="1181100" y="698500"/>
            <a:ext cx="4648200" cy="3486150"/>
          </a:xfrm>
          <a:ln/>
        </p:spPr>
      </p:sp>
      <p:sp>
        <p:nvSpPr>
          <p:cNvPr id="91143" name="Rectangle 3">
            <a:extLst>
              <a:ext uri="{FF2B5EF4-FFF2-40B4-BE49-F238E27FC236}">
                <a16:creationId xmlns:a16="http://schemas.microsoft.com/office/drawing/2014/main" id="{97F09702-E8F9-4180-B23B-903BF10307CC}"/>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Roman Catholics have traditionally held to this concept. </a:t>
            </a:r>
          </a:p>
          <a:p>
            <a:pPr eaLnBrk="1" hangingPunct="1"/>
            <a:endParaRPr lang="en-US"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8">
            <a:extLst>
              <a:ext uri="{FF2B5EF4-FFF2-40B4-BE49-F238E27FC236}">
                <a16:creationId xmlns:a16="http://schemas.microsoft.com/office/drawing/2014/main" id="{629E1FE3-5E50-4F21-BAEF-F4146710EDA1}"/>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94211" name="Rectangle 9">
            <a:extLst>
              <a:ext uri="{FF2B5EF4-FFF2-40B4-BE49-F238E27FC236}">
                <a16:creationId xmlns:a16="http://schemas.microsoft.com/office/drawing/2014/main" id="{C739E4C0-7AC6-4835-BEF3-DEC421402B5A}"/>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94212" name="Rectangle 10">
            <a:extLst>
              <a:ext uri="{FF2B5EF4-FFF2-40B4-BE49-F238E27FC236}">
                <a16:creationId xmlns:a16="http://schemas.microsoft.com/office/drawing/2014/main" id="{326B6022-C948-49B6-8D7B-3B50449B85F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94213" name="Rectangle 11">
            <a:extLst>
              <a:ext uri="{FF2B5EF4-FFF2-40B4-BE49-F238E27FC236}">
                <a16:creationId xmlns:a16="http://schemas.microsoft.com/office/drawing/2014/main" id="{85EB6E8E-1568-4B51-B802-66DEFA689D22}"/>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0AC58714-8EEA-4C67-9E5D-653DA3B38671}" type="slidenum">
              <a:rPr lang="en-US" altLang="en-US" smtClean="0">
                <a:latin typeface="Perpetua" panose="02020502060401020303" pitchFamily="18" charset="0"/>
              </a:rPr>
              <a:pPr/>
              <a:t>101</a:t>
            </a:fld>
            <a:endParaRPr lang="en-US" altLang="en-US">
              <a:latin typeface="Perpetua" panose="02020502060401020303" pitchFamily="18" charset="0"/>
            </a:endParaRPr>
          </a:p>
        </p:txBody>
      </p:sp>
      <p:sp>
        <p:nvSpPr>
          <p:cNvPr id="94214" name="Rectangle 2">
            <a:extLst>
              <a:ext uri="{FF2B5EF4-FFF2-40B4-BE49-F238E27FC236}">
                <a16:creationId xmlns:a16="http://schemas.microsoft.com/office/drawing/2014/main" id="{C1AEB2EA-2A98-4262-8A58-35CB3B564D58}"/>
              </a:ext>
            </a:extLst>
          </p:cNvPr>
          <p:cNvSpPr>
            <a:spLocks noRot="1" noChangeArrowheads="1" noTextEdit="1"/>
          </p:cNvSpPr>
          <p:nvPr>
            <p:ph type="sldImg"/>
          </p:nvPr>
        </p:nvSpPr>
        <p:spPr>
          <a:xfrm>
            <a:off x="1181100" y="698500"/>
            <a:ext cx="4648200" cy="3486150"/>
          </a:xfrm>
          <a:ln/>
        </p:spPr>
      </p:sp>
      <p:sp>
        <p:nvSpPr>
          <p:cNvPr id="94215" name="Rectangle 3">
            <a:extLst>
              <a:ext uri="{FF2B5EF4-FFF2-40B4-BE49-F238E27FC236}">
                <a16:creationId xmlns:a16="http://schemas.microsoft.com/office/drawing/2014/main" id="{70E6F94B-D1EE-40D6-BA54-DA7DB1834167}"/>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8">
            <a:extLst>
              <a:ext uri="{FF2B5EF4-FFF2-40B4-BE49-F238E27FC236}">
                <a16:creationId xmlns:a16="http://schemas.microsoft.com/office/drawing/2014/main" id="{8E2E6662-65FC-4393-87FD-C334DBA51626}"/>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96259" name="Rectangle 9">
            <a:extLst>
              <a:ext uri="{FF2B5EF4-FFF2-40B4-BE49-F238E27FC236}">
                <a16:creationId xmlns:a16="http://schemas.microsoft.com/office/drawing/2014/main" id="{76DB1AB3-6434-4969-9CE1-A3888E8AA30B}"/>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96260" name="Rectangle 10">
            <a:extLst>
              <a:ext uri="{FF2B5EF4-FFF2-40B4-BE49-F238E27FC236}">
                <a16:creationId xmlns:a16="http://schemas.microsoft.com/office/drawing/2014/main" id="{7E027708-5B67-4C88-B507-F48A478A3D0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96261" name="Rectangle 11">
            <a:extLst>
              <a:ext uri="{FF2B5EF4-FFF2-40B4-BE49-F238E27FC236}">
                <a16:creationId xmlns:a16="http://schemas.microsoft.com/office/drawing/2014/main" id="{C064D833-8E10-4991-9E3B-602D160CA9F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335C23FC-4D5E-4E93-A325-EA17D9AE4061}" type="slidenum">
              <a:rPr lang="en-US" altLang="en-US" smtClean="0">
                <a:latin typeface="Perpetua" panose="02020502060401020303" pitchFamily="18" charset="0"/>
              </a:rPr>
              <a:pPr/>
              <a:t>102</a:t>
            </a:fld>
            <a:endParaRPr lang="en-US" altLang="en-US">
              <a:latin typeface="Perpetua" panose="02020502060401020303" pitchFamily="18" charset="0"/>
            </a:endParaRPr>
          </a:p>
        </p:txBody>
      </p:sp>
      <p:sp>
        <p:nvSpPr>
          <p:cNvPr id="96262" name="Rectangle 2">
            <a:extLst>
              <a:ext uri="{FF2B5EF4-FFF2-40B4-BE49-F238E27FC236}">
                <a16:creationId xmlns:a16="http://schemas.microsoft.com/office/drawing/2014/main" id="{93577920-2E5A-4B79-A9FD-9B118CF8FF7F}"/>
              </a:ext>
            </a:extLst>
          </p:cNvPr>
          <p:cNvSpPr>
            <a:spLocks noRot="1" noChangeArrowheads="1" noTextEdit="1"/>
          </p:cNvSpPr>
          <p:nvPr>
            <p:ph type="sldImg"/>
          </p:nvPr>
        </p:nvSpPr>
        <p:spPr>
          <a:ln/>
        </p:spPr>
      </p:sp>
      <p:sp>
        <p:nvSpPr>
          <p:cNvPr id="96263" name="Rectangle 3">
            <a:extLst>
              <a:ext uri="{FF2B5EF4-FFF2-40B4-BE49-F238E27FC236}">
                <a16:creationId xmlns:a16="http://schemas.microsoft.com/office/drawing/2014/main" id="{E983438B-3F10-42C8-9F0C-70846BE4BAEF}"/>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Any definition of the Church must recognize both the unity (in the essentials) and the diversity (in the nonessential) that the Church has had and will continue to have until the Kingdom. </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8">
            <a:extLst>
              <a:ext uri="{FF2B5EF4-FFF2-40B4-BE49-F238E27FC236}">
                <a16:creationId xmlns:a16="http://schemas.microsoft.com/office/drawing/2014/main" id="{96CA59C9-74C4-44C2-9ED1-94C8E01A3C53}"/>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99331" name="Rectangle 9">
            <a:extLst>
              <a:ext uri="{FF2B5EF4-FFF2-40B4-BE49-F238E27FC236}">
                <a16:creationId xmlns:a16="http://schemas.microsoft.com/office/drawing/2014/main" id="{3D8DF2AB-D3A3-4B97-9D16-E6B25022D1D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99332" name="Rectangle 10">
            <a:extLst>
              <a:ext uri="{FF2B5EF4-FFF2-40B4-BE49-F238E27FC236}">
                <a16:creationId xmlns:a16="http://schemas.microsoft.com/office/drawing/2014/main" id="{19CCD774-30B2-4770-A2D5-69D6B722E9E6}"/>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99333" name="Rectangle 11">
            <a:extLst>
              <a:ext uri="{FF2B5EF4-FFF2-40B4-BE49-F238E27FC236}">
                <a16:creationId xmlns:a16="http://schemas.microsoft.com/office/drawing/2014/main" id="{FB2E4A68-60D8-46E5-AC75-B354387D7E0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6A17A7BB-D961-441A-B883-BCF54627FBF3}" type="slidenum">
              <a:rPr lang="en-US" altLang="en-US" smtClean="0">
                <a:latin typeface="Perpetua" panose="02020502060401020303" pitchFamily="18" charset="0"/>
              </a:rPr>
              <a:pPr/>
              <a:t>104</a:t>
            </a:fld>
            <a:endParaRPr lang="en-US" altLang="en-US">
              <a:latin typeface="Perpetua" panose="02020502060401020303" pitchFamily="18" charset="0"/>
            </a:endParaRPr>
          </a:p>
        </p:txBody>
      </p:sp>
      <p:sp>
        <p:nvSpPr>
          <p:cNvPr id="99334" name="Rectangle 2">
            <a:extLst>
              <a:ext uri="{FF2B5EF4-FFF2-40B4-BE49-F238E27FC236}">
                <a16:creationId xmlns:a16="http://schemas.microsoft.com/office/drawing/2014/main" id="{33B54CE6-7EDE-4F04-B4D4-12331EF919AD}"/>
              </a:ext>
            </a:extLst>
          </p:cNvPr>
          <p:cNvSpPr>
            <a:spLocks noRot="1" noChangeArrowheads="1" noTextEdit="1"/>
          </p:cNvSpPr>
          <p:nvPr>
            <p:ph type="sldImg"/>
          </p:nvPr>
        </p:nvSpPr>
        <p:spPr>
          <a:ln/>
        </p:spPr>
      </p:sp>
      <p:sp>
        <p:nvSpPr>
          <p:cNvPr id="99335" name="Rectangle 3">
            <a:extLst>
              <a:ext uri="{FF2B5EF4-FFF2-40B4-BE49-F238E27FC236}">
                <a16:creationId xmlns:a16="http://schemas.microsoft.com/office/drawing/2014/main" id="{3E5CA487-C32A-47C4-A49C-87727B635546}"/>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This is a transition question for the DVD.</a:t>
            </a: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8">
            <a:extLst>
              <a:ext uri="{FF2B5EF4-FFF2-40B4-BE49-F238E27FC236}">
                <a16:creationId xmlns:a16="http://schemas.microsoft.com/office/drawing/2014/main" id="{399CB449-7ED2-4697-A7FE-25761FC8371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01379" name="Rectangle 9">
            <a:extLst>
              <a:ext uri="{FF2B5EF4-FFF2-40B4-BE49-F238E27FC236}">
                <a16:creationId xmlns:a16="http://schemas.microsoft.com/office/drawing/2014/main" id="{A329BBE6-80A9-44D9-BE05-C5BF349EF0C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01380" name="Rectangle 10">
            <a:extLst>
              <a:ext uri="{FF2B5EF4-FFF2-40B4-BE49-F238E27FC236}">
                <a16:creationId xmlns:a16="http://schemas.microsoft.com/office/drawing/2014/main" id="{6C6A1A03-8650-4A1D-BD88-DD7CB586703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01381" name="Rectangle 11">
            <a:extLst>
              <a:ext uri="{FF2B5EF4-FFF2-40B4-BE49-F238E27FC236}">
                <a16:creationId xmlns:a16="http://schemas.microsoft.com/office/drawing/2014/main" id="{1830C0F1-DCD0-4FAE-BDF6-DC9DDCBA5854}"/>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32A638D4-2DF0-46F0-836D-F2F24B3E5C8B}" type="slidenum">
              <a:rPr lang="en-US" altLang="en-US" smtClean="0">
                <a:latin typeface="Perpetua" panose="02020502060401020303" pitchFamily="18" charset="0"/>
              </a:rPr>
              <a:pPr/>
              <a:t>105</a:t>
            </a:fld>
            <a:endParaRPr lang="en-US" altLang="en-US">
              <a:latin typeface="Perpetua" panose="02020502060401020303" pitchFamily="18" charset="0"/>
            </a:endParaRPr>
          </a:p>
        </p:txBody>
      </p:sp>
      <p:sp>
        <p:nvSpPr>
          <p:cNvPr id="101382" name="Rectangle 2">
            <a:extLst>
              <a:ext uri="{FF2B5EF4-FFF2-40B4-BE49-F238E27FC236}">
                <a16:creationId xmlns:a16="http://schemas.microsoft.com/office/drawing/2014/main" id="{58F4C440-503C-4307-9DD4-F07CFD0AAC80}"/>
              </a:ext>
            </a:extLst>
          </p:cNvPr>
          <p:cNvSpPr>
            <a:spLocks noRot="1" noChangeArrowheads="1" noTextEdit="1"/>
          </p:cNvSpPr>
          <p:nvPr>
            <p:ph type="sldImg"/>
          </p:nvPr>
        </p:nvSpPr>
        <p:spPr>
          <a:xfrm>
            <a:off x="1181100" y="698500"/>
            <a:ext cx="4648200" cy="3486150"/>
          </a:xfrm>
          <a:ln/>
        </p:spPr>
      </p:sp>
      <p:sp>
        <p:nvSpPr>
          <p:cNvPr id="101383" name="Rectangle 3">
            <a:extLst>
              <a:ext uri="{FF2B5EF4-FFF2-40B4-BE49-F238E27FC236}">
                <a16:creationId xmlns:a16="http://schemas.microsoft.com/office/drawing/2014/main" id="{0063A0BF-25D9-49FA-BD61-7F038EAF4FF3}"/>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Notice that the line is solid at the beginning, representing that the early Church more or less held to this view. Then for 800 years, it was only held sporadically against that of the rising Roman Catholic view. It was returned to again first through the prereformation fathers. John Wycliffe (1329–1384) emphasized the Scriptures’ authority over the Church rather than the Church’s authority over Scripture. John Huss (137–1415) defined the Church by Christian living, not institutional sacramentalism. Finally, Martin Luther (148–1546) denied the authority of the pope and began the Protestant Reformation.  </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8">
            <a:extLst>
              <a:ext uri="{FF2B5EF4-FFF2-40B4-BE49-F238E27FC236}">
                <a16:creationId xmlns:a16="http://schemas.microsoft.com/office/drawing/2014/main" id="{7501C8C9-ADBB-4EAB-9529-C1E404081235}"/>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03427" name="Rectangle 9">
            <a:extLst>
              <a:ext uri="{FF2B5EF4-FFF2-40B4-BE49-F238E27FC236}">
                <a16:creationId xmlns:a16="http://schemas.microsoft.com/office/drawing/2014/main" id="{1FCC4106-E18F-4BAC-B38F-327DB44D14B4}"/>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03428" name="Rectangle 10">
            <a:extLst>
              <a:ext uri="{FF2B5EF4-FFF2-40B4-BE49-F238E27FC236}">
                <a16:creationId xmlns:a16="http://schemas.microsoft.com/office/drawing/2014/main" id="{0C77415A-A9DB-4890-BA81-1B7CF78F53BC}"/>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03429" name="Rectangle 11">
            <a:extLst>
              <a:ext uri="{FF2B5EF4-FFF2-40B4-BE49-F238E27FC236}">
                <a16:creationId xmlns:a16="http://schemas.microsoft.com/office/drawing/2014/main" id="{7EA574DB-4C8C-40CD-A270-148D667D5A57}"/>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0D026E30-431D-41E5-886F-BF9C8A29F56C}" type="slidenum">
              <a:rPr lang="en-US" altLang="en-US" smtClean="0">
                <a:latin typeface="Perpetua" panose="02020502060401020303" pitchFamily="18" charset="0"/>
              </a:rPr>
              <a:pPr/>
              <a:t>106</a:t>
            </a:fld>
            <a:endParaRPr lang="en-US" altLang="en-US">
              <a:latin typeface="Perpetua" panose="02020502060401020303" pitchFamily="18" charset="0"/>
            </a:endParaRPr>
          </a:p>
        </p:txBody>
      </p:sp>
      <p:sp>
        <p:nvSpPr>
          <p:cNvPr id="103430" name="Rectangle 2">
            <a:extLst>
              <a:ext uri="{FF2B5EF4-FFF2-40B4-BE49-F238E27FC236}">
                <a16:creationId xmlns:a16="http://schemas.microsoft.com/office/drawing/2014/main" id="{B715D01A-537D-453C-A3B3-D8D2D9D6869E}"/>
              </a:ext>
            </a:extLst>
          </p:cNvPr>
          <p:cNvSpPr>
            <a:spLocks noRot="1" noChangeArrowheads="1" noTextEdit="1"/>
          </p:cNvSpPr>
          <p:nvPr>
            <p:ph type="sldImg"/>
          </p:nvPr>
        </p:nvSpPr>
        <p:spPr>
          <a:xfrm>
            <a:off x="1181100" y="698500"/>
            <a:ext cx="4648200" cy="3486150"/>
          </a:xfrm>
          <a:ln/>
        </p:spPr>
      </p:sp>
      <p:sp>
        <p:nvSpPr>
          <p:cNvPr id="103431" name="Rectangle 3">
            <a:extLst>
              <a:ext uri="{FF2B5EF4-FFF2-40B4-BE49-F238E27FC236}">
                <a16:creationId xmlns:a16="http://schemas.microsoft.com/office/drawing/2014/main" id="{FB0B5F1D-D68F-4BF3-9E19-8D4BA523DA0B}"/>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The emphasis of the Protestants moved from the Church as a visible institution to the Church as an invisible body of believers. As we will see, some Protestants will include Old Testament saints in the Church, and some will not. This is a general definition with which most Protestants would agree.</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8">
            <a:extLst>
              <a:ext uri="{FF2B5EF4-FFF2-40B4-BE49-F238E27FC236}">
                <a16:creationId xmlns:a16="http://schemas.microsoft.com/office/drawing/2014/main" id="{1810F150-E97B-457D-8B16-5A8012BEAFF9}"/>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08547" name="Rectangle 9">
            <a:extLst>
              <a:ext uri="{FF2B5EF4-FFF2-40B4-BE49-F238E27FC236}">
                <a16:creationId xmlns:a16="http://schemas.microsoft.com/office/drawing/2014/main" id="{DBC80419-D245-44F0-95B2-D2A72304D5ED}"/>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08548" name="Rectangle 10">
            <a:extLst>
              <a:ext uri="{FF2B5EF4-FFF2-40B4-BE49-F238E27FC236}">
                <a16:creationId xmlns:a16="http://schemas.microsoft.com/office/drawing/2014/main" id="{C0261C7C-1CA9-4CAF-81D5-42226D4ECFB8}"/>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08549" name="Rectangle 11">
            <a:extLst>
              <a:ext uri="{FF2B5EF4-FFF2-40B4-BE49-F238E27FC236}">
                <a16:creationId xmlns:a16="http://schemas.microsoft.com/office/drawing/2014/main" id="{6FF81247-3605-4BD9-8F4C-C272B2E67EA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24600630-B3E5-4DF4-9015-F8DB292B6A1A}" type="slidenum">
              <a:rPr lang="en-US" altLang="en-US" smtClean="0">
                <a:latin typeface="Perpetua" panose="02020502060401020303" pitchFamily="18" charset="0"/>
              </a:rPr>
              <a:pPr/>
              <a:t>110</a:t>
            </a:fld>
            <a:endParaRPr lang="en-US" altLang="en-US">
              <a:latin typeface="Perpetua" panose="02020502060401020303" pitchFamily="18" charset="0"/>
            </a:endParaRPr>
          </a:p>
        </p:txBody>
      </p:sp>
      <p:sp>
        <p:nvSpPr>
          <p:cNvPr id="108550" name="Rectangle 2">
            <a:extLst>
              <a:ext uri="{FF2B5EF4-FFF2-40B4-BE49-F238E27FC236}">
                <a16:creationId xmlns:a16="http://schemas.microsoft.com/office/drawing/2014/main" id="{79365200-CDC5-49F7-AC45-0C9B06785E0F}"/>
              </a:ext>
            </a:extLst>
          </p:cNvPr>
          <p:cNvSpPr>
            <a:spLocks noRot="1" noChangeArrowheads="1" noTextEdit="1"/>
          </p:cNvSpPr>
          <p:nvPr>
            <p:ph type="sldImg"/>
          </p:nvPr>
        </p:nvSpPr>
        <p:spPr>
          <a:ln/>
        </p:spPr>
      </p:sp>
      <p:sp>
        <p:nvSpPr>
          <p:cNvPr id="108551" name="Rectangle 3">
            <a:extLst>
              <a:ext uri="{FF2B5EF4-FFF2-40B4-BE49-F238E27FC236}">
                <a16:creationId xmlns:a16="http://schemas.microsoft.com/office/drawing/2014/main" id="{A28E21ED-B3C3-4DFC-8C54-CA1AE397D00E}"/>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Notice that Peter refers to all believers as priests. There is no need for a believer to go through any institution to get to God since all people, by virtue of their own priesthood, are qualified. Also, the Church is called a “</a:t>
            </a:r>
            <a:r>
              <a:rPr lang="en-US" altLang="en-US" i="1"/>
              <a:t>spiritual</a:t>
            </a:r>
            <a:r>
              <a:rPr lang="en-US" altLang="en-US"/>
              <a:t> house” (emphasis added), not a physical house. The emphasis is on the Church invisible. </a:t>
            </a: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8">
            <a:extLst>
              <a:ext uri="{FF2B5EF4-FFF2-40B4-BE49-F238E27FC236}">
                <a16:creationId xmlns:a16="http://schemas.microsoft.com/office/drawing/2014/main" id="{B1C692F6-2AFA-485E-8595-BE8D25189DC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10595" name="Rectangle 9">
            <a:extLst>
              <a:ext uri="{FF2B5EF4-FFF2-40B4-BE49-F238E27FC236}">
                <a16:creationId xmlns:a16="http://schemas.microsoft.com/office/drawing/2014/main" id="{35500F03-19B9-41E5-AF61-ACE22C0AE644}"/>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10596" name="Rectangle 10">
            <a:extLst>
              <a:ext uri="{FF2B5EF4-FFF2-40B4-BE49-F238E27FC236}">
                <a16:creationId xmlns:a16="http://schemas.microsoft.com/office/drawing/2014/main" id="{9B092F12-E0CC-4B5E-878E-D9BEF112EE5A}"/>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10597" name="Rectangle 11">
            <a:extLst>
              <a:ext uri="{FF2B5EF4-FFF2-40B4-BE49-F238E27FC236}">
                <a16:creationId xmlns:a16="http://schemas.microsoft.com/office/drawing/2014/main" id="{9FA7707D-DFC7-41A2-81A2-9788C8DA7462}"/>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BCA38919-9CB9-43CD-BA4F-6FCF94E5E87C}" type="slidenum">
              <a:rPr lang="en-US" altLang="en-US" smtClean="0">
                <a:latin typeface="Perpetua" panose="02020502060401020303" pitchFamily="18" charset="0"/>
              </a:rPr>
              <a:pPr/>
              <a:t>111</a:t>
            </a:fld>
            <a:endParaRPr lang="en-US" altLang="en-US">
              <a:latin typeface="Perpetua" panose="02020502060401020303" pitchFamily="18" charset="0"/>
            </a:endParaRPr>
          </a:p>
        </p:txBody>
      </p:sp>
      <p:sp>
        <p:nvSpPr>
          <p:cNvPr id="110598" name="Rectangle 2">
            <a:extLst>
              <a:ext uri="{FF2B5EF4-FFF2-40B4-BE49-F238E27FC236}">
                <a16:creationId xmlns:a16="http://schemas.microsoft.com/office/drawing/2014/main" id="{07DCEEBC-9081-427F-972B-BB5C928697CA}"/>
              </a:ext>
            </a:extLst>
          </p:cNvPr>
          <p:cNvSpPr>
            <a:spLocks noRot="1" noChangeArrowheads="1" noTextEdit="1"/>
          </p:cNvSpPr>
          <p:nvPr>
            <p:ph type="sldImg"/>
          </p:nvPr>
        </p:nvSpPr>
        <p:spPr>
          <a:ln/>
        </p:spPr>
      </p:sp>
      <p:sp>
        <p:nvSpPr>
          <p:cNvPr id="110599" name="Rectangle 3">
            <a:extLst>
              <a:ext uri="{FF2B5EF4-FFF2-40B4-BE49-F238E27FC236}">
                <a16:creationId xmlns:a16="http://schemas.microsoft.com/office/drawing/2014/main" id="{76ECA67D-10F7-4F17-AD33-3B402F5BF58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a:extLst>
              <a:ext uri="{FF2B5EF4-FFF2-40B4-BE49-F238E27FC236}">
                <a16:creationId xmlns:a16="http://schemas.microsoft.com/office/drawing/2014/main" id="{4B6DE298-C22A-45A7-9A8F-40347D3BA7C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36867" name="Rectangle 9">
            <a:extLst>
              <a:ext uri="{FF2B5EF4-FFF2-40B4-BE49-F238E27FC236}">
                <a16:creationId xmlns:a16="http://schemas.microsoft.com/office/drawing/2014/main" id="{42DC1F04-78D0-4B03-9B13-A125EF11897A}"/>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6868" name="Rectangle 10">
            <a:extLst>
              <a:ext uri="{FF2B5EF4-FFF2-40B4-BE49-F238E27FC236}">
                <a16:creationId xmlns:a16="http://schemas.microsoft.com/office/drawing/2014/main" id="{8D05A602-1BE5-489A-A11B-849F1AAA9AC4}"/>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36869" name="Rectangle 11">
            <a:extLst>
              <a:ext uri="{FF2B5EF4-FFF2-40B4-BE49-F238E27FC236}">
                <a16:creationId xmlns:a16="http://schemas.microsoft.com/office/drawing/2014/main" id="{63936FF9-21A5-429C-B24D-D0FB0FAB3161}"/>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CA657D9C-3071-4DC4-B8D0-A00A1FBB7D96}"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12</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6870" name="Rectangle 2">
            <a:extLst>
              <a:ext uri="{FF2B5EF4-FFF2-40B4-BE49-F238E27FC236}">
                <a16:creationId xmlns:a16="http://schemas.microsoft.com/office/drawing/2014/main" id="{48AF2F61-2BC6-438A-A1E5-179A45D97627}"/>
              </a:ext>
            </a:extLst>
          </p:cNvPr>
          <p:cNvSpPr>
            <a:spLocks noRot="1" noChangeArrowheads="1" noTextEdit="1"/>
          </p:cNvSpPr>
          <p:nvPr>
            <p:ph type="sldImg"/>
          </p:nvPr>
        </p:nvSpPr>
        <p:spPr>
          <a:xfrm>
            <a:off x="1181100" y="698500"/>
            <a:ext cx="4648200" cy="3486150"/>
          </a:xfrm>
          <a:ln/>
        </p:spPr>
      </p:sp>
      <p:sp>
        <p:nvSpPr>
          <p:cNvPr id="36871" name="Rectangle 3">
            <a:extLst>
              <a:ext uri="{FF2B5EF4-FFF2-40B4-BE49-F238E27FC236}">
                <a16:creationId xmlns:a16="http://schemas.microsoft.com/office/drawing/2014/main" id="{E6EFDE99-E6B3-4096-A5B0-26F9F34549F0}"/>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Augustine is usually referred to as the first one to articulate the understanding of the Church invisible. All historic Christian traditions (Roman Catholic, Protestant, Eastern Orthodox) agree on the existence of both the Church visible and Church invisible. The differences come in the emphasis the various traditions place on each. The Reformers of the sixteenth century turned the attention back to the </a:t>
            </a:r>
            <a:r>
              <a:rPr lang="en-US" altLang="en-US" i="1"/>
              <a:t>ecclesia visibilis</a:t>
            </a:r>
            <a:r>
              <a:rPr lang="en-US" altLang="en-US"/>
              <a:t>. </a:t>
            </a: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8">
            <a:extLst>
              <a:ext uri="{FF2B5EF4-FFF2-40B4-BE49-F238E27FC236}">
                <a16:creationId xmlns:a16="http://schemas.microsoft.com/office/drawing/2014/main" id="{BFDAFA49-293C-4781-ADEE-EEC4FD886872}"/>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12643" name="Rectangle 9">
            <a:extLst>
              <a:ext uri="{FF2B5EF4-FFF2-40B4-BE49-F238E27FC236}">
                <a16:creationId xmlns:a16="http://schemas.microsoft.com/office/drawing/2014/main" id="{6B0AD526-D8F3-4F13-BC31-626C93E8E6FB}"/>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12644" name="Rectangle 10">
            <a:extLst>
              <a:ext uri="{FF2B5EF4-FFF2-40B4-BE49-F238E27FC236}">
                <a16:creationId xmlns:a16="http://schemas.microsoft.com/office/drawing/2014/main" id="{D89121B9-366E-41BB-91BA-0DC479759FF7}"/>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12645" name="Rectangle 11">
            <a:extLst>
              <a:ext uri="{FF2B5EF4-FFF2-40B4-BE49-F238E27FC236}">
                <a16:creationId xmlns:a16="http://schemas.microsoft.com/office/drawing/2014/main" id="{AEDF3095-3A11-47A8-9373-6183A5FF6C1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C3D6F722-ADEC-4B42-B81B-F80E0B81AD44}" type="slidenum">
              <a:rPr lang="en-US" altLang="en-US" smtClean="0">
                <a:latin typeface="Perpetua" panose="02020502060401020303" pitchFamily="18" charset="0"/>
              </a:rPr>
              <a:pPr/>
              <a:t>112</a:t>
            </a:fld>
            <a:endParaRPr lang="en-US" altLang="en-US">
              <a:latin typeface="Perpetua" panose="02020502060401020303" pitchFamily="18" charset="0"/>
            </a:endParaRPr>
          </a:p>
        </p:txBody>
      </p:sp>
      <p:sp>
        <p:nvSpPr>
          <p:cNvPr id="112646" name="Rectangle 2">
            <a:extLst>
              <a:ext uri="{FF2B5EF4-FFF2-40B4-BE49-F238E27FC236}">
                <a16:creationId xmlns:a16="http://schemas.microsoft.com/office/drawing/2014/main" id="{F2505281-1D66-4D01-A3A1-ACDB373900B0}"/>
              </a:ext>
            </a:extLst>
          </p:cNvPr>
          <p:cNvSpPr>
            <a:spLocks noRot="1" noChangeArrowheads="1" noTextEdit="1"/>
          </p:cNvSpPr>
          <p:nvPr>
            <p:ph type="sldImg"/>
          </p:nvPr>
        </p:nvSpPr>
        <p:spPr>
          <a:xfrm>
            <a:off x="1181100" y="698500"/>
            <a:ext cx="4648200" cy="3486150"/>
          </a:xfrm>
          <a:ln/>
        </p:spPr>
      </p:sp>
      <p:sp>
        <p:nvSpPr>
          <p:cNvPr id="112647" name="Rectangle 3">
            <a:extLst>
              <a:ext uri="{FF2B5EF4-FFF2-40B4-BE49-F238E27FC236}">
                <a16:creationId xmlns:a16="http://schemas.microsoft.com/office/drawing/2014/main" id="{8B16BEE2-3347-4903-A3E4-24051BA16DA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Activity: Class discussion</a:t>
            </a:r>
          </a:p>
          <a:p>
            <a:pPr eaLnBrk="1" hangingPunct="1"/>
            <a:r>
              <a:rPr lang="en-US" altLang="en-US"/>
              <a:t>Have the class respond to this view.</a:t>
            </a: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8">
            <a:extLst>
              <a:ext uri="{FF2B5EF4-FFF2-40B4-BE49-F238E27FC236}">
                <a16:creationId xmlns:a16="http://schemas.microsoft.com/office/drawing/2014/main" id="{C34A40F2-DAD7-4D69-BC8E-E42B4C76C30D}"/>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14691" name="Rectangle 9">
            <a:extLst>
              <a:ext uri="{FF2B5EF4-FFF2-40B4-BE49-F238E27FC236}">
                <a16:creationId xmlns:a16="http://schemas.microsoft.com/office/drawing/2014/main" id="{8707C137-0720-4720-AC06-C89471F21433}"/>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14692" name="Rectangle 10">
            <a:extLst>
              <a:ext uri="{FF2B5EF4-FFF2-40B4-BE49-F238E27FC236}">
                <a16:creationId xmlns:a16="http://schemas.microsoft.com/office/drawing/2014/main" id="{C186CF87-911C-4D5A-BD11-98DB7DEBE3C6}"/>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14693" name="Rectangle 11">
            <a:extLst>
              <a:ext uri="{FF2B5EF4-FFF2-40B4-BE49-F238E27FC236}">
                <a16:creationId xmlns:a16="http://schemas.microsoft.com/office/drawing/2014/main" id="{EF4714FD-64DE-4510-BA80-12DC795A2B5D}"/>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12CCDC86-9334-4B01-9BAF-5684A5B8EBD0}" type="slidenum">
              <a:rPr lang="en-US" altLang="en-US" smtClean="0">
                <a:latin typeface="Perpetua" panose="02020502060401020303" pitchFamily="18" charset="0"/>
              </a:rPr>
              <a:pPr/>
              <a:t>113</a:t>
            </a:fld>
            <a:endParaRPr lang="en-US" altLang="en-US">
              <a:latin typeface="Perpetua" panose="02020502060401020303" pitchFamily="18" charset="0"/>
            </a:endParaRPr>
          </a:p>
        </p:txBody>
      </p:sp>
      <p:sp>
        <p:nvSpPr>
          <p:cNvPr id="114694" name="Rectangle 2">
            <a:extLst>
              <a:ext uri="{FF2B5EF4-FFF2-40B4-BE49-F238E27FC236}">
                <a16:creationId xmlns:a16="http://schemas.microsoft.com/office/drawing/2014/main" id="{D4464212-051A-463F-9739-9EC83496BEDF}"/>
              </a:ext>
            </a:extLst>
          </p:cNvPr>
          <p:cNvSpPr>
            <a:spLocks noRot="1" noChangeArrowheads="1" noTextEdit="1"/>
          </p:cNvSpPr>
          <p:nvPr>
            <p:ph type="sldImg"/>
          </p:nvPr>
        </p:nvSpPr>
        <p:spPr>
          <a:ln/>
        </p:spPr>
      </p:sp>
      <p:sp>
        <p:nvSpPr>
          <p:cNvPr id="114695" name="Rectangle 3">
            <a:extLst>
              <a:ext uri="{FF2B5EF4-FFF2-40B4-BE49-F238E27FC236}">
                <a16:creationId xmlns:a16="http://schemas.microsoft.com/office/drawing/2014/main" id="{41775690-48CE-4BD3-B4EB-366DF6358483}"/>
              </a:ext>
            </a:extLst>
          </p:cNvPr>
          <p:cNvSpPr>
            <a:spLocks noGrp="1" noChangeArrowheads="1"/>
          </p:cNvSpPr>
          <p:nvPr>
            <p:ph type="body" idx="1"/>
          </p:nvPr>
        </p:nvSpPr>
        <p:spPr>
          <a:noFill/>
        </p:spPr>
        <p:txBody>
          <a:bodyPr/>
          <a:lstStyle/>
          <a:p>
            <a:pPr eaLnBrk="1" hangingPunct="1"/>
            <a:r>
              <a:rPr lang="en-US" altLang="en-US" b="1"/>
              <a:t>Presentation Notes</a:t>
            </a:r>
            <a:r>
              <a:rPr lang="en-US" altLang="en-US"/>
              <a:t>:</a:t>
            </a:r>
          </a:p>
          <a:p>
            <a:pPr eaLnBrk="1" hangingPunct="1"/>
            <a:r>
              <a:rPr lang="en-US" altLang="en-US"/>
              <a:t>It is not uncommon to hear Protestants complain that they cannot find a Church in which they can worship. It is also not uncommon to hear many say that they do not need to be involved in a local Church—all they need is Christ. This stems from the individualistic attitude of many Protestants as well as the Protestant Church’s general neglect to teach the importance of community. Today’s denominationalism has created great disunity within the invisible body of Christ.</a:t>
            </a:r>
          </a:p>
          <a:p>
            <a:pPr eaLnBrk="1" hangingPunct="1"/>
            <a:r>
              <a:rPr lang="en-US" altLang="en-US"/>
              <a:t> </a:t>
            </a: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8">
            <a:extLst>
              <a:ext uri="{FF2B5EF4-FFF2-40B4-BE49-F238E27FC236}">
                <a16:creationId xmlns:a16="http://schemas.microsoft.com/office/drawing/2014/main" id="{E0CC595B-89B6-4332-9EB4-C3F4EF72D987}"/>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Teacher’s Notes</a:t>
            </a:r>
          </a:p>
        </p:txBody>
      </p:sp>
      <p:sp>
        <p:nvSpPr>
          <p:cNvPr id="116739" name="Rectangle 9">
            <a:extLst>
              <a:ext uri="{FF2B5EF4-FFF2-40B4-BE49-F238E27FC236}">
                <a16:creationId xmlns:a16="http://schemas.microsoft.com/office/drawing/2014/main" id="{FB4D7608-C1F7-426C-9ECA-72F73E06D958}"/>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Ecclesiology and Eschatology</a:t>
            </a:r>
            <a:endParaRPr lang="en-US" altLang="en-US" b="0"/>
          </a:p>
        </p:txBody>
      </p:sp>
      <p:sp>
        <p:nvSpPr>
          <p:cNvPr id="116740" name="Rectangle 10">
            <a:extLst>
              <a:ext uri="{FF2B5EF4-FFF2-40B4-BE49-F238E27FC236}">
                <a16:creationId xmlns:a16="http://schemas.microsoft.com/office/drawing/2014/main" id="{3018CCD9-BA1C-4515-86DC-2F335E368F53}"/>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Copyright © 2005-2006 Reclaiming the Mind Ministries. All Rights Reserved.</a:t>
            </a:r>
            <a:endParaRPr lang="en-US" altLang="en-US" sz="1200">
              <a:latin typeface="Perpetua" panose="02020502060401020303" pitchFamily="18" charset="0"/>
            </a:endParaRPr>
          </a:p>
        </p:txBody>
      </p:sp>
      <p:sp>
        <p:nvSpPr>
          <p:cNvPr id="116741" name="Rectangle 11">
            <a:extLst>
              <a:ext uri="{FF2B5EF4-FFF2-40B4-BE49-F238E27FC236}">
                <a16:creationId xmlns:a16="http://schemas.microsoft.com/office/drawing/2014/main" id="{0A725812-4C76-461A-9D36-9221BD69D42C}"/>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r>
              <a:rPr lang="en-US" altLang="en-US">
                <a:latin typeface="Perpetua" panose="02020502060401020303" pitchFamily="18" charset="0"/>
              </a:rPr>
              <a:t>Slide </a:t>
            </a:r>
            <a:fld id="{6DFD1274-BE18-4B16-8A41-1846E2CE30DC}" type="slidenum">
              <a:rPr lang="en-US" altLang="en-US" smtClean="0">
                <a:latin typeface="Perpetua" panose="02020502060401020303" pitchFamily="18" charset="0"/>
              </a:rPr>
              <a:pPr/>
              <a:t>114</a:t>
            </a:fld>
            <a:endParaRPr lang="en-US" altLang="en-US">
              <a:latin typeface="Perpetua" panose="02020502060401020303" pitchFamily="18" charset="0"/>
            </a:endParaRPr>
          </a:p>
        </p:txBody>
      </p:sp>
      <p:sp>
        <p:nvSpPr>
          <p:cNvPr id="116742" name="Rectangle 2">
            <a:extLst>
              <a:ext uri="{FF2B5EF4-FFF2-40B4-BE49-F238E27FC236}">
                <a16:creationId xmlns:a16="http://schemas.microsoft.com/office/drawing/2014/main" id="{43740D69-A9DC-42AB-9A1B-285757DE7ED8}"/>
              </a:ext>
            </a:extLst>
          </p:cNvPr>
          <p:cNvSpPr>
            <a:spLocks noRot="1" noChangeArrowheads="1" noTextEdit="1"/>
          </p:cNvSpPr>
          <p:nvPr>
            <p:ph type="sldImg"/>
          </p:nvPr>
        </p:nvSpPr>
        <p:spPr>
          <a:ln/>
        </p:spPr>
      </p:sp>
      <p:sp>
        <p:nvSpPr>
          <p:cNvPr id="116743" name="Rectangle 3">
            <a:extLst>
              <a:ext uri="{FF2B5EF4-FFF2-40B4-BE49-F238E27FC236}">
                <a16:creationId xmlns:a16="http://schemas.microsoft.com/office/drawing/2014/main" id="{D6BA5B90-C530-4706-952E-FD6CFCB51DEE}"/>
              </a:ext>
            </a:extLst>
          </p:cNvPr>
          <p:cNvSpPr>
            <a:spLocks noGrp="1" noChangeArrowheads="1"/>
          </p:cNvSpPr>
          <p:nvPr>
            <p:ph type="body" idx="1"/>
          </p:nvPr>
        </p:nvSpPr>
        <p:spPr>
          <a:noFill/>
        </p:spPr>
        <p:txBody>
          <a:bodyPr/>
          <a:lstStyle/>
          <a:p>
            <a:pPr eaLnBrk="1" hangingPunct="1"/>
            <a:r>
              <a:rPr lang="en-US" altLang="en-US" b="1"/>
              <a:t>Activity: Group discussion</a:t>
            </a:r>
          </a:p>
          <a:p>
            <a:pPr eaLnBrk="1" hangingPunct="1"/>
            <a:r>
              <a:rPr lang="en-US" altLang="en-US"/>
              <a:t>Have the class separate into groups of 5–10 people to discuss the questions found in the student notes. Make sure that each group has a leader who is familiar with the material and </a:t>
            </a:r>
            <a:r>
              <a:rPr lang="en-US" altLang="en-US" i="1"/>
              <a:t>is</a:t>
            </a:r>
            <a:r>
              <a:rPr lang="en-US" altLang="en-US"/>
              <a:t> </a:t>
            </a:r>
            <a:r>
              <a:rPr lang="en-US" altLang="en-US" i="1"/>
              <a:t>able to keep the discussion on track</a:t>
            </a:r>
            <a:r>
              <a:rPr lang="en-US" altLang="en-US"/>
              <a:t>. The discussion groups should last no longer than 45 minutes.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a:extLst>
              <a:ext uri="{FF2B5EF4-FFF2-40B4-BE49-F238E27FC236}">
                <a16:creationId xmlns:a16="http://schemas.microsoft.com/office/drawing/2014/main" id="{A4483625-5C54-4A11-86FF-923106DAF261}"/>
              </a:ext>
            </a:extLst>
          </p:cNvPr>
          <p:cNvSpPr>
            <a:spLocks noGrp="1" noChangeArrowheads="1"/>
          </p:cNvSpPr>
          <p:nvPr>
            <p:ph type="hdr" sz="quarter"/>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Teacher’s Notes</a:t>
            </a:r>
          </a:p>
        </p:txBody>
      </p:sp>
      <p:sp>
        <p:nvSpPr>
          <p:cNvPr id="38915" name="Rectangle 9">
            <a:extLst>
              <a:ext uri="{FF2B5EF4-FFF2-40B4-BE49-F238E27FC236}">
                <a16:creationId xmlns:a16="http://schemas.microsoft.com/office/drawing/2014/main" id="{ABF880D3-4C1E-434C-892F-6AFC5AE0141E}"/>
              </a:ext>
            </a:extLst>
          </p:cNvPr>
          <p:cNvSpPr>
            <a:spLocks noGrp="1" noChangeArrowheads="1"/>
          </p:cNvSpPr>
          <p:nvPr>
            <p:ph type="dt" sz="quarter" idx="1"/>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0000"/>
                </a:solidFill>
                <a:effectLst/>
                <a:uLnTx/>
                <a:uFillTx/>
                <a:latin typeface="Perpetua" panose="02020502060401020303" pitchFamily="18" charset="0"/>
                <a:ea typeface="+mn-ea"/>
                <a:cs typeface="+mn-cs"/>
              </a:rPr>
              <a:t>Ecclesiology and Eschatology</a:t>
            </a:r>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916" name="Rectangle 10">
            <a:extLst>
              <a:ext uri="{FF2B5EF4-FFF2-40B4-BE49-F238E27FC236}">
                <a16:creationId xmlns:a16="http://schemas.microsoft.com/office/drawing/2014/main" id="{22335980-8C74-48AD-A4EC-3F7B98409C65}"/>
              </a:ext>
            </a:extLst>
          </p:cNvPr>
          <p:cNvSpPr>
            <a:spLocks noGrp="1" noChangeArrowheads="1"/>
          </p:cNvSpPr>
          <p:nvPr>
            <p:ph type="ftr" sz="quarter" idx="4"/>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66788" rtl="0" eaLnBrk="1" fontAlgn="base" latinLnBrk="0" hangingPunct="1">
              <a:lnSpc>
                <a:spcPct val="100000"/>
              </a:lnSpc>
              <a:spcBef>
                <a:spcPct val="0"/>
              </a:spcBef>
              <a:spcAft>
                <a:spcPct val="0"/>
              </a:spcAft>
              <a:buClrTx/>
              <a:buSzTx/>
              <a:buFontTx/>
              <a:buNone/>
              <a:tabLst/>
              <a:defRPr/>
            </a:pPr>
            <a:r>
              <a:rPr kumimoji="0" lang="en-US" altLang="en-US" sz="900" b="0" i="0" u="none" strike="noStrike" kern="1200" cap="none" spc="0" normalizeH="0" baseline="0" noProof="0">
                <a:ln>
                  <a:noFill/>
                </a:ln>
                <a:solidFill>
                  <a:srgbClr val="000000"/>
                </a:solidFill>
                <a:effectLst/>
                <a:uLnTx/>
                <a:uFillTx/>
                <a:latin typeface="Perpetua" panose="02020502060401020303" pitchFamily="18" charset="0"/>
                <a:ea typeface="+mn-ea"/>
                <a:cs typeface="+mn-cs"/>
              </a:rPr>
              <a:t>Copyright © 2005-2006 Reclaiming the Mind Ministries. All Rights Reserved.</a:t>
            </a:r>
            <a:endParaRPr kumimoji="0" lang="en-US" altLang="en-US" sz="1200" b="0" i="0" u="none" strike="noStrike" kern="1200" cap="none" spc="0" normalizeH="0" baseline="0" noProof="0">
              <a:ln>
                <a:noFill/>
              </a:ln>
              <a:solidFill>
                <a:srgbClr val="000000"/>
              </a:solidFill>
              <a:effectLst/>
              <a:uLnTx/>
              <a:uFillTx/>
              <a:latin typeface="Perpetua" panose="02020502060401020303" pitchFamily="18" charset="0"/>
              <a:ea typeface="+mn-ea"/>
              <a:cs typeface="+mn-cs"/>
            </a:endParaRPr>
          </a:p>
        </p:txBody>
      </p:sp>
      <p:sp>
        <p:nvSpPr>
          <p:cNvPr id="38917" name="Rectangle 11">
            <a:extLst>
              <a:ext uri="{FF2B5EF4-FFF2-40B4-BE49-F238E27FC236}">
                <a16:creationId xmlns:a16="http://schemas.microsoft.com/office/drawing/2014/main" id="{6ACA8727-FA59-4CCA-89A6-EA4CF94DF1D0}"/>
              </a:ext>
            </a:extLst>
          </p:cNvPr>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66788"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rPr>
              <a:t>Slide </a:t>
            </a:r>
            <a:fld id="{4E020FD9-1E03-4552-8E2D-55279FBAF2D8}" type="slidenum">
              <a:rPr kumimoji="0" lang="en-US" altLang="en-US" sz="1400" b="0" i="0" u="none" strike="noStrike" kern="1200" cap="none" spc="0" normalizeH="0" baseline="0" noProof="0" smtClean="0">
                <a:ln>
                  <a:noFill/>
                </a:ln>
                <a:solidFill>
                  <a:srgbClr val="000000"/>
                </a:solidFill>
                <a:effectLst/>
                <a:uLnTx/>
                <a:uFillTx/>
                <a:latin typeface="Perpetua" panose="02020502060401020303" pitchFamily="18" charset="0"/>
                <a:ea typeface="+mn-ea"/>
                <a:cs typeface="Times New Roman" panose="02020603050405020304" pitchFamily="18" charset="0"/>
              </a:rPr>
              <a:pPr marL="0" marR="0" lvl="0" indent="0" algn="r" defTabSz="966788" rtl="0" eaLnBrk="1" fontAlgn="base" latinLnBrk="0" hangingPunct="1">
                <a:lnSpc>
                  <a:spcPct val="100000"/>
                </a:lnSpc>
                <a:spcBef>
                  <a:spcPct val="0"/>
                </a:spcBef>
                <a:spcAft>
                  <a:spcPct val="0"/>
                </a:spcAft>
                <a:buClrTx/>
                <a:buSzTx/>
                <a:buFontTx/>
                <a:buNone/>
                <a:tabLst/>
                <a:defRPr/>
              </a:pPr>
              <a:t>13</a:t>
            </a:fld>
            <a:endParaRPr kumimoji="0" lang="en-US" altLang="en-US" sz="1400" b="0" i="0" u="none" strike="noStrike" kern="1200" cap="none" spc="0" normalizeH="0" baseline="0" noProof="0">
              <a:ln>
                <a:noFill/>
              </a:ln>
              <a:solidFill>
                <a:srgbClr val="000000"/>
              </a:solidFill>
              <a:effectLst/>
              <a:uLnTx/>
              <a:uFillTx/>
              <a:latin typeface="Perpetua" panose="02020502060401020303" pitchFamily="18" charset="0"/>
              <a:ea typeface="+mn-ea"/>
              <a:cs typeface="Times New Roman" panose="02020603050405020304" pitchFamily="18" charset="0"/>
            </a:endParaRPr>
          </a:p>
        </p:txBody>
      </p:sp>
      <p:sp>
        <p:nvSpPr>
          <p:cNvPr id="38918" name="Rectangle 2">
            <a:extLst>
              <a:ext uri="{FF2B5EF4-FFF2-40B4-BE49-F238E27FC236}">
                <a16:creationId xmlns:a16="http://schemas.microsoft.com/office/drawing/2014/main" id="{8D37FF7D-C2A6-421B-B44E-27E43FCFC749}"/>
              </a:ext>
            </a:extLst>
          </p:cNvPr>
          <p:cNvSpPr>
            <a:spLocks noRot="1" noChangeArrowheads="1" noTextEdit="1"/>
          </p:cNvSpPr>
          <p:nvPr>
            <p:ph type="sldImg"/>
          </p:nvPr>
        </p:nvSpPr>
        <p:spPr>
          <a:xfrm>
            <a:off x="1181100" y="698500"/>
            <a:ext cx="4648200" cy="3486150"/>
          </a:xfrm>
          <a:ln/>
        </p:spPr>
      </p:sp>
      <p:sp>
        <p:nvSpPr>
          <p:cNvPr id="38919" name="Rectangle 3">
            <a:extLst>
              <a:ext uri="{FF2B5EF4-FFF2-40B4-BE49-F238E27FC236}">
                <a16:creationId xmlns:a16="http://schemas.microsoft.com/office/drawing/2014/main" id="{9BF30141-7CC4-42A3-8371-21130E022BFE}"/>
              </a:ext>
            </a:extLst>
          </p:cNvPr>
          <p:cNvSpPr>
            <a:spLocks noGrp="1" noChangeArrowheads="1"/>
          </p:cNvSpPr>
          <p:nvPr>
            <p:ph type="body" idx="1"/>
          </p:nvPr>
        </p:nvSpPr>
        <p:spPr>
          <a:xfrm>
            <a:off x="701675" y="4416425"/>
            <a:ext cx="5607050" cy="4181475"/>
          </a:xfrm>
          <a:noFill/>
        </p:spPr>
        <p:txBody>
          <a:bodyPr/>
          <a:lstStyle/>
          <a:p>
            <a:pPr eaLnBrk="1" hangingPunct="1"/>
            <a:r>
              <a:rPr lang="en-US" altLang="en-US" b="1"/>
              <a:t>Presentation Notes</a:t>
            </a:r>
            <a:r>
              <a:rPr lang="en-US" altLang="en-US"/>
              <a:t>:</a:t>
            </a:r>
          </a:p>
          <a:p>
            <a:pPr eaLnBrk="1" hangingPunct="1"/>
            <a:r>
              <a:rPr lang="en-US" altLang="en-US"/>
              <a:t>This Latin phrase illustrates the Reformers’ understanding that the Church visible is composed of both true believers (saints) and false believers (hypocrites).</a:t>
            </a:r>
          </a:p>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FE82-535F-479A-B0F6-237B743AEC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169327-30E9-4A58-A8B4-B4D5D4427F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059CCD-66C4-4556-BEA3-8F89D1C9EE4F}"/>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25FFB78F-DBE6-4F9B-A02D-21D152621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BBCF3-5617-43FD-AE46-A1658BF681BE}"/>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369162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C462-ED8C-416B-90E4-7738D6347D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D83E17-FCF1-43D9-811D-CF9643CF96F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FAE4B7-4EFF-4481-8A4D-E1BB1BEB1AD8}"/>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385AED1E-A7D6-4E3D-B2D7-760E429419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086296-8F1E-4B18-8D3E-CA7E6A102CE5}"/>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3151499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B9CC46-7D65-4A98-B6EE-C7F11731A0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53AA3-DD4D-4696-869C-2625A298833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C590DC-41B1-418F-986F-8E52E30F8C84}"/>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1B8EEF5D-5456-47E0-B0E2-2F3292066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799A5-2C04-41A7-9552-CDFA861FEC35}"/>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92370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E995D-A9A4-4176-ACC6-0705FD718B3C}"/>
              </a:ext>
            </a:extLst>
          </p:cNvPr>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392000F7-A38D-4CA0-BC56-69A88AA6871D}"/>
              </a:ext>
            </a:extLst>
          </p:cNvPr>
          <p:cNvSpPr>
            <a:spLocks noGrp="1"/>
          </p:cNvSpPr>
          <p:nvPr>
            <p:ph type="tbl" idx="1"/>
          </p:nvPr>
        </p:nvSpPr>
        <p:spPr>
          <a:xfrm>
            <a:off x="2133600" y="1600201"/>
            <a:ext cx="9448800" cy="4525963"/>
          </a:xfrm>
        </p:spPr>
        <p:txBody>
          <a:bodyPr/>
          <a:lstStyle/>
          <a:p>
            <a:pPr lvl="0"/>
            <a:endParaRPr lang="en-US" noProof="0"/>
          </a:p>
        </p:txBody>
      </p:sp>
      <p:sp>
        <p:nvSpPr>
          <p:cNvPr id="4" name="Rectangle 4">
            <a:extLst>
              <a:ext uri="{FF2B5EF4-FFF2-40B4-BE49-F238E27FC236}">
                <a16:creationId xmlns:a16="http://schemas.microsoft.com/office/drawing/2014/main" id="{19DB3F26-BE27-49DF-9E24-6DDA9592927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5FBC794-D10F-4BD0-BFEE-3D057906DB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291286A-86AF-4CD3-AE7F-8F7A436146DF}"/>
              </a:ext>
            </a:extLst>
          </p:cNvPr>
          <p:cNvSpPr>
            <a:spLocks noGrp="1" noChangeArrowheads="1"/>
          </p:cNvSpPr>
          <p:nvPr>
            <p:ph type="sldNum" sz="quarter" idx="12"/>
          </p:nvPr>
        </p:nvSpPr>
        <p:spPr>
          <a:ln/>
        </p:spPr>
        <p:txBody>
          <a:bodyPr/>
          <a:lstStyle>
            <a:lvl1pPr>
              <a:defRPr/>
            </a:lvl1pPr>
          </a:lstStyle>
          <a:p>
            <a:pPr>
              <a:defRPr/>
            </a:pPr>
            <a:fld id="{4BC2F899-130F-442C-9B00-352D5EBFB46D}" type="slidenum">
              <a:rPr lang="en-US" altLang="en-US"/>
              <a:pPr>
                <a:defRPr/>
              </a:pPr>
              <a:t>‹#›</a:t>
            </a:fld>
            <a:endParaRPr lang="en-US" altLang="en-US"/>
          </a:p>
        </p:txBody>
      </p:sp>
    </p:spTree>
    <p:extLst>
      <p:ext uri="{BB962C8B-B14F-4D97-AF65-F5344CB8AC3E}">
        <p14:creationId xmlns:p14="http://schemas.microsoft.com/office/powerpoint/2010/main" val="217247688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5" descr="Ecclesiology &amp; Eschatology background - color corrected">
            <a:extLst>
              <a:ext uri="{FF2B5EF4-FFF2-40B4-BE49-F238E27FC236}">
                <a16:creationId xmlns:a16="http://schemas.microsoft.com/office/drawing/2014/main" id="{57CF4478-172A-4510-A810-C818E6D937B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496358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CE4E3407-B04F-4B3A-805A-5F7B4B5AA78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71200" y="6324601"/>
            <a:ext cx="12446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a:extLst>
              <a:ext uri="{FF2B5EF4-FFF2-40B4-BE49-F238E27FC236}">
                <a16:creationId xmlns:a16="http://schemas.microsoft.com/office/drawing/2014/main" id="{520E660B-A64C-4819-B352-C805F4E288B8}"/>
              </a:ext>
            </a:extLst>
          </p:cNvPr>
          <p:cNvSpPr>
            <a:spLocks noGrp="1" noChangeArrowheads="1"/>
          </p:cNvSpPr>
          <p:nvPr>
            <p:ph type="ctrTitle"/>
          </p:nvPr>
        </p:nvSpPr>
        <p:spPr>
          <a:xfrm>
            <a:off x="3962400" y="1196975"/>
            <a:ext cx="8229600" cy="1470025"/>
          </a:xfrm>
        </p:spPr>
        <p:txBody>
          <a:bodyPr/>
          <a:lstStyle>
            <a:lvl1pPr>
              <a:defRPr sz="3600"/>
            </a:lvl1pPr>
          </a:lstStyle>
          <a:p>
            <a:pPr lvl="0"/>
            <a:r>
              <a:rPr lang="en-US" altLang="en-US" noProof="0"/>
              <a:t>Click to edit Master title style</a:t>
            </a:r>
          </a:p>
        </p:txBody>
      </p:sp>
      <p:sp>
        <p:nvSpPr>
          <p:cNvPr id="5123" name="Rectangle 3">
            <a:extLst>
              <a:ext uri="{FF2B5EF4-FFF2-40B4-BE49-F238E27FC236}">
                <a16:creationId xmlns:a16="http://schemas.microsoft.com/office/drawing/2014/main" id="{B8CD4F96-B425-4BA5-9139-4DC694C39374}"/>
              </a:ext>
            </a:extLst>
          </p:cNvPr>
          <p:cNvSpPr>
            <a:spLocks noGrp="1" noChangeArrowheads="1"/>
          </p:cNvSpPr>
          <p:nvPr>
            <p:ph type="subTitle" idx="1"/>
          </p:nvPr>
        </p:nvSpPr>
        <p:spPr>
          <a:xfrm>
            <a:off x="4673600" y="2895600"/>
            <a:ext cx="7112000" cy="762000"/>
          </a:xfrm>
        </p:spPr>
        <p:txBody>
          <a:bodyPr/>
          <a:lstStyle>
            <a:lvl1pPr marL="0" indent="0" algn="ctr">
              <a:buFontTx/>
              <a:buNone/>
              <a:defRPr/>
            </a:lvl1pPr>
          </a:lstStyle>
          <a:p>
            <a:pPr lvl="0"/>
            <a:r>
              <a:rPr lang="en-US" altLang="en-US" noProof="0"/>
              <a:t>Click to edit Master subtitle style</a:t>
            </a:r>
          </a:p>
        </p:txBody>
      </p:sp>
      <p:sp>
        <p:nvSpPr>
          <p:cNvPr id="6" name="Rectangle 4">
            <a:extLst>
              <a:ext uri="{FF2B5EF4-FFF2-40B4-BE49-F238E27FC236}">
                <a16:creationId xmlns:a16="http://schemas.microsoft.com/office/drawing/2014/main" id="{C88306EE-BD93-44EF-AEB6-27D5E64BFC0B}"/>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58AF4F9A-F72F-43E6-B295-CF6E18D561AD}"/>
              </a:ext>
            </a:extLst>
          </p:cNvPr>
          <p:cNvSpPr>
            <a:spLocks noGrp="1" noChangeArrowheads="1"/>
          </p:cNvSpPr>
          <p:nvPr>
            <p:ph type="ftr" sz="quarter" idx="11"/>
          </p:nvPr>
        </p:nvSpPr>
        <p:spPr>
          <a:xfrm>
            <a:off x="5080000" y="6629400"/>
            <a:ext cx="5791200" cy="476250"/>
          </a:xfrm>
        </p:spPr>
        <p:txBody>
          <a:bodyPr/>
          <a:lstStyle>
            <a:lvl1pPr algn="l">
              <a:defRPr sz="800"/>
            </a:lvl1pPr>
          </a:lstStyle>
          <a:p>
            <a:pPr>
              <a:defRPr/>
            </a:pPr>
            <a:r>
              <a:rPr lang="en-US" altLang="en-US"/>
              <a:t>© Copyright 2004-2006, Reclaiming the Mind Ministries.</a:t>
            </a:r>
          </a:p>
        </p:txBody>
      </p:sp>
      <p:sp>
        <p:nvSpPr>
          <p:cNvPr id="8" name="Rectangle 6">
            <a:extLst>
              <a:ext uri="{FF2B5EF4-FFF2-40B4-BE49-F238E27FC236}">
                <a16:creationId xmlns:a16="http://schemas.microsoft.com/office/drawing/2014/main" id="{58992250-E1ED-4B50-90B7-BBF7F1F66F01}"/>
              </a:ext>
            </a:extLst>
          </p:cNvPr>
          <p:cNvSpPr>
            <a:spLocks noGrp="1" noChangeArrowheads="1"/>
          </p:cNvSpPr>
          <p:nvPr>
            <p:ph type="sldNum" sz="quarter" idx="12"/>
          </p:nvPr>
        </p:nvSpPr>
        <p:spPr/>
        <p:txBody>
          <a:bodyPr/>
          <a:lstStyle>
            <a:lvl1pPr>
              <a:defRPr smtClean="0"/>
            </a:lvl1pPr>
          </a:lstStyle>
          <a:p>
            <a:pPr>
              <a:defRPr/>
            </a:pPr>
            <a:fld id="{6F5DC288-424F-4383-8A4D-485938E0B0E9}" type="slidenum">
              <a:rPr lang="en-US" altLang="en-US"/>
              <a:pPr>
                <a:defRPr/>
              </a:pPr>
              <a:t>‹#›</a:t>
            </a:fld>
            <a:endParaRPr lang="en-US" altLang="en-US"/>
          </a:p>
        </p:txBody>
      </p:sp>
    </p:spTree>
    <p:extLst>
      <p:ext uri="{BB962C8B-B14F-4D97-AF65-F5344CB8AC3E}">
        <p14:creationId xmlns:p14="http://schemas.microsoft.com/office/powerpoint/2010/main" val="110742589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CC592-AF40-4FD0-9366-6AA80A431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26DC57-C61B-48D0-96B8-2B349D29F8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1C9C01-21E5-42A5-800B-E681F7C6A2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1AEF908-8F05-4B1A-B535-323B9524DE1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1E7C6ED-6B75-4E84-9B0C-A99C5AF720DE}"/>
              </a:ext>
            </a:extLst>
          </p:cNvPr>
          <p:cNvSpPr>
            <a:spLocks noGrp="1" noChangeArrowheads="1"/>
          </p:cNvSpPr>
          <p:nvPr>
            <p:ph type="sldNum" sz="quarter" idx="12"/>
          </p:nvPr>
        </p:nvSpPr>
        <p:spPr>
          <a:ln/>
        </p:spPr>
        <p:txBody>
          <a:bodyPr/>
          <a:lstStyle>
            <a:lvl1pPr>
              <a:defRPr/>
            </a:lvl1pPr>
          </a:lstStyle>
          <a:p>
            <a:pPr>
              <a:defRPr/>
            </a:pPr>
            <a:fld id="{199A4DAB-DC0B-4807-B6B8-AA91E18AD076}" type="slidenum">
              <a:rPr lang="en-US" altLang="en-US"/>
              <a:pPr>
                <a:defRPr/>
              </a:pPr>
              <a:t>‹#›</a:t>
            </a:fld>
            <a:endParaRPr lang="en-US" altLang="en-US"/>
          </a:p>
        </p:txBody>
      </p:sp>
    </p:spTree>
    <p:extLst>
      <p:ext uri="{BB962C8B-B14F-4D97-AF65-F5344CB8AC3E}">
        <p14:creationId xmlns:p14="http://schemas.microsoft.com/office/powerpoint/2010/main" val="199135691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C7EDE-C7DE-4A5B-A4E6-7E86C7ED618B}"/>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72FDE9-F3CF-48E6-B5B7-514770929704}"/>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9207B6EE-F61D-4099-8AF8-B03C6FF6C5A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280B762-EA8F-4B9D-AFF6-8B993BB2C5B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0C4AC55-C9E5-4333-B71A-12FF1A8AF4FB}"/>
              </a:ext>
            </a:extLst>
          </p:cNvPr>
          <p:cNvSpPr>
            <a:spLocks noGrp="1" noChangeArrowheads="1"/>
          </p:cNvSpPr>
          <p:nvPr>
            <p:ph type="sldNum" sz="quarter" idx="12"/>
          </p:nvPr>
        </p:nvSpPr>
        <p:spPr>
          <a:ln/>
        </p:spPr>
        <p:txBody>
          <a:bodyPr/>
          <a:lstStyle>
            <a:lvl1pPr>
              <a:defRPr/>
            </a:lvl1pPr>
          </a:lstStyle>
          <a:p>
            <a:pPr>
              <a:defRPr/>
            </a:pPr>
            <a:fld id="{C2A540AC-CA3F-4DCE-AC07-CD5CE2A32F44}" type="slidenum">
              <a:rPr lang="en-US" altLang="en-US"/>
              <a:pPr>
                <a:defRPr/>
              </a:pPr>
              <a:t>‹#›</a:t>
            </a:fld>
            <a:endParaRPr lang="en-US" altLang="en-US"/>
          </a:p>
        </p:txBody>
      </p:sp>
    </p:spTree>
    <p:extLst>
      <p:ext uri="{BB962C8B-B14F-4D97-AF65-F5344CB8AC3E}">
        <p14:creationId xmlns:p14="http://schemas.microsoft.com/office/powerpoint/2010/main" val="277479822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07FAF-2E12-4DED-B9BD-5DCE9897E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3DE500-D165-461B-A19A-82A98CD085FF}"/>
              </a:ext>
            </a:extLst>
          </p:cNvPr>
          <p:cNvSpPr>
            <a:spLocks noGrp="1"/>
          </p:cNvSpPr>
          <p:nvPr>
            <p:ph sz="half" idx="1"/>
          </p:nvPr>
        </p:nvSpPr>
        <p:spPr>
          <a:xfrm>
            <a:off x="2133600" y="1600201"/>
            <a:ext cx="462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B8A4B-B1D8-4DEA-82F0-59A5093CC45A}"/>
              </a:ext>
            </a:extLst>
          </p:cNvPr>
          <p:cNvSpPr>
            <a:spLocks noGrp="1"/>
          </p:cNvSpPr>
          <p:nvPr>
            <p:ph sz="half" idx="2"/>
          </p:nvPr>
        </p:nvSpPr>
        <p:spPr>
          <a:xfrm>
            <a:off x="6959600" y="1600201"/>
            <a:ext cx="462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4196071-1F12-409D-9EF9-04D40F0A56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9CE8E74-5BDE-4C42-9E20-D4E59A04755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E956A2D-FDDA-426D-8A12-1FA8EF33A11F}"/>
              </a:ext>
            </a:extLst>
          </p:cNvPr>
          <p:cNvSpPr>
            <a:spLocks noGrp="1" noChangeArrowheads="1"/>
          </p:cNvSpPr>
          <p:nvPr>
            <p:ph type="sldNum" sz="quarter" idx="12"/>
          </p:nvPr>
        </p:nvSpPr>
        <p:spPr>
          <a:ln/>
        </p:spPr>
        <p:txBody>
          <a:bodyPr/>
          <a:lstStyle>
            <a:lvl1pPr>
              <a:defRPr/>
            </a:lvl1pPr>
          </a:lstStyle>
          <a:p>
            <a:pPr>
              <a:defRPr/>
            </a:pPr>
            <a:fld id="{4E28DAEE-9BE8-40B6-9D09-01C09539071D}" type="slidenum">
              <a:rPr lang="en-US" altLang="en-US"/>
              <a:pPr>
                <a:defRPr/>
              </a:pPr>
              <a:t>‹#›</a:t>
            </a:fld>
            <a:endParaRPr lang="en-US" altLang="en-US"/>
          </a:p>
        </p:txBody>
      </p:sp>
    </p:spTree>
    <p:extLst>
      <p:ext uri="{BB962C8B-B14F-4D97-AF65-F5344CB8AC3E}">
        <p14:creationId xmlns:p14="http://schemas.microsoft.com/office/powerpoint/2010/main" val="194196982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CEF3-6DE0-4B4D-9C4A-80F9A15E4B89}"/>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817DFA-8E48-4BA0-BF96-4806E38ADEB8}"/>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64CE3B-65FE-4EBD-BEEE-47EF639A25C1}"/>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7ADAAF-D4A1-4397-B0DB-AD63EC19299A}"/>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4F1D13-3E56-4A39-83F2-75DAA83A1F03}"/>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3AFD977-2C26-4666-AD2E-17487EE1896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CB220C8-2475-420B-9F22-14FAF288B44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7C7B5FDB-666E-4E96-93F7-F8AE1DE4F5FF}"/>
              </a:ext>
            </a:extLst>
          </p:cNvPr>
          <p:cNvSpPr>
            <a:spLocks noGrp="1" noChangeArrowheads="1"/>
          </p:cNvSpPr>
          <p:nvPr>
            <p:ph type="sldNum" sz="quarter" idx="12"/>
          </p:nvPr>
        </p:nvSpPr>
        <p:spPr>
          <a:ln/>
        </p:spPr>
        <p:txBody>
          <a:bodyPr/>
          <a:lstStyle>
            <a:lvl1pPr>
              <a:defRPr/>
            </a:lvl1pPr>
          </a:lstStyle>
          <a:p>
            <a:pPr>
              <a:defRPr/>
            </a:pPr>
            <a:fld id="{95FC5133-ED8C-47D0-B82E-776940E5ACD7}" type="slidenum">
              <a:rPr lang="en-US" altLang="en-US"/>
              <a:pPr>
                <a:defRPr/>
              </a:pPr>
              <a:t>‹#›</a:t>
            </a:fld>
            <a:endParaRPr lang="en-US" altLang="en-US"/>
          </a:p>
        </p:txBody>
      </p:sp>
    </p:spTree>
    <p:extLst>
      <p:ext uri="{BB962C8B-B14F-4D97-AF65-F5344CB8AC3E}">
        <p14:creationId xmlns:p14="http://schemas.microsoft.com/office/powerpoint/2010/main" val="332921932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7C196-F73D-4EF0-A513-60552DE5576A}"/>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0DE0457-3FAE-44AA-BC39-EEB1CF0AC8E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26E84173-FDE7-4D5A-8B6C-91502B1BB3E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5990D593-81E8-4A7F-AF48-E5B5C6880423}"/>
              </a:ext>
            </a:extLst>
          </p:cNvPr>
          <p:cNvSpPr>
            <a:spLocks noGrp="1" noChangeArrowheads="1"/>
          </p:cNvSpPr>
          <p:nvPr>
            <p:ph type="sldNum" sz="quarter" idx="12"/>
          </p:nvPr>
        </p:nvSpPr>
        <p:spPr>
          <a:ln/>
        </p:spPr>
        <p:txBody>
          <a:bodyPr/>
          <a:lstStyle>
            <a:lvl1pPr>
              <a:defRPr/>
            </a:lvl1pPr>
          </a:lstStyle>
          <a:p>
            <a:pPr>
              <a:defRPr/>
            </a:pPr>
            <a:fld id="{D07662E4-37CB-4918-8A99-17A278643A8B}" type="slidenum">
              <a:rPr lang="en-US" altLang="en-US"/>
              <a:pPr>
                <a:defRPr/>
              </a:pPr>
              <a:t>‹#›</a:t>
            </a:fld>
            <a:endParaRPr lang="en-US" altLang="en-US"/>
          </a:p>
        </p:txBody>
      </p:sp>
    </p:spTree>
    <p:extLst>
      <p:ext uri="{BB962C8B-B14F-4D97-AF65-F5344CB8AC3E}">
        <p14:creationId xmlns:p14="http://schemas.microsoft.com/office/powerpoint/2010/main" val="414058522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6F7DCF6-B6C6-4DC2-8199-92497E54D73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92012103-16AD-4167-BA4C-35305C52C6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43804652-4EB1-47EA-ABB3-96FE51666507}"/>
              </a:ext>
            </a:extLst>
          </p:cNvPr>
          <p:cNvSpPr>
            <a:spLocks noGrp="1" noChangeArrowheads="1"/>
          </p:cNvSpPr>
          <p:nvPr>
            <p:ph type="sldNum" sz="quarter" idx="12"/>
          </p:nvPr>
        </p:nvSpPr>
        <p:spPr>
          <a:ln/>
        </p:spPr>
        <p:txBody>
          <a:bodyPr/>
          <a:lstStyle>
            <a:lvl1pPr>
              <a:defRPr/>
            </a:lvl1pPr>
          </a:lstStyle>
          <a:p>
            <a:pPr>
              <a:defRPr/>
            </a:pPr>
            <a:fld id="{F1BD92FC-C48D-4F21-803D-0A02F8A3CC7A}" type="slidenum">
              <a:rPr lang="en-US" altLang="en-US"/>
              <a:pPr>
                <a:defRPr/>
              </a:pPr>
              <a:t>‹#›</a:t>
            </a:fld>
            <a:endParaRPr lang="en-US" altLang="en-US"/>
          </a:p>
        </p:txBody>
      </p:sp>
    </p:spTree>
    <p:extLst>
      <p:ext uri="{BB962C8B-B14F-4D97-AF65-F5344CB8AC3E}">
        <p14:creationId xmlns:p14="http://schemas.microsoft.com/office/powerpoint/2010/main" val="360571755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32BA-237B-4734-A8AF-791EA30DF2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1D68B5-115C-426A-91A4-584EF3D8F9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FE8C5-8315-4878-99AD-D4006C303CE4}"/>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418A0D63-A0C2-4B10-BAC0-39245855E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2A91B-2CD7-409C-B060-2F16E38D583F}"/>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617470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F9A8A-2905-46B6-BDF4-153A2602823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5B1D73-AB5D-4B19-98D6-AB2A801B3F2C}"/>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1C4424-2114-4D90-AA34-FE33D03B0DE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F3DAD7B6-0599-493C-993F-24D4E45F11C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C0C08DB-A53E-4237-97DD-1D8A9EAEA6B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9F4F842-A17C-47C6-8508-2FEC75D624FB}"/>
              </a:ext>
            </a:extLst>
          </p:cNvPr>
          <p:cNvSpPr>
            <a:spLocks noGrp="1" noChangeArrowheads="1"/>
          </p:cNvSpPr>
          <p:nvPr>
            <p:ph type="sldNum" sz="quarter" idx="12"/>
          </p:nvPr>
        </p:nvSpPr>
        <p:spPr>
          <a:ln/>
        </p:spPr>
        <p:txBody>
          <a:bodyPr/>
          <a:lstStyle>
            <a:lvl1pPr>
              <a:defRPr/>
            </a:lvl1pPr>
          </a:lstStyle>
          <a:p>
            <a:pPr>
              <a:defRPr/>
            </a:pPr>
            <a:fld id="{81319628-6061-42FF-B2CB-3166A533AB64}" type="slidenum">
              <a:rPr lang="en-US" altLang="en-US"/>
              <a:pPr>
                <a:defRPr/>
              </a:pPr>
              <a:t>‹#›</a:t>
            </a:fld>
            <a:endParaRPr lang="en-US" altLang="en-US"/>
          </a:p>
        </p:txBody>
      </p:sp>
    </p:spTree>
    <p:extLst>
      <p:ext uri="{BB962C8B-B14F-4D97-AF65-F5344CB8AC3E}">
        <p14:creationId xmlns:p14="http://schemas.microsoft.com/office/powerpoint/2010/main" val="301889208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701B6-FBA9-43BF-8774-1B230634CAD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E92F38-5963-4325-8CBB-73D2D00CC45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80134659-DF6A-4A07-80DF-578A911741E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F3411624-DE76-40CD-B4B5-A5A88C30EC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FE1991E-538F-4A94-8338-A3F347265CC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2733CFE-B13E-48DA-8452-5B6951F9AC2A}"/>
              </a:ext>
            </a:extLst>
          </p:cNvPr>
          <p:cNvSpPr>
            <a:spLocks noGrp="1" noChangeArrowheads="1"/>
          </p:cNvSpPr>
          <p:nvPr>
            <p:ph type="sldNum" sz="quarter" idx="12"/>
          </p:nvPr>
        </p:nvSpPr>
        <p:spPr>
          <a:ln/>
        </p:spPr>
        <p:txBody>
          <a:bodyPr/>
          <a:lstStyle>
            <a:lvl1pPr>
              <a:defRPr/>
            </a:lvl1pPr>
          </a:lstStyle>
          <a:p>
            <a:pPr>
              <a:defRPr/>
            </a:pPr>
            <a:fld id="{2BC15B2A-B388-45B9-B810-3634BE9FF0D9}" type="slidenum">
              <a:rPr lang="en-US" altLang="en-US"/>
              <a:pPr>
                <a:defRPr/>
              </a:pPr>
              <a:t>‹#›</a:t>
            </a:fld>
            <a:endParaRPr lang="en-US" altLang="en-US"/>
          </a:p>
        </p:txBody>
      </p:sp>
    </p:spTree>
    <p:extLst>
      <p:ext uri="{BB962C8B-B14F-4D97-AF65-F5344CB8AC3E}">
        <p14:creationId xmlns:p14="http://schemas.microsoft.com/office/powerpoint/2010/main" val="17888026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56767-AE20-4846-A958-D322A27B36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664BBB-212C-41C0-8E2C-4B854EEA56C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2FD217-2FAE-41BF-99C1-5942347EC63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3DC42C9-11A8-45A3-96B0-68B3FF39417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44871DE-52E2-40D0-BAA5-351F46915AD1}"/>
              </a:ext>
            </a:extLst>
          </p:cNvPr>
          <p:cNvSpPr>
            <a:spLocks noGrp="1" noChangeArrowheads="1"/>
          </p:cNvSpPr>
          <p:nvPr>
            <p:ph type="sldNum" sz="quarter" idx="12"/>
          </p:nvPr>
        </p:nvSpPr>
        <p:spPr>
          <a:ln/>
        </p:spPr>
        <p:txBody>
          <a:bodyPr/>
          <a:lstStyle>
            <a:lvl1pPr>
              <a:defRPr/>
            </a:lvl1pPr>
          </a:lstStyle>
          <a:p>
            <a:pPr>
              <a:defRPr/>
            </a:pPr>
            <a:fld id="{DB5C1071-C5E4-4D46-B074-CFF35FDCDFBA}" type="slidenum">
              <a:rPr lang="en-US" altLang="en-US"/>
              <a:pPr>
                <a:defRPr/>
              </a:pPr>
              <a:t>‹#›</a:t>
            </a:fld>
            <a:endParaRPr lang="en-US" altLang="en-US"/>
          </a:p>
        </p:txBody>
      </p:sp>
    </p:spTree>
    <p:extLst>
      <p:ext uri="{BB962C8B-B14F-4D97-AF65-F5344CB8AC3E}">
        <p14:creationId xmlns:p14="http://schemas.microsoft.com/office/powerpoint/2010/main" val="3276742196"/>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C08E52-7158-49C0-AF36-95D293386C6B}"/>
              </a:ext>
            </a:extLst>
          </p:cNvPr>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DDA5D3-39C7-43C5-A7D2-C997CD463C5D}"/>
              </a:ext>
            </a:extLst>
          </p:cNvPr>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1AE396-F7D3-4921-A6A2-E5E0F11CA30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9FF2342-6771-448A-BA15-E61D8504E72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99862F7-2283-4D8E-9BF2-AF01EAFC12C4}"/>
              </a:ext>
            </a:extLst>
          </p:cNvPr>
          <p:cNvSpPr>
            <a:spLocks noGrp="1" noChangeArrowheads="1"/>
          </p:cNvSpPr>
          <p:nvPr>
            <p:ph type="sldNum" sz="quarter" idx="12"/>
          </p:nvPr>
        </p:nvSpPr>
        <p:spPr>
          <a:ln/>
        </p:spPr>
        <p:txBody>
          <a:bodyPr/>
          <a:lstStyle>
            <a:lvl1pPr>
              <a:defRPr/>
            </a:lvl1pPr>
          </a:lstStyle>
          <a:p>
            <a:pPr>
              <a:defRPr/>
            </a:pPr>
            <a:fld id="{09B45172-120F-4297-9F1E-86A67DDB0D74}" type="slidenum">
              <a:rPr lang="en-US" altLang="en-US"/>
              <a:pPr>
                <a:defRPr/>
              </a:pPr>
              <a:t>‹#›</a:t>
            </a:fld>
            <a:endParaRPr lang="en-US" altLang="en-US"/>
          </a:p>
        </p:txBody>
      </p:sp>
    </p:spTree>
    <p:extLst>
      <p:ext uri="{BB962C8B-B14F-4D97-AF65-F5344CB8AC3E}">
        <p14:creationId xmlns:p14="http://schemas.microsoft.com/office/powerpoint/2010/main" val="324889590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E995D-A9A4-4176-ACC6-0705FD718B3C}"/>
              </a:ext>
            </a:extLst>
          </p:cNvPr>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392000F7-A38D-4CA0-BC56-69A88AA6871D}"/>
              </a:ext>
            </a:extLst>
          </p:cNvPr>
          <p:cNvSpPr>
            <a:spLocks noGrp="1"/>
          </p:cNvSpPr>
          <p:nvPr>
            <p:ph type="tbl" idx="1"/>
          </p:nvPr>
        </p:nvSpPr>
        <p:spPr>
          <a:xfrm>
            <a:off x="2133600" y="1600201"/>
            <a:ext cx="9448800" cy="4525963"/>
          </a:xfrm>
        </p:spPr>
        <p:txBody>
          <a:bodyPr/>
          <a:lstStyle/>
          <a:p>
            <a:pPr lvl="0"/>
            <a:endParaRPr lang="en-US" noProof="0"/>
          </a:p>
        </p:txBody>
      </p:sp>
      <p:sp>
        <p:nvSpPr>
          <p:cNvPr id="4" name="Rectangle 4">
            <a:extLst>
              <a:ext uri="{FF2B5EF4-FFF2-40B4-BE49-F238E27FC236}">
                <a16:creationId xmlns:a16="http://schemas.microsoft.com/office/drawing/2014/main" id="{19DB3F26-BE27-49DF-9E24-6DDA9592927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5FBC794-D10F-4BD0-BFEE-3D057906DB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291286A-86AF-4CD3-AE7F-8F7A436146DF}"/>
              </a:ext>
            </a:extLst>
          </p:cNvPr>
          <p:cNvSpPr>
            <a:spLocks noGrp="1" noChangeArrowheads="1"/>
          </p:cNvSpPr>
          <p:nvPr>
            <p:ph type="sldNum" sz="quarter" idx="12"/>
          </p:nvPr>
        </p:nvSpPr>
        <p:spPr>
          <a:ln/>
        </p:spPr>
        <p:txBody>
          <a:bodyPr/>
          <a:lstStyle>
            <a:lvl1pPr>
              <a:defRPr/>
            </a:lvl1pPr>
          </a:lstStyle>
          <a:p>
            <a:pPr>
              <a:defRPr/>
            </a:pPr>
            <a:fld id="{4BC2F899-130F-442C-9B00-352D5EBFB46D}" type="slidenum">
              <a:rPr lang="en-US" altLang="en-US"/>
              <a:pPr>
                <a:defRPr/>
              </a:pPr>
              <a:t>‹#›</a:t>
            </a:fld>
            <a:endParaRPr lang="en-US" altLang="en-US"/>
          </a:p>
        </p:txBody>
      </p:sp>
    </p:spTree>
    <p:extLst>
      <p:ext uri="{BB962C8B-B14F-4D97-AF65-F5344CB8AC3E}">
        <p14:creationId xmlns:p14="http://schemas.microsoft.com/office/powerpoint/2010/main" val="3975862626"/>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CE8764-12A3-47C7-B5EF-7AE7E283A426}"/>
              </a:ext>
            </a:extLst>
          </p:cNvPr>
          <p:cNvSpPr>
            <a:spLocks noGrp="1"/>
          </p:cNvSpPr>
          <p:nvPr>
            <p:ph/>
          </p:nvPr>
        </p:nvSpPr>
        <p:spPr>
          <a:xfrm>
            <a:off x="609600" y="274639"/>
            <a:ext cx="109728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5D842970-A4A5-4069-8C88-7CB42EAACC9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2D81539-0A86-4B3C-B60F-97615C93A94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320F673-B7CA-4823-BCB8-5FF862F69270}"/>
              </a:ext>
            </a:extLst>
          </p:cNvPr>
          <p:cNvSpPr>
            <a:spLocks noGrp="1" noChangeArrowheads="1"/>
          </p:cNvSpPr>
          <p:nvPr>
            <p:ph type="sldNum" sz="quarter" idx="12"/>
          </p:nvPr>
        </p:nvSpPr>
        <p:spPr>
          <a:ln/>
        </p:spPr>
        <p:txBody>
          <a:bodyPr/>
          <a:lstStyle>
            <a:lvl1pPr>
              <a:defRPr/>
            </a:lvl1pPr>
          </a:lstStyle>
          <a:p>
            <a:pPr>
              <a:defRPr/>
            </a:pPr>
            <a:fld id="{3DAC9CDE-C3DA-4FA6-9CB6-06CDD3BA7D54}" type="slidenum">
              <a:rPr lang="en-US" altLang="en-US"/>
              <a:pPr>
                <a:defRPr/>
              </a:pPr>
              <a:t>‹#›</a:t>
            </a:fld>
            <a:endParaRPr lang="en-US" altLang="en-US"/>
          </a:p>
        </p:txBody>
      </p:sp>
    </p:spTree>
    <p:extLst>
      <p:ext uri="{BB962C8B-B14F-4D97-AF65-F5344CB8AC3E}">
        <p14:creationId xmlns:p14="http://schemas.microsoft.com/office/powerpoint/2010/main" val="320465843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E4D0D-2ECA-4DEB-9A1F-D2BFA1C2E52A}"/>
              </a:ext>
            </a:extLst>
          </p:cNvPr>
          <p:cNvSpPr>
            <a:spLocks noGrp="1"/>
          </p:cNvSpPr>
          <p:nvPr>
            <p:ph type="title"/>
          </p:nvPr>
        </p:nvSpPr>
        <p:spPr>
          <a:xfrm>
            <a:off x="609600" y="274638"/>
            <a:ext cx="10972800" cy="1143000"/>
          </a:xfrm>
        </p:spPr>
        <p:txBody>
          <a:bodyPr/>
          <a:lstStyle/>
          <a:p>
            <a:r>
              <a:rPr lang="en-US"/>
              <a:t>Click to edit Master title style</a:t>
            </a:r>
          </a:p>
        </p:txBody>
      </p:sp>
      <p:sp>
        <p:nvSpPr>
          <p:cNvPr id="3" name="SmartArt Placeholder 2">
            <a:extLst>
              <a:ext uri="{FF2B5EF4-FFF2-40B4-BE49-F238E27FC236}">
                <a16:creationId xmlns:a16="http://schemas.microsoft.com/office/drawing/2014/main" id="{AA6FE278-58CF-4C04-9F1D-205438CFEAC7}"/>
              </a:ext>
            </a:extLst>
          </p:cNvPr>
          <p:cNvSpPr>
            <a:spLocks noGrp="1"/>
          </p:cNvSpPr>
          <p:nvPr>
            <p:ph type="dgm" idx="1"/>
          </p:nvPr>
        </p:nvSpPr>
        <p:spPr>
          <a:xfrm>
            <a:off x="2133600" y="1600201"/>
            <a:ext cx="9448800" cy="4525963"/>
          </a:xfrm>
        </p:spPr>
        <p:txBody>
          <a:bodyPr/>
          <a:lstStyle/>
          <a:p>
            <a:pPr lvl="0"/>
            <a:endParaRPr lang="en-US" noProof="0"/>
          </a:p>
        </p:txBody>
      </p:sp>
      <p:sp>
        <p:nvSpPr>
          <p:cNvPr id="4" name="Rectangle 4">
            <a:extLst>
              <a:ext uri="{FF2B5EF4-FFF2-40B4-BE49-F238E27FC236}">
                <a16:creationId xmlns:a16="http://schemas.microsoft.com/office/drawing/2014/main" id="{3EF4012C-D464-4E05-A8A7-A8A66C1A042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21301AF-4CAF-45F4-874B-A525B2D0759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80E9028-9F80-420F-B952-9F7C546CB696}"/>
              </a:ext>
            </a:extLst>
          </p:cNvPr>
          <p:cNvSpPr>
            <a:spLocks noGrp="1" noChangeArrowheads="1"/>
          </p:cNvSpPr>
          <p:nvPr>
            <p:ph type="sldNum" sz="quarter" idx="12"/>
          </p:nvPr>
        </p:nvSpPr>
        <p:spPr>
          <a:ln/>
        </p:spPr>
        <p:txBody>
          <a:bodyPr/>
          <a:lstStyle>
            <a:lvl1pPr>
              <a:defRPr/>
            </a:lvl1pPr>
          </a:lstStyle>
          <a:p>
            <a:pPr>
              <a:defRPr/>
            </a:pPr>
            <a:fld id="{BFF9483C-BD6C-4D5E-9D34-A51A0D6D9E7F}" type="slidenum">
              <a:rPr lang="en-US" altLang="en-US"/>
              <a:pPr>
                <a:defRPr/>
              </a:pPr>
              <a:t>‹#›</a:t>
            </a:fld>
            <a:endParaRPr lang="en-US" altLang="en-US"/>
          </a:p>
        </p:txBody>
      </p:sp>
    </p:spTree>
    <p:extLst>
      <p:ext uri="{BB962C8B-B14F-4D97-AF65-F5344CB8AC3E}">
        <p14:creationId xmlns:p14="http://schemas.microsoft.com/office/powerpoint/2010/main" val="299045210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3BC3B-8C48-4291-AFEB-968CB2A3EF54}"/>
              </a:ext>
            </a:extLst>
          </p:cNvPr>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09794FF-7528-4585-BC32-45D860638C95}"/>
              </a:ext>
            </a:extLst>
          </p:cNvPr>
          <p:cNvSpPr>
            <a:spLocks noGrp="1"/>
          </p:cNvSpPr>
          <p:nvPr>
            <p:ph sz="half" idx="1"/>
          </p:nvPr>
        </p:nvSpPr>
        <p:spPr>
          <a:xfrm>
            <a:off x="2133600" y="1600201"/>
            <a:ext cx="462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A8C55D-7C0B-4211-AFF4-69482460C33C}"/>
              </a:ext>
            </a:extLst>
          </p:cNvPr>
          <p:cNvSpPr>
            <a:spLocks noGrp="1"/>
          </p:cNvSpPr>
          <p:nvPr>
            <p:ph sz="quarter" idx="2"/>
          </p:nvPr>
        </p:nvSpPr>
        <p:spPr>
          <a:xfrm>
            <a:off x="6959600" y="1600200"/>
            <a:ext cx="46228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49891166-F663-4119-81E1-834F64309AA7}"/>
              </a:ext>
            </a:extLst>
          </p:cNvPr>
          <p:cNvSpPr>
            <a:spLocks noGrp="1"/>
          </p:cNvSpPr>
          <p:nvPr>
            <p:ph sz="quarter" idx="3"/>
          </p:nvPr>
        </p:nvSpPr>
        <p:spPr>
          <a:xfrm>
            <a:off x="6959600" y="3938589"/>
            <a:ext cx="46228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EEB13E86-A012-4D37-8492-FCC339330E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2AC1E453-0B90-4FA0-B30C-94C20796B0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8C1AD6EA-003C-4AD7-BF90-13EC6CE5D4C7}"/>
              </a:ext>
            </a:extLst>
          </p:cNvPr>
          <p:cNvSpPr>
            <a:spLocks noGrp="1" noChangeArrowheads="1"/>
          </p:cNvSpPr>
          <p:nvPr>
            <p:ph type="sldNum" sz="quarter" idx="12"/>
          </p:nvPr>
        </p:nvSpPr>
        <p:spPr>
          <a:ln/>
        </p:spPr>
        <p:txBody>
          <a:bodyPr/>
          <a:lstStyle>
            <a:lvl1pPr>
              <a:defRPr/>
            </a:lvl1pPr>
          </a:lstStyle>
          <a:p>
            <a:pPr>
              <a:defRPr/>
            </a:pPr>
            <a:fld id="{89D08146-22BC-4332-851E-C91FF4ABB5BA}" type="slidenum">
              <a:rPr lang="en-US" altLang="en-US"/>
              <a:pPr>
                <a:defRPr/>
              </a:pPr>
              <a:t>‹#›</a:t>
            </a:fld>
            <a:endParaRPr lang="en-US" altLang="en-US"/>
          </a:p>
        </p:txBody>
      </p:sp>
    </p:spTree>
    <p:extLst>
      <p:ext uri="{BB962C8B-B14F-4D97-AF65-F5344CB8AC3E}">
        <p14:creationId xmlns:p14="http://schemas.microsoft.com/office/powerpoint/2010/main" val="30946751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98AC9-6568-4DCE-BC37-98DB838762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BA3DFF-0A8F-42C6-A63C-1ACA461420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361556E-4D91-4FE9-9AB3-7B5D081FBC89}"/>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4A50BC30-84E7-49B8-A545-3E6E31471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9891D6-10BF-44CE-951C-A8DF6536FDF1}"/>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372516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FE604-C841-4F8E-BE29-FF271B0A0D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DFE80F-1B54-4333-9B9F-9BD6FE3923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A29849-4E05-463A-99C2-1B1BF87574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4E0783-966D-4F62-9375-CEA8B4F46E0A}"/>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6" name="Footer Placeholder 5">
            <a:extLst>
              <a:ext uri="{FF2B5EF4-FFF2-40B4-BE49-F238E27FC236}">
                <a16:creationId xmlns:a16="http://schemas.microsoft.com/office/drawing/2014/main" id="{02F7C593-F513-412C-8D7C-85CAD15D4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D61B8-53A7-4A7E-AA3C-937879141CF8}"/>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133851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8F21-F0E1-465A-8F80-5838C82074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B5139A-72AE-4AA3-8885-1F371D8099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D7B754-B56D-4884-B5D1-D0DDAF528B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D7FBEC-D158-4C9D-B942-235A1ADF2C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8CC706-471C-4CF0-8486-5CA014CD2F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41B28D-D550-4078-ADB7-510DA8C6B61B}"/>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8" name="Footer Placeholder 7">
            <a:extLst>
              <a:ext uri="{FF2B5EF4-FFF2-40B4-BE49-F238E27FC236}">
                <a16:creationId xmlns:a16="http://schemas.microsoft.com/office/drawing/2014/main" id="{E61D85A6-563C-4DA4-A072-FE81A764D3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14BACF-9295-436C-8587-89369F577450}"/>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82454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59BAC-E37C-4BCA-A9DE-2EF09F7D96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7D3CC2-5765-4E50-A029-D1EE2B158CB6}"/>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4" name="Footer Placeholder 3">
            <a:extLst>
              <a:ext uri="{FF2B5EF4-FFF2-40B4-BE49-F238E27FC236}">
                <a16:creationId xmlns:a16="http://schemas.microsoft.com/office/drawing/2014/main" id="{70D96EDA-E883-4608-AD97-5C8EF21AC4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E6D3BE-62E2-4ECC-B9E2-C7EDD5847D0E}"/>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1066491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73A325-3EA8-43EB-BB67-D8427D48AC92}"/>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3" name="Footer Placeholder 2">
            <a:extLst>
              <a:ext uri="{FF2B5EF4-FFF2-40B4-BE49-F238E27FC236}">
                <a16:creationId xmlns:a16="http://schemas.microsoft.com/office/drawing/2014/main" id="{6700B43E-6064-4440-BD09-A49F19F187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054AB3-10CD-4DD5-9E9B-5795D6A0C4E5}"/>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398626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5DFB1-89DA-4170-B764-49002AD4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72FDE2-6296-4062-8946-1E81B9DF06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62CCD9-DF99-4979-82F7-7C526A284A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ADA550-69BA-400D-B922-8C7E4B24455D}"/>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6" name="Footer Placeholder 5">
            <a:extLst>
              <a:ext uri="{FF2B5EF4-FFF2-40B4-BE49-F238E27FC236}">
                <a16:creationId xmlns:a16="http://schemas.microsoft.com/office/drawing/2014/main" id="{969FCB50-2C6C-41BE-8392-5C042D1CB0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6A0847-52F2-400D-AD99-1113963AC5DB}"/>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919321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5E41-9272-42B0-8F49-826F422F51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ED0E5F-F712-459E-BF7F-5F37A3A038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AF21DE-BFDD-48FE-8F4B-306267C11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B7B737-9C5A-438F-AEE0-CB257A4C7E0F}"/>
              </a:ext>
            </a:extLst>
          </p:cNvPr>
          <p:cNvSpPr>
            <a:spLocks noGrp="1"/>
          </p:cNvSpPr>
          <p:nvPr>
            <p:ph type="dt" sz="half" idx="10"/>
          </p:nvPr>
        </p:nvSpPr>
        <p:spPr/>
        <p:txBody>
          <a:bodyPr/>
          <a:lstStyle/>
          <a:p>
            <a:fld id="{45F808AE-850B-4E8A-9DDE-2672A51DC8AB}" type="datetimeFigureOut">
              <a:rPr lang="en-US" smtClean="0"/>
              <a:t>9/9/2018</a:t>
            </a:fld>
            <a:endParaRPr lang="en-US"/>
          </a:p>
        </p:txBody>
      </p:sp>
      <p:sp>
        <p:nvSpPr>
          <p:cNvPr id="6" name="Footer Placeholder 5">
            <a:extLst>
              <a:ext uri="{FF2B5EF4-FFF2-40B4-BE49-F238E27FC236}">
                <a16:creationId xmlns:a16="http://schemas.microsoft.com/office/drawing/2014/main" id="{D1BE654E-2D52-4304-A4BE-E0D5578D18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8FD1BC-2B4A-462A-8CDC-11170CD07728}"/>
              </a:ext>
            </a:extLst>
          </p:cNvPr>
          <p:cNvSpPr>
            <a:spLocks noGrp="1"/>
          </p:cNvSpPr>
          <p:nvPr>
            <p:ph type="sldNum" sz="quarter" idx="12"/>
          </p:nvPr>
        </p:nvSpPr>
        <p:spPr/>
        <p:txBody>
          <a:bodyPr/>
          <a:lstStyle/>
          <a:p>
            <a:fld id="{9DE70CC0-B470-4D5F-B094-9C8796263163}" type="slidenum">
              <a:rPr lang="en-US" smtClean="0"/>
              <a:t>‹#›</a:t>
            </a:fld>
            <a:endParaRPr lang="en-US"/>
          </a:p>
        </p:txBody>
      </p:sp>
    </p:spTree>
    <p:extLst>
      <p:ext uri="{BB962C8B-B14F-4D97-AF65-F5344CB8AC3E}">
        <p14:creationId xmlns:p14="http://schemas.microsoft.com/office/powerpoint/2010/main" val="289285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1.png"/><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74906D-E81D-4728-9345-62249C779F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F2DEF6-A855-41D1-8769-1F3BFAD0EC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0AAD6-3F03-4523-A830-7478355B54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808AE-850B-4E8A-9DDE-2672A51DC8AB}" type="datetimeFigureOut">
              <a:rPr lang="en-US" smtClean="0"/>
              <a:t>9/9/2018</a:t>
            </a:fld>
            <a:endParaRPr lang="en-US"/>
          </a:p>
        </p:txBody>
      </p:sp>
      <p:sp>
        <p:nvSpPr>
          <p:cNvPr id="5" name="Footer Placeholder 4">
            <a:extLst>
              <a:ext uri="{FF2B5EF4-FFF2-40B4-BE49-F238E27FC236}">
                <a16:creationId xmlns:a16="http://schemas.microsoft.com/office/drawing/2014/main" id="{45E91392-8C04-4CDD-AD38-E3A5EAD692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139248-7CC7-48CC-BA67-EF7C741552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70CC0-B470-4D5F-B094-9C8796263163}" type="slidenum">
              <a:rPr lang="en-US" smtClean="0"/>
              <a:t>‹#›</a:t>
            </a:fld>
            <a:endParaRPr lang="en-US"/>
          </a:p>
        </p:txBody>
      </p:sp>
    </p:spTree>
    <p:extLst>
      <p:ext uri="{BB962C8B-B14F-4D97-AF65-F5344CB8AC3E}">
        <p14:creationId xmlns:p14="http://schemas.microsoft.com/office/powerpoint/2010/main" val="2005006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Ecclesiology &amp; Eschatology background - color corrected">
            <a:extLst>
              <a:ext uri="{FF2B5EF4-FFF2-40B4-BE49-F238E27FC236}">
                <a16:creationId xmlns:a16="http://schemas.microsoft.com/office/drawing/2014/main" id="{FAC9BF42-0C6E-42DE-A11A-8FCA6F4B2689}"/>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3429000"/>
            <a:ext cx="248073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00B37008-39B8-45CF-888C-F0095893FBBB}"/>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41C7981-BD9F-4887-AF78-8851D1524922}"/>
              </a:ext>
            </a:extLst>
          </p:cNvPr>
          <p:cNvSpPr>
            <a:spLocks noGrp="1" noChangeArrowheads="1"/>
          </p:cNvSpPr>
          <p:nvPr>
            <p:ph type="body" idx="1"/>
          </p:nvPr>
        </p:nvSpPr>
        <p:spPr bwMode="auto">
          <a:xfrm>
            <a:off x="2133600" y="1600201"/>
            <a:ext cx="9448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7FC3A24-110D-4A9F-BB90-8CEF9278576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63F01E80-71D6-4B60-9E9D-5236938EE8AB}"/>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8950BA34-A1C0-476E-9A46-598426B5AD93}"/>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D8D2C29-0C01-48F6-9299-B570EB9CD224}" type="slidenum">
              <a:rPr lang="en-US" altLang="en-US"/>
              <a:pPr>
                <a:defRPr/>
              </a:pPr>
              <a:t>‹#›</a:t>
            </a:fld>
            <a:endParaRPr lang="en-US" altLang="en-US"/>
          </a:p>
        </p:txBody>
      </p:sp>
      <p:sp>
        <p:nvSpPr>
          <p:cNvPr id="1032" name="Rectangle 8">
            <a:extLst>
              <a:ext uri="{FF2B5EF4-FFF2-40B4-BE49-F238E27FC236}">
                <a16:creationId xmlns:a16="http://schemas.microsoft.com/office/drawing/2014/main" id="{C520876C-2B2F-4763-839F-228F48A1D01C}"/>
              </a:ext>
            </a:extLst>
          </p:cNvPr>
          <p:cNvSpPr>
            <a:spLocks noChangeArrowheads="1"/>
          </p:cNvSpPr>
          <p:nvPr/>
        </p:nvSpPr>
        <p:spPr bwMode="auto">
          <a:xfrm>
            <a:off x="2438400" y="6610350"/>
            <a:ext cx="4064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900"/>
              <a:t>© Copyright 2004-2006, Reclaiming the Mind Ministries.</a:t>
            </a:r>
          </a:p>
        </p:txBody>
      </p:sp>
      <p:pic>
        <p:nvPicPr>
          <p:cNvPr id="1033" name="Picture 10">
            <a:extLst>
              <a:ext uri="{FF2B5EF4-FFF2-40B4-BE49-F238E27FC236}">
                <a16:creationId xmlns:a16="http://schemas.microsoft.com/office/drawing/2014/main" id="{BE25B424-E781-4FAD-8D12-478BB020CAB1}"/>
              </a:ext>
            </a:extLst>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10871200" y="6324601"/>
            <a:ext cx="12446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84827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000" kern="1200">
          <a:solidFill>
            <a:srgbClr val="80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2pPr>
      <a:lvl3pPr algn="ctr" rtl="0" eaLnBrk="0" fontAlgn="base" hangingPunct="0">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3pPr>
      <a:lvl4pPr algn="ctr" rtl="0" eaLnBrk="0" fontAlgn="base" hangingPunct="0">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4pPr>
      <a:lvl5pPr algn="ctr" rtl="0" eaLnBrk="0" fontAlgn="base" hangingPunct="0">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5pPr>
      <a:lvl6pPr marL="4572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6pPr>
      <a:lvl7pPr marL="9144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7pPr>
      <a:lvl8pPr marL="13716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8pPr>
      <a:lvl9pPr marL="1828800" algn="ctr" rtl="0" fontAlgn="base">
        <a:spcBef>
          <a:spcPct val="0"/>
        </a:spcBef>
        <a:spcAft>
          <a:spcPct val="0"/>
        </a:spcAft>
        <a:defRPr sz="4000">
          <a:solidFill>
            <a:srgbClr val="800000"/>
          </a:solidFill>
          <a:effectLst>
            <a:outerShdw blurRad="38100" dist="38100" dir="2700000" algn="tl">
              <a:srgbClr val="C0C0C0"/>
            </a:outerShdw>
          </a:effectLst>
          <a:latin typeface="Perpetua Titling MT" panose="02020502060505020804" pitchFamily="18" charset="0"/>
        </a:defRPr>
      </a:lvl9pPr>
    </p:titleStyle>
    <p:bodyStyle>
      <a:lvl1pPr marL="342900" indent="-342900" algn="l" rtl="0" eaLnBrk="0" fontAlgn="base" hangingPunct="0">
        <a:spcBef>
          <a:spcPct val="20000"/>
        </a:spcBef>
        <a:spcAft>
          <a:spcPct val="0"/>
        </a:spcAft>
        <a:buClr>
          <a:srgbClr val="800000"/>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800000"/>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800000"/>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800000"/>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8000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BAA89868-A8A7-473C-8BE2-2E95A47164DB}"/>
              </a:ext>
            </a:extLst>
          </p:cNvPr>
          <p:cNvSpPr>
            <a:spLocks noGrp="1" noChangeArrowheads="1"/>
          </p:cNvSpPr>
          <p:nvPr>
            <p:ph type="ftr"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a:solidFill>
                  <a:srgbClr val="000000"/>
                </a:solidFill>
              </a:rPr>
              <a:t>© Copyright 2004-2006, Reclaiming the Mind Ministries.</a:t>
            </a:r>
          </a:p>
        </p:txBody>
      </p:sp>
      <p:sp>
        <p:nvSpPr>
          <p:cNvPr id="17411" name="Rectangle 2">
            <a:extLst>
              <a:ext uri="{FF2B5EF4-FFF2-40B4-BE49-F238E27FC236}">
                <a16:creationId xmlns:a16="http://schemas.microsoft.com/office/drawing/2014/main" id="{DE1C4425-9403-4F42-9B51-5DCAE291EDD0}"/>
              </a:ext>
            </a:extLst>
          </p:cNvPr>
          <p:cNvSpPr>
            <a:spLocks noGrp="1" noChangeArrowheads="1"/>
          </p:cNvSpPr>
          <p:nvPr>
            <p:ph type="subTitle" idx="1"/>
          </p:nvPr>
        </p:nvSpPr>
        <p:spPr/>
        <p:txBody>
          <a:bodyPr/>
          <a:lstStyle/>
          <a:p>
            <a:pPr eaLnBrk="1" hangingPunct="1"/>
            <a:endParaRPr lang="en-US" altLang="en-US"/>
          </a:p>
        </p:txBody>
      </p:sp>
      <p:sp>
        <p:nvSpPr>
          <p:cNvPr id="19459" name="Rectangle 3">
            <a:extLst>
              <a:ext uri="{FF2B5EF4-FFF2-40B4-BE49-F238E27FC236}">
                <a16:creationId xmlns:a16="http://schemas.microsoft.com/office/drawing/2014/main" id="{5830E628-D79E-4FD5-BDB6-1C2764B414D8}"/>
              </a:ext>
            </a:extLst>
          </p:cNvPr>
          <p:cNvSpPr>
            <a:spLocks noGrp="1" noChangeArrowheads="1"/>
          </p:cNvSpPr>
          <p:nvPr>
            <p:ph type="ctrTitle"/>
          </p:nvPr>
        </p:nvSpPr>
        <p:spPr/>
        <p:txBody>
          <a:bodyPr/>
          <a:lstStyle/>
          <a:p>
            <a:pPr eaLnBrk="1" hangingPunct="1">
              <a:defRPr/>
            </a:pPr>
            <a:r>
              <a:rPr lang="en-US" altLang="en-US" sz="3200">
                <a:latin typeface="Perpetua" panose="02020502060401020303" pitchFamily="18" charset="0"/>
              </a:rPr>
              <a:t>Session 1:</a:t>
            </a:r>
            <a:br>
              <a:rPr lang="en-US" altLang="en-US" sz="3200">
                <a:latin typeface="Perpetua" panose="02020502060401020303" pitchFamily="18" charset="0"/>
              </a:rPr>
            </a:br>
            <a:r>
              <a:rPr lang="en-US" altLang="en-US" sz="3200"/>
              <a:t>the Nature of the Church</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233930C-80A9-46E0-8A8B-4EA760EF125C}"/>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20483" name="Rectangle 3">
            <a:extLst>
              <a:ext uri="{FF2B5EF4-FFF2-40B4-BE49-F238E27FC236}">
                <a16:creationId xmlns:a16="http://schemas.microsoft.com/office/drawing/2014/main" id="{2968D080-BA64-4C57-8ADB-69BAA2092404}"/>
              </a:ext>
            </a:extLst>
          </p:cNvPr>
          <p:cNvSpPr>
            <a:spLocks noGrp="1" noChangeArrowheads="1"/>
          </p:cNvSpPr>
          <p:nvPr>
            <p:ph type="body" idx="1"/>
          </p:nvPr>
        </p:nvSpPr>
        <p:spPr/>
        <p:txBody>
          <a:bodyPr/>
          <a:lstStyle/>
          <a:p>
            <a:pPr marL="0" indent="0" algn="ctr" eaLnBrk="1" hangingPunct="1">
              <a:buNone/>
              <a:defRPr/>
            </a:pPr>
            <a:endParaRPr lang="en-US" altLang="en-US" sz="4000">
              <a:effectLst>
                <a:outerShdw blurRad="38100" dist="38100" dir="2700000" algn="tl">
                  <a:srgbClr val="C0C0C0"/>
                </a:outerShdw>
              </a:effectLst>
            </a:endParaRPr>
          </a:p>
          <a:p>
            <a:pPr marL="0" indent="0" algn="ctr" eaLnBrk="1" hangingPunct="1">
              <a:buNone/>
              <a:defRPr/>
            </a:pPr>
            <a:r>
              <a:rPr lang="en-US" altLang="en-US" sz="4000">
                <a:effectLst>
                  <a:outerShdw blurRad="38100" dist="38100" dir="2700000" algn="tl">
                    <a:srgbClr val="C0C0C0"/>
                  </a:outerShdw>
                </a:effectLst>
              </a:rPr>
              <a:t>What is the nature of the Church?</a:t>
            </a: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F1B378BF-C7CF-4827-AC1F-AE782B0C8E9D}"/>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9331" name="Rectangle 3">
            <a:extLst>
              <a:ext uri="{FF2B5EF4-FFF2-40B4-BE49-F238E27FC236}">
                <a16:creationId xmlns:a16="http://schemas.microsoft.com/office/drawing/2014/main" id="{ED9829ED-DE9D-4FC8-8838-53870454CC12}"/>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Strengths of the Roman Catholic view:</a:t>
            </a:r>
          </a:p>
          <a:p>
            <a:pPr lvl="1" eaLnBrk="1" hangingPunct="1">
              <a:defRPr/>
            </a:pPr>
            <a:r>
              <a:rPr lang="en-US" altLang="en-US"/>
              <a:t>Sees the visible Church as an important component in the plan of God.</a:t>
            </a:r>
          </a:p>
          <a:p>
            <a:pPr lvl="1" eaLnBrk="1" hangingPunct="1">
              <a:defRPr/>
            </a:pPr>
            <a:r>
              <a:rPr lang="en-US" altLang="en-US"/>
              <a:t>Creates unity of doctrine and practice.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173162C6-10D2-49E4-A100-88E00A361E97}"/>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0355" name="Rectangle 3">
            <a:extLst>
              <a:ext uri="{FF2B5EF4-FFF2-40B4-BE49-F238E27FC236}">
                <a16:creationId xmlns:a16="http://schemas.microsoft.com/office/drawing/2014/main" id="{9CE2DDEA-9D78-406B-9495-80DD6452457D}"/>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0BB25C30-717B-4A8D-8996-140DE6CD4349}"/>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2403" name="Rectangle 3">
            <a:extLst>
              <a:ext uri="{FF2B5EF4-FFF2-40B4-BE49-F238E27FC236}">
                <a16:creationId xmlns:a16="http://schemas.microsoft.com/office/drawing/2014/main" id="{61F4CA48-12CF-4695-916C-B477EA14D691}"/>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Weaknesses of the Roman Catholic view:</a:t>
            </a:r>
          </a:p>
          <a:p>
            <a:pPr lvl="1" eaLnBrk="1" hangingPunct="1">
              <a:defRPr/>
            </a:pPr>
            <a:r>
              <a:rPr lang="en-US" altLang="en-US"/>
              <a:t>Fails to realize the importance of the unity that the Holy Spirit gives to all those who have been justified by faith.</a:t>
            </a:r>
          </a:p>
          <a:p>
            <a:pPr lvl="1" eaLnBrk="1" hangingPunct="1">
              <a:defRPr/>
            </a:pPr>
            <a:r>
              <a:rPr lang="en-US" altLang="en-US"/>
              <a:t>Gives the institutional Church sacramental power that is not granted to it by God.</a:t>
            </a:r>
          </a:p>
          <a:p>
            <a:pPr lvl="1" eaLnBrk="1" hangingPunct="1">
              <a:defRPr/>
            </a:pPr>
            <a:r>
              <a:rPr lang="en-US" altLang="en-US"/>
              <a:t>While it creates unity, it does not tend to recognize diversity.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77002466-D6C6-4087-95E2-420D59B058F6}"/>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2819" name="Rectangle 3">
            <a:extLst>
              <a:ext uri="{FF2B5EF4-FFF2-40B4-BE49-F238E27FC236}">
                <a16:creationId xmlns:a16="http://schemas.microsoft.com/office/drawing/2014/main" id="{043B1685-CB6D-40FD-BB92-4EDCB5811AC3}"/>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The Evangelical Protestant view </a:t>
            </a:r>
          </a:p>
          <a:p>
            <a:pPr marL="0" indent="0" algn="ctr">
              <a:buNone/>
              <a:defRPr/>
            </a:pPr>
            <a:r>
              <a:rPr lang="en-US" altLang="en-US" sz="4000">
                <a:effectLst>
                  <a:outerShdw blurRad="38100" dist="38100" dir="2700000" algn="tl">
                    <a:srgbClr val="C0C0C0"/>
                  </a:outerShdw>
                </a:effectLst>
              </a:rPr>
              <a:t>of the Church</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a:extLst>
              <a:ext uri="{FF2B5EF4-FFF2-40B4-BE49-F238E27FC236}">
                <a16:creationId xmlns:a16="http://schemas.microsoft.com/office/drawing/2014/main" id="{7B5B66D2-9844-45C0-9F2D-F813AE76DB4F}"/>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8691" name="Rectangle 3">
            <a:extLst>
              <a:ext uri="{FF2B5EF4-FFF2-40B4-BE49-F238E27FC236}">
                <a16:creationId xmlns:a16="http://schemas.microsoft.com/office/drawing/2014/main" id="{0A216E6A-626D-428F-AA8C-FC88E2346A08}"/>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What is the Evangelical Protestant view of the Church?</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a:extLst>
              <a:ext uri="{FF2B5EF4-FFF2-40B4-BE49-F238E27FC236}">
                <a16:creationId xmlns:a16="http://schemas.microsoft.com/office/drawing/2014/main" id="{5FA620D2-B60C-4203-ADC9-9A53AF26F509}"/>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4514" name="Rectangle 2">
            <a:extLst>
              <a:ext uri="{FF2B5EF4-FFF2-40B4-BE49-F238E27FC236}">
                <a16:creationId xmlns:a16="http://schemas.microsoft.com/office/drawing/2014/main" id="{C7AF9080-A472-4C85-8961-4660848F35A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0356" name="Line 6">
            <a:extLst>
              <a:ext uri="{FF2B5EF4-FFF2-40B4-BE49-F238E27FC236}">
                <a16:creationId xmlns:a16="http://schemas.microsoft.com/office/drawing/2014/main" id="{C9471C4E-7DFA-4935-8CF9-51395FF4C8E4}"/>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7" name="Text Box 7">
            <a:extLst>
              <a:ext uri="{FF2B5EF4-FFF2-40B4-BE49-F238E27FC236}">
                <a16:creationId xmlns:a16="http://schemas.microsoft.com/office/drawing/2014/main" id="{1A256541-FBCF-418F-BFB7-9E020025721C}"/>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2000 A.D.</a:t>
            </a:r>
          </a:p>
        </p:txBody>
      </p:sp>
      <p:sp>
        <p:nvSpPr>
          <p:cNvPr id="100358" name="Text Box 8">
            <a:extLst>
              <a:ext uri="{FF2B5EF4-FFF2-40B4-BE49-F238E27FC236}">
                <a16:creationId xmlns:a16="http://schemas.microsoft.com/office/drawing/2014/main" id="{C4426B94-A638-4D67-AB4A-73B9E9003278}"/>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100 A.D.</a:t>
            </a:r>
          </a:p>
        </p:txBody>
      </p:sp>
      <p:grpSp>
        <p:nvGrpSpPr>
          <p:cNvPr id="100359" name="Group 9">
            <a:extLst>
              <a:ext uri="{FF2B5EF4-FFF2-40B4-BE49-F238E27FC236}">
                <a16:creationId xmlns:a16="http://schemas.microsoft.com/office/drawing/2014/main" id="{547F358F-17EC-4CDF-9AFC-77A9423E1E15}"/>
              </a:ext>
            </a:extLst>
          </p:cNvPr>
          <p:cNvGrpSpPr>
            <a:grpSpLocks/>
          </p:cNvGrpSpPr>
          <p:nvPr/>
        </p:nvGrpSpPr>
        <p:grpSpPr bwMode="auto">
          <a:xfrm>
            <a:off x="3948118" y="5486400"/>
            <a:ext cx="560388" cy="903288"/>
            <a:chOff x="4145" y="3456"/>
            <a:chExt cx="353" cy="569"/>
          </a:xfrm>
        </p:grpSpPr>
        <p:sp>
          <p:nvSpPr>
            <p:cNvPr id="100384" name="Text Box 10">
              <a:extLst>
                <a:ext uri="{FF2B5EF4-FFF2-40B4-BE49-F238E27FC236}">
                  <a16:creationId xmlns:a16="http://schemas.microsoft.com/office/drawing/2014/main" id="{335D1A61-60C1-4F25-A009-E7B7BCCB2FCA}"/>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300</a:t>
              </a:r>
            </a:p>
          </p:txBody>
        </p:sp>
        <p:sp>
          <p:nvSpPr>
            <p:cNvPr id="100385" name="Line 11">
              <a:extLst>
                <a:ext uri="{FF2B5EF4-FFF2-40B4-BE49-F238E27FC236}">
                  <a16:creationId xmlns:a16="http://schemas.microsoft.com/office/drawing/2014/main" id="{D09CB843-482E-4A99-A3D3-DF421A906CCB}"/>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360" name="Group 12">
            <a:extLst>
              <a:ext uri="{FF2B5EF4-FFF2-40B4-BE49-F238E27FC236}">
                <a16:creationId xmlns:a16="http://schemas.microsoft.com/office/drawing/2014/main" id="{08942FC8-A912-41BB-AAE7-B619421654A9}"/>
              </a:ext>
            </a:extLst>
          </p:cNvPr>
          <p:cNvGrpSpPr>
            <a:grpSpLocks/>
          </p:cNvGrpSpPr>
          <p:nvPr/>
        </p:nvGrpSpPr>
        <p:grpSpPr bwMode="auto">
          <a:xfrm>
            <a:off x="7339013" y="5486400"/>
            <a:ext cx="673100" cy="903288"/>
            <a:chOff x="4109" y="3456"/>
            <a:chExt cx="424" cy="569"/>
          </a:xfrm>
        </p:grpSpPr>
        <p:sp>
          <p:nvSpPr>
            <p:cNvPr id="100382" name="Text Box 13">
              <a:extLst>
                <a:ext uri="{FF2B5EF4-FFF2-40B4-BE49-F238E27FC236}">
                  <a16:creationId xmlns:a16="http://schemas.microsoft.com/office/drawing/2014/main" id="{F6180507-F8D4-4FF3-B659-C93FE6E1811F}"/>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1500</a:t>
              </a:r>
            </a:p>
          </p:txBody>
        </p:sp>
        <p:sp>
          <p:nvSpPr>
            <p:cNvPr id="100383" name="Line 14">
              <a:extLst>
                <a:ext uri="{FF2B5EF4-FFF2-40B4-BE49-F238E27FC236}">
                  <a16:creationId xmlns:a16="http://schemas.microsoft.com/office/drawing/2014/main" id="{A8D8CABD-EB32-41EA-824D-A610670EBC84}"/>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361" name="Group 15">
            <a:extLst>
              <a:ext uri="{FF2B5EF4-FFF2-40B4-BE49-F238E27FC236}">
                <a16:creationId xmlns:a16="http://schemas.microsoft.com/office/drawing/2014/main" id="{021CF43E-A915-497A-8CEB-23E479225553}"/>
              </a:ext>
            </a:extLst>
          </p:cNvPr>
          <p:cNvGrpSpPr>
            <a:grpSpLocks/>
          </p:cNvGrpSpPr>
          <p:nvPr/>
        </p:nvGrpSpPr>
        <p:grpSpPr bwMode="auto">
          <a:xfrm>
            <a:off x="8486776" y="5486400"/>
            <a:ext cx="663575" cy="903288"/>
            <a:chOff x="4112" y="3456"/>
            <a:chExt cx="418" cy="569"/>
          </a:xfrm>
        </p:grpSpPr>
        <p:sp>
          <p:nvSpPr>
            <p:cNvPr id="100380" name="Text Box 16">
              <a:extLst>
                <a:ext uri="{FF2B5EF4-FFF2-40B4-BE49-F238E27FC236}">
                  <a16:creationId xmlns:a16="http://schemas.microsoft.com/office/drawing/2014/main" id="{39A071BE-0BB2-4FDF-9BCC-7DB214EB6371}"/>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1900</a:t>
              </a:r>
            </a:p>
          </p:txBody>
        </p:sp>
        <p:sp>
          <p:nvSpPr>
            <p:cNvPr id="100381" name="Line 17">
              <a:extLst>
                <a:ext uri="{FF2B5EF4-FFF2-40B4-BE49-F238E27FC236}">
                  <a16:creationId xmlns:a16="http://schemas.microsoft.com/office/drawing/2014/main" id="{CF63EFE7-E7EE-4E46-8BAD-9C74F2A6A016}"/>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0362" name="Line 18">
            <a:extLst>
              <a:ext uri="{FF2B5EF4-FFF2-40B4-BE49-F238E27FC236}">
                <a16:creationId xmlns:a16="http://schemas.microsoft.com/office/drawing/2014/main" id="{ACFB75FF-D2E5-4E9A-899A-8BEC038F5773}"/>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0363" name="Group 19">
            <a:extLst>
              <a:ext uri="{FF2B5EF4-FFF2-40B4-BE49-F238E27FC236}">
                <a16:creationId xmlns:a16="http://schemas.microsoft.com/office/drawing/2014/main" id="{0E709733-6CAE-47D3-8F9E-C3ADE22BB423}"/>
              </a:ext>
            </a:extLst>
          </p:cNvPr>
          <p:cNvGrpSpPr>
            <a:grpSpLocks/>
          </p:cNvGrpSpPr>
          <p:nvPr/>
        </p:nvGrpSpPr>
        <p:grpSpPr bwMode="auto">
          <a:xfrm>
            <a:off x="7696200" y="4724400"/>
            <a:ext cx="2514600" cy="457200"/>
            <a:chOff x="4176" y="2976"/>
            <a:chExt cx="1296" cy="288"/>
          </a:xfrm>
        </p:grpSpPr>
        <p:sp>
          <p:nvSpPr>
            <p:cNvPr id="100377" name="Text Box 20">
              <a:extLst>
                <a:ext uri="{FF2B5EF4-FFF2-40B4-BE49-F238E27FC236}">
                  <a16:creationId xmlns:a16="http://schemas.microsoft.com/office/drawing/2014/main" id="{D4B129E8-AC70-4914-A0AC-108AFD7E56E5}"/>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Liberal</a:t>
              </a:r>
            </a:p>
          </p:txBody>
        </p:sp>
        <p:sp>
          <p:nvSpPr>
            <p:cNvPr id="100378" name="Line 21">
              <a:extLst>
                <a:ext uri="{FF2B5EF4-FFF2-40B4-BE49-F238E27FC236}">
                  <a16:creationId xmlns:a16="http://schemas.microsoft.com/office/drawing/2014/main" id="{2C685FE1-DF05-402A-A3BA-7A9C22EBB5D5}"/>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79" name="Line 22">
              <a:extLst>
                <a:ext uri="{FF2B5EF4-FFF2-40B4-BE49-F238E27FC236}">
                  <a16:creationId xmlns:a16="http://schemas.microsoft.com/office/drawing/2014/main" id="{AFCE58D6-D5F9-43D1-BEF2-C36F03CD51AC}"/>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364" name="Group 23">
            <a:extLst>
              <a:ext uri="{FF2B5EF4-FFF2-40B4-BE49-F238E27FC236}">
                <a16:creationId xmlns:a16="http://schemas.microsoft.com/office/drawing/2014/main" id="{9BD6B683-D598-46CE-BF6B-23410E19E6C1}"/>
              </a:ext>
            </a:extLst>
          </p:cNvPr>
          <p:cNvGrpSpPr>
            <a:grpSpLocks/>
          </p:cNvGrpSpPr>
          <p:nvPr/>
        </p:nvGrpSpPr>
        <p:grpSpPr bwMode="auto">
          <a:xfrm>
            <a:off x="8424864" y="4191000"/>
            <a:ext cx="2471737" cy="457200"/>
            <a:chOff x="4347" y="2640"/>
            <a:chExt cx="1557" cy="288"/>
          </a:xfrm>
        </p:grpSpPr>
        <p:sp>
          <p:nvSpPr>
            <p:cNvPr id="100375" name="Text Box 24">
              <a:extLst>
                <a:ext uri="{FF2B5EF4-FFF2-40B4-BE49-F238E27FC236}">
                  <a16:creationId xmlns:a16="http://schemas.microsoft.com/office/drawing/2014/main" id="{C8BF1D97-5DAA-4F5B-86B8-DA3E8F05A653}"/>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Liberation</a:t>
              </a:r>
            </a:p>
          </p:txBody>
        </p:sp>
        <p:sp>
          <p:nvSpPr>
            <p:cNvPr id="100376" name="Line 25">
              <a:extLst>
                <a:ext uri="{FF2B5EF4-FFF2-40B4-BE49-F238E27FC236}">
                  <a16:creationId xmlns:a16="http://schemas.microsoft.com/office/drawing/2014/main" id="{7D39D37E-77B4-4B7D-A4E1-38713209DE2C}"/>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0365" name="Group 29">
            <a:extLst>
              <a:ext uri="{FF2B5EF4-FFF2-40B4-BE49-F238E27FC236}">
                <a16:creationId xmlns:a16="http://schemas.microsoft.com/office/drawing/2014/main" id="{5C9C9929-B062-41EB-896A-160EC8A2DF0B}"/>
              </a:ext>
            </a:extLst>
          </p:cNvPr>
          <p:cNvGrpSpPr>
            <a:grpSpLocks/>
          </p:cNvGrpSpPr>
          <p:nvPr/>
        </p:nvGrpSpPr>
        <p:grpSpPr bwMode="auto">
          <a:xfrm>
            <a:off x="1676400" y="3657600"/>
            <a:ext cx="8686800" cy="457200"/>
            <a:chOff x="96" y="2304"/>
            <a:chExt cx="5472" cy="288"/>
          </a:xfrm>
        </p:grpSpPr>
        <p:sp>
          <p:nvSpPr>
            <p:cNvPr id="100372" name="Text Box 26">
              <a:extLst>
                <a:ext uri="{FF2B5EF4-FFF2-40B4-BE49-F238E27FC236}">
                  <a16:creationId xmlns:a16="http://schemas.microsoft.com/office/drawing/2014/main" id="{F37CB073-EEEC-470C-A99B-ADE719FB6AFB}"/>
                </a:ext>
              </a:extLst>
            </p:cNvPr>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Roman Catholic</a:t>
              </a:r>
            </a:p>
          </p:txBody>
        </p:sp>
        <p:sp>
          <p:nvSpPr>
            <p:cNvPr id="100373" name="Line 27">
              <a:extLst>
                <a:ext uri="{FF2B5EF4-FFF2-40B4-BE49-F238E27FC236}">
                  <a16:creationId xmlns:a16="http://schemas.microsoft.com/office/drawing/2014/main" id="{B2E12414-B7B7-43A6-A299-EF9E825AAEE7}"/>
                </a:ext>
              </a:extLst>
            </p:cNvPr>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74" name="Line 28">
              <a:extLst>
                <a:ext uri="{FF2B5EF4-FFF2-40B4-BE49-F238E27FC236}">
                  <a16:creationId xmlns:a16="http://schemas.microsoft.com/office/drawing/2014/main" id="{3B960FB5-0BA7-453E-80CC-FC0820FAC745}"/>
                </a:ext>
              </a:extLst>
            </p:cNvPr>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52" name="Group 40">
            <a:extLst>
              <a:ext uri="{FF2B5EF4-FFF2-40B4-BE49-F238E27FC236}">
                <a16:creationId xmlns:a16="http://schemas.microsoft.com/office/drawing/2014/main" id="{4F58A6A1-34A5-4274-836B-9613C9C9D883}"/>
              </a:ext>
            </a:extLst>
          </p:cNvPr>
          <p:cNvGrpSpPr>
            <a:grpSpLocks/>
          </p:cNvGrpSpPr>
          <p:nvPr/>
        </p:nvGrpSpPr>
        <p:grpSpPr bwMode="auto">
          <a:xfrm>
            <a:off x="1676400" y="3124200"/>
            <a:ext cx="8686800" cy="457200"/>
            <a:chOff x="96" y="1968"/>
            <a:chExt cx="5472" cy="288"/>
          </a:xfrm>
        </p:grpSpPr>
        <p:sp>
          <p:nvSpPr>
            <p:cNvPr id="100367" name="Text Box 31">
              <a:extLst>
                <a:ext uri="{FF2B5EF4-FFF2-40B4-BE49-F238E27FC236}">
                  <a16:creationId xmlns:a16="http://schemas.microsoft.com/office/drawing/2014/main" id="{2DCB59E4-A0E8-48CE-A5D6-908DBBF1A2EE}"/>
                </a:ext>
              </a:extLst>
            </p:cNvPr>
            <p:cNvSpPr txBox="1">
              <a:spLocks noChangeArrowheads="1"/>
            </p:cNvSpPr>
            <p:nvPr/>
          </p:nvSpPr>
          <p:spPr bwMode="auto">
            <a:xfrm>
              <a:off x="96" y="1968"/>
              <a:ext cx="2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solidFill>
                    <a:srgbClr val="990000"/>
                  </a:solidFill>
                  <a:latin typeface="Calligrapher" pitchFamily="2" charset="0"/>
                </a:rPr>
                <a:t>Evangelical Protestant</a:t>
              </a:r>
            </a:p>
          </p:txBody>
        </p:sp>
        <p:sp>
          <p:nvSpPr>
            <p:cNvPr id="100368" name="Line 33">
              <a:extLst>
                <a:ext uri="{FF2B5EF4-FFF2-40B4-BE49-F238E27FC236}">
                  <a16:creationId xmlns:a16="http://schemas.microsoft.com/office/drawing/2014/main" id="{C034DE2A-7B97-4A72-A75A-E2CD83D64B06}"/>
                </a:ext>
              </a:extLst>
            </p:cNvPr>
            <p:cNvSpPr>
              <a:spLocks noChangeShapeType="1"/>
            </p:cNvSpPr>
            <p:nvPr/>
          </p:nvSpPr>
          <p:spPr bwMode="auto">
            <a:xfrm flipH="1">
              <a:off x="3840" y="2208"/>
              <a:ext cx="17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9" name="Line 35">
              <a:extLst>
                <a:ext uri="{FF2B5EF4-FFF2-40B4-BE49-F238E27FC236}">
                  <a16:creationId xmlns:a16="http://schemas.microsoft.com/office/drawing/2014/main" id="{7FFC83EC-75C5-4AEE-88D7-E4C14275EA22}"/>
                </a:ext>
              </a:extLst>
            </p:cNvPr>
            <p:cNvSpPr>
              <a:spLocks noChangeShapeType="1"/>
            </p:cNvSpPr>
            <p:nvPr/>
          </p:nvSpPr>
          <p:spPr bwMode="auto">
            <a:xfrm flipH="1">
              <a:off x="240" y="2208"/>
              <a:ext cx="124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70" name="Line 36">
              <a:extLst>
                <a:ext uri="{FF2B5EF4-FFF2-40B4-BE49-F238E27FC236}">
                  <a16:creationId xmlns:a16="http://schemas.microsoft.com/office/drawing/2014/main" id="{31FE5062-07EE-45C6-BAC6-D1AE63DF50A7}"/>
                </a:ext>
              </a:extLst>
            </p:cNvPr>
            <p:cNvSpPr>
              <a:spLocks noChangeShapeType="1"/>
            </p:cNvSpPr>
            <p:nvPr/>
          </p:nvSpPr>
          <p:spPr bwMode="auto">
            <a:xfrm flipH="1">
              <a:off x="1488" y="2208"/>
              <a:ext cx="1680"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71" name="Line 39">
              <a:extLst>
                <a:ext uri="{FF2B5EF4-FFF2-40B4-BE49-F238E27FC236}">
                  <a16:creationId xmlns:a16="http://schemas.microsoft.com/office/drawing/2014/main" id="{6BDE681B-2C91-4674-819C-3DF80D28D4D9}"/>
                </a:ext>
              </a:extLst>
            </p:cNvPr>
            <p:cNvSpPr>
              <a:spLocks noChangeShapeType="1"/>
            </p:cNvSpPr>
            <p:nvPr/>
          </p:nvSpPr>
          <p:spPr bwMode="auto">
            <a:xfrm flipH="1">
              <a:off x="3168" y="2208"/>
              <a:ext cx="624"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4552"/>
                                        </p:tgtEl>
                                        <p:attrNameLst>
                                          <p:attrName>style.visibility</p:attrName>
                                        </p:attrNameLst>
                                      </p:cBhvr>
                                      <p:to>
                                        <p:strVal val="visible"/>
                                      </p:to>
                                    </p:set>
                                    <p:animEffect transition="in" filter="wipe(left)">
                                      <p:cBhvr>
                                        <p:cTn id="7" dur="2000"/>
                                        <p:tgtEl>
                                          <p:spTgt spid="64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F0FE349-53EB-4D8C-805B-EFE1228D187D}"/>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2403" name="Rectangle 3">
            <a:extLst>
              <a:ext uri="{FF2B5EF4-FFF2-40B4-BE49-F238E27FC236}">
                <a16:creationId xmlns:a16="http://schemas.microsoft.com/office/drawing/2014/main" id="{5D6F9B50-F173-49AF-95B4-68A56A7704EB}"/>
              </a:ext>
            </a:extLst>
          </p:cNvPr>
          <p:cNvSpPr>
            <a:spLocks noGrp="1" noChangeArrowheads="1"/>
          </p:cNvSpPr>
          <p:nvPr>
            <p:ph type="body" idx="1"/>
          </p:nvPr>
        </p:nvSpPr>
        <p:spPr>
          <a:xfrm>
            <a:off x="3657600" y="1600201"/>
            <a:ext cx="6629400" cy="4525963"/>
          </a:xfrm>
        </p:spPr>
        <p:txBody>
          <a:bodyPr/>
          <a:lstStyle/>
          <a:p>
            <a:pPr marL="2008188" indent="-2008188">
              <a:buNone/>
            </a:pPr>
            <a:r>
              <a:rPr lang="en-US" altLang="en-US" b="1"/>
              <a:t>Belief: </a:t>
            </a:r>
            <a:r>
              <a:rPr lang="en-US" altLang="en-US"/>
              <a:t>	The Church is the body of Christ composed of all those who have been justified by faith alone.</a:t>
            </a:r>
          </a:p>
          <a:p>
            <a:pPr marL="2008188" indent="-2008188">
              <a:buNone/>
            </a:pPr>
            <a:r>
              <a:rPr lang="en-US" altLang="en-US" b="1"/>
              <a:t>Adherents</a:t>
            </a:r>
            <a:r>
              <a:rPr lang="en-US" altLang="en-US"/>
              <a:t>: All Evangelical Protestants.</a:t>
            </a:r>
            <a:r>
              <a:rPr lang="en-US" altLang="en-US" b="1"/>
              <a:t>	</a:t>
            </a:r>
            <a:endParaRPr lang="en-US" alt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5382AFB9-50E1-4D0F-B7DA-5F99A8FD338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4451" name="Rectangle 4">
            <a:extLst>
              <a:ext uri="{FF2B5EF4-FFF2-40B4-BE49-F238E27FC236}">
                <a16:creationId xmlns:a16="http://schemas.microsoft.com/office/drawing/2014/main" id="{DEE641C0-E584-4662-AC39-F70683E9822C}"/>
              </a:ext>
            </a:extLst>
          </p:cNvPr>
          <p:cNvSpPr>
            <a:spLocks noChangeArrowheads="1"/>
          </p:cNvSpPr>
          <p:nvPr/>
        </p:nvSpPr>
        <p:spPr bwMode="auto">
          <a:xfrm>
            <a:off x="3819526" y="2379664"/>
            <a:ext cx="5934075" cy="2573337"/>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b="1">
                <a:latin typeface="Bradley Hand ITC" panose="03070402050302030203" pitchFamily="66" charset="0"/>
              </a:rPr>
              <a:t>“The doctrine of justification is the article by which the Church stands or falls.”</a:t>
            </a:r>
          </a:p>
          <a:p>
            <a:pPr algn="r" eaLnBrk="1" hangingPunct="1">
              <a:spcBef>
                <a:spcPct val="50000"/>
              </a:spcBef>
            </a:pPr>
            <a:r>
              <a:rPr lang="en-US" altLang="en-US" sz="3600" b="1">
                <a:latin typeface="Bradley Hand ITC" panose="03070402050302030203" pitchFamily="66" charset="0"/>
              </a:rPr>
              <a:t>—Martin Luther</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866C1D13-D13D-4DE8-B564-6CF42B1E72CC}"/>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5475" name="Rectangle 3">
            <a:extLst>
              <a:ext uri="{FF2B5EF4-FFF2-40B4-BE49-F238E27FC236}">
                <a16:creationId xmlns:a16="http://schemas.microsoft.com/office/drawing/2014/main" id="{8DFC6546-A5A9-403F-A6C9-482E50A6B8D9}"/>
              </a:ext>
            </a:extLst>
          </p:cNvPr>
          <p:cNvSpPr>
            <a:spLocks noGrp="1" noChangeArrowheads="1"/>
          </p:cNvSpPr>
          <p:nvPr>
            <p:ph type="body" idx="1"/>
          </p:nvPr>
        </p:nvSpPr>
        <p:spPr/>
        <p:txBody>
          <a:bodyPr/>
          <a:lstStyle/>
          <a:p>
            <a:pPr eaLnBrk="1" hangingPunct="1">
              <a:buFontTx/>
              <a:buNone/>
            </a:pPr>
            <a:r>
              <a:rPr lang="en-US" altLang="en-US" b="1"/>
              <a:t>Strengths of the Evangelical Protestant view:</a:t>
            </a:r>
          </a:p>
          <a:p>
            <a:pPr lvl="1" eaLnBrk="1" hangingPunct="1"/>
            <a:r>
              <a:rPr lang="en-US" altLang="en-US"/>
              <a:t>Rightly understands the unity that the Holy Spirit brings to all believers, creating an invisible Church.</a:t>
            </a:r>
          </a:p>
          <a:p>
            <a:pPr lvl="1" eaLnBrk="1" hangingPunct="1"/>
            <a:r>
              <a:rPr lang="en-US" altLang="en-US"/>
              <a:t>Creates unity of doctrine that is limited to who Christ is, why He died on the cross, and how His death applies to us.</a:t>
            </a:r>
          </a:p>
          <a:p>
            <a:pPr lvl="1" eaLnBrk="1" hangingPunct="1"/>
            <a:r>
              <a:rPr lang="en-US" altLang="en-US"/>
              <a:t>Understands the priesthood of all believers, that we do not need an institution to come to God.</a:t>
            </a:r>
          </a:p>
          <a:p>
            <a:pPr lvl="1" eaLnBrk="1" hangingPunct="1"/>
            <a:r>
              <a:rPr lang="en-US" altLang="en-US"/>
              <a:t>Recognizes that Christ is the Head of the Church.</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18839853-DCAC-47B9-81FA-85F083BC86EF}"/>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3667" name="Rectangle 3">
            <a:extLst>
              <a:ext uri="{FF2B5EF4-FFF2-40B4-BE49-F238E27FC236}">
                <a16:creationId xmlns:a16="http://schemas.microsoft.com/office/drawing/2014/main" id="{17DB68E9-508F-493B-8D03-06F8634C1A63}"/>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Eph. 1:22–23  </a:t>
            </a:r>
          </a:p>
          <a:p>
            <a:pPr marL="0" indent="0">
              <a:buNone/>
              <a:defRPr/>
            </a:pPr>
            <a:r>
              <a:rPr lang="en-US" altLang="en-US"/>
              <a:t>“And God put all things under Christ’s feet, and he gave him to the Church as head over all things. Now the Church is his body, the fullness of him who fills all in all.”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a:extLst>
              <a:ext uri="{FF2B5EF4-FFF2-40B4-BE49-F238E27FC236}">
                <a16:creationId xmlns:a16="http://schemas.microsoft.com/office/drawing/2014/main" id="{A7E8C79B-9CF9-40E8-9966-AE6D761D9794}"/>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253994" name="Group 42">
            <a:extLst>
              <a:ext uri="{FF2B5EF4-FFF2-40B4-BE49-F238E27FC236}">
                <a16:creationId xmlns:a16="http://schemas.microsoft.com/office/drawing/2014/main" id="{94669FEE-8A0D-45DC-B98A-6CC6AABA5826}"/>
              </a:ext>
            </a:extLst>
          </p:cNvPr>
          <p:cNvGraphicFramePr>
            <a:graphicFrameLocks noGrp="1"/>
          </p:cNvGraphicFramePr>
          <p:nvPr>
            <p:ph idx="1"/>
          </p:nvPr>
        </p:nvGraphicFramePr>
        <p:xfrm>
          <a:off x="3581400" y="2179638"/>
          <a:ext cx="6172200" cy="3916362"/>
        </p:xfrm>
        <a:graphic>
          <a:graphicData uri="http://schemas.openxmlformats.org/drawingml/2006/table">
            <a:tbl>
              <a:tblPr/>
              <a:tblGrid>
                <a:gridCol w="2362200">
                  <a:extLst>
                    <a:ext uri="{9D8B030D-6E8A-4147-A177-3AD203B41FA5}">
                      <a16:colId xmlns:a16="http://schemas.microsoft.com/office/drawing/2014/main" val="3997277988"/>
                    </a:ext>
                  </a:extLst>
                </a:gridCol>
                <a:gridCol w="3810000">
                  <a:extLst>
                    <a:ext uri="{9D8B030D-6E8A-4147-A177-3AD203B41FA5}">
                      <a16:colId xmlns:a16="http://schemas.microsoft.com/office/drawing/2014/main" val="2758282824"/>
                    </a:ext>
                  </a:extLst>
                </a:gridCol>
              </a:tblGrid>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Body of Christ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Col. 1:18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8119488"/>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Temple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Eph. 2:20–21; 1 Pet. 2:4–5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54967328"/>
                  </a:ext>
                </a:extLst>
              </a:tr>
              <a:tr h="654049">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Bride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Rev. 19:7; 21:2, 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165703"/>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Priesthood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01865752"/>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Holy Nation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7460721"/>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Flock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Acts 20:28; 1 Pet. 5:2–4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3518412"/>
                  </a:ext>
                </a:extLst>
              </a:tr>
            </a:tbl>
          </a:graphicData>
        </a:graphic>
      </p:graphicFrame>
      <p:sp>
        <p:nvSpPr>
          <p:cNvPr id="253982" name="Text Box 30">
            <a:extLst>
              <a:ext uri="{FF2B5EF4-FFF2-40B4-BE49-F238E27FC236}">
                <a16:creationId xmlns:a16="http://schemas.microsoft.com/office/drawing/2014/main" id="{ADE8EAA7-0E7B-4F0A-A1A1-D7027E351358}"/>
              </a:ext>
            </a:extLst>
          </p:cNvPr>
          <p:cNvSpPr txBox="1">
            <a:spLocks noChangeArrowheads="1"/>
          </p:cNvSpPr>
          <p:nvPr/>
        </p:nvSpPr>
        <p:spPr bwMode="auto">
          <a:xfrm>
            <a:off x="3581400" y="1752601"/>
            <a:ext cx="6781800" cy="519113"/>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defRPr/>
            </a:pPr>
            <a:r>
              <a:rPr lang="en-US" altLang="en-US" sz="2800" b="1">
                <a:solidFill>
                  <a:srgbClr val="800000"/>
                </a:solidFill>
                <a:effectLst>
                  <a:outerShdw blurRad="38100" dist="38100" dir="2700000" algn="tl">
                    <a:srgbClr val="C0C0C0"/>
                  </a:outerShdw>
                </a:effectLst>
                <a:latin typeface="Calligrapher" panose="020B0604020202020204" pitchFamily="2" charset="0"/>
              </a:rPr>
              <a:t>Names and Analogies of the Church</a:t>
            </a:r>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0806DD4-B555-4DF2-9D6B-D5868656591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2643" name="Rectangle 3">
            <a:extLst>
              <a:ext uri="{FF2B5EF4-FFF2-40B4-BE49-F238E27FC236}">
                <a16:creationId xmlns:a16="http://schemas.microsoft.com/office/drawing/2014/main" id="{068E8A81-6AF9-48C3-9C65-1E15168E1092}"/>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1 Pet. 2:4–5 </a:t>
            </a:r>
          </a:p>
          <a:p>
            <a:pPr marL="0" indent="0">
              <a:buNone/>
              <a:defRPr/>
            </a:pPr>
            <a:r>
              <a:rPr lang="en-US" altLang="en-US"/>
              <a:t>“So as you come to him, a living stone rejected by men but chosen and priceless in God’s sight, you yourselves, as living stones, are built up as a spiritual house to be a holy priesthood and to offer spiritual sacrifices that are acceptable to God through Jesus Christ.”</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3EC35569-D198-42CF-84FF-1E139C435FAF}"/>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4691" name="Rectangle 3">
            <a:extLst>
              <a:ext uri="{FF2B5EF4-FFF2-40B4-BE49-F238E27FC236}">
                <a16:creationId xmlns:a16="http://schemas.microsoft.com/office/drawing/2014/main" id="{C8FA20DB-B5DB-4714-A207-DC41FEDBAC48}"/>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1 Cor. 12:13–14 </a:t>
            </a:r>
          </a:p>
          <a:p>
            <a:pPr marL="0" indent="0">
              <a:buNone/>
              <a:defRPr/>
            </a:pPr>
            <a:r>
              <a:rPr lang="en-US" altLang="en-US"/>
              <a:t>“For in one Spirit we were all baptized into one body. Whether Jews or Greeks or slaves or free, we were all made to drink of the one Spirit. For in fact the body is not a single member, but many.”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C130D9A-C3BB-4A27-BF52-465371968CFD}"/>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6499" name="Rectangle 3">
            <a:extLst>
              <a:ext uri="{FF2B5EF4-FFF2-40B4-BE49-F238E27FC236}">
                <a16:creationId xmlns:a16="http://schemas.microsoft.com/office/drawing/2014/main" id="{BD3C7058-21FF-452B-BC67-9F45F715ED55}"/>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97D35443-1832-4C64-840C-933D415241BE}"/>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8547" name="Rectangle 3">
            <a:extLst>
              <a:ext uri="{FF2B5EF4-FFF2-40B4-BE49-F238E27FC236}">
                <a16:creationId xmlns:a16="http://schemas.microsoft.com/office/drawing/2014/main" id="{EB116CC3-D8D6-47B4-BC79-AE7BD6D66793}"/>
              </a:ext>
            </a:extLst>
          </p:cNvPr>
          <p:cNvSpPr>
            <a:spLocks noGrp="1" noChangeArrowheads="1"/>
          </p:cNvSpPr>
          <p:nvPr>
            <p:ph type="body" idx="1"/>
          </p:nvPr>
        </p:nvSpPr>
        <p:spPr/>
        <p:txBody>
          <a:bodyPr/>
          <a:lstStyle/>
          <a:p>
            <a:pPr eaLnBrk="1" hangingPunct="1">
              <a:buFontTx/>
              <a:buNone/>
              <a:defRPr/>
            </a:pPr>
            <a:r>
              <a:rPr lang="en-US" altLang="en-US" sz="2400" b="1">
                <a:effectLst>
                  <a:outerShdw blurRad="38100" dist="38100" dir="2700000" algn="tl">
                    <a:srgbClr val="C0C0C0"/>
                  </a:outerShdw>
                </a:effectLst>
              </a:rPr>
              <a:t>Weaknesses of the Evangelical Protestant view:</a:t>
            </a:r>
          </a:p>
          <a:p>
            <a:pPr lvl="1" eaLnBrk="1" hangingPunct="1">
              <a:defRPr/>
            </a:pPr>
            <a:r>
              <a:rPr lang="en-US" altLang="en-US" sz="2000"/>
              <a:t>Can emphasize the invisible Church to the neglect of the local Church.</a:t>
            </a:r>
          </a:p>
          <a:p>
            <a:pPr lvl="1" eaLnBrk="1" hangingPunct="1">
              <a:defRPr/>
            </a:pPr>
            <a:r>
              <a:rPr lang="en-US" altLang="en-US" sz="2000"/>
              <a:t>Can create an individualistic attitude that fails to see that sanctification happens in a community of believers, not in isolation.</a:t>
            </a:r>
          </a:p>
          <a:p>
            <a:pPr lvl="1" eaLnBrk="1" hangingPunct="1">
              <a:defRPr/>
            </a:pPr>
            <a:r>
              <a:rPr lang="en-US" altLang="en-US" sz="2000"/>
              <a:t>Can neglect the importance of social outreach.</a:t>
            </a:r>
          </a:p>
          <a:p>
            <a:pPr lvl="1" eaLnBrk="1" hangingPunct="1">
              <a:defRPr/>
            </a:pPr>
            <a:r>
              <a:rPr lang="en-US" altLang="en-US" sz="2000"/>
              <a:t>Can easily create disunity because of the lack of authority.</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F65E2A53-4147-47F1-93CE-BCDAFFEDF709}"/>
              </a:ext>
            </a:extLst>
          </p:cNvPr>
          <p:cNvSpPr>
            <a:spLocks noGrp="1" noChangeArrowheads="1"/>
          </p:cNvSpPr>
          <p:nvPr>
            <p:ph type="ftr"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 Copyright 2004-2006, Reclaiming the Mind Ministries.</a:t>
            </a:r>
          </a:p>
        </p:txBody>
      </p:sp>
      <p:sp>
        <p:nvSpPr>
          <p:cNvPr id="521220" name="Rectangle 4">
            <a:extLst>
              <a:ext uri="{FF2B5EF4-FFF2-40B4-BE49-F238E27FC236}">
                <a16:creationId xmlns:a16="http://schemas.microsoft.com/office/drawing/2014/main" id="{BA5A7DFA-2259-4516-BC31-369BCAB54A18}"/>
              </a:ext>
            </a:extLst>
          </p:cNvPr>
          <p:cNvSpPr>
            <a:spLocks noGrp="1" noChangeArrowheads="1"/>
          </p:cNvSpPr>
          <p:nvPr>
            <p:ph type="ctrTitle"/>
          </p:nvPr>
        </p:nvSpPr>
        <p:spPr/>
        <p:txBody>
          <a:bodyPr/>
          <a:lstStyle/>
          <a:p>
            <a:pPr eaLnBrk="1" hangingPunct="1">
              <a:defRPr/>
            </a:pPr>
            <a:r>
              <a:rPr lang="en-US" altLang="en-US"/>
              <a:t>Discussion Groups</a:t>
            </a:r>
          </a:p>
        </p:txBody>
      </p:sp>
      <p:sp>
        <p:nvSpPr>
          <p:cNvPr id="115716" name="Rectangle 5">
            <a:extLst>
              <a:ext uri="{FF2B5EF4-FFF2-40B4-BE49-F238E27FC236}">
                <a16:creationId xmlns:a16="http://schemas.microsoft.com/office/drawing/2014/main" id="{5D9A995C-534F-4486-8907-310B4F45D829}"/>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5062293-B4AB-4558-A37F-2F2BA7657EA3}"/>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36867" name="Rectangle 3">
            <a:extLst>
              <a:ext uri="{FF2B5EF4-FFF2-40B4-BE49-F238E27FC236}">
                <a16:creationId xmlns:a16="http://schemas.microsoft.com/office/drawing/2014/main" id="{B2AB6EC3-672C-4F67-A97D-5F8A69DEE81F}"/>
              </a:ext>
            </a:extLst>
          </p:cNvPr>
          <p:cNvSpPr>
            <a:spLocks noGrp="1" noChangeArrowheads="1"/>
          </p:cNvSpPr>
          <p:nvPr>
            <p:ph type="body" idx="1"/>
          </p:nvPr>
        </p:nvSpPr>
        <p:spPr/>
        <p:txBody>
          <a:bodyPr/>
          <a:lstStyle/>
          <a:p>
            <a:pPr marL="3081338" indent="-3081338" algn="ctr" eaLnBrk="1" hangingPunct="1">
              <a:lnSpc>
                <a:spcPct val="80000"/>
              </a:lnSpc>
              <a:buNone/>
              <a:defRPr/>
            </a:pPr>
            <a:r>
              <a:rPr lang="en-US" altLang="en-US" b="1">
                <a:effectLst>
                  <a:outerShdw blurRad="38100" dist="38100" dir="2700000" algn="tl">
                    <a:srgbClr val="C0C0C0"/>
                  </a:outerShdw>
                </a:effectLst>
              </a:rPr>
              <a:t>Key Terms</a:t>
            </a:r>
          </a:p>
          <a:p>
            <a:pPr marL="3081338" indent="-3081338" algn="ctr" eaLnBrk="1" hangingPunct="1">
              <a:lnSpc>
                <a:spcPct val="80000"/>
              </a:lnSpc>
              <a:buNone/>
              <a:defRPr/>
            </a:pPr>
            <a:endParaRPr lang="en-US" altLang="en-US" b="1"/>
          </a:p>
          <a:p>
            <a:pPr marL="3081338" indent="-3081338" eaLnBrk="1" hangingPunct="1">
              <a:lnSpc>
                <a:spcPct val="80000"/>
              </a:lnSpc>
              <a:buNone/>
              <a:defRPr/>
            </a:pPr>
            <a:r>
              <a:rPr lang="en-US" altLang="en-US" sz="2000" b="1"/>
              <a:t>Visible Church</a:t>
            </a:r>
            <a:r>
              <a:rPr lang="en-US" altLang="en-US" sz="2000"/>
              <a:t>: 	</a:t>
            </a:r>
            <a:r>
              <a:rPr lang="en-US" altLang="en-US" sz="2000" i="1"/>
              <a:t>ecclesia visibilis</a:t>
            </a:r>
            <a:r>
              <a:rPr lang="en-US" altLang="en-US" sz="2000"/>
              <a:t>. The Church as an organization of all those who confess Christ and are members of local congregations (sometimes “Church Local”).</a:t>
            </a:r>
          </a:p>
          <a:p>
            <a:pPr marL="3081338" indent="-3081338" eaLnBrk="1" hangingPunct="1">
              <a:lnSpc>
                <a:spcPct val="80000"/>
              </a:lnSpc>
              <a:buNone/>
              <a:defRPr/>
            </a:pPr>
            <a:r>
              <a:rPr lang="en-US" altLang="en-US" sz="2000" b="1"/>
              <a:t>Invisible Church</a:t>
            </a:r>
            <a:r>
              <a:rPr lang="en-US" altLang="en-US" sz="2000"/>
              <a:t>:	</a:t>
            </a:r>
            <a:r>
              <a:rPr lang="en-US" altLang="en-US" sz="2000" i="1"/>
              <a:t>ecclesia invisibilis</a:t>
            </a:r>
            <a:r>
              <a:rPr lang="en-US" altLang="en-US" sz="2000"/>
              <a:t>. The sum total of all true believers, both living and dead, who are united by the Holy Spirit into the body of Christ. The invisible Church is known only by God (sometimes </a:t>
            </a:r>
            <a:r>
              <a:rPr lang="en-US" altLang="en-US" sz="2000" i="1"/>
              <a:t>ecclesia universalis </a:t>
            </a:r>
            <a:r>
              <a:rPr lang="en-US" altLang="en-US" sz="2000"/>
              <a:t>or “the Church Universal”).</a:t>
            </a:r>
          </a:p>
          <a:p>
            <a:pPr marL="3081338" indent="-3081338" eaLnBrk="1" hangingPunct="1">
              <a:lnSpc>
                <a:spcPct val="80000"/>
              </a:lnSpc>
              <a:buNone/>
              <a:defRPr/>
            </a:pPr>
            <a:endParaRPr lang="en-US" altLang="en-US" sz="200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A78F096-C445-463C-81F9-9D8471C4ED7B}"/>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34819" name="Rectangle 3">
            <a:extLst>
              <a:ext uri="{FF2B5EF4-FFF2-40B4-BE49-F238E27FC236}">
                <a16:creationId xmlns:a16="http://schemas.microsoft.com/office/drawing/2014/main" id="{6C5CC83A-9B8A-4882-8DBF-72E3CDA31EF1}"/>
              </a:ext>
            </a:extLst>
          </p:cNvPr>
          <p:cNvSpPr>
            <a:spLocks noChangeArrowheads="1"/>
          </p:cNvSpPr>
          <p:nvPr/>
        </p:nvSpPr>
        <p:spPr bwMode="auto">
          <a:xfrm>
            <a:off x="2125044" y="2265532"/>
            <a:ext cx="8145115" cy="10156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6000" i="1">
                <a:solidFill>
                  <a:srgbClr val="800000"/>
                </a:solidFill>
                <a:effectLst>
                  <a:outerShdw blurRad="38100" dist="38100" dir="2700000" algn="tl">
                    <a:srgbClr val="C0C0C0"/>
                  </a:outerShdw>
                </a:effectLst>
                <a:latin typeface="Perpetua" panose="02020502060401020303" pitchFamily="18" charset="0"/>
              </a:rPr>
              <a:t>ecclesia militans improprie dicta</a:t>
            </a:r>
          </a:p>
        </p:txBody>
      </p:sp>
      <p:sp>
        <p:nvSpPr>
          <p:cNvPr id="34820" name="Rectangle 4">
            <a:extLst>
              <a:ext uri="{FF2B5EF4-FFF2-40B4-BE49-F238E27FC236}">
                <a16:creationId xmlns:a16="http://schemas.microsoft.com/office/drawing/2014/main" id="{EE1B24D4-78AE-4333-9414-198AF1CC4063}"/>
              </a:ext>
            </a:extLst>
          </p:cNvPr>
          <p:cNvSpPr>
            <a:spLocks noChangeArrowheads="1"/>
          </p:cNvSpPr>
          <p:nvPr/>
        </p:nvSpPr>
        <p:spPr bwMode="auto">
          <a:xfrm>
            <a:off x="1968501" y="3290888"/>
            <a:ext cx="8259763" cy="641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3600">
                <a:solidFill>
                  <a:srgbClr val="000000"/>
                </a:solidFill>
                <a:effectLst>
                  <a:outerShdw blurRad="38100" dist="38100" dir="2700000" algn="tl">
                    <a:srgbClr val="C0C0C0"/>
                  </a:outerShdw>
                </a:effectLst>
                <a:latin typeface="Perpetua" panose="02020502060401020303" pitchFamily="18" charset="0"/>
              </a:rPr>
              <a:t>“the communion of the saints and the hypocrites”</a:t>
            </a:r>
          </a:p>
        </p:txBody>
      </p:sp>
      <p:sp>
        <p:nvSpPr>
          <p:cNvPr id="37893" name="Text Box 5">
            <a:extLst>
              <a:ext uri="{FF2B5EF4-FFF2-40B4-BE49-F238E27FC236}">
                <a16:creationId xmlns:a16="http://schemas.microsoft.com/office/drawing/2014/main" id="{BC0B3938-E421-4DDE-A5E4-214AA29801E2}"/>
              </a:ext>
            </a:extLst>
          </p:cNvPr>
          <p:cNvSpPr txBox="1">
            <a:spLocks noChangeArrowheads="1"/>
          </p:cNvSpPr>
          <p:nvPr/>
        </p:nvSpPr>
        <p:spPr bwMode="auto">
          <a:xfrm>
            <a:off x="1981200" y="4527551"/>
            <a:ext cx="8153400" cy="192722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a:solidFill>
                  <a:srgbClr val="000000"/>
                </a:solidFill>
                <a:latin typeface="Perpetua" panose="02020502060401020303" pitchFamily="18" charset="0"/>
              </a:rPr>
              <a:t>The visible communion of all those who confess Christ and are part of the </a:t>
            </a:r>
            <a:r>
              <a:rPr lang="en-US" altLang="en-US" sz="2400" i="1">
                <a:solidFill>
                  <a:srgbClr val="000000"/>
                </a:solidFill>
                <a:latin typeface="Perpetua" panose="02020502060401020303" pitchFamily="18" charset="0"/>
              </a:rPr>
              <a:t>ecclesia visibilis </a:t>
            </a:r>
            <a:r>
              <a:rPr lang="en-US" altLang="en-US" sz="2400">
                <a:solidFill>
                  <a:srgbClr val="000000"/>
                </a:solidFill>
                <a:latin typeface="Perpetua" panose="02020502060401020303" pitchFamily="18" charset="0"/>
              </a:rPr>
              <a:t>(“the Church visible”). It may, and indeed often does, have more members than the invisible body of Christ, since not all those who confess Christ and engage in the practices of the Church (confession, fellowship, communion, etc.) are true believers.</a:t>
            </a:r>
          </a:p>
        </p:txBody>
      </p:sp>
      <p:sp>
        <p:nvSpPr>
          <p:cNvPr id="34822" name="Rectangle 6">
            <a:extLst>
              <a:ext uri="{FF2B5EF4-FFF2-40B4-BE49-F238E27FC236}">
                <a16:creationId xmlns:a16="http://schemas.microsoft.com/office/drawing/2014/main" id="{685FFC64-C6F5-437F-AE7E-2C5CD3D81CA5}"/>
              </a:ext>
            </a:extLst>
          </p:cNvPr>
          <p:cNvSpPr>
            <a:spLocks noGrp="1" noChangeArrowheads="1"/>
          </p:cNvSpPr>
          <p:nvPr>
            <p:ph type="title"/>
          </p:nvPr>
        </p:nvSpPr>
        <p:spPr/>
        <p:txBody>
          <a:bodyPr/>
          <a:lstStyle/>
          <a:p>
            <a:pPr marL="762000" indent="-762000" eaLnBrk="1" hangingPunct="1">
              <a:defRPr/>
            </a:pPr>
            <a:r>
              <a:rPr lang="en-US" altLang="en-US"/>
              <a:t>the Nature of the Church</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1582CCC-6A59-4E8B-8642-D4916CC20B0E}"/>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5059" name="Rectangle 3">
            <a:extLst>
              <a:ext uri="{FF2B5EF4-FFF2-40B4-BE49-F238E27FC236}">
                <a16:creationId xmlns:a16="http://schemas.microsoft.com/office/drawing/2014/main" id="{9A88B164-4E49-4616-AF6B-1268F058EF7A}"/>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How do the various traditions view the nature of the Church differently?</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E447268-0CFD-4B3B-ADC9-7788A6AC8D1C}"/>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38961" name="Group 49">
            <a:extLst>
              <a:ext uri="{FF2B5EF4-FFF2-40B4-BE49-F238E27FC236}">
                <a16:creationId xmlns:a16="http://schemas.microsoft.com/office/drawing/2014/main" id="{2BF15EAB-46B6-4F25-863C-EA14B1CAE20D}"/>
              </a:ext>
            </a:extLst>
          </p:cNvPr>
          <p:cNvGraphicFramePr>
            <a:graphicFrameLocks noGrp="1"/>
          </p:cNvGraphicFramePr>
          <p:nvPr>
            <p:ph idx="1"/>
          </p:nvPr>
        </p:nvGraphicFramePr>
        <p:xfrm>
          <a:off x="3124200" y="1600201"/>
          <a:ext cx="7086600" cy="3033713"/>
        </p:xfrm>
        <a:graphic>
          <a:graphicData uri="http://schemas.openxmlformats.org/drawingml/2006/table">
            <a:tbl>
              <a:tblPr/>
              <a:tblGrid>
                <a:gridCol w="3543300">
                  <a:extLst>
                    <a:ext uri="{9D8B030D-6E8A-4147-A177-3AD203B41FA5}">
                      <a16:colId xmlns:a16="http://schemas.microsoft.com/office/drawing/2014/main" val="3237870443"/>
                    </a:ext>
                  </a:extLst>
                </a:gridCol>
                <a:gridCol w="3543300">
                  <a:extLst>
                    <a:ext uri="{9D8B030D-6E8A-4147-A177-3AD203B41FA5}">
                      <a16:colId xmlns:a16="http://schemas.microsoft.com/office/drawing/2014/main" val="1682559329"/>
                    </a:ext>
                  </a:extLst>
                </a:gridCol>
              </a:tblGrid>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val="1007845317"/>
                  </a:ext>
                </a:extLst>
              </a:tr>
              <a:tr h="7683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3635555"/>
                  </a:ext>
                </a:extLst>
              </a:tr>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1829261"/>
                  </a:ext>
                </a:extLst>
              </a:tr>
              <a:tr h="7540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8809831"/>
                  </a:ext>
                </a:extLst>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397CB99-69C7-473D-BD08-0FE95C69699B}"/>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42004" name="Group 20">
            <a:extLst>
              <a:ext uri="{FF2B5EF4-FFF2-40B4-BE49-F238E27FC236}">
                <a16:creationId xmlns:a16="http://schemas.microsoft.com/office/drawing/2014/main" id="{6B0E0B4C-9A69-4609-9D21-D464581551EC}"/>
              </a:ext>
            </a:extLst>
          </p:cNvPr>
          <p:cNvGraphicFramePr>
            <a:graphicFrameLocks noGrp="1"/>
          </p:cNvGraphicFramePr>
          <p:nvPr>
            <p:ph idx="1"/>
          </p:nvPr>
        </p:nvGraphicFramePr>
        <p:xfrm>
          <a:off x="3124200" y="1600201"/>
          <a:ext cx="7086600" cy="3033713"/>
        </p:xfrm>
        <a:graphic>
          <a:graphicData uri="http://schemas.openxmlformats.org/drawingml/2006/table">
            <a:tbl>
              <a:tblPr/>
              <a:tblGrid>
                <a:gridCol w="3543300">
                  <a:extLst>
                    <a:ext uri="{9D8B030D-6E8A-4147-A177-3AD203B41FA5}">
                      <a16:colId xmlns:a16="http://schemas.microsoft.com/office/drawing/2014/main" val="3176675507"/>
                    </a:ext>
                  </a:extLst>
                </a:gridCol>
                <a:gridCol w="3543300">
                  <a:extLst>
                    <a:ext uri="{9D8B030D-6E8A-4147-A177-3AD203B41FA5}">
                      <a16:colId xmlns:a16="http://schemas.microsoft.com/office/drawing/2014/main" val="3295434880"/>
                    </a:ext>
                  </a:extLst>
                </a:gridCol>
              </a:tblGrid>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val="1358683849"/>
                  </a:ext>
                </a:extLst>
              </a:tr>
              <a:tr h="7683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565280"/>
                  </a:ext>
                </a:extLst>
              </a:tr>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5106120"/>
                  </a:ext>
                </a:extLst>
              </a:tr>
              <a:tr h="7540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Invisible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4719463"/>
                  </a:ext>
                </a:extLst>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6282EDA-5263-4DE3-B6B9-2B2DCD09F68C}"/>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3315" name="Rectangle 3">
            <a:extLst>
              <a:ext uri="{FF2B5EF4-FFF2-40B4-BE49-F238E27FC236}">
                <a16:creationId xmlns:a16="http://schemas.microsoft.com/office/drawing/2014/main" id="{791E3912-83FB-42A8-B13C-D5BB38C5D074}"/>
              </a:ext>
            </a:extLst>
          </p:cNvPr>
          <p:cNvSpPr>
            <a:spLocks noGrp="1" noChangeArrowheads="1"/>
          </p:cNvSpPr>
          <p:nvPr>
            <p:ph type="body" idx="1"/>
          </p:nvPr>
        </p:nvSpPr>
        <p:spPr/>
        <p:txBody>
          <a:bodyPr/>
          <a:lstStyle/>
          <a:p>
            <a:pPr marL="609600" indent="-609600" eaLnBrk="1" hangingPunct="1">
              <a:buNone/>
              <a:defRPr/>
            </a:pPr>
            <a:r>
              <a:rPr lang="en-US" altLang="en-US" b="1">
                <a:effectLst>
                  <a:outerShdw blurRad="38100" dist="38100" dir="2700000" algn="tl">
                    <a:srgbClr val="C0C0C0"/>
                  </a:outerShdw>
                </a:effectLst>
              </a:rPr>
              <a:t>Four primary views</a:t>
            </a:r>
            <a:r>
              <a:rPr lang="en-US" altLang="en-US"/>
              <a:t>:</a:t>
            </a:r>
          </a:p>
          <a:p>
            <a:pPr marL="990600" lvl="1" indent="-533400" eaLnBrk="1" hangingPunct="1">
              <a:buFontTx/>
              <a:buAutoNum type="arabicPeriod"/>
              <a:defRPr/>
            </a:pPr>
            <a:r>
              <a:rPr lang="en-US" altLang="en-US"/>
              <a:t>Liberal view</a:t>
            </a:r>
          </a:p>
          <a:p>
            <a:pPr marL="990600" lvl="1" indent="-533400" eaLnBrk="1" hangingPunct="1">
              <a:buFontTx/>
              <a:buAutoNum type="arabicPeriod"/>
              <a:defRPr/>
            </a:pPr>
            <a:r>
              <a:rPr lang="en-US" altLang="en-US"/>
              <a:t>Liberation view </a:t>
            </a:r>
          </a:p>
          <a:p>
            <a:pPr marL="990600" lvl="1" indent="-533400" eaLnBrk="1" hangingPunct="1">
              <a:buFontTx/>
              <a:buAutoNum type="arabicPeriod"/>
              <a:defRPr/>
            </a:pPr>
            <a:r>
              <a:rPr lang="en-US" altLang="en-US"/>
              <a:t>Roman Catholic view</a:t>
            </a:r>
          </a:p>
          <a:p>
            <a:pPr marL="990600" lvl="1" indent="-533400" eaLnBrk="1" hangingPunct="1">
              <a:buFontTx/>
              <a:buAutoNum type="arabicPeriod"/>
              <a:defRPr/>
            </a:pPr>
            <a:r>
              <a:rPr lang="en-US" altLang="en-US"/>
              <a:t>Evangelical Protestant view</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0D4467D6-D0A6-4C79-986A-BDFF6AEFC47A}"/>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59747" name="Rectangle 3">
            <a:extLst>
              <a:ext uri="{FF2B5EF4-FFF2-40B4-BE49-F238E27FC236}">
                <a16:creationId xmlns:a16="http://schemas.microsoft.com/office/drawing/2014/main" id="{89580601-7977-4CDC-BE01-9D4E35A07541}"/>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The Liberal view of the Church</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a:extLst>
              <a:ext uri="{FF2B5EF4-FFF2-40B4-BE49-F238E27FC236}">
                <a16:creationId xmlns:a16="http://schemas.microsoft.com/office/drawing/2014/main" id="{47F9B781-A801-4C6C-ACEA-7F5A6EEF1CBC}"/>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2547" name="Rectangle 3">
            <a:extLst>
              <a:ext uri="{FF2B5EF4-FFF2-40B4-BE49-F238E27FC236}">
                <a16:creationId xmlns:a16="http://schemas.microsoft.com/office/drawing/2014/main" id="{0B9F1FB7-CD21-45AE-A878-B8C11EC11111}"/>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What is the Liberal view </a:t>
            </a:r>
          </a:p>
          <a:p>
            <a:pPr marL="0" indent="0" algn="ctr" eaLnBrk="1" hangingPunct="1">
              <a:buNone/>
              <a:defRPr/>
            </a:pPr>
            <a:r>
              <a:rPr lang="en-US" altLang="en-US" sz="4000">
                <a:effectLst>
                  <a:outerShdw blurRad="38100" dist="38100" dir="2700000" algn="tl">
                    <a:srgbClr val="C0C0C0"/>
                  </a:outerShdw>
                </a:effectLst>
              </a:rPr>
              <a:t>of the Church?</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A0C81D19-CC1F-4828-B36A-C37D2D5A7A6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248835" name="Rectangle 3">
            <a:extLst>
              <a:ext uri="{FF2B5EF4-FFF2-40B4-BE49-F238E27FC236}">
                <a16:creationId xmlns:a16="http://schemas.microsoft.com/office/drawing/2014/main" id="{E1918D15-78F1-4D17-9A98-9C39C86B0434}"/>
              </a:ext>
            </a:extLst>
          </p:cNvPr>
          <p:cNvSpPr>
            <a:spLocks noGrp="1" noChangeArrowheads="1"/>
          </p:cNvSpPr>
          <p:nvPr>
            <p:ph type="body" idx="1"/>
          </p:nvPr>
        </p:nvSpPr>
        <p:spPr/>
        <p:txBody>
          <a:bodyPr/>
          <a:lstStyle/>
          <a:p>
            <a:pPr marL="0" indent="0" algn="ctr" eaLnBrk="1" hangingPunct="1">
              <a:buNone/>
              <a:defRPr/>
            </a:pPr>
            <a:endParaRPr lang="en-US" altLang="en-US" sz="4000">
              <a:effectLst>
                <a:outerShdw blurRad="38100" dist="38100" dir="2700000" algn="tl">
                  <a:srgbClr val="C0C0C0"/>
                </a:outerShdw>
              </a:effectLst>
            </a:endParaRPr>
          </a:p>
          <a:p>
            <a:pPr marL="0" indent="0" algn="ctr" eaLnBrk="1" hangingPunct="1">
              <a:buNone/>
              <a:defRPr/>
            </a:pPr>
            <a:r>
              <a:rPr lang="en-US" altLang="en-US" sz="4000">
                <a:effectLst>
                  <a:outerShdw blurRad="38100" dist="38100" dir="2700000" algn="tl">
                    <a:srgbClr val="C0C0C0"/>
                  </a:outerShdw>
                </a:effectLst>
              </a:rPr>
              <a:t>What is the Church?</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384039E5-FE1F-4C19-845D-860047ABC268}"/>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46082" name="Rectangle 2">
            <a:extLst>
              <a:ext uri="{FF2B5EF4-FFF2-40B4-BE49-F238E27FC236}">
                <a16:creationId xmlns:a16="http://schemas.microsoft.com/office/drawing/2014/main" id="{DC09683A-15E8-40B3-AEB5-C3737E112345}"/>
              </a:ext>
            </a:extLst>
          </p:cNvPr>
          <p:cNvSpPr>
            <a:spLocks noGrp="1" noChangeArrowheads="1"/>
          </p:cNvSpPr>
          <p:nvPr>
            <p:ph type="title"/>
          </p:nvPr>
        </p:nvSpPr>
        <p:spPr/>
        <p:txBody>
          <a:bodyPr/>
          <a:lstStyle/>
          <a:p>
            <a:pPr eaLnBrk="1" hangingPunct="1">
              <a:defRPr/>
            </a:pPr>
            <a:r>
              <a:rPr lang="en-US" altLang="en-US"/>
              <a:t>Nature of the Church</a:t>
            </a:r>
          </a:p>
        </p:txBody>
      </p:sp>
      <p:sp>
        <p:nvSpPr>
          <p:cNvPr id="51204" name="Line 6">
            <a:extLst>
              <a:ext uri="{FF2B5EF4-FFF2-40B4-BE49-F238E27FC236}">
                <a16:creationId xmlns:a16="http://schemas.microsoft.com/office/drawing/2014/main" id="{85C548D5-C828-4992-A1DF-916B14BD069B}"/>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1205" name="Text Box 7">
            <a:extLst>
              <a:ext uri="{FF2B5EF4-FFF2-40B4-BE49-F238E27FC236}">
                <a16:creationId xmlns:a16="http://schemas.microsoft.com/office/drawing/2014/main" id="{0B594272-02BE-4CFB-A45E-9672439541AB}"/>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2000 A.D.</a:t>
            </a:r>
          </a:p>
        </p:txBody>
      </p:sp>
      <p:sp>
        <p:nvSpPr>
          <p:cNvPr id="51206" name="Text Box 8">
            <a:extLst>
              <a:ext uri="{FF2B5EF4-FFF2-40B4-BE49-F238E27FC236}">
                <a16:creationId xmlns:a16="http://schemas.microsoft.com/office/drawing/2014/main" id="{DEA03E5B-4177-45AB-98FA-782D2B1D74A2}"/>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100 A.D.</a:t>
            </a:r>
          </a:p>
        </p:txBody>
      </p:sp>
      <p:grpSp>
        <p:nvGrpSpPr>
          <p:cNvPr id="51207" name="Group 9">
            <a:extLst>
              <a:ext uri="{FF2B5EF4-FFF2-40B4-BE49-F238E27FC236}">
                <a16:creationId xmlns:a16="http://schemas.microsoft.com/office/drawing/2014/main" id="{C3BA2D23-E316-43A0-98D4-190822B3775D}"/>
              </a:ext>
            </a:extLst>
          </p:cNvPr>
          <p:cNvGrpSpPr>
            <a:grpSpLocks/>
          </p:cNvGrpSpPr>
          <p:nvPr/>
        </p:nvGrpSpPr>
        <p:grpSpPr bwMode="auto">
          <a:xfrm>
            <a:off x="3948118" y="5486400"/>
            <a:ext cx="560388" cy="903288"/>
            <a:chOff x="4145" y="3456"/>
            <a:chExt cx="353" cy="569"/>
          </a:xfrm>
        </p:grpSpPr>
        <p:sp>
          <p:nvSpPr>
            <p:cNvPr id="51219" name="Text Box 10">
              <a:extLst>
                <a:ext uri="{FF2B5EF4-FFF2-40B4-BE49-F238E27FC236}">
                  <a16:creationId xmlns:a16="http://schemas.microsoft.com/office/drawing/2014/main" id="{9958F26F-8116-4B0C-8E5F-CFB3A8A9B3AE}"/>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300</a:t>
              </a:r>
            </a:p>
          </p:txBody>
        </p:sp>
        <p:sp>
          <p:nvSpPr>
            <p:cNvPr id="51220" name="Line 11">
              <a:extLst>
                <a:ext uri="{FF2B5EF4-FFF2-40B4-BE49-F238E27FC236}">
                  <a16:creationId xmlns:a16="http://schemas.microsoft.com/office/drawing/2014/main" id="{6F634522-03F3-4D80-B326-585500C93515}"/>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51208" name="Group 12">
            <a:extLst>
              <a:ext uri="{FF2B5EF4-FFF2-40B4-BE49-F238E27FC236}">
                <a16:creationId xmlns:a16="http://schemas.microsoft.com/office/drawing/2014/main" id="{DE221BF0-5AAD-4746-A38A-8D51BF8C2F28}"/>
              </a:ext>
            </a:extLst>
          </p:cNvPr>
          <p:cNvGrpSpPr>
            <a:grpSpLocks/>
          </p:cNvGrpSpPr>
          <p:nvPr/>
        </p:nvGrpSpPr>
        <p:grpSpPr bwMode="auto">
          <a:xfrm>
            <a:off x="7339013" y="5486400"/>
            <a:ext cx="673100" cy="903288"/>
            <a:chOff x="4109" y="3456"/>
            <a:chExt cx="424" cy="569"/>
          </a:xfrm>
        </p:grpSpPr>
        <p:sp>
          <p:nvSpPr>
            <p:cNvPr id="51217" name="Text Box 13">
              <a:extLst>
                <a:ext uri="{FF2B5EF4-FFF2-40B4-BE49-F238E27FC236}">
                  <a16:creationId xmlns:a16="http://schemas.microsoft.com/office/drawing/2014/main" id="{F38E7F6E-2615-4F45-984B-BCF3135A728D}"/>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1500</a:t>
              </a:r>
            </a:p>
          </p:txBody>
        </p:sp>
        <p:sp>
          <p:nvSpPr>
            <p:cNvPr id="51218" name="Line 14">
              <a:extLst>
                <a:ext uri="{FF2B5EF4-FFF2-40B4-BE49-F238E27FC236}">
                  <a16:creationId xmlns:a16="http://schemas.microsoft.com/office/drawing/2014/main" id="{0121B21A-CC7E-4D6D-A9C6-F54CF1898158}"/>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51209" name="Group 15">
            <a:extLst>
              <a:ext uri="{FF2B5EF4-FFF2-40B4-BE49-F238E27FC236}">
                <a16:creationId xmlns:a16="http://schemas.microsoft.com/office/drawing/2014/main" id="{41422BC7-208E-489B-AC8F-835CADB8F614}"/>
              </a:ext>
            </a:extLst>
          </p:cNvPr>
          <p:cNvGrpSpPr>
            <a:grpSpLocks/>
          </p:cNvGrpSpPr>
          <p:nvPr/>
        </p:nvGrpSpPr>
        <p:grpSpPr bwMode="auto">
          <a:xfrm>
            <a:off x="8486776" y="5486400"/>
            <a:ext cx="663575" cy="903288"/>
            <a:chOff x="4112" y="3456"/>
            <a:chExt cx="418" cy="569"/>
          </a:xfrm>
        </p:grpSpPr>
        <p:sp>
          <p:nvSpPr>
            <p:cNvPr id="51215" name="Text Box 16">
              <a:extLst>
                <a:ext uri="{FF2B5EF4-FFF2-40B4-BE49-F238E27FC236}">
                  <a16:creationId xmlns:a16="http://schemas.microsoft.com/office/drawing/2014/main" id="{856E54D7-4CD5-48CD-B7C1-6A5428FEAB04}"/>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1900</a:t>
              </a:r>
            </a:p>
          </p:txBody>
        </p:sp>
        <p:sp>
          <p:nvSpPr>
            <p:cNvPr id="51216" name="Line 17">
              <a:extLst>
                <a:ext uri="{FF2B5EF4-FFF2-40B4-BE49-F238E27FC236}">
                  <a16:creationId xmlns:a16="http://schemas.microsoft.com/office/drawing/2014/main" id="{CC6F50D6-5C28-4090-B374-30C4B04F1CE9}"/>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
        <p:nvSpPr>
          <p:cNvPr id="51210" name="Line 18">
            <a:extLst>
              <a:ext uri="{FF2B5EF4-FFF2-40B4-BE49-F238E27FC236}">
                <a16:creationId xmlns:a16="http://schemas.microsoft.com/office/drawing/2014/main" id="{B1E981BF-A3DA-41B8-8745-AE7142C66327}"/>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nvGrpSpPr>
          <p:cNvPr id="46104" name="Group 24">
            <a:extLst>
              <a:ext uri="{FF2B5EF4-FFF2-40B4-BE49-F238E27FC236}">
                <a16:creationId xmlns:a16="http://schemas.microsoft.com/office/drawing/2014/main" id="{C43C77DF-6736-4FC9-9D84-F45FEF3AF14E}"/>
              </a:ext>
            </a:extLst>
          </p:cNvPr>
          <p:cNvGrpSpPr>
            <a:grpSpLocks/>
          </p:cNvGrpSpPr>
          <p:nvPr/>
        </p:nvGrpSpPr>
        <p:grpSpPr bwMode="auto">
          <a:xfrm>
            <a:off x="7696200" y="4724400"/>
            <a:ext cx="2514600" cy="457200"/>
            <a:chOff x="4176" y="2976"/>
            <a:chExt cx="1296" cy="288"/>
          </a:xfrm>
        </p:grpSpPr>
        <p:sp>
          <p:nvSpPr>
            <p:cNvPr id="51212" name="Text Box 20">
              <a:extLst>
                <a:ext uri="{FF2B5EF4-FFF2-40B4-BE49-F238E27FC236}">
                  <a16:creationId xmlns:a16="http://schemas.microsoft.com/office/drawing/2014/main" id="{C0B2F344-5DB5-4B2F-AA1B-597B5F9F7060}"/>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Liberal</a:t>
              </a:r>
            </a:p>
          </p:txBody>
        </p:sp>
        <p:sp>
          <p:nvSpPr>
            <p:cNvPr id="51213" name="Line 22">
              <a:extLst>
                <a:ext uri="{FF2B5EF4-FFF2-40B4-BE49-F238E27FC236}">
                  <a16:creationId xmlns:a16="http://schemas.microsoft.com/office/drawing/2014/main" id="{657FB3A5-3402-4C3F-995F-8BDEDE6EF6ED}"/>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51214" name="Line 23">
              <a:extLst>
                <a:ext uri="{FF2B5EF4-FFF2-40B4-BE49-F238E27FC236}">
                  <a16:creationId xmlns:a16="http://schemas.microsoft.com/office/drawing/2014/main" id="{A54BA6FC-9382-4BD4-9519-B2959BBDCE1B}"/>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104"/>
                                        </p:tgtEl>
                                        <p:attrNameLst>
                                          <p:attrName>style.visibility</p:attrName>
                                        </p:attrNameLst>
                                      </p:cBhvr>
                                      <p:to>
                                        <p:strVal val="visible"/>
                                      </p:to>
                                    </p:set>
                                    <p:animEffect transition="in" filter="wipe(left)">
                                      <p:cBhvr>
                                        <p:cTn id="7" dur="500"/>
                                        <p:tgtEl>
                                          <p:spTgt spid="46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B587E35-6B21-4137-B4D5-B8E246B18DE2}"/>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53251" name="Rectangle 3">
            <a:extLst>
              <a:ext uri="{FF2B5EF4-FFF2-40B4-BE49-F238E27FC236}">
                <a16:creationId xmlns:a16="http://schemas.microsoft.com/office/drawing/2014/main" id="{AFE824A2-6973-4C89-9000-B8F98AA65EDF}"/>
              </a:ext>
            </a:extLst>
          </p:cNvPr>
          <p:cNvSpPr>
            <a:spLocks noGrp="1" noChangeArrowheads="1"/>
          </p:cNvSpPr>
          <p:nvPr>
            <p:ph type="body" idx="1"/>
          </p:nvPr>
        </p:nvSpPr>
        <p:spPr>
          <a:xfrm>
            <a:off x="3657600" y="1600201"/>
            <a:ext cx="6705600" cy="4525963"/>
          </a:xfrm>
        </p:spPr>
        <p:txBody>
          <a:bodyPr/>
          <a:lstStyle/>
          <a:p>
            <a:pPr marL="2008188" indent="-2008188" eaLnBrk="1" hangingPunct="1">
              <a:buNone/>
            </a:pPr>
            <a:r>
              <a:rPr lang="en-US" altLang="en-US" sz="2800" b="1"/>
              <a:t>Belief: </a:t>
            </a:r>
            <a:r>
              <a:rPr lang="en-US" altLang="en-US" sz="2800"/>
              <a:t>	The Church is not built upon a common confession but on a common practice of bringing mercy, love, and acceptance to those in need. This is commonly know as the “social gospel.”</a:t>
            </a:r>
          </a:p>
          <a:p>
            <a:pPr marL="2008188" indent="-2008188" eaLnBrk="1" hangingPunct="1">
              <a:buNone/>
            </a:pPr>
            <a:r>
              <a:rPr lang="en-US" altLang="en-US" sz="2800" b="1"/>
              <a:t>Adherents</a:t>
            </a:r>
            <a:r>
              <a:rPr lang="en-US" altLang="en-US" sz="2800"/>
              <a:t>:	World Council of Churches (WCC), liberal churches of all denominations.</a:t>
            </a:r>
            <a:r>
              <a:rPr lang="en-US" altLang="en-US" sz="2800" b="1"/>
              <a:t>	</a:t>
            </a:r>
            <a:endParaRPr lang="en-US" altLang="en-US" sz="280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B9E43AB-7AAC-4BD5-8C21-9075A734AD19}"/>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52227" name="Rectangle 3">
            <a:extLst>
              <a:ext uri="{FF2B5EF4-FFF2-40B4-BE49-F238E27FC236}">
                <a16:creationId xmlns:a16="http://schemas.microsoft.com/office/drawing/2014/main" id="{3107B645-C464-4C02-9BFB-BE5108C6D79A}"/>
              </a:ext>
            </a:extLst>
          </p:cNvPr>
          <p:cNvSpPr>
            <a:spLocks noGrp="1" noChangeArrowheads="1"/>
          </p:cNvSpPr>
          <p:nvPr>
            <p:ph type="body" idx="1"/>
          </p:nvPr>
        </p:nvSpPr>
        <p:spPr>
          <a:xfrm>
            <a:off x="1828800" y="1600201"/>
            <a:ext cx="8839200" cy="4525963"/>
          </a:xfrm>
        </p:spPr>
        <p:txBody>
          <a:bodyPr/>
          <a:lstStyle/>
          <a:p>
            <a:pPr marL="2008188" indent="-2008188" eaLnBrk="1" hangingPunct="1">
              <a:buNone/>
              <a:defRPr/>
            </a:pPr>
            <a:endParaRPr lang="en-US" altLang="en-US" b="1"/>
          </a:p>
          <a:p>
            <a:pPr marL="2008188" indent="-2008188" algn="ctr" eaLnBrk="1" hangingPunct="1">
              <a:buNone/>
              <a:defRPr/>
            </a:pPr>
            <a:r>
              <a:rPr lang="en-US" altLang="en-US" sz="4400" b="1">
                <a:solidFill>
                  <a:srgbClr val="800000"/>
                </a:solidFill>
                <a:effectLst>
                  <a:outerShdw blurRad="38100" dist="38100" dir="2700000" algn="tl">
                    <a:srgbClr val="C0C0C0"/>
                  </a:outerShdw>
                </a:effectLst>
              </a:rPr>
              <a:t>“Theology divides; service unites.”</a:t>
            </a:r>
            <a:r>
              <a:rPr lang="en-US" altLang="en-US" b="1"/>
              <a:t>	</a:t>
            </a:r>
            <a:endParaRPr lang="en-US" altLang="en-U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4AD98FBB-AA9F-4A36-A08D-8455B2D3683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8851" name="Rectangle 3">
            <a:extLst>
              <a:ext uri="{FF2B5EF4-FFF2-40B4-BE49-F238E27FC236}">
                <a16:creationId xmlns:a16="http://schemas.microsoft.com/office/drawing/2014/main" id="{06345EC7-BA78-4C69-A8CA-F55C76479384}"/>
              </a:ext>
            </a:extLst>
          </p:cNvPr>
          <p:cNvSpPr>
            <a:spLocks noGrp="1" noChangeArrowheads="1"/>
          </p:cNvSpPr>
          <p:nvPr>
            <p:ph type="body" idx="1"/>
          </p:nvPr>
        </p:nvSpPr>
        <p:spPr/>
        <p:txBody>
          <a:bodyPr/>
          <a:lstStyle/>
          <a:p>
            <a:pPr marL="0" indent="0" eaLnBrk="1" hangingPunct="1">
              <a:buNone/>
              <a:defRPr/>
            </a:pPr>
            <a:r>
              <a:rPr lang="en-US" altLang="en-US" sz="3600" b="1">
                <a:effectLst>
                  <a:outerShdw blurRad="38100" dist="38100" dir="2700000" algn="tl">
                    <a:srgbClr val="C0C0C0"/>
                  </a:outerShdw>
                </a:effectLst>
              </a:rPr>
              <a:t>Strengths of the Liberal view:</a:t>
            </a:r>
          </a:p>
          <a:p>
            <a:pPr lvl="1" eaLnBrk="1" hangingPunct="1">
              <a:defRPr/>
            </a:pPr>
            <a:r>
              <a:rPr lang="en-US" altLang="en-US"/>
              <a:t>Emphasizes the necessity of the Church to carry on Christ’s mission of mercy, love, and acceptance.</a:t>
            </a:r>
          </a:p>
          <a:p>
            <a:pPr lvl="1" eaLnBrk="1" hangingPunct="1">
              <a:defRPr/>
            </a:pPr>
            <a:r>
              <a:rPr lang="en-US" altLang="en-US"/>
              <a:t>Recognizes the diversity of Christian beliefs.</a:t>
            </a:r>
          </a:p>
          <a:p>
            <a:pPr lvl="1" eaLnBrk="1" hangingPunct="1">
              <a:defRPr/>
            </a:pPr>
            <a:r>
              <a:rPr lang="en-US" altLang="en-US"/>
              <a:t>Seeks to unify the Church under one purpose.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9881B8A1-91F8-46E9-A3E8-0705A3F5C799}"/>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81923" name="Rectangle 3">
            <a:extLst>
              <a:ext uri="{FF2B5EF4-FFF2-40B4-BE49-F238E27FC236}">
                <a16:creationId xmlns:a16="http://schemas.microsoft.com/office/drawing/2014/main" id="{E3E0C7DD-9440-4DD9-93B5-98A312E4D522}"/>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ED20E2B-58BA-4C11-ABBE-58135ED57291}"/>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9875" name="Rectangle 3">
            <a:extLst>
              <a:ext uri="{FF2B5EF4-FFF2-40B4-BE49-F238E27FC236}">
                <a16:creationId xmlns:a16="http://schemas.microsoft.com/office/drawing/2014/main" id="{19195CBB-45E6-4394-89DD-56C14F05128C}"/>
              </a:ext>
            </a:extLst>
          </p:cNvPr>
          <p:cNvSpPr>
            <a:spLocks noGrp="1" noChangeArrowheads="1"/>
          </p:cNvSpPr>
          <p:nvPr>
            <p:ph type="body" idx="1"/>
          </p:nvPr>
        </p:nvSpPr>
        <p:spPr/>
        <p:txBody>
          <a:bodyPr/>
          <a:lstStyle/>
          <a:p>
            <a:pPr eaLnBrk="1" hangingPunct="1">
              <a:buFontTx/>
              <a:buNone/>
              <a:defRPr/>
            </a:pPr>
            <a:r>
              <a:rPr lang="en-US" altLang="en-US" sz="3600" b="1">
                <a:effectLst>
                  <a:outerShdw blurRad="38100" dist="38100" dir="2700000" algn="tl">
                    <a:srgbClr val="C0C0C0"/>
                  </a:outerShdw>
                </a:effectLst>
              </a:rPr>
              <a:t>Weaknesses of the Liberal view:</a:t>
            </a:r>
          </a:p>
          <a:p>
            <a:pPr lvl="1" eaLnBrk="1" hangingPunct="1">
              <a:defRPr/>
            </a:pPr>
            <a:r>
              <a:rPr lang="en-US" altLang="en-US"/>
              <a:t>Fails to realize the importance of truth.</a:t>
            </a:r>
          </a:p>
          <a:p>
            <a:pPr lvl="1" eaLnBrk="1" hangingPunct="1">
              <a:defRPr/>
            </a:pPr>
            <a:r>
              <a:rPr lang="en-US" altLang="en-US"/>
              <a:t>Places orthopraxy ahead of orthodoxy.</a:t>
            </a:r>
          </a:p>
          <a:p>
            <a:pPr lvl="1" eaLnBrk="1" hangingPunct="1">
              <a:defRPr/>
            </a:pPr>
            <a:r>
              <a:rPr lang="en-US" altLang="en-US"/>
              <a:t>The Church cannot have unity without a common confession about who Christ is and  what the significance of His death is.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41DB1F6-4533-4791-8E52-85ECECBC6F43}"/>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62467" name="Rectangle 5">
            <a:extLst>
              <a:ext uri="{FF2B5EF4-FFF2-40B4-BE49-F238E27FC236}">
                <a16:creationId xmlns:a16="http://schemas.microsoft.com/office/drawing/2014/main" id="{FB2BF6BB-68DF-41B7-BD1A-3EFE7E5E5F66}"/>
              </a:ext>
            </a:extLst>
          </p:cNvPr>
          <p:cNvSpPr>
            <a:spLocks noChangeArrowheads="1"/>
          </p:cNvSpPr>
          <p:nvPr/>
        </p:nvSpPr>
        <p:spPr bwMode="auto">
          <a:xfrm>
            <a:off x="3429000" y="2733675"/>
            <a:ext cx="6858000" cy="2389188"/>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2800" b="1">
                <a:solidFill>
                  <a:srgbClr val="000000"/>
                </a:solidFill>
                <a:latin typeface="Bradley Hand ITC" panose="03070402050302030203" pitchFamily="66" charset="0"/>
              </a:rPr>
              <a:t>“A God without wrath brought man without sin into a kingdom without judgment through the administrations of Christ without a cross.”</a:t>
            </a:r>
          </a:p>
          <a:p>
            <a:pPr algn="r" fontAlgn="base">
              <a:spcBef>
                <a:spcPct val="0"/>
              </a:spcBef>
              <a:spcAft>
                <a:spcPct val="0"/>
              </a:spcAft>
            </a:pPr>
            <a:r>
              <a:rPr lang="en-US" altLang="en-US" sz="2800" b="1">
                <a:solidFill>
                  <a:srgbClr val="000000"/>
                </a:solidFill>
                <a:latin typeface="Bradley Hand ITC" panose="03070402050302030203" pitchFamily="66" charset="0"/>
              </a:rPr>
              <a:t>–Richard Niebuhr</a:t>
            </a:r>
          </a:p>
          <a:p>
            <a:pPr algn="r" fontAlgn="base">
              <a:spcBef>
                <a:spcPct val="0"/>
              </a:spcBef>
              <a:spcAft>
                <a:spcPct val="0"/>
              </a:spcAft>
            </a:pPr>
            <a:r>
              <a:rPr lang="en-US" altLang="en-US" sz="1000" i="1">
                <a:solidFill>
                  <a:srgbClr val="000000"/>
                </a:solidFill>
              </a:rPr>
              <a:t>The Kingdom of God in America</a:t>
            </a:r>
            <a:r>
              <a:rPr lang="en-US" altLang="en-US" sz="1000">
                <a:solidFill>
                  <a:srgbClr val="000000"/>
                </a:solidFill>
              </a:rPr>
              <a:t> (New York: Harper and Brothers, 1959)</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BAF39A33-B522-4511-A55A-4DF52AD1BEC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1139" name="Rectangle 3">
            <a:extLst>
              <a:ext uri="{FF2B5EF4-FFF2-40B4-BE49-F238E27FC236}">
                <a16:creationId xmlns:a16="http://schemas.microsoft.com/office/drawing/2014/main" id="{B9F517B0-BAD6-4733-9EE2-BBE7E25A777D}"/>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Rom. 12:1 </a:t>
            </a:r>
          </a:p>
          <a:p>
            <a:pPr marL="0" indent="0" eaLnBrk="1" hangingPunct="1">
              <a:buNone/>
              <a:defRPr/>
            </a:pPr>
            <a:r>
              <a:rPr lang="en-US" altLang="en-US"/>
              <a:t>“Therefore I exhort you, brothers and sisters, by the mercies of God, to present your bodies as a sacrifice—alive, holy, and pleasing to God—which is your reasonable service.”</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80EA4248-101B-4587-B3BC-5FC5B5C26D9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0771" name="Rectangle 3">
            <a:extLst>
              <a:ext uri="{FF2B5EF4-FFF2-40B4-BE49-F238E27FC236}">
                <a16:creationId xmlns:a16="http://schemas.microsoft.com/office/drawing/2014/main" id="{018DAD04-32B2-4E1B-9D87-4134F8A7F0AE}"/>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The Liberation view of the Church</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4594" name="Rectangle 2">
            <a:extLst>
              <a:ext uri="{FF2B5EF4-FFF2-40B4-BE49-F238E27FC236}">
                <a16:creationId xmlns:a16="http://schemas.microsoft.com/office/drawing/2014/main" id="{A609D6F8-ACE5-4169-A0A1-EA9E2139B576}"/>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4595" name="Rectangle 3">
            <a:extLst>
              <a:ext uri="{FF2B5EF4-FFF2-40B4-BE49-F238E27FC236}">
                <a16:creationId xmlns:a16="http://schemas.microsoft.com/office/drawing/2014/main" id="{441636AF-82EC-4F47-AA0B-0F0B8EA078F9}"/>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What is the Liberation view </a:t>
            </a:r>
          </a:p>
          <a:p>
            <a:pPr marL="0" indent="0" algn="ctr" eaLnBrk="1" hangingPunct="1">
              <a:buNone/>
              <a:defRPr/>
            </a:pPr>
            <a:r>
              <a:rPr lang="en-US" altLang="en-US" sz="4000">
                <a:effectLst>
                  <a:outerShdw blurRad="38100" dist="38100" dir="2700000" algn="tl">
                    <a:srgbClr val="C0C0C0"/>
                  </a:outerShdw>
                </a:effectLst>
              </a:rPr>
              <a:t>of the Church?</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1">
            <a:extLst>
              <a:ext uri="{FF2B5EF4-FFF2-40B4-BE49-F238E27FC236}">
                <a16:creationId xmlns:a16="http://schemas.microsoft.com/office/drawing/2014/main" id="{2BC03B04-847F-481B-8D3D-8CF8D3DCFE90}"/>
              </a:ext>
            </a:extLst>
          </p:cNvPr>
          <p:cNvSpPr>
            <a:spLocks noChangeArrowheads="1"/>
          </p:cNvSpPr>
          <p:nvPr/>
        </p:nvSpPr>
        <p:spPr bwMode="auto">
          <a:xfrm>
            <a:off x="1524001" y="3244334"/>
            <a:ext cx="184731" cy="3693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20483" name="Rectangle 2">
            <a:extLst>
              <a:ext uri="{FF2B5EF4-FFF2-40B4-BE49-F238E27FC236}">
                <a16:creationId xmlns:a16="http://schemas.microsoft.com/office/drawing/2014/main" id="{C90D538D-FC40-4465-9479-1827CD3DE8CD}"/>
              </a:ext>
            </a:extLst>
          </p:cNvPr>
          <p:cNvSpPr>
            <a:spLocks noChangeArrowheads="1"/>
          </p:cNvSpPr>
          <p:nvPr/>
        </p:nvSpPr>
        <p:spPr bwMode="auto">
          <a:xfrm>
            <a:off x="5072530" y="3726140"/>
            <a:ext cx="2431114"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0000"/>
                </a:solidFill>
              </a14:hiddenFill>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Times New Roman" panose="02020603050405020304" pitchFamily="18" charset="0"/>
              </a:rPr>
              <a:t>Replacement Theology</a:t>
            </a:r>
          </a:p>
        </p:txBody>
      </p:sp>
      <p:sp>
        <p:nvSpPr>
          <p:cNvPr id="20484" name="Rectangle 3">
            <a:extLst>
              <a:ext uri="{FF2B5EF4-FFF2-40B4-BE49-F238E27FC236}">
                <a16:creationId xmlns:a16="http://schemas.microsoft.com/office/drawing/2014/main" id="{BF8229A2-6B2F-4BB1-B4D2-1E911CB95F79}"/>
              </a:ext>
            </a:extLst>
          </p:cNvPr>
          <p:cNvSpPr>
            <a:spLocks noChangeArrowheads="1"/>
          </p:cNvSpPr>
          <p:nvPr/>
        </p:nvSpPr>
        <p:spPr bwMode="auto">
          <a:xfrm>
            <a:off x="2351110" y="3426333"/>
            <a:ext cx="1439818" cy="584775"/>
          </a:xfrm>
          <a:prstGeom prst="rect">
            <a:avLst/>
          </a:prstGeom>
          <a:solidFill>
            <a:srgbClr val="990000"/>
          </a:solidFill>
          <a:ln>
            <a:noFill/>
          </a:ln>
          <a:effectLst>
            <a:outerShdw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4000">
                <a:solidFill>
                  <a:srgbClr val="FFFFFF"/>
                </a:solidFill>
                <a:latin typeface="Calligrapher" pitchFamily="2" charset="0"/>
              </a:rPr>
              <a:t>Israel</a:t>
            </a:r>
            <a:endParaRPr lang="en-US" altLang="en-US" sz="4400">
              <a:solidFill>
                <a:srgbClr val="FFFFFF"/>
              </a:solidFill>
              <a:latin typeface="Calligrapher" pitchFamily="2" charset="0"/>
            </a:endParaRPr>
          </a:p>
        </p:txBody>
      </p:sp>
      <p:sp>
        <p:nvSpPr>
          <p:cNvPr id="20485" name="Rectangle 5">
            <a:extLst>
              <a:ext uri="{FF2B5EF4-FFF2-40B4-BE49-F238E27FC236}">
                <a16:creationId xmlns:a16="http://schemas.microsoft.com/office/drawing/2014/main" id="{D90DDFA8-F815-4DC8-A78E-38849E42C936}"/>
              </a:ext>
            </a:extLst>
          </p:cNvPr>
          <p:cNvSpPr>
            <a:spLocks noChangeArrowheads="1"/>
          </p:cNvSpPr>
          <p:nvPr/>
        </p:nvSpPr>
        <p:spPr bwMode="auto">
          <a:xfrm>
            <a:off x="4162971" y="6042532"/>
            <a:ext cx="2808782" cy="584775"/>
          </a:xfrm>
          <a:prstGeom prst="rect">
            <a:avLst/>
          </a:prstGeom>
          <a:solidFill>
            <a:srgbClr val="9900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flatTx/>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4000">
                <a:solidFill>
                  <a:srgbClr val="FFFFFF"/>
                </a:solidFill>
                <a:latin typeface="Calligrapher" pitchFamily="2" charset="0"/>
              </a:rPr>
              <a:t>Ordinances</a:t>
            </a:r>
            <a:endParaRPr lang="en-US" altLang="en-US" sz="5400">
              <a:solidFill>
                <a:srgbClr val="FFFFFF"/>
              </a:solidFill>
              <a:latin typeface="Calligrapher" pitchFamily="2" charset="0"/>
            </a:endParaRPr>
          </a:p>
        </p:txBody>
      </p:sp>
      <p:sp>
        <p:nvSpPr>
          <p:cNvPr id="20486" name="Rectangle 6">
            <a:extLst>
              <a:ext uri="{FF2B5EF4-FFF2-40B4-BE49-F238E27FC236}">
                <a16:creationId xmlns:a16="http://schemas.microsoft.com/office/drawing/2014/main" id="{895EE2E7-CF7A-40DB-B925-E4E6192B4B87}"/>
              </a:ext>
            </a:extLst>
          </p:cNvPr>
          <p:cNvSpPr>
            <a:spLocks noChangeArrowheads="1"/>
          </p:cNvSpPr>
          <p:nvPr/>
        </p:nvSpPr>
        <p:spPr bwMode="auto">
          <a:xfrm>
            <a:off x="2817083" y="1443885"/>
            <a:ext cx="2416046" cy="7571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5400">
                <a:solidFill>
                  <a:srgbClr val="000000"/>
                </a:solidFill>
                <a:latin typeface="Herald" pitchFamily="2" charset="0"/>
              </a:rPr>
              <a:t>Church</a:t>
            </a:r>
          </a:p>
        </p:txBody>
      </p:sp>
      <p:sp>
        <p:nvSpPr>
          <p:cNvPr id="20487" name="Rectangle 7">
            <a:extLst>
              <a:ext uri="{FF2B5EF4-FFF2-40B4-BE49-F238E27FC236}">
                <a16:creationId xmlns:a16="http://schemas.microsoft.com/office/drawing/2014/main" id="{CC5865F9-264F-49F7-B551-162FF54BA312}"/>
              </a:ext>
            </a:extLst>
          </p:cNvPr>
          <p:cNvSpPr>
            <a:spLocks noChangeArrowheads="1"/>
          </p:cNvSpPr>
          <p:nvPr/>
        </p:nvSpPr>
        <p:spPr bwMode="auto">
          <a:xfrm>
            <a:off x="4720156" y="4335660"/>
            <a:ext cx="3799438" cy="45839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2800">
                <a:solidFill>
                  <a:srgbClr val="000000"/>
                </a:solidFill>
                <a:latin typeface="Magneto" panose="04030805050802020D02" pitchFamily="82" charset="0"/>
              </a:rPr>
              <a:t>Covenant Theology</a:t>
            </a:r>
          </a:p>
        </p:txBody>
      </p:sp>
      <p:sp>
        <p:nvSpPr>
          <p:cNvPr id="20488" name="Oval 8">
            <a:extLst>
              <a:ext uri="{FF2B5EF4-FFF2-40B4-BE49-F238E27FC236}">
                <a16:creationId xmlns:a16="http://schemas.microsoft.com/office/drawing/2014/main" id="{14BB7500-F413-42D9-97DE-ED80574400FB}"/>
              </a:ext>
            </a:extLst>
          </p:cNvPr>
          <p:cNvSpPr>
            <a:spLocks noChangeArrowheads="1"/>
          </p:cNvSpPr>
          <p:nvPr/>
        </p:nvSpPr>
        <p:spPr bwMode="auto">
          <a:xfrm>
            <a:off x="5694886" y="1483530"/>
            <a:ext cx="4713828" cy="822305"/>
          </a:xfrm>
          <a:prstGeom prst="ellipse">
            <a:avLst/>
          </a:prstGeom>
          <a:solidFill>
            <a:srgbClr val="9900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17961" dir="2700000" algn="ctr" rotWithShape="0">
                    <a:srgbClr val="5C0000"/>
                  </a:outerShdw>
                </a:effectLst>
              </a14:hiddenEffects>
            </a:ext>
          </a:extLst>
        </p:spPr>
        <p:txBody>
          <a:bodyPr wrap="none" anchor="ctr">
            <a:spAutoFit/>
            <a:flatTx/>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3200" b="1">
                <a:solidFill>
                  <a:srgbClr val="FFFFFF"/>
                </a:solidFill>
              </a:rPr>
              <a:t>Amillenniumism</a:t>
            </a:r>
          </a:p>
        </p:txBody>
      </p:sp>
      <p:sp>
        <p:nvSpPr>
          <p:cNvPr id="20489" name="Rectangle 9">
            <a:extLst>
              <a:ext uri="{FF2B5EF4-FFF2-40B4-BE49-F238E27FC236}">
                <a16:creationId xmlns:a16="http://schemas.microsoft.com/office/drawing/2014/main" id="{7796976F-A2EB-46CD-AB31-FD36D643B32E}"/>
              </a:ext>
            </a:extLst>
          </p:cNvPr>
          <p:cNvSpPr>
            <a:spLocks noChangeArrowheads="1"/>
          </p:cNvSpPr>
          <p:nvPr/>
        </p:nvSpPr>
        <p:spPr bwMode="auto">
          <a:xfrm>
            <a:off x="4199109" y="2386285"/>
            <a:ext cx="6333785" cy="4693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3000">
                <a:solidFill>
                  <a:srgbClr val="990000"/>
                </a:solidFill>
                <a:latin typeface="Wide Latin" panose="020A0A07050505020404" pitchFamily="18" charset="0"/>
              </a:rPr>
              <a:t>Dispensationalism</a:t>
            </a:r>
          </a:p>
        </p:txBody>
      </p:sp>
      <p:sp>
        <p:nvSpPr>
          <p:cNvPr id="20490" name="Oval 10">
            <a:extLst>
              <a:ext uri="{FF2B5EF4-FFF2-40B4-BE49-F238E27FC236}">
                <a16:creationId xmlns:a16="http://schemas.microsoft.com/office/drawing/2014/main" id="{448B538C-0A0B-4B7E-82AD-F0AFB4D14972}"/>
              </a:ext>
            </a:extLst>
          </p:cNvPr>
          <p:cNvSpPr>
            <a:spLocks noChangeArrowheads="1"/>
          </p:cNvSpPr>
          <p:nvPr/>
        </p:nvSpPr>
        <p:spPr bwMode="auto">
          <a:xfrm>
            <a:off x="1710952" y="5264541"/>
            <a:ext cx="2669337" cy="545318"/>
          </a:xfrm>
          <a:prstGeom prst="ellipse">
            <a:avLst/>
          </a:prstGeom>
          <a:solidFill>
            <a:srgbClr val="990000"/>
          </a:solidFill>
          <a:ln>
            <a:noFill/>
          </a:ln>
          <a:effectLst>
            <a:outerShdw dist="107763" dir="8100000" algn="ctr" rotWithShape="0">
              <a:srgbClr val="808080">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lnSpc>
                <a:spcPct val="80000"/>
              </a:lnSpc>
              <a:spcBef>
                <a:spcPct val="20000"/>
              </a:spcBef>
              <a:spcAft>
                <a:spcPct val="0"/>
              </a:spcAft>
              <a:buClr>
                <a:srgbClr val="990000"/>
              </a:buClr>
            </a:pPr>
            <a:r>
              <a:rPr lang="en-US" altLang="en-US" sz="2400">
                <a:solidFill>
                  <a:srgbClr val="FFFFFF"/>
                </a:solidFill>
              </a:rPr>
              <a:t>Ecclesiology</a:t>
            </a:r>
            <a:endParaRPr lang="en-US" altLang="en-US" sz="3200" b="1">
              <a:solidFill>
                <a:srgbClr val="FFFFFF"/>
              </a:solidFill>
            </a:endParaRPr>
          </a:p>
        </p:txBody>
      </p:sp>
      <p:sp>
        <p:nvSpPr>
          <p:cNvPr id="20491" name="Rectangle 11">
            <a:extLst>
              <a:ext uri="{FF2B5EF4-FFF2-40B4-BE49-F238E27FC236}">
                <a16:creationId xmlns:a16="http://schemas.microsoft.com/office/drawing/2014/main" id="{86B4B758-1E34-4E3D-9A21-906E24CCADE8}"/>
              </a:ext>
            </a:extLst>
          </p:cNvPr>
          <p:cNvSpPr>
            <a:spLocks noChangeArrowheads="1"/>
          </p:cNvSpPr>
          <p:nvPr/>
        </p:nvSpPr>
        <p:spPr bwMode="auto">
          <a:xfrm>
            <a:off x="2665414" y="904876"/>
            <a:ext cx="1906587" cy="466725"/>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2400">
                <a:solidFill>
                  <a:srgbClr val="000000"/>
                </a:solidFill>
              </a:rPr>
              <a:t>Presbyterian</a:t>
            </a:r>
          </a:p>
        </p:txBody>
      </p:sp>
      <p:sp>
        <p:nvSpPr>
          <p:cNvPr id="21516" name="Rectangle 12">
            <a:extLst>
              <a:ext uri="{FF2B5EF4-FFF2-40B4-BE49-F238E27FC236}">
                <a16:creationId xmlns:a16="http://schemas.microsoft.com/office/drawing/2014/main" id="{7ACD14B3-FD39-4CA9-AE9F-1D7F6C472BFC}"/>
              </a:ext>
            </a:extLst>
          </p:cNvPr>
          <p:cNvSpPr>
            <a:spLocks noChangeArrowheads="1"/>
          </p:cNvSpPr>
          <p:nvPr/>
        </p:nvSpPr>
        <p:spPr bwMode="auto">
          <a:xfrm>
            <a:off x="3983039" y="4953001"/>
            <a:ext cx="2199641" cy="461665"/>
          </a:xfrm>
          <a:prstGeom prst="rect">
            <a:avLst/>
          </a:prstGeom>
          <a:noFill/>
          <a:ln>
            <a:noFill/>
          </a:ln>
          <a:effectLst>
            <a:outerShdw dist="107763" dir="13500000" algn="ctr" rotWithShape="0">
              <a:schemeClr val="bg2">
                <a:alpha val="50000"/>
              </a:schemeClr>
            </a:outerShdw>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fontAlgn="base">
              <a:spcBef>
                <a:spcPct val="0"/>
              </a:spcBef>
              <a:spcAft>
                <a:spcPct val="0"/>
              </a:spcAft>
              <a:defRPr/>
            </a:pPr>
            <a:r>
              <a:rPr lang="en-US" altLang="en-US" sz="2400" b="1">
                <a:solidFill>
                  <a:srgbClr val="000000"/>
                </a:solidFill>
                <a:effectLst>
                  <a:outerShdw blurRad="38100" dist="38100" dir="2700000" algn="tl">
                    <a:srgbClr val="C0C0C0"/>
                  </a:outerShdw>
                </a:effectLst>
                <a:latin typeface="Pegasus" panose="020B0604020202020204" pitchFamily="2" charset="0"/>
              </a:rPr>
              <a:t>Spiritual Gifts</a:t>
            </a:r>
          </a:p>
        </p:txBody>
      </p:sp>
      <p:sp>
        <p:nvSpPr>
          <p:cNvPr id="20493" name="Rectangle 13">
            <a:extLst>
              <a:ext uri="{FF2B5EF4-FFF2-40B4-BE49-F238E27FC236}">
                <a16:creationId xmlns:a16="http://schemas.microsoft.com/office/drawing/2014/main" id="{B555F5A5-2C69-4F79-80B9-DD20924E6360}"/>
              </a:ext>
            </a:extLst>
          </p:cNvPr>
          <p:cNvSpPr>
            <a:spLocks noChangeArrowheads="1"/>
          </p:cNvSpPr>
          <p:nvPr/>
        </p:nvSpPr>
        <p:spPr bwMode="auto">
          <a:xfrm>
            <a:off x="5384800" y="685801"/>
            <a:ext cx="3816558" cy="830997"/>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4800" b="1">
                <a:solidFill>
                  <a:srgbClr val="990000"/>
                </a:solidFill>
                <a:latin typeface="Perpetua" panose="02020502060401020303" pitchFamily="18" charset="0"/>
              </a:rPr>
              <a:t>Spiritual Gifts</a:t>
            </a:r>
          </a:p>
        </p:txBody>
      </p:sp>
      <p:sp>
        <p:nvSpPr>
          <p:cNvPr id="20494" name="Rectangle 14">
            <a:extLst>
              <a:ext uri="{FF2B5EF4-FFF2-40B4-BE49-F238E27FC236}">
                <a16:creationId xmlns:a16="http://schemas.microsoft.com/office/drawing/2014/main" id="{7821B271-D805-41A2-B328-5438DECE4997}"/>
              </a:ext>
            </a:extLst>
          </p:cNvPr>
          <p:cNvSpPr>
            <a:spLocks noChangeArrowheads="1"/>
          </p:cNvSpPr>
          <p:nvPr/>
        </p:nvSpPr>
        <p:spPr bwMode="auto">
          <a:xfrm>
            <a:off x="4648201" y="212725"/>
            <a:ext cx="1980029" cy="707886"/>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4000">
                <a:solidFill>
                  <a:srgbClr val="000000"/>
                </a:solidFill>
                <a:latin typeface="SimSun" panose="02010600030101010101" pitchFamily="2" charset="-122"/>
              </a:rPr>
              <a:t>Baptist</a:t>
            </a:r>
          </a:p>
        </p:txBody>
      </p:sp>
      <p:sp>
        <p:nvSpPr>
          <p:cNvPr id="20495" name="Rectangle 15">
            <a:extLst>
              <a:ext uri="{FF2B5EF4-FFF2-40B4-BE49-F238E27FC236}">
                <a16:creationId xmlns:a16="http://schemas.microsoft.com/office/drawing/2014/main" id="{1A24BCE3-837E-42F0-9F31-A3D9A85D158B}"/>
              </a:ext>
            </a:extLst>
          </p:cNvPr>
          <p:cNvSpPr>
            <a:spLocks noChangeArrowheads="1"/>
          </p:cNvSpPr>
          <p:nvPr/>
        </p:nvSpPr>
        <p:spPr bwMode="auto">
          <a:xfrm>
            <a:off x="7773988" y="5897564"/>
            <a:ext cx="1101584" cy="58477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200">
                <a:solidFill>
                  <a:srgbClr val="990000"/>
                </a:solidFill>
                <a:latin typeface="Playbill" panose="040506030A0602020202" pitchFamily="82" charset="0"/>
              </a:rPr>
              <a:t>Covenants</a:t>
            </a:r>
          </a:p>
        </p:txBody>
      </p:sp>
      <p:sp>
        <p:nvSpPr>
          <p:cNvPr id="20496" name="Rectangle 16">
            <a:extLst>
              <a:ext uri="{FF2B5EF4-FFF2-40B4-BE49-F238E27FC236}">
                <a16:creationId xmlns:a16="http://schemas.microsoft.com/office/drawing/2014/main" id="{4C0ACD91-EB9B-42F5-989B-4067A7BFF074}"/>
              </a:ext>
            </a:extLst>
          </p:cNvPr>
          <p:cNvSpPr>
            <a:spLocks noChangeArrowheads="1"/>
          </p:cNvSpPr>
          <p:nvPr/>
        </p:nvSpPr>
        <p:spPr bwMode="auto">
          <a:xfrm>
            <a:off x="6750050" y="2940050"/>
            <a:ext cx="27749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600" b="1">
                <a:solidFill>
                  <a:srgbClr val="000000"/>
                </a:solidFill>
              </a:rPr>
              <a:t>Repentance</a:t>
            </a:r>
          </a:p>
        </p:txBody>
      </p:sp>
      <p:sp>
        <p:nvSpPr>
          <p:cNvPr id="20497" name="Rectangle 18">
            <a:extLst>
              <a:ext uri="{FF2B5EF4-FFF2-40B4-BE49-F238E27FC236}">
                <a16:creationId xmlns:a16="http://schemas.microsoft.com/office/drawing/2014/main" id="{E2AB5A75-3C2C-413D-82D2-AED52DA14289}"/>
              </a:ext>
            </a:extLst>
          </p:cNvPr>
          <p:cNvSpPr>
            <a:spLocks noChangeArrowheads="1"/>
          </p:cNvSpPr>
          <p:nvPr/>
        </p:nvSpPr>
        <p:spPr bwMode="auto">
          <a:xfrm>
            <a:off x="7010401" y="5105401"/>
            <a:ext cx="4073551"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600">
                <a:solidFill>
                  <a:srgbClr val="990000"/>
                </a:solidFill>
                <a:latin typeface="Algerian" panose="04020705040A02060702" pitchFamily="82" charset="0"/>
              </a:rPr>
              <a:t>Invisible Church</a:t>
            </a:r>
          </a:p>
        </p:txBody>
      </p:sp>
      <p:sp>
        <p:nvSpPr>
          <p:cNvPr id="21523" name="Rectangle 19">
            <a:extLst>
              <a:ext uri="{FF2B5EF4-FFF2-40B4-BE49-F238E27FC236}">
                <a16:creationId xmlns:a16="http://schemas.microsoft.com/office/drawing/2014/main" id="{720DF067-8C9B-4F53-B257-66F60BB914F4}"/>
              </a:ext>
            </a:extLst>
          </p:cNvPr>
          <p:cNvSpPr>
            <a:spLocks noChangeArrowheads="1"/>
          </p:cNvSpPr>
          <p:nvPr/>
        </p:nvSpPr>
        <p:spPr bwMode="auto">
          <a:xfrm>
            <a:off x="1981201" y="2514600"/>
            <a:ext cx="2181225" cy="45720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defRPr/>
            </a:pPr>
            <a:r>
              <a:rPr lang="en-US" altLang="en-US" sz="2400" b="1">
                <a:solidFill>
                  <a:srgbClr val="000000"/>
                </a:solidFill>
                <a:effectLst>
                  <a:outerShdw blurRad="38100" dist="38100" dir="2700000" algn="tl">
                    <a:srgbClr val="C0C0C0"/>
                  </a:outerShdw>
                </a:effectLst>
                <a:latin typeface="Arial" panose="020B0604020202020204" pitchFamily="34" charset="0"/>
              </a:rPr>
              <a:t>Sanctification</a:t>
            </a:r>
          </a:p>
        </p:txBody>
      </p:sp>
      <p:sp>
        <p:nvSpPr>
          <p:cNvPr id="20499" name="Rectangle 20">
            <a:extLst>
              <a:ext uri="{FF2B5EF4-FFF2-40B4-BE49-F238E27FC236}">
                <a16:creationId xmlns:a16="http://schemas.microsoft.com/office/drawing/2014/main" id="{29EB1D41-A5EB-4DA7-9AAF-42365D86A8D9}"/>
              </a:ext>
            </a:extLst>
          </p:cNvPr>
          <p:cNvSpPr>
            <a:spLocks noChangeArrowheads="1"/>
          </p:cNvSpPr>
          <p:nvPr/>
        </p:nvSpPr>
        <p:spPr bwMode="auto">
          <a:xfrm>
            <a:off x="7696200" y="228601"/>
            <a:ext cx="1313180"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sz="3600" b="1">
                <a:solidFill>
                  <a:srgbClr val="000000"/>
                </a:solidFill>
                <a:latin typeface="Brisk Extended" pitchFamily="2" charset="0"/>
              </a:rPr>
              <a:t>Pope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a:extLst>
              <a:ext uri="{FF2B5EF4-FFF2-40B4-BE49-F238E27FC236}">
                <a16:creationId xmlns:a16="http://schemas.microsoft.com/office/drawing/2014/main" id="{3B80BE1A-0FBE-419A-99FC-4D980BCD4331}"/>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54274" name="Rectangle 2">
            <a:extLst>
              <a:ext uri="{FF2B5EF4-FFF2-40B4-BE49-F238E27FC236}">
                <a16:creationId xmlns:a16="http://schemas.microsoft.com/office/drawing/2014/main" id="{55AF0CF4-5BB6-44C9-AD6F-711A79204EA8}"/>
              </a:ext>
            </a:extLst>
          </p:cNvPr>
          <p:cNvSpPr>
            <a:spLocks noGrp="1" noChangeArrowheads="1"/>
          </p:cNvSpPr>
          <p:nvPr>
            <p:ph type="title"/>
          </p:nvPr>
        </p:nvSpPr>
        <p:spPr/>
        <p:txBody>
          <a:bodyPr/>
          <a:lstStyle/>
          <a:p>
            <a:pPr eaLnBrk="1" hangingPunct="1">
              <a:defRPr/>
            </a:pPr>
            <a:r>
              <a:rPr lang="en-US" altLang="en-US"/>
              <a:t>Nature of the Church</a:t>
            </a:r>
          </a:p>
        </p:txBody>
      </p:sp>
      <p:sp>
        <p:nvSpPr>
          <p:cNvPr id="68612" name="Line 6">
            <a:extLst>
              <a:ext uri="{FF2B5EF4-FFF2-40B4-BE49-F238E27FC236}">
                <a16:creationId xmlns:a16="http://schemas.microsoft.com/office/drawing/2014/main" id="{0FD7F93C-FC54-4F64-8BB3-876B46156715}"/>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68613" name="Text Box 7">
            <a:extLst>
              <a:ext uri="{FF2B5EF4-FFF2-40B4-BE49-F238E27FC236}">
                <a16:creationId xmlns:a16="http://schemas.microsoft.com/office/drawing/2014/main" id="{7F7999ED-D624-4001-A405-63705B8C5542}"/>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2000 A.D.</a:t>
            </a:r>
          </a:p>
        </p:txBody>
      </p:sp>
      <p:sp>
        <p:nvSpPr>
          <p:cNvPr id="68614" name="Text Box 8">
            <a:extLst>
              <a:ext uri="{FF2B5EF4-FFF2-40B4-BE49-F238E27FC236}">
                <a16:creationId xmlns:a16="http://schemas.microsoft.com/office/drawing/2014/main" id="{76DBD8CE-C2BE-4E14-820D-BD49C7B042CC}"/>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100 A.D.</a:t>
            </a:r>
          </a:p>
        </p:txBody>
      </p:sp>
      <p:grpSp>
        <p:nvGrpSpPr>
          <p:cNvPr id="68615" name="Group 9">
            <a:extLst>
              <a:ext uri="{FF2B5EF4-FFF2-40B4-BE49-F238E27FC236}">
                <a16:creationId xmlns:a16="http://schemas.microsoft.com/office/drawing/2014/main" id="{1E7B5318-47B5-4827-BB2C-E7F6BFA7D4D7}"/>
              </a:ext>
            </a:extLst>
          </p:cNvPr>
          <p:cNvGrpSpPr>
            <a:grpSpLocks/>
          </p:cNvGrpSpPr>
          <p:nvPr/>
        </p:nvGrpSpPr>
        <p:grpSpPr bwMode="auto">
          <a:xfrm>
            <a:off x="3948118" y="5486400"/>
            <a:ext cx="560388" cy="903288"/>
            <a:chOff x="4145" y="3456"/>
            <a:chExt cx="353" cy="569"/>
          </a:xfrm>
        </p:grpSpPr>
        <p:sp>
          <p:nvSpPr>
            <p:cNvPr id="68630" name="Text Box 10">
              <a:extLst>
                <a:ext uri="{FF2B5EF4-FFF2-40B4-BE49-F238E27FC236}">
                  <a16:creationId xmlns:a16="http://schemas.microsoft.com/office/drawing/2014/main" id="{724009B5-1241-4B77-9F49-895C7275E9C9}"/>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300</a:t>
              </a:r>
            </a:p>
          </p:txBody>
        </p:sp>
        <p:sp>
          <p:nvSpPr>
            <p:cNvPr id="68631" name="Line 11">
              <a:extLst>
                <a:ext uri="{FF2B5EF4-FFF2-40B4-BE49-F238E27FC236}">
                  <a16:creationId xmlns:a16="http://schemas.microsoft.com/office/drawing/2014/main" id="{A0EF1505-3E4F-42B1-91BE-FEAFA0B5E07A}"/>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68616" name="Group 12">
            <a:extLst>
              <a:ext uri="{FF2B5EF4-FFF2-40B4-BE49-F238E27FC236}">
                <a16:creationId xmlns:a16="http://schemas.microsoft.com/office/drawing/2014/main" id="{62527E38-89B3-41CD-B7C6-F16E561B30F0}"/>
              </a:ext>
            </a:extLst>
          </p:cNvPr>
          <p:cNvGrpSpPr>
            <a:grpSpLocks/>
          </p:cNvGrpSpPr>
          <p:nvPr/>
        </p:nvGrpSpPr>
        <p:grpSpPr bwMode="auto">
          <a:xfrm>
            <a:off x="7339013" y="5486400"/>
            <a:ext cx="673100" cy="903288"/>
            <a:chOff x="4109" y="3456"/>
            <a:chExt cx="424" cy="569"/>
          </a:xfrm>
        </p:grpSpPr>
        <p:sp>
          <p:nvSpPr>
            <p:cNvPr id="68628" name="Text Box 13">
              <a:extLst>
                <a:ext uri="{FF2B5EF4-FFF2-40B4-BE49-F238E27FC236}">
                  <a16:creationId xmlns:a16="http://schemas.microsoft.com/office/drawing/2014/main" id="{A078A7B3-5C70-4243-AA1B-D63481BFF861}"/>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1500</a:t>
              </a:r>
            </a:p>
          </p:txBody>
        </p:sp>
        <p:sp>
          <p:nvSpPr>
            <p:cNvPr id="68629" name="Line 14">
              <a:extLst>
                <a:ext uri="{FF2B5EF4-FFF2-40B4-BE49-F238E27FC236}">
                  <a16:creationId xmlns:a16="http://schemas.microsoft.com/office/drawing/2014/main" id="{59DECF71-C819-42D1-8BC9-84D9977D41A3}"/>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68617" name="Group 15">
            <a:extLst>
              <a:ext uri="{FF2B5EF4-FFF2-40B4-BE49-F238E27FC236}">
                <a16:creationId xmlns:a16="http://schemas.microsoft.com/office/drawing/2014/main" id="{1D1A8388-490E-493C-84B2-B83D1BA8B9E1}"/>
              </a:ext>
            </a:extLst>
          </p:cNvPr>
          <p:cNvGrpSpPr>
            <a:grpSpLocks/>
          </p:cNvGrpSpPr>
          <p:nvPr/>
        </p:nvGrpSpPr>
        <p:grpSpPr bwMode="auto">
          <a:xfrm>
            <a:off x="8486776" y="5486400"/>
            <a:ext cx="663575" cy="903288"/>
            <a:chOff x="4112" y="3456"/>
            <a:chExt cx="418" cy="569"/>
          </a:xfrm>
        </p:grpSpPr>
        <p:sp>
          <p:nvSpPr>
            <p:cNvPr id="68626" name="Text Box 16">
              <a:extLst>
                <a:ext uri="{FF2B5EF4-FFF2-40B4-BE49-F238E27FC236}">
                  <a16:creationId xmlns:a16="http://schemas.microsoft.com/office/drawing/2014/main" id="{D18A8373-8B59-4EFA-82B8-EE83CDDE395B}"/>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1900</a:t>
              </a:r>
            </a:p>
          </p:txBody>
        </p:sp>
        <p:sp>
          <p:nvSpPr>
            <p:cNvPr id="68627" name="Line 17">
              <a:extLst>
                <a:ext uri="{FF2B5EF4-FFF2-40B4-BE49-F238E27FC236}">
                  <a16:creationId xmlns:a16="http://schemas.microsoft.com/office/drawing/2014/main" id="{9D81C8BB-0952-461D-BCF1-938CFBDB49BF}"/>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
        <p:nvSpPr>
          <p:cNvPr id="68618" name="Line 18">
            <a:extLst>
              <a:ext uri="{FF2B5EF4-FFF2-40B4-BE49-F238E27FC236}">
                <a16:creationId xmlns:a16="http://schemas.microsoft.com/office/drawing/2014/main" id="{42E8484D-58C8-4F4E-A180-76DF09A5192B}"/>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nvGrpSpPr>
          <p:cNvPr id="68619" name="Group 19">
            <a:extLst>
              <a:ext uri="{FF2B5EF4-FFF2-40B4-BE49-F238E27FC236}">
                <a16:creationId xmlns:a16="http://schemas.microsoft.com/office/drawing/2014/main" id="{2195D627-85C0-42E6-896F-7D2D9635B96B}"/>
              </a:ext>
            </a:extLst>
          </p:cNvPr>
          <p:cNvGrpSpPr>
            <a:grpSpLocks/>
          </p:cNvGrpSpPr>
          <p:nvPr/>
        </p:nvGrpSpPr>
        <p:grpSpPr bwMode="auto">
          <a:xfrm>
            <a:off x="7696200" y="4724400"/>
            <a:ext cx="2514600" cy="457200"/>
            <a:chOff x="4176" y="2976"/>
            <a:chExt cx="1296" cy="288"/>
          </a:xfrm>
        </p:grpSpPr>
        <p:sp>
          <p:nvSpPr>
            <p:cNvPr id="68623" name="Text Box 20">
              <a:extLst>
                <a:ext uri="{FF2B5EF4-FFF2-40B4-BE49-F238E27FC236}">
                  <a16:creationId xmlns:a16="http://schemas.microsoft.com/office/drawing/2014/main" id="{50474CD4-549F-4D33-9523-674D40EE0001}"/>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Liberal</a:t>
              </a:r>
            </a:p>
          </p:txBody>
        </p:sp>
        <p:sp>
          <p:nvSpPr>
            <p:cNvPr id="68624" name="Line 21">
              <a:extLst>
                <a:ext uri="{FF2B5EF4-FFF2-40B4-BE49-F238E27FC236}">
                  <a16:creationId xmlns:a16="http://schemas.microsoft.com/office/drawing/2014/main" id="{66A85762-7DE9-4625-9244-56ACDD0389FF}"/>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68625" name="Line 22">
              <a:extLst>
                <a:ext uri="{FF2B5EF4-FFF2-40B4-BE49-F238E27FC236}">
                  <a16:creationId xmlns:a16="http://schemas.microsoft.com/office/drawing/2014/main" id="{F1284074-4D58-4493-82DF-489839CE41B6}"/>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54299" name="Group 27">
            <a:extLst>
              <a:ext uri="{FF2B5EF4-FFF2-40B4-BE49-F238E27FC236}">
                <a16:creationId xmlns:a16="http://schemas.microsoft.com/office/drawing/2014/main" id="{D9B8DB2E-154F-448C-8A12-89C614CCA352}"/>
              </a:ext>
            </a:extLst>
          </p:cNvPr>
          <p:cNvGrpSpPr>
            <a:grpSpLocks/>
          </p:cNvGrpSpPr>
          <p:nvPr/>
        </p:nvGrpSpPr>
        <p:grpSpPr bwMode="auto">
          <a:xfrm>
            <a:off x="8424864" y="4191000"/>
            <a:ext cx="2471737" cy="457200"/>
            <a:chOff x="4347" y="2640"/>
            <a:chExt cx="1557" cy="288"/>
          </a:xfrm>
        </p:grpSpPr>
        <p:sp>
          <p:nvSpPr>
            <p:cNvPr id="68621" name="Text Box 24">
              <a:extLst>
                <a:ext uri="{FF2B5EF4-FFF2-40B4-BE49-F238E27FC236}">
                  <a16:creationId xmlns:a16="http://schemas.microsoft.com/office/drawing/2014/main" id="{C0E1570D-645C-48C2-8310-6EFA5BA4DC3C}"/>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Liberation</a:t>
              </a:r>
            </a:p>
          </p:txBody>
        </p:sp>
        <p:sp>
          <p:nvSpPr>
            <p:cNvPr id="68622" name="Line 26">
              <a:extLst>
                <a:ext uri="{FF2B5EF4-FFF2-40B4-BE49-F238E27FC236}">
                  <a16:creationId xmlns:a16="http://schemas.microsoft.com/office/drawing/2014/main" id="{9268C790-175C-446C-96D4-5CCD6A7A85FA}"/>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4299"/>
                                        </p:tgtEl>
                                        <p:attrNameLst>
                                          <p:attrName>style.visibility</p:attrName>
                                        </p:attrNameLst>
                                      </p:cBhvr>
                                      <p:to>
                                        <p:strVal val="visible"/>
                                      </p:to>
                                    </p:set>
                                    <p:animEffect transition="in" filter="wipe(left)">
                                      <p:cBhvr>
                                        <p:cTn id="7" dur="500"/>
                                        <p:tgtEl>
                                          <p:spTgt spid="54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18C1BE1A-79F4-4FCC-8D09-961925262D04}"/>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70659" name="Rectangle 3">
            <a:extLst>
              <a:ext uri="{FF2B5EF4-FFF2-40B4-BE49-F238E27FC236}">
                <a16:creationId xmlns:a16="http://schemas.microsoft.com/office/drawing/2014/main" id="{F7E7BCA4-2374-454E-868F-49EFCC930E79}"/>
              </a:ext>
            </a:extLst>
          </p:cNvPr>
          <p:cNvSpPr>
            <a:spLocks noGrp="1" noChangeArrowheads="1"/>
          </p:cNvSpPr>
          <p:nvPr>
            <p:ph type="body" idx="1"/>
          </p:nvPr>
        </p:nvSpPr>
        <p:spPr>
          <a:xfrm>
            <a:off x="3657600" y="1600201"/>
            <a:ext cx="6705600" cy="4525963"/>
          </a:xfrm>
        </p:spPr>
        <p:txBody>
          <a:bodyPr/>
          <a:lstStyle/>
          <a:p>
            <a:pPr marL="2008188" indent="-2008188" eaLnBrk="1" hangingPunct="1">
              <a:buNone/>
            </a:pPr>
            <a:r>
              <a:rPr lang="en-US" altLang="en-US" sz="2800" b="1"/>
              <a:t>Belief: </a:t>
            </a:r>
            <a:r>
              <a:rPr lang="en-US" altLang="en-US" sz="2800"/>
              <a:t>	The Church is Christ’s liberating presence on the earth that represents Christ in fighting for those who are oppressed through social injustice and governmental abuse.</a:t>
            </a:r>
          </a:p>
          <a:p>
            <a:pPr marL="2008188" indent="-2008188" eaLnBrk="1" hangingPunct="1">
              <a:buNone/>
            </a:pPr>
            <a:r>
              <a:rPr lang="en-US" altLang="en-US" sz="2800" b="1"/>
              <a:t>Adherents</a:t>
            </a:r>
            <a:r>
              <a:rPr lang="en-US" altLang="en-US" sz="2800"/>
              <a:t>:	Gustavo Gutierrez, many Roman Catholics primarily in Latin America.</a:t>
            </a:r>
            <a:r>
              <a:rPr lang="en-US" altLang="en-US" sz="2800" b="1"/>
              <a:t>	</a:t>
            </a:r>
            <a:endParaRPr lang="en-US" altLang="en-US" sz="280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CF40FE0-B1E8-4E36-A8F0-D23A675326B4}"/>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2707" name="Text Box 4">
            <a:extLst>
              <a:ext uri="{FF2B5EF4-FFF2-40B4-BE49-F238E27FC236}">
                <a16:creationId xmlns:a16="http://schemas.microsoft.com/office/drawing/2014/main" id="{C3C25E2E-AE7A-48A0-91D5-3176886A09C3}"/>
              </a:ext>
            </a:extLst>
          </p:cNvPr>
          <p:cNvSpPr txBox="1">
            <a:spLocks noChangeArrowheads="1"/>
          </p:cNvSpPr>
          <p:nvPr/>
        </p:nvSpPr>
        <p:spPr bwMode="auto">
          <a:xfrm>
            <a:off x="3886200" y="2514601"/>
            <a:ext cx="5410200" cy="2024063"/>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800" b="1">
                <a:solidFill>
                  <a:srgbClr val="000000"/>
                </a:solidFill>
                <a:latin typeface="Bradley Hand ITC" panose="03070402050302030203" pitchFamily="66" charset="0"/>
              </a:rPr>
              <a:t>“Hitherto philosophers have explained the world; it is our task to change it.”</a:t>
            </a:r>
          </a:p>
          <a:p>
            <a:pPr algn="r" fontAlgn="base">
              <a:spcBef>
                <a:spcPct val="50000"/>
              </a:spcBef>
              <a:spcAft>
                <a:spcPct val="0"/>
              </a:spcAft>
            </a:pPr>
            <a:r>
              <a:rPr lang="en-US" altLang="en-US" sz="2800" b="1">
                <a:solidFill>
                  <a:srgbClr val="000000"/>
                </a:solidFill>
                <a:latin typeface="Bradley Hand ITC" panose="03070402050302030203" pitchFamily="66" charset="0"/>
              </a:rPr>
              <a:t>–Karl Marx</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098570D8-4480-4D0C-933F-4BE0E2C4D26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3187" name="Rectangle 3">
            <a:extLst>
              <a:ext uri="{FF2B5EF4-FFF2-40B4-BE49-F238E27FC236}">
                <a16:creationId xmlns:a16="http://schemas.microsoft.com/office/drawing/2014/main" id="{961F9FF7-2F45-4213-BC19-5FF0BBC65EAF}"/>
              </a:ext>
            </a:extLst>
          </p:cNvPr>
          <p:cNvSpPr>
            <a:spLocks noGrp="1" noChangeArrowheads="1"/>
          </p:cNvSpPr>
          <p:nvPr>
            <p:ph type="body" idx="1"/>
          </p:nvPr>
        </p:nvSpPr>
        <p:spPr/>
        <p:txBody>
          <a:bodyPr/>
          <a:lstStyle/>
          <a:p>
            <a:pPr eaLnBrk="1" hangingPunct="1">
              <a:buFontTx/>
              <a:buNone/>
              <a:defRPr/>
            </a:pPr>
            <a:r>
              <a:rPr lang="en-US" altLang="en-US" sz="3600" b="1">
                <a:effectLst>
                  <a:outerShdw blurRad="38100" dist="38100" dir="2700000" algn="tl">
                    <a:srgbClr val="C0C0C0"/>
                  </a:outerShdw>
                </a:effectLst>
              </a:rPr>
              <a:t>Strengths of the Liberation view:</a:t>
            </a:r>
          </a:p>
          <a:p>
            <a:pPr lvl="1" eaLnBrk="1" hangingPunct="1">
              <a:defRPr/>
            </a:pPr>
            <a:r>
              <a:rPr lang="en-US" altLang="en-US"/>
              <a:t>Rightly understands the impact that the Church can have on the culture.</a:t>
            </a:r>
          </a:p>
          <a:p>
            <a:pPr lvl="1" eaLnBrk="1" hangingPunct="1">
              <a:defRPr/>
            </a:pPr>
            <a:r>
              <a:rPr lang="en-US" altLang="en-US"/>
              <a:t>Recognizes the severity of social injustice and the need for Christians to stand against atrocities.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A328FA44-220D-4302-A485-25DFBE1F3C7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94211" name="Rectangle 3">
            <a:extLst>
              <a:ext uri="{FF2B5EF4-FFF2-40B4-BE49-F238E27FC236}">
                <a16:creationId xmlns:a16="http://schemas.microsoft.com/office/drawing/2014/main" id="{300C98D9-1F97-4839-B989-0E765AC6FED3}"/>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09FA824D-24FE-4840-9568-B0B8038E499A}"/>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6259" name="Rectangle 3">
            <a:extLst>
              <a:ext uri="{FF2B5EF4-FFF2-40B4-BE49-F238E27FC236}">
                <a16:creationId xmlns:a16="http://schemas.microsoft.com/office/drawing/2014/main" id="{1417CA0F-CD3C-49A0-9553-DDA0ACB39E2F}"/>
              </a:ext>
            </a:extLst>
          </p:cNvPr>
          <p:cNvSpPr>
            <a:spLocks noGrp="1" noChangeArrowheads="1"/>
          </p:cNvSpPr>
          <p:nvPr>
            <p:ph type="body" idx="1"/>
          </p:nvPr>
        </p:nvSpPr>
        <p:spPr/>
        <p:txBody>
          <a:bodyPr/>
          <a:lstStyle/>
          <a:p>
            <a:pPr algn="ctr" eaLnBrk="1" hangingPunct="1">
              <a:buFontTx/>
              <a:buNone/>
              <a:defRPr/>
            </a:pPr>
            <a:r>
              <a:rPr lang="en-US" altLang="en-US" sz="3600" b="1">
                <a:effectLst>
                  <a:outerShdw blurRad="38100" dist="38100" dir="2700000" algn="tl">
                    <a:srgbClr val="C0C0C0"/>
                  </a:outerShdw>
                </a:effectLst>
              </a:rPr>
              <a:t>Weaknesses of the Liberation view:</a:t>
            </a:r>
          </a:p>
          <a:p>
            <a:pPr lvl="1" eaLnBrk="1" hangingPunct="1">
              <a:defRPr/>
            </a:pPr>
            <a:r>
              <a:rPr lang="en-US" altLang="en-US"/>
              <a:t>Fails to realize the importance of truth.</a:t>
            </a:r>
          </a:p>
          <a:p>
            <a:pPr lvl="1" eaLnBrk="1" hangingPunct="1">
              <a:defRPr/>
            </a:pPr>
            <a:r>
              <a:rPr lang="en-US" altLang="en-US"/>
              <a:t>Places orthopraxy ahead of orthodoxy.</a:t>
            </a:r>
          </a:p>
          <a:p>
            <a:pPr lvl="1" eaLnBrk="1" hangingPunct="1">
              <a:defRPr/>
            </a:pPr>
            <a:r>
              <a:rPr lang="en-US" altLang="en-US"/>
              <a:t>The Church cannot have unity without a common confession about who Christ is and what the significance of His death is. </a:t>
            </a:r>
          </a:p>
          <a:p>
            <a:pPr lvl="1" eaLnBrk="1" hangingPunct="1">
              <a:defRPr/>
            </a:pPr>
            <a:r>
              <a:rPr lang="en-US" altLang="en-US"/>
              <a:t>Fails to realize that governmental and societal oppression, while not ideal, is not always a bad thing.</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7F59B0F4-244E-4E92-8900-C5C8ED672A6B}"/>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8307" name="Rectangle 3">
            <a:extLst>
              <a:ext uri="{FF2B5EF4-FFF2-40B4-BE49-F238E27FC236}">
                <a16:creationId xmlns:a16="http://schemas.microsoft.com/office/drawing/2014/main" id="{B46BE9D3-6F57-49C4-962B-7297EDFA06E8}"/>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Rom. 13:1 </a:t>
            </a:r>
          </a:p>
          <a:p>
            <a:pPr marL="0" indent="0" eaLnBrk="1" hangingPunct="1">
              <a:buNone/>
              <a:defRPr/>
            </a:pPr>
            <a:r>
              <a:rPr lang="en-US" altLang="en-US"/>
              <a:t>“Let every person be subject to the governing authorities. For there is no authority except by God’s appointment, and the authorities that exist have been instituted by God.”</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1571B1FD-248C-4CB6-847F-CDAEFC853752}"/>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1795" name="Rectangle 3">
            <a:extLst>
              <a:ext uri="{FF2B5EF4-FFF2-40B4-BE49-F238E27FC236}">
                <a16:creationId xmlns:a16="http://schemas.microsoft.com/office/drawing/2014/main" id="{B2165BB5-7D48-4EB4-A4D3-0CB0803ADA28}"/>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The Roman Catholic view </a:t>
            </a:r>
          </a:p>
          <a:p>
            <a:pPr marL="0" indent="0" algn="ctr" eaLnBrk="1" hangingPunct="1">
              <a:buNone/>
              <a:defRPr/>
            </a:pPr>
            <a:r>
              <a:rPr lang="en-US" altLang="en-US" sz="4000">
                <a:effectLst>
                  <a:outerShdw blurRad="38100" dist="38100" dir="2700000" algn="tl">
                    <a:srgbClr val="C0C0C0"/>
                  </a:outerShdw>
                </a:effectLst>
              </a:rPr>
              <a:t>of the Church</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2" name="Rectangle 2">
            <a:extLst>
              <a:ext uri="{FF2B5EF4-FFF2-40B4-BE49-F238E27FC236}">
                <a16:creationId xmlns:a16="http://schemas.microsoft.com/office/drawing/2014/main" id="{23BCAD38-975F-4B75-9E94-5490502CD0B4}"/>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6643" name="Rectangle 3">
            <a:extLst>
              <a:ext uri="{FF2B5EF4-FFF2-40B4-BE49-F238E27FC236}">
                <a16:creationId xmlns:a16="http://schemas.microsoft.com/office/drawing/2014/main" id="{7423384A-BF22-46AF-B0D6-5A2AA0841423}"/>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What is the Roman Catholic view </a:t>
            </a:r>
          </a:p>
          <a:p>
            <a:pPr marL="0" indent="0" algn="ctr" eaLnBrk="1" hangingPunct="1">
              <a:buNone/>
              <a:defRPr/>
            </a:pPr>
            <a:r>
              <a:rPr lang="en-US" altLang="en-US" sz="4000">
                <a:effectLst>
                  <a:outerShdw blurRad="38100" dist="38100" dir="2700000" algn="tl">
                    <a:srgbClr val="C0C0C0"/>
                  </a:outerShdw>
                </a:effectLst>
              </a:rPr>
              <a:t>of the Church?</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a:extLst>
              <a:ext uri="{FF2B5EF4-FFF2-40B4-BE49-F238E27FC236}">
                <a16:creationId xmlns:a16="http://schemas.microsoft.com/office/drawing/2014/main" id="{A96174EE-990A-4C03-B036-332F9FDDA72B}"/>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58370" name="Rectangle 2">
            <a:extLst>
              <a:ext uri="{FF2B5EF4-FFF2-40B4-BE49-F238E27FC236}">
                <a16:creationId xmlns:a16="http://schemas.microsoft.com/office/drawing/2014/main" id="{BA2AFCAE-DE5E-40E5-A869-F4AC88F14F0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83972" name="Line 6">
            <a:extLst>
              <a:ext uri="{FF2B5EF4-FFF2-40B4-BE49-F238E27FC236}">
                <a16:creationId xmlns:a16="http://schemas.microsoft.com/office/drawing/2014/main" id="{A0FCCE46-DE08-47CD-8211-2E780043EE8A}"/>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83973" name="Text Box 7">
            <a:extLst>
              <a:ext uri="{FF2B5EF4-FFF2-40B4-BE49-F238E27FC236}">
                <a16:creationId xmlns:a16="http://schemas.microsoft.com/office/drawing/2014/main" id="{33964A74-044C-435E-B434-4ED17430DE09}"/>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2000 A.D.</a:t>
            </a:r>
          </a:p>
        </p:txBody>
      </p:sp>
      <p:sp>
        <p:nvSpPr>
          <p:cNvPr id="83974" name="Text Box 8">
            <a:extLst>
              <a:ext uri="{FF2B5EF4-FFF2-40B4-BE49-F238E27FC236}">
                <a16:creationId xmlns:a16="http://schemas.microsoft.com/office/drawing/2014/main" id="{0A9AA25B-632D-4808-9A84-73B00353BB1B}"/>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100 A.D.</a:t>
            </a:r>
          </a:p>
        </p:txBody>
      </p:sp>
      <p:grpSp>
        <p:nvGrpSpPr>
          <p:cNvPr id="83975" name="Group 9">
            <a:extLst>
              <a:ext uri="{FF2B5EF4-FFF2-40B4-BE49-F238E27FC236}">
                <a16:creationId xmlns:a16="http://schemas.microsoft.com/office/drawing/2014/main" id="{566C9DE0-727E-4594-9453-C0995FB22B66}"/>
              </a:ext>
            </a:extLst>
          </p:cNvPr>
          <p:cNvGrpSpPr>
            <a:grpSpLocks/>
          </p:cNvGrpSpPr>
          <p:nvPr/>
        </p:nvGrpSpPr>
        <p:grpSpPr bwMode="auto">
          <a:xfrm>
            <a:off x="3948118" y="5486400"/>
            <a:ext cx="560388" cy="903288"/>
            <a:chOff x="4145" y="3456"/>
            <a:chExt cx="353" cy="569"/>
          </a:xfrm>
        </p:grpSpPr>
        <p:sp>
          <p:nvSpPr>
            <p:cNvPr id="83994" name="Text Box 10">
              <a:extLst>
                <a:ext uri="{FF2B5EF4-FFF2-40B4-BE49-F238E27FC236}">
                  <a16:creationId xmlns:a16="http://schemas.microsoft.com/office/drawing/2014/main" id="{454555B0-777E-49EA-B990-B44C4432DACF}"/>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300</a:t>
              </a:r>
            </a:p>
          </p:txBody>
        </p:sp>
        <p:sp>
          <p:nvSpPr>
            <p:cNvPr id="83995" name="Line 11">
              <a:extLst>
                <a:ext uri="{FF2B5EF4-FFF2-40B4-BE49-F238E27FC236}">
                  <a16:creationId xmlns:a16="http://schemas.microsoft.com/office/drawing/2014/main" id="{8576F8C6-31B3-481B-AD2C-E10A341027C4}"/>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83976" name="Group 12">
            <a:extLst>
              <a:ext uri="{FF2B5EF4-FFF2-40B4-BE49-F238E27FC236}">
                <a16:creationId xmlns:a16="http://schemas.microsoft.com/office/drawing/2014/main" id="{181E2A31-EEFA-4565-82CE-1DC7B9F4A35F}"/>
              </a:ext>
            </a:extLst>
          </p:cNvPr>
          <p:cNvGrpSpPr>
            <a:grpSpLocks/>
          </p:cNvGrpSpPr>
          <p:nvPr/>
        </p:nvGrpSpPr>
        <p:grpSpPr bwMode="auto">
          <a:xfrm>
            <a:off x="7339013" y="5486400"/>
            <a:ext cx="673100" cy="903288"/>
            <a:chOff x="4109" y="3456"/>
            <a:chExt cx="424" cy="569"/>
          </a:xfrm>
        </p:grpSpPr>
        <p:sp>
          <p:nvSpPr>
            <p:cNvPr id="83992" name="Text Box 13">
              <a:extLst>
                <a:ext uri="{FF2B5EF4-FFF2-40B4-BE49-F238E27FC236}">
                  <a16:creationId xmlns:a16="http://schemas.microsoft.com/office/drawing/2014/main" id="{2B854839-026F-4FD8-BF5F-3CAD913E60D7}"/>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1500</a:t>
              </a:r>
            </a:p>
          </p:txBody>
        </p:sp>
        <p:sp>
          <p:nvSpPr>
            <p:cNvPr id="83993" name="Line 14">
              <a:extLst>
                <a:ext uri="{FF2B5EF4-FFF2-40B4-BE49-F238E27FC236}">
                  <a16:creationId xmlns:a16="http://schemas.microsoft.com/office/drawing/2014/main" id="{5C73532B-9B4B-480D-8232-279559A33590}"/>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83977" name="Group 15">
            <a:extLst>
              <a:ext uri="{FF2B5EF4-FFF2-40B4-BE49-F238E27FC236}">
                <a16:creationId xmlns:a16="http://schemas.microsoft.com/office/drawing/2014/main" id="{D9F4EDF5-4417-4E32-984A-6AB60B560337}"/>
              </a:ext>
            </a:extLst>
          </p:cNvPr>
          <p:cNvGrpSpPr>
            <a:grpSpLocks/>
          </p:cNvGrpSpPr>
          <p:nvPr/>
        </p:nvGrpSpPr>
        <p:grpSpPr bwMode="auto">
          <a:xfrm>
            <a:off x="8486776" y="5486400"/>
            <a:ext cx="663575" cy="903288"/>
            <a:chOff x="4112" y="3456"/>
            <a:chExt cx="418" cy="569"/>
          </a:xfrm>
        </p:grpSpPr>
        <p:sp>
          <p:nvSpPr>
            <p:cNvPr id="83990" name="Text Box 16">
              <a:extLst>
                <a:ext uri="{FF2B5EF4-FFF2-40B4-BE49-F238E27FC236}">
                  <a16:creationId xmlns:a16="http://schemas.microsoft.com/office/drawing/2014/main" id="{F53E5475-549B-4127-8C46-19F820A561A9}"/>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1900</a:t>
              </a:r>
            </a:p>
          </p:txBody>
        </p:sp>
        <p:sp>
          <p:nvSpPr>
            <p:cNvPr id="83991" name="Line 17">
              <a:extLst>
                <a:ext uri="{FF2B5EF4-FFF2-40B4-BE49-F238E27FC236}">
                  <a16:creationId xmlns:a16="http://schemas.microsoft.com/office/drawing/2014/main" id="{8A37955B-0486-4F6D-88B3-19334361B3B6}"/>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
        <p:nvSpPr>
          <p:cNvPr id="83978" name="Line 18">
            <a:extLst>
              <a:ext uri="{FF2B5EF4-FFF2-40B4-BE49-F238E27FC236}">
                <a16:creationId xmlns:a16="http://schemas.microsoft.com/office/drawing/2014/main" id="{260B93C1-B34D-4228-B6D9-B5B6D970B30E}"/>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nvGrpSpPr>
          <p:cNvPr id="83979" name="Group 19">
            <a:extLst>
              <a:ext uri="{FF2B5EF4-FFF2-40B4-BE49-F238E27FC236}">
                <a16:creationId xmlns:a16="http://schemas.microsoft.com/office/drawing/2014/main" id="{43100CF5-D176-4434-BA82-3391D7A7450C}"/>
              </a:ext>
            </a:extLst>
          </p:cNvPr>
          <p:cNvGrpSpPr>
            <a:grpSpLocks/>
          </p:cNvGrpSpPr>
          <p:nvPr/>
        </p:nvGrpSpPr>
        <p:grpSpPr bwMode="auto">
          <a:xfrm>
            <a:off x="7696200" y="4724400"/>
            <a:ext cx="2514600" cy="457200"/>
            <a:chOff x="4176" y="2976"/>
            <a:chExt cx="1296" cy="288"/>
          </a:xfrm>
        </p:grpSpPr>
        <p:sp>
          <p:nvSpPr>
            <p:cNvPr id="83987" name="Text Box 20">
              <a:extLst>
                <a:ext uri="{FF2B5EF4-FFF2-40B4-BE49-F238E27FC236}">
                  <a16:creationId xmlns:a16="http://schemas.microsoft.com/office/drawing/2014/main" id="{0AA31902-AEDF-4897-87B2-55F0CC905F2A}"/>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Liberal</a:t>
              </a:r>
            </a:p>
          </p:txBody>
        </p:sp>
        <p:sp>
          <p:nvSpPr>
            <p:cNvPr id="83988" name="Line 21">
              <a:extLst>
                <a:ext uri="{FF2B5EF4-FFF2-40B4-BE49-F238E27FC236}">
                  <a16:creationId xmlns:a16="http://schemas.microsoft.com/office/drawing/2014/main" id="{A5E4FC49-222D-4B05-B67C-A6E512F95099}"/>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83989" name="Line 22">
              <a:extLst>
                <a:ext uri="{FF2B5EF4-FFF2-40B4-BE49-F238E27FC236}">
                  <a16:creationId xmlns:a16="http://schemas.microsoft.com/office/drawing/2014/main" id="{3332146D-B5A6-4CC4-9D2F-818B95A02F17}"/>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83980" name="Group 23">
            <a:extLst>
              <a:ext uri="{FF2B5EF4-FFF2-40B4-BE49-F238E27FC236}">
                <a16:creationId xmlns:a16="http://schemas.microsoft.com/office/drawing/2014/main" id="{E8289BE4-C11E-4B40-9564-3A6F87902E9D}"/>
              </a:ext>
            </a:extLst>
          </p:cNvPr>
          <p:cNvGrpSpPr>
            <a:grpSpLocks/>
          </p:cNvGrpSpPr>
          <p:nvPr/>
        </p:nvGrpSpPr>
        <p:grpSpPr bwMode="auto">
          <a:xfrm>
            <a:off x="8424864" y="4191000"/>
            <a:ext cx="2471737" cy="457200"/>
            <a:chOff x="4347" y="2640"/>
            <a:chExt cx="1557" cy="288"/>
          </a:xfrm>
        </p:grpSpPr>
        <p:sp>
          <p:nvSpPr>
            <p:cNvPr id="83985" name="Text Box 24">
              <a:extLst>
                <a:ext uri="{FF2B5EF4-FFF2-40B4-BE49-F238E27FC236}">
                  <a16:creationId xmlns:a16="http://schemas.microsoft.com/office/drawing/2014/main" id="{1229A991-4E91-4D2E-8D39-D6C45612CAD5}"/>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Liberation</a:t>
              </a:r>
            </a:p>
          </p:txBody>
        </p:sp>
        <p:sp>
          <p:nvSpPr>
            <p:cNvPr id="83986" name="Line 25">
              <a:extLst>
                <a:ext uri="{FF2B5EF4-FFF2-40B4-BE49-F238E27FC236}">
                  <a16:creationId xmlns:a16="http://schemas.microsoft.com/office/drawing/2014/main" id="{36E401E9-296C-41C7-A189-59A764B5D83A}"/>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58399" name="Group 31">
            <a:extLst>
              <a:ext uri="{FF2B5EF4-FFF2-40B4-BE49-F238E27FC236}">
                <a16:creationId xmlns:a16="http://schemas.microsoft.com/office/drawing/2014/main" id="{3A173F47-1185-4F47-9E55-3984EEA76C22}"/>
              </a:ext>
            </a:extLst>
          </p:cNvPr>
          <p:cNvGrpSpPr>
            <a:grpSpLocks/>
          </p:cNvGrpSpPr>
          <p:nvPr/>
        </p:nvGrpSpPr>
        <p:grpSpPr bwMode="auto">
          <a:xfrm>
            <a:off x="1676400" y="3657600"/>
            <a:ext cx="8686800" cy="457200"/>
            <a:chOff x="96" y="2304"/>
            <a:chExt cx="5472" cy="288"/>
          </a:xfrm>
        </p:grpSpPr>
        <p:sp>
          <p:nvSpPr>
            <p:cNvPr id="83982" name="Text Box 27">
              <a:extLst>
                <a:ext uri="{FF2B5EF4-FFF2-40B4-BE49-F238E27FC236}">
                  <a16:creationId xmlns:a16="http://schemas.microsoft.com/office/drawing/2014/main" id="{9CD5C22C-C70F-47CC-9A32-36BBC7709572}"/>
                </a:ext>
              </a:extLst>
            </p:cNvPr>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Roman Catholic</a:t>
              </a:r>
            </a:p>
          </p:txBody>
        </p:sp>
        <p:sp>
          <p:nvSpPr>
            <p:cNvPr id="83983" name="Line 28">
              <a:extLst>
                <a:ext uri="{FF2B5EF4-FFF2-40B4-BE49-F238E27FC236}">
                  <a16:creationId xmlns:a16="http://schemas.microsoft.com/office/drawing/2014/main" id="{04D06B41-33D4-45F0-A401-CF60DAC879A2}"/>
                </a:ext>
              </a:extLst>
            </p:cNvPr>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83984" name="Line 29">
              <a:extLst>
                <a:ext uri="{FF2B5EF4-FFF2-40B4-BE49-F238E27FC236}">
                  <a16:creationId xmlns:a16="http://schemas.microsoft.com/office/drawing/2014/main" id="{42A9678E-B0E9-4275-8174-FA54CBA4BB29}"/>
                </a:ext>
              </a:extLst>
            </p:cNvPr>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399"/>
                                        </p:tgtEl>
                                        <p:attrNameLst>
                                          <p:attrName>style.visibility</p:attrName>
                                        </p:attrNameLst>
                                      </p:cBhvr>
                                      <p:to>
                                        <p:strVal val="visible"/>
                                      </p:to>
                                    </p:set>
                                    <p:animEffect transition="in" filter="wipe(left)">
                                      <p:cBhvr>
                                        <p:cTn id="7" dur="500"/>
                                        <p:tgtEl>
                                          <p:spTgt spid="58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DD86858-69A2-402F-B79C-ED1F60D5C9F2}"/>
              </a:ext>
            </a:extLst>
          </p:cNvPr>
          <p:cNvSpPr>
            <a:spLocks noGrp="1" noChangeArrowheads="1"/>
          </p:cNvSpPr>
          <p:nvPr>
            <p:ph type="title"/>
          </p:nvPr>
        </p:nvSpPr>
        <p:spPr/>
        <p:txBody>
          <a:bodyPr/>
          <a:lstStyle/>
          <a:p>
            <a:pPr eaLnBrk="1" hangingPunct="1">
              <a:defRPr/>
            </a:pPr>
            <a:r>
              <a:rPr lang="en-US" altLang="en-US"/>
              <a:t>What is the Church?</a:t>
            </a:r>
          </a:p>
        </p:txBody>
      </p:sp>
      <p:sp>
        <p:nvSpPr>
          <p:cNvPr id="27651" name="Rectangle 3">
            <a:extLst>
              <a:ext uri="{FF2B5EF4-FFF2-40B4-BE49-F238E27FC236}">
                <a16:creationId xmlns:a16="http://schemas.microsoft.com/office/drawing/2014/main" id="{F5890382-5589-4F77-81E7-0D9B042E29AD}"/>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Write a short one-to-two sentence definition of the Church.</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E40B62E-1058-4495-BEF7-40FFB9870DEE}"/>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86019" name="Rectangle 3">
            <a:extLst>
              <a:ext uri="{FF2B5EF4-FFF2-40B4-BE49-F238E27FC236}">
                <a16:creationId xmlns:a16="http://schemas.microsoft.com/office/drawing/2014/main" id="{E5CD34A6-E5C8-42C2-B67B-862E80A60C7E}"/>
              </a:ext>
            </a:extLst>
          </p:cNvPr>
          <p:cNvSpPr>
            <a:spLocks noGrp="1" noChangeArrowheads="1"/>
          </p:cNvSpPr>
          <p:nvPr>
            <p:ph type="body" idx="1"/>
          </p:nvPr>
        </p:nvSpPr>
        <p:spPr>
          <a:xfrm>
            <a:off x="3657600" y="1600201"/>
            <a:ext cx="6629400" cy="4525963"/>
          </a:xfrm>
        </p:spPr>
        <p:txBody>
          <a:bodyPr/>
          <a:lstStyle/>
          <a:p>
            <a:pPr marL="2008188" indent="-2008188" eaLnBrk="1" hangingPunct="1">
              <a:buNone/>
            </a:pPr>
            <a:r>
              <a:rPr lang="en-US" altLang="en-US" sz="2800" b="1"/>
              <a:t>Belief: </a:t>
            </a:r>
            <a:r>
              <a:rPr lang="en-US" altLang="en-US" sz="2800"/>
              <a:t>	The Church is the institutional authority given by God, led by the Pope, which Christ uses to administer His grace. It includes all those who submit to its mandates, doctrine, and instructions.</a:t>
            </a:r>
          </a:p>
          <a:p>
            <a:pPr marL="2008188" indent="-2008188" eaLnBrk="1" hangingPunct="1">
              <a:buNone/>
            </a:pPr>
            <a:r>
              <a:rPr lang="en-US" altLang="en-US" sz="2800" b="1"/>
              <a:t>Adherents</a:t>
            </a:r>
            <a:r>
              <a:rPr lang="en-US" altLang="en-US" sz="2800"/>
              <a:t>:	Most Roman Catholics pre-Vatican II.</a:t>
            </a:r>
            <a:r>
              <a:rPr lang="en-US" altLang="en-US" sz="2800" b="1"/>
              <a:t>	</a:t>
            </a:r>
            <a:endParaRPr lang="en-US" altLang="en-US" sz="280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1BBF30A3-8CE2-4B29-9D62-93F1854CBE57}"/>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30723" name="Rectangle 3">
            <a:extLst>
              <a:ext uri="{FF2B5EF4-FFF2-40B4-BE49-F238E27FC236}">
                <a16:creationId xmlns:a16="http://schemas.microsoft.com/office/drawing/2014/main" id="{F396FC81-F6B4-4A80-8E75-FA7F7EA37B83}"/>
              </a:ext>
            </a:extLst>
          </p:cNvPr>
          <p:cNvSpPr>
            <a:spLocks noChangeArrowheads="1"/>
          </p:cNvSpPr>
          <p:nvPr/>
        </p:nvSpPr>
        <p:spPr bwMode="auto">
          <a:xfrm>
            <a:off x="2886076" y="2270126"/>
            <a:ext cx="6627813"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6000" i="1">
                <a:solidFill>
                  <a:srgbClr val="800000"/>
                </a:solidFill>
                <a:effectLst>
                  <a:outerShdw blurRad="38100" dist="38100" dir="2700000" algn="tl">
                    <a:srgbClr val="C0C0C0"/>
                  </a:outerShdw>
                </a:effectLst>
                <a:latin typeface="Perpetua" panose="02020502060401020303" pitchFamily="18" charset="0"/>
              </a:rPr>
              <a:t>extra ecclesiam nulla salus</a:t>
            </a:r>
          </a:p>
        </p:txBody>
      </p:sp>
      <p:sp>
        <p:nvSpPr>
          <p:cNvPr id="30724" name="Rectangle 4">
            <a:extLst>
              <a:ext uri="{FF2B5EF4-FFF2-40B4-BE49-F238E27FC236}">
                <a16:creationId xmlns:a16="http://schemas.microsoft.com/office/drawing/2014/main" id="{0D66FAB2-457D-4960-AC1D-F172FE1B8679}"/>
              </a:ext>
            </a:extLst>
          </p:cNvPr>
          <p:cNvSpPr>
            <a:spLocks noChangeArrowheads="1"/>
          </p:cNvSpPr>
          <p:nvPr/>
        </p:nvSpPr>
        <p:spPr bwMode="auto">
          <a:xfrm>
            <a:off x="2393951" y="3260726"/>
            <a:ext cx="7745413"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4000">
                <a:solidFill>
                  <a:srgbClr val="000000"/>
                </a:solidFill>
                <a:effectLst>
                  <a:outerShdw blurRad="38100" dist="38100" dir="2700000" algn="tl">
                    <a:srgbClr val="C0C0C0"/>
                  </a:outerShdw>
                </a:effectLst>
                <a:latin typeface="Perpetua" panose="02020502060401020303" pitchFamily="18" charset="0"/>
              </a:rPr>
              <a:t>“outside the Church there is no salvation”</a:t>
            </a:r>
          </a:p>
        </p:txBody>
      </p:sp>
      <p:sp>
        <p:nvSpPr>
          <p:cNvPr id="88069" name="Text Box 5">
            <a:extLst>
              <a:ext uri="{FF2B5EF4-FFF2-40B4-BE49-F238E27FC236}">
                <a16:creationId xmlns:a16="http://schemas.microsoft.com/office/drawing/2014/main" id="{E1D0A889-2A62-454C-9595-162F06CDD2BC}"/>
              </a:ext>
            </a:extLst>
          </p:cNvPr>
          <p:cNvSpPr txBox="1">
            <a:spLocks noChangeArrowheads="1"/>
          </p:cNvSpPr>
          <p:nvPr/>
        </p:nvSpPr>
        <p:spPr bwMode="auto">
          <a:xfrm>
            <a:off x="1981200" y="4038601"/>
            <a:ext cx="8153400" cy="265747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a:solidFill>
                  <a:srgbClr val="000000"/>
                </a:solidFill>
                <a:latin typeface="Perpetua" panose="02020502060401020303" pitchFamily="18" charset="0"/>
              </a:rPr>
              <a:t>A maxim of Cyprian (d. 258, Epistles, 73.21) understood differently by Roman Catholics and Protestants. Protestants would agree with this statement so long as the word “church” is defined as the body of Christ. Roman Catholics (pre-Vatican II) have traditionally taught that there is no salvation without submission to the institution of the Church, specifically the Roman Catholic Church who administers the grace of God through the sacraments.</a:t>
            </a:r>
          </a:p>
        </p:txBody>
      </p:sp>
      <p:sp>
        <p:nvSpPr>
          <p:cNvPr id="30726" name="Rectangle 6">
            <a:extLst>
              <a:ext uri="{FF2B5EF4-FFF2-40B4-BE49-F238E27FC236}">
                <a16:creationId xmlns:a16="http://schemas.microsoft.com/office/drawing/2014/main" id="{6CB00FBE-691B-49CC-B0B4-E657E610B721}"/>
              </a:ext>
            </a:extLst>
          </p:cNvPr>
          <p:cNvSpPr>
            <a:spLocks noGrp="1" noChangeArrowheads="1"/>
          </p:cNvSpPr>
          <p:nvPr>
            <p:ph type="title"/>
          </p:nvPr>
        </p:nvSpPr>
        <p:spPr/>
        <p:txBody>
          <a:bodyPr/>
          <a:lstStyle/>
          <a:p>
            <a:pPr marL="762000" indent="-762000" eaLnBrk="1" hangingPunct="1">
              <a:defRPr/>
            </a:pPr>
            <a:r>
              <a:rPr lang="en-US" altLang="en-US"/>
              <a:t>the Nature of the Church</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2EB4C45-4F74-436B-B18F-B8B88E9BA7B3}"/>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32771" name="Rectangle 3">
            <a:extLst>
              <a:ext uri="{FF2B5EF4-FFF2-40B4-BE49-F238E27FC236}">
                <a16:creationId xmlns:a16="http://schemas.microsoft.com/office/drawing/2014/main" id="{C07BF58D-80EE-4020-A433-B20A3B9AC315}"/>
              </a:ext>
            </a:extLst>
          </p:cNvPr>
          <p:cNvSpPr>
            <a:spLocks noChangeArrowheads="1"/>
          </p:cNvSpPr>
          <p:nvPr/>
        </p:nvSpPr>
        <p:spPr bwMode="auto">
          <a:xfrm>
            <a:off x="4314826" y="2270126"/>
            <a:ext cx="3768725"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6000" i="1">
                <a:solidFill>
                  <a:srgbClr val="800000"/>
                </a:solidFill>
                <a:effectLst>
                  <a:outerShdw blurRad="38100" dist="38100" dir="2700000" algn="tl">
                    <a:srgbClr val="C0C0C0"/>
                  </a:outerShdw>
                </a:effectLst>
                <a:latin typeface="Perpetua" panose="02020502060401020303" pitchFamily="18" charset="0"/>
              </a:rPr>
              <a:t>mater fidelium</a:t>
            </a:r>
          </a:p>
        </p:txBody>
      </p:sp>
      <p:sp>
        <p:nvSpPr>
          <p:cNvPr id="32772" name="Rectangle 4">
            <a:extLst>
              <a:ext uri="{FF2B5EF4-FFF2-40B4-BE49-F238E27FC236}">
                <a16:creationId xmlns:a16="http://schemas.microsoft.com/office/drawing/2014/main" id="{D02A7F6E-035E-4C88-981C-354DD6B637F9}"/>
              </a:ext>
            </a:extLst>
          </p:cNvPr>
          <p:cNvSpPr>
            <a:spLocks noChangeArrowheads="1"/>
          </p:cNvSpPr>
          <p:nvPr/>
        </p:nvSpPr>
        <p:spPr bwMode="auto">
          <a:xfrm>
            <a:off x="4048125" y="3260726"/>
            <a:ext cx="442595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0"/>
              </a:spcBef>
              <a:spcAft>
                <a:spcPct val="0"/>
              </a:spcAft>
              <a:defRPr/>
            </a:pPr>
            <a:r>
              <a:rPr lang="en-US" altLang="en-US" sz="4000">
                <a:solidFill>
                  <a:srgbClr val="000000"/>
                </a:solidFill>
                <a:effectLst>
                  <a:outerShdw blurRad="38100" dist="38100" dir="2700000" algn="tl">
                    <a:srgbClr val="C0C0C0"/>
                  </a:outerShdw>
                </a:effectLst>
                <a:latin typeface="Perpetua" panose="02020502060401020303" pitchFamily="18" charset="0"/>
              </a:rPr>
              <a:t>“mother of the faithful”</a:t>
            </a:r>
          </a:p>
        </p:txBody>
      </p:sp>
      <p:sp>
        <p:nvSpPr>
          <p:cNvPr id="90117" name="Text Box 5">
            <a:extLst>
              <a:ext uri="{FF2B5EF4-FFF2-40B4-BE49-F238E27FC236}">
                <a16:creationId xmlns:a16="http://schemas.microsoft.com/office/drawing/2014/main" id="{BA05FAC7-41F6-4E0E-9BB1-C8D9B1E106BE}"/>
              </a:ext>
            </a:extLst>
          </p:cNvPr>
          <p:cNvSpPr txBox="1">
            <a:spLocks noChangeArrowheads="1"/>
          </p:cNvSpPr>
          <p:nvPr/>
        </p:nvSpPr>
        <p:spPr bwMode="auto">
          <a:xfrm>
            <a:off x="1981200" y="4527551"/>
            <a:ext cx="8153400" cy="119697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a:solidFill>
                  <a:srgbClr val="000000"/>
                </a:solidFill>
                <a:latin typeface="Perpetua" panose="02020502060401020303" pitchFamily="18" charset="0"/>
              </a:rPr>
              <a:t>A description of the institution of the Church in relation to those who are her members. The institutional Church is the mother of the saints, keeping them pure and administering grace through the sacraments.</a:t>
            </a:r>
          </a:p>
        </p:txBody>
      </p:sp>
      <p:sp>
        <p:nvSpPr>
          <p:cNvPr id="32774" name="Rectangle 6">
            <a:extLst>
              <a:ext uri="{FF2B5EF4-FFF2-40B4-BE49-F238E27FC236}">
                <a16:creationId xmlns:a16="http://schemas.microsoft.com/office/drawing/2014/main" id="{5704F3A2-F6DF-441A-B042-0E1BCABCCA18}"/>
              </a:ext>
            </a:extLst>
          </p:cNvPr>
          <p:cNvSpPr>
            <a:spLocks noGrp="1" noChangeArrowheads="1"/>
          </p:cNvSpPr>
          <p:nvPr>
            <p:ph type="title"/>
          </p:nvPr>
        </p:nvSpPr>
        <p:spPr/>
        <p:txBody>
          <a:bodyPr/>
          <a:lstStyle/>
          <a:p>
            <a:pPr marL="762000" indent="-762000" eaLnBrk="1" hangingPunct="1">
              <a:defRPr/>
            </a:pPr>
            <a:r>
              <a:rPr lang="en-US" altLang="en-US"/>
              <a:t>the Nature of the Church</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F1B378BF-C7CF-4827-AC1F-AE782B0C8E9D}"/>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9331" name="Rectangle 3">
            <a:extLst>
              <a:ext uri="{FF2B5EF4-FFF2-40B4-BE49-F238E27FC236}">
                <a16:creationId xmlns:a16="http://schemas.microsoft.com/office/drawing/2014/main" id="{ED9829ED-DE9D-4FC8-8838-53870454CC12}"/>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Strengths of the Roman Catholic view:</a:t>
            </a:r>
          </a:p>
          <a:p>
            <a:pPr lvl="1" eaLnBrk="1" hangingPunct="1">
              <a:defRPr/>
            </a:pPr>
            <a:r>
              <a:rPr lang="en-US" altLang="en-US"/>
              <a:t>Sees the visible Church as an important component in the plan of God.</a:t>
            </a:r>
          </a:p>
          <a:p>
            <a:pPr lvl="1" eaLnBrk="1" hangingPunct="1">
              <a:defRPr/>
            </a:pPr>
            <a:r>
              <a:rPr lang="en-US" altLang="en-US"/>
              <a:t>Creates unity of doctrine and practice. </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173162C6-10D2-49E4-A100-88E00A361E97}"/>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0355" name="Rectangle 3">
            <a:extLst>
              <a:ext uri="{FF2B5EF4-FFF2-40B4-BE49-F238E27FC236}">
                <a16:creationId xmlns:a16="http://schemas.microsoft.com/office/drawing/2014/main" id="{9CE2DDEA-9D78-406B-9495-80DD6452457D}"/>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0BB25C30-717B-4A8D-8996-140DE6CD4349}"/>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2403" name="Rectangle 3">
            <a:extLst>
              <a:ext uri="{FF2B5EF4-FFF2-40B4-BE49-F238E27FC236}">
                <a16:creationId xmlns:a16="http://schemas.microsoft.com/office/drawing/2014/main" id="{61F4CA48-12CF-4695-916C-B477EA14D691}"/>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Weaknesses of the Roman Catholic view:</a:t>
            </a:r>
          </a:p>
          <a:p>
            <a:pPr lvl="1" eaLnBrk="1" hangingPunct="1">
              <a:defRPr/>
            </a:pPr>
            <a:r>
              <a:rPr lang="en-US" altLang="en-US" sz="2400"/>
              <a:t>Fails to realize the importance of the unity that the Holy Spirit gives to all those who have been justified by faith.</a:t>
            </a:r>
          </a:p>
          <a:p>
            <a:pPr lvl="1" eaLnBrk="1" hangingPunct="1">
              <a:defRPr/>
            </a:pPr>
            <a:r>
              <a:rPr lang="en-US" altLang="en-US" sz="2400"/>
              <a:t>Gives the institutional Church sacramental power that is not granted to it by God.</a:t>
            </a:r>
          </a:p>
          <a:p>
            <a:pPr lvl="1" eaLnBrk="1" hangingPunct="1">
              <a:defRPr/>
            </a:pPr>
            <a:r>
              <a:rPr lang="en-US" altLang="en-US" sz="2400"/>
              <a:t>While it creates unity, it does not tend to recognize diversity.</a:t>
            </a:r>
            <a:r>
              <a:rPr lang="en-US" altLang="en-US"/>
              <a:t> </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77002466-D6C6-4087-95E2-420D59B058F6}"/>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2819" name="Rectangle 3">
            <a:extLst>
              <a:ext uri="{FF2B5EF4-FFF2-40B4-BE49-F238E27FC236}">
                <a16:creationId xmlns:a16="http://schemas.microsoft.com/office/drawing/2014/main" id="{043B1685-CB6D-40FD-BB92-4EDCB5811AC3}"/>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The Evangelical Protestant view </a:t>
            </a:r>
          </a:p>
          <a:p>
            <a:pPr marL="0" indent="0" algn="ctr" eaLnBrk="1" hangingPunct="1">
              <a:buNone/>
              <a:defRPr/>
            </a:pPr>
            <a:r>
              <a:rPr lang="en-US" altLang="en-US" sz="4000">
                <a:effectLst>
                  <a:outerShdw blurRad="38100" dist="38100" dir="2700000" algn="tl">
                    <a:srgbClr val="C0C0C0"/>
                  </a:outerShdw>
                </a:effectLst>
              </a:rPr>
              <a:t>of the Church</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a:extLst>
              <a:ext uri="{FF2B5EF4-FFF2-40B4-BE49-F238E27FC236}">
                <a16:creationId xmlns:a16="http://schemas.microsoft.com/office/drawing/2014/main" id="{7B5B66D2-9844-45C0-9F2D-F813AE76DB4F}"/>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8691" name="Rectangle 3">
            <a:extLst>
              <a:ext uri="{FF2B5EF4-FFF2-40B4-BE49-F238E27FC236}">
                <a16:creationId xmlns:a16="http://schemas.microsoft.com/office/drawing/2014/main" id="{0A216E6A-626D-428F-AA8C-FC88E2346A08}"/>
              </a:ext>
            </a:extLst>
          </p:cNvPr>
          <p:cNvSpPr>
            <a:spLocks noGrp="1" noChangeArrowheads="1"/>
          </p:cNvSpPr>
          <p:nvPr>
            <p:ph type="body" idx="1"/>
          </p:nvPr>
        </p:nvSpPr>
        <p:spPr/>
        <p:txBody>
          <a:bodyPr/>
          <a:lstStyle/>
          <a:p>
            <a:pPr marL="0" indent="0" algn="ctr" eaLnBrk="1" hangingPunct="1">
              <a:buNone/>
              <a:defRPr/>
            </a:pPr>
            <a:endParaRPr lang="en-US" altLang="en-US" sz="4800"/>
          </a:p>
          <a:p>
            <a:pPr marL="0" indent="0" algn="ctr" eaLnBrk="1" hangingPunct="1">
              <a:buNone/>
              <a:defRPr/>
            </a:pPr>
            <a:r>
              <a:rPr lang="en-US" altLang="en-US" sz="4000">
                <a:effectLst>
                  <a:outerShdw blurRad="38100" dist="38100" dir="2700000" algn="tl">
                    <a:srgbClr val="C0C0C0"/>
                  </a:outerShdw>
                </a:effectLst>
              </a:rPr>
              <a:t>What is the Evangelical Protestant view of the Church?</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a:extLst>
              <a:ext uri="{FF2B5EF4-FFF2-40B4-BE49-F238E27FC236}">
                <a16:creationId xmlns:a16="http://schemas.microsoft.com/office/drawing/2014/main" id="{5FA620D2-B60C-4203-ADC9-9A53AF26F509}"/>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en-US" altLang="en-US">
              <a:solidFill>
                <a:srgbClr val="000000"/>
              </a:solidFill>
            </a:endParaRPr>
          </a:p>
        </p:txBody>
      </p:sp>
      <p:sp>
        <p:nvSpPr>
          <p:cNvPr id="64514" name="Rectangle 2">
            <a:extLst>
              <a:ext uri="{FF2B5EF4-FFF2-40B4-BE49-F238E27FC236}">
                <a16:creationId xmlns:a16="http://schemas.microsoft.com/office/drawing/2014/main" id="{C7AF9080-A472-4C85-8961-4660848F35A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0356" name="Line 6">
            <a:extLst>
              <a:ext uri="{FF2B5EF4-FFF2-40B4-BE49-F238E27FC236}">
                <a16:creationId xmlns:a16="http://schemas.microsoft.com/office/drawing/2014/main" id="{C9471C4E-7DFA-4935-8CF9-51395FF4C8E4}"/>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57" name="Text Box 7">
            <a:extLst>
              <a:ext uri="{FF2B5EF4-FFF2-40B4-BE49-F238E27FC236}">
                <a16:creationId xmlns:a16="http://schemas.microsoft.com/office/drawing/2014/main" id="{1A256541-FBCF-418F-BFB7-9E020025721C}"/>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2000 A.D.</a:t>
            </a:r>
          </a:p>
        </p:txBody>
      </p:sp>
      <p:sp>
        <p:nvSpPr>
          <p:cNvPr id="100358" name="Text Box 8">
            <a:extLst>
              <a:ext uri="{FF2B5EF4-FFF2-40B4-BE49-F238E27FC236}">
                <a16:creationId xmlns:a16="http://schemas.microsoft.com/office/drawing/2014/main" id="{C4426B94-A638-4D67-AB4A-73B9E9003278}"/>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b="1">
                <a:solidFill>
                  <a:srgbClr val="000000"/>
                </a:solidFill>
                <a:latin typeface="Bradley Hand ITC" panose="03070402050302030203" pitchFamily="66" charset="0"/>
              </a:rPr>
              <a:t>100 A.D.</a:t>
            </a:r>
          </a:p>
        </p:txBody>
      </p:sp>
      <p:grpSp>
        <p:nvGrpSpPr>
          <p:cNvPr id="100359" name="Group 9">
            <a:extLst>
              <a:ext uri="{FF2B5EF4-FFF2-40B4-BE49-F238E27FC236}">
                <a16:creationId xmlns:a16="http://schemas.microsoft.com/office/drawing/2014/main" id="{547F358F-17EC-4CDF-9AFC-77A9423E1E15}"/>
              </a:ext>
            </a:extLst>
          </p:cNvPr>
          <p:cNvGrpSpPr>
            <a:grpSpLocks/>
          </p:cNvGrpSpPr>
          <p:nvPr/>
        </p:nvGrpSpPr>
        <p:grpSpPr bwMode="auto">
          <a:xfrm>
            <a:off x="3948118" y="5486400"/>
            <a:ext cx="560388" cy="903288"/>
            <a:chOff x="4145" y="3456"/>
            <a:chExt cx="353" cy="569"/>
          </a:xfrm>
        </p:grpSpPr>
        <p:sp>
          <p:nvSpPr>
            <p:cNvPr id="100384" name="Text Box 10">
              <a:extLst>
                <a:ext uri="{FF2B5EF4-FFF2-40B4-BE49-F238E27FC236}">
                  <a16:creationId xmlns:a16="http://schemas.microsoft.com/office/drawing/2014/main" id="{335D1A61-60C1-4F25-A009-E7B7BCCB2FCA}"/>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300</a:t>
              </a:r>
            </a:p>
          </p:txBody>
        </p:sp>
        <p:sp>
          <p:nvSpPr>
            <p:cNvPr id="100385" name="Line 11">
              <a:extLst>
                <a:ext uri="{FF2B5EF4-FFF2-40B4-BE49-F238E27FC236}">
                  <a16:creationId xmlns:a16="http://schemas.microsoft.com/office/drawing/2014/main" id="{D09CB843-482E-4A99-A3D3-DF421A906CCB}"/>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100360" name="Group 12">
            <a:extLst>
              <a:ext uri="{FF2B5EF4-FFF2-40B4-BE49-F238E27FC236}">
                <a16:creationId xmlns:a16="http://schemas.microsoft.com/office/drawing/2014/main" id="{08942FC8-A912-41BB-AAE7-B619421654A9}"/>
              </a:ext>
            </a:extLst>
          </p:cNvPr>
          <p:cNvGrpSpPr>
            <a:grpSpLocks/>
          </p:cNvGrpSpPr>
          <p:nvPr/>
        </p:nvGrpSpPr>
        <p:grpSpPr bwMode="auto">
          <a:xfrm>
            <a:off x="7339013" y="5486400"/>
            <a:ext cx="673100" cy="903288"/>
            <a:chOff x="4109" y="3456"/>
            <a:chExt cx="424" cy="569"/>
          </a:xfrm>
        </p:grpSpPr>
        <p:sp>
          <p:nvSpPr>
            <p:cNvPr id="100382" name="Text Box 13">
              <a:extLst>
                <a:ext uri="{FF2B5EF4-FFF2-40B4-BE49-F238E27FC236}">
                  <a16:creationId xmlns:a16="http://schemas.microsoft.com/office/drawing/2014/main" id="{F6180507-F8D4-4FF3-B659-C93FE6E1811F}"/>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1500</a:t>
              </a:r>
            </a:p>
          </p:txBody>
        </p:sp>
        <p:sp>
          <p:nvSpPr>
            <p:cNvPr id="100383" name="Line 14">
              <a:extLst>
                <a:ext uri="{FF2B5EF4-FFF2-40B4-BE49-F238E27FC236}">
                  <a16:creationId xmlns:a16="http://schemas.microsoft.com/office/drawing/2014/main" id="{A8D8CABD-EB32-41EA-824D-A610670EBC84}"/>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100361" name="Group 15">
            <a:extLst>
              <a:ext uri="{FF2B5EF4-FFF2-40B4-BE49-F238E27FC236}">
                <a16:creationId xmlns:a16="http://schemas.microsoft.com/office/drawing/2014/main" id="{021CF43E-A915-497A-8CEB-23E479225553}"/>
              </a:ext>
            </a:extLst>
          </p:cNvPr>
          <p:cNvGrpSpPr>
            <a:grpSpLocks/>
          </p:cNvGrpSpPr>
          <p:nvPr/>
        </p:nvGrpSpPr>
        <p:grpSpPr bwMode="auto">
          <a:xfrm>
            <a:off x="8486776" y="5486400"/>
            <a:ext cx="663575" cy="903288"/>
            <a:chOff x="4112" y="3456"/>
            <a:chExt cx="418" cy="569"/>
          </a:xfrm>
        </p:grpSpPr>
        <p:sp>
          <p:nvSpPr>
            <p:cNvPr id="100380" name="Text Box 16">
              <a:extLst>
                <a:ext uri="{FF2B5EF4-FFF2-40B4-BE49-F238E27FC236}">
                  <a16:creationId xmlns:a16="http://schemas.microsoft.com/office/drawing/2014/main" id="{39A071BE-0BB2-4FDF-9BCC-7DB214EB6371}"/>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b="1">
                  <a:solidFill>
                    <a:srgbClr val="000000"/>
                  </a:solidFill>
                  <a:latin typeface="Bradley Hand ITC" panose="03070402050302030203" pitchFamily="66" charset="0"/>
                </a:rPr>
                <a:t>1900</a:t>
              </a:r>
            </a:p>
          </p:txBody>
        </p:sp>
        <p:sp>
          <p:nvSpPr>
            <p:cNvPr id="100381" name="Line 17">
              <a:extLst>
                <a:ext uri="{FF2B5EF4-FFF2-40B4-BE49-F238E27FC236}">
                  <a16:creationId xmlns:a16="http://schemas.microsoft.com/office/drawing/2014/main" id="{CF63EFE7-E7EE-4E46-8BAD-9C74F2A6A016}"/>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
        <p:nvSpPr>
          <p:cNvPr id="100362" name="Line 18">
            <a:extLst>
              <a:ext uri="{FF2B5EF4-FFF2-40B4-BE49-F238E27FC236}">
                <a16:creationId xmlns:a16="http://schemas.microsoft.com/office/drawing/2014/main" id="{ACFB75FF-D2E5-4E9A-899A-8BEC038F5773}"/>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nvGrpSpPr>
          <p:cNvPr id="100363" name="Group 19">
            <a:extLst>
              <a:ext uri="{FF2B5EF4-FFF2-40B4-BE49-F238E27FC236}">
                <a16:creationId xmlns:a16="http://schemas.microsoft.com/office/drawing/2014/main" id="{0E709733-6CAE-47D3-8F9E-C3ADE22BB423}"/>
              </a:ext>
            </a:extLst>
          </p:cNvPr>
          <p:cNvGrpSpPr>
            <a:grpSpLocks/>
          </p:cNvGrpSpPr>
          <p:nvPr/>
        </p:nvGrpSpPr>
        <p:grpSpPr bwMode="auto">
          <a:xfrm>
            <a:off x="7696200" y="4724400"/>
            <a:ext cx="2514600" cy="457200"/>
            <a:chOff x="4176" y="2976"/>
            <a:chExt cx="1296" cy="288"/>
          </a:xfrm>
        </p:grpSpPr>
        <p:sp>
          <p:nvSpPr>
            <p:cNvPr id="100377" name="Text Box 20">
              <a:extLst>
                <a:ext uri="{FF2B5EF4-FFF2-40B4-BE49-F238E27FC236}">
                  <a16:creationId xmlns:a16="http://schemas.microsoft.com/office/drawing/2014/main" id="{D4B129E8-AC70-4914-A0AC-108AFD7E56E5}"/>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Liberal</a:t>
              </a:r>
            </a:p>
          </p:txBody>
        </p:sp>
        <p:sp>
          <p:nvSpPr>
            <p:cNvPr id="100378" name="Line 21">
              <a:extLst>
                <a:ext uri="{FF2B5EF4-FFF2-40B4-BE49-F238E27FC236}">
                  <a16:creationId xmlns:a16="http://schemas.microsoft.com/office/drawing/2014/main" id="{2C685FE1-DF05-402A-A3BA-7A9C22EBB5D5}"/>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79" name="Line 22">
              <a:extLst>
                <a:ext uri="{FF2B5EF4-FFF2-40B4-BE49-F238E27FC236}">
                  <a16:creationId xmlns:a16="http://schemas.microsoft.com/office/drawing/2014/main" id="{AFCE58D6-D5F9-43D1-BEF2-C36F03CD51AC}"/>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100364" name="Group 23">
            <a:extLst>
              <a:ext uri="{FF2B5EF4-FFF2-40B4-BE49-F238E27FC236}">
                <a16:creationId xmlns:a16="http://schemas.microsoft.com/office/drawing/2014/main" id="{9BD6B683-D598-46CE-BF6B-23410E19E6C1}"/>
              </a:ext>
            </a:extLst>
          </p:cNvPr>
          <p:cNvGrpSpPr>
            <a:grpSpLocks/>
          </p:cNvGrpSpPr>
          <p:nvPr/>
        </p:nvGrpSpPr>
        <p:grpSpPr bwMode="auto">
          <a:xfrm>
            <a:off x="8424864" y="4191000"/>
            <a:ext cx="2471737" cy="457200"/>
            <a:chOff x="4347" y="2640"/>
            <a:chExt cx="1557" cy="288"/>
          </a:xfrm>
        </p:grpSpPr>
        <p:sp>
          <p:nvSpPr>
            <p:cNvPr id="100375" name="Text Box 24">
              <a:extLst>
                <a:ext uri="{FF2B5EF4-FFF2-40B4-BE49-F238E27FC236}">
                  <a16:creationId xmlns:a16="http://schemas.microsoft.com/office/drawing/2014/main" id="{C8BF1D97-5DAA-4F5B-86B8-DA3E8F05A653}"/>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Liberation</a:t>
              </a:r>
            </a:p>
          </p:txBody>
        </p:sp>
        <p:sp>
          <p:nvSpPr>
            <p:cNvPr id="100376" name="Line 25">
              <a:extLst>
                <a:ext uri="{FF2B5EF4-FFF2-40B4-BE49-F238E27FC236}">
                  <a16:creationId xmlns:a16="http://schemas.microsoft.com/office/drawing/2014/main" id="{7D39D37E-77B4-4B7D-A4E1-38713209DE2C}"/>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100365" name="Group 29">
            <a:extLst>
              <a:ext uri="{FF2B5EF4-FFF2-40B4-BE49-F238E27FC236}">
                <a16:creationId xmlns:a16="http://schemas.microsoft.com/office/drawing/2014/main" id="{5C9C9929-B062-41EB-896A-160EC8A2DF0B}"/>
              </a:ext>
            </a:extLst>
          </p:cNvPr>
          <p:cNvGrpSpPr>
            <a:grpSpLocks/>
          </p:cNvGrpSpPr>
          <p:nvPr/>
        </p:nvGrpSpPr>
        <p:grpSpPr bwMode="auto">
          <a:xfrm>
            <a:off x="1676400" y="3657600"/>
            <a:ext cx="8686800" cy="457200"/>
            <a:chOff x="96" y="2304"/>
            <a:chExt cx="5472" cy="288"/>
          </a:xfrm>
        </p:grpSpPr>
        <p:sp>
          <p:nvSpPr>
            <p:cNvPr id="100372" name="Text Box 26">
              <a:extLst>
                <a:ext uri="{FF2B5EF4-FFF2-40B4-BE49-F238E27FC236}">
                  <a16:creationId xmlns:a16="http://schemas.microsoft.com/office/drawing/2014/main" id="{F37CB073-EEEC-470C-A99B-ADE719FB6AFB}"/>
                </a:ext>
              </a:extLst>
            </p:cNvPr>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en-US" altLang="en-US" sz="2400">
                  <a:solidFill>
                    <a:srgbClr val="990000"/>
                  </a:solidFill>
                  <a:latin typeface="Calligrapher" pitchFamily="2" charset="0"/>
                </a:rPr>
                <a:t>Roman Catholic</a:t>
              </a:r>
            </a:p>
          </p:txBody>
        </p:sp>
        <p:sp>
          <p:nvSpPr>
            <p:cNvPr id="100373" name="Line 27">
              <a:extLst>
                <a:ext uri="{FF2B5EF4-FFF2-40B4-BE49-F238E27FC236}">
                  <a16:creationId xmlns:a16="http://schemas.microsoft.com/office/drawing/2014/main" id="{B2E12414-B7B7-43A6-A299-EF9E825AAEE7}"/>
                </a:ext>
              </a:extLst>
            </p:cNvPr>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74" name="Line 28">
              <a:extLst>
                <a:ext uri="{FF2B5EF4-FFF2-40B4-BE49-F238E27FC236}">
                  <a16:creationId xmlns:a16="http://schemas.microsoft.com/office/drawing/2014/main" id="{3B960FB5-0BA7-453E-80CC-FC0820FAC745}"/>
                </a:ext>
              </a:extLst>
            </p:cNvPr>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grpSp>
        <p:nvGrpSpPr>
          <p:cNvPr id="64552" name="Group 40">
            <a:extLst>
              <a:ext uri="{FF2B5EF4-FFF2-40B4-BE49-F238E27FC236}">
                <a16:creationId xmlns:a16="http://schemas.microsoft.com/office/drawing/2014/main" id="{4F58A6A1-34A5-4274-836B-9613C9C9D883}"/>
              </a:ext>
            </a:extLst>
          </p:cNvPr>
          <p:cNvGrpSpPr>
            <a:grpSpLocks/>
          </p:cNvGrpSpPr>
          <p:nvPr/>
        </p:nvGrpSpPr>
        <p:grpSpPr bwMode="auto">
          <a:xfrm>
            <a:off x="1676400" y="3124200"/>
            <a:ext cx="8686800" cy="457200"/>
            <a:chOff x="96" y="1968"/>
            <a:chExt cx="5472" cy="288"/>
          </a:xfrm>
        </p:grpSpPr>
        <p:sp>
          <p:nvSpPr>
            <p:cNvPr id="100367" name="Text Box 31">
              <a:extLst>
                <a:ext uri="{FF2B5EF4-FFF2-40B4-BE49-F238E27FC236}">
                  <a16:creationId xmlns:a16="http://schemas.microsoft.com/office/drawing/2014/main" id="{2DCB59E4-A0E8-48CE-A5D6-908DBBF1A2EE}"/>
                </a:ext>
              </a:extLst>
            </p:cNvPr>
            <p:cNvSpPr txBox="1">
              <a:spLocks noChangeArrowheads="1"/>
            </p:cNvSpPr>
            <p:nvPr/>
          </p:nvSpPr>
          <p:spPr bwMode="auto">
            <a:xfrm>
              <a:off x="96" y="1968"/>
              <a:ext cx="2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2400">
                  <a:solidFill>
                    <a:srgbClr val="990000"/>
                  </a:solidFill>
                  <a:latin typeface="Calligrapher" pitchFamily="2" charset="0"/>
                </a:rPr>
                <a:t>Evangelical Protestant</a:t>
              </a:r>
            </a:p>
          </p:txBody>
        </p:sp>
        <p:sp>
          <p:nvSpPr>
            <p:cNvPr id="100368" name="Line 33">
              <a:extLst>
                <a:ext uri="{FF2B5EF4-FFF2-40B4-BE49-F238E27FC236}">
                  <a16:creationId xmlns:a16="http://schemas.microsoft.com/office/drawing/2014/main" id="{C034DE2A-7B97-4A72-A75A-E2CD83D64B06}"/>
                </a:ext>
              </a:extLst>
            </p:cNvPr>
            <p:cNvSpPr>
              <a:spLocks noChangeShapeType="1"/>
            </p:cNvSpPr>
            <p:nvPr/>
          </p:nvSpPr>
          <p:spPr bwMode="auto">
            <a:xfrm flipH="1">
              <a:off x="3840" y="2208"/>
              <a:ext cx="17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69" name="Line 35">
              <a:extLst>
                <a:ext uri="{FF2B5EF4-FFF2-40B4-BE49-F238E27FC236}">
                  <a16:creationId xmlns:a16="http://schemas.microsoft.com/office/drawing/2014/main" id="{7FFC83EC-75C5-4AEE-88D7-E4C14275EA22}"/>
                </a:ext>
              </a:extLst>
            </p:cNvPr>
            <p:cNvSpPr>
              <a:spLocks noChangeShapeType="1"/>
            </p:cNvSpPr>
            <p:nvPr/>
          </p:nvSpPr>
          <p:spPr bwMode="auto">
            <a:xfrm flipH="1">
              <a:off x="240" y="2208"/>
              <a:ext cx="124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70" name="Line 36">
              <a:extLst>
                <a:ext uri="{FF2B5EF4-FFF2-40B4-BE49-F238E27FC236}">
                  <a16:creationId xmlns:a16="http://schemas.microsoft.com/office/drawing/2014/main" id="{31FE5062-07EE-45C6-BAC6-D1AE63DF50A7}"/>
                </a:ext>
              </a:extLst>
            </p:cNvPr>
            <p:cNvSpPr>
              <a:spLocks noChangeShapeType="1"/>
            </p:cNvSpPr>
            <p:nvPr/>
          </p:nvSpPr>
          <p:spPr bwMode="auto">
            <a:xfrm flipH="1">
              <a:off x="1488" y="2208"/>
              <a:ext cx="1680"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100371" name="Line 39">
              <a:extLst>
                <a:ext uri="{FF2B5EF4-FFF2-40B4-BE49-F238E27FC236}">
                  <a16:creationId xmlns:a16="http://schemas.microsoft.com/office/drawing/2014/main" id="{6BDE681B-2C91-4674-819C-3DF80D28D4D9}"/>
                </a:ext>
              </a:extLst>
            </p:cNvPr>
            <p:cNvSpPr>
              <a:spLocks noChangeShapeType="1"/>
            </p:cNvSpPr>
            <p:nvPr/>
          </p:nvSpPr>
          <p:spPr bwMode="auto">
            <a:xfrm flipH="1">
              <a:off x="3168" y="2208"/>
              <a:ext cx="624"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4552"/>
                                        </p:tgtEl>
                                        <p:attrNameLst>
                                          <p:attrName>style.visibility</p:attrName>
                                        </p:attrNameLst>
                                      </p:cBhvr>
                                      <p:to>
                                        <p:strVal val="visible"/>
                                      </p:to>
                                    </p:set>
                                    <p:animEffect transition="in" filter="wipe(left)">
                                      <p:cBhvr>
                                        <p:cTn id="7" dur="2000"/>
                                        <p:tgtEl>
                                          <p:spTgt spid="64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F0FE349-53EB-4D8C-805B-EFE1228D187D}"/>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2403" name="Rectangle 3">
            <a:extLst>
              <a:ext uri="{FF2B5EF4-FFF2-40B4-BE49-F238E27FC236}">
                <a16:creationId xmlns:a16="http://schemas.microsoft.com/office/drawing/2014/main" id="{5D6F9B50-F173-49AF-95B4-68A56A7704EB}"/>
              </a:ext>
            </a:extLst>
          </p:cNvPr>
          <p:cNvSpPr>
            <a:spLocks noGrp="1" noChangeArrowheads="1"/>
          </p:cNvSpPr>
          <p:nvPr>
            <p:ph type="body" idx="1"/>
          </p:nvPr>
        </p:nvSpPr>
        <p:spPr>
          <a:xfrm>
            <a:off x="3657600" y="1600201"/>
            <a:ext cx="6629400" cy="4525963"/>
          </a:xfrm>
        </p:spPr>
        <p:txBody>
          <a:bodyPr/>
          <a:lstStyle/>
          <a:p>
            <a:pPr marL="2008188" indent="-2008188" eaLnBrk="1" hangingPunct="1">
              <a:buNone/>
            </a:pPr>
            <a:r>
              <a:rPr lang="en-US" altLang="en-US" b="1"/>
              <a:t>Belief: </a:t>
            </a:r>
            <a:r>
              <a:rPr lang="en-US" altLang="en-US"/>
              <a:t>	The Church is the body of Christ composed of all those who have been justified by faith alone.</a:t>
            </a:r>
          </a:p>
          <a:p>
            <a:pPr marL="2008188" indent="-2008188" eaLnBrk="1" hangingPunct="1">
              <a:buNone/>
            </a:pPr>
            <a:r>
              <a:rPr lang="en-US" altLang="en-US" b="1"/>
              <a:t>Adherents</a:t>
            </a:r>
            <a:r>
              <a:rPr lang="en-US" altLang="en-US"/>
              <a:t>: All Evangelical Protestants.</a:t>
            </a:r>
            <a:r>
              <a:rPr lang="en-US" altLang="en-US" b="1"/>
              <a:t>	</a:t>
            </a:r>
            <a:endParaRPr lang="en-US"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804F34A-88D4-42CD-99A3-B3770ECFAA63}"/>
              </a:ext>
            </a:extLst>
          </p:cNvPr>
          <p:cNvSpPr>
            <a:spLocks noGrp="1" noChangeArrowheads="1"/>
          </p:cNvSpPr>
          <p:nvPr>
            <p:ph type="title"/>
          </p:nvPr>
        </p:nvSpPr>
        <p:spPr/>
        <p:txBody>
          <a:bodyPr/>
          <a:lstStyle/>
          <a:p>
            <a:pPr eaLnBrk="1" hangingPunct="1">
              <a:defRPr/>
            </a:pPr>
            <a:r>
              <a:rPr lang="en-US" altLang="en-US"/>
              <a:t>What is the Church?</a:t>
            </a:r>
          </a:p>
        </p:txBody>
      </p:sp>
      <p:sp>
        <p:nvSpPr>
          <p:cNvPr id="18437" name="Rectangle 5">
            <a:extLst>
              <a:ext uri="{FF2B5EF4-FFF2-40B4-BE49-F238E27FC236}">
                <a16:creationId xmlns:a16="http://schemas.microsoft.com/office/drawing/2014/main" id="{051B2C78-8443-480F-BBC0-ACADB7C75D03}"/>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is the Church?</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5382AFB9-50E1-4D0F-B7DA-5F99A8FD338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4451" name="Rectangle 4">
            <a:extLst>
              <a:ext uri="{FF2B5EF4-FFF2-40B4-BE49-F238E27FC236}">
                <a16:creationId xmlns:a16="http://schemas.microsoft.com/office/drawing/2014/main" id="{DEE641C0-E584-4662-AC39-F70683E9822C}"/>
              </a:ext>
            </a:extLst>
          </p:cNvPr>
          <p:cNvSpPr>
            <a:spLocks noChangeArrowheads="1"/>
          </p:cNvSpPr>
          <p:nvPr/>
        </p:nvSpPr>
        <p:spPr bwMode="auto">
          <a:xfrm>
            <a:off x="3819526" y="2379664"/>
            <a:ext cx="5934075" cy="2573337"/>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600" b="1">
                <a:solidFill>
                  <a:srgbClr val="000000"/>
                </a:solidFill>
                <a:latin typeface="Bradley Hand ITC" panose="03070402050302030203" pitchFamily="66" charset="0"/>
              </a:rPr>
              <a:t>“The doctrine of justification is the article by which the Church stands or falls.”</a:t>
            </a:r>
          </a:p>
          <a:p>
            <a:pPr algn="r" fontAlgn="base">
              <a:spcBef>
                <a:spcPct val="50000"/>
              </a:spcBef>
              <a:spcAft>
                <a:spcPct val="0"/>
              </a:spcAft>
            </a:pPr>
            <a:r>
              <a:rPr lang="en-US" altLang="en-US" sz="3600" b="1">
                <a:solidFill>
                  <a:srgbClr val="000000"/>
                </a:solidFill>
                <a:latin typeface="Bradley Hand ITC" panose="03070402050302030203" pitchFamily="66" charset="0"/>
              </a:rPr>
              <a:t>—Martin Luther</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866C1D13-D13D-4DE8-B564-6CF42B1E72CC}"/>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5475" name="Rectangle 3">
            <a:extLst>
              <a:ext uri="{FF2B5EF4-FFF2-40B4-BE49-F238E27FC236}">
                <a16:creationId xmlns:a16="http://schemas.microsoft.com/office/drawing/2014/main" id="{8DFC6546-A5A9-403F-A6C9-482E50A6B8D9}"/>
              </a:ext>
            </a:extLst>
          </p:cNvPr>
          <p:cNvSpPr>
            <a:spLocks noGrp="1" noChangeArrowheads="1"/>
          </p:cNvSpPr>
          <p:nvPr>
            <p:ph type="body" idx="1"/>
          </p:nvPr>
        </p:nvSpPr>
        <p:spPr/>
        <p:txBody>
          <a:bodyPr/>
          <a:lstStyle/>
          <a:p>
            <a:pPr eaLnBrk="1" hangingPunct="1">
              <a:buFontTx/>
              <a:buNone/>
            </a:pPr>
            <a:r>
              <a:rPr lang="en-US" altLang="en-US" sz="2800" b="1"/>
              <a:t>Strengths of the Evangelical Protestant view:</a:t>
            </a:r>
          </a:p>
          <a:p>
            <a:pPr lvl="1" eaLnBrk="1" hangingPunct="1"/>
            <a:r>
              <a:rPr lang="en-US" altLang="en-US" sz="2400"/>
              <a:t>Rightly understands the unity that the Holy Spirit brings to all believers, creating an invisible Church.</a:t>
            </a:r>
          </a:p>
          <a:p>
            <a:pPr lvl="1" eaLnBrk="1" hangingPunct="1"/>
            <a:r>
              <a:rPr lang="en-US" altLang="en-US" sz="2400"/>
              <a:t>Creates unity of doctrine that is limited to who Christ is, why He died on the cross, and how His death applies to us.</a:t>
            </a:r>
          </a:p>
          <a:p>
            <a:pPr lvl="1" eaLnBrk="1" hangingPunct="1"/>
            <a:r>
              <a:rPr lang="en-US" altLang="en-US" sz="2400"/>
              <a:t>Understands the priesthood of all believers, that we do not need an institution to come to God.</a:t>
            </a:r>
          </a:p>
          <a:p>
            <a:pPr lvl="1" eaLnBrk="1" hangingPunct="1"/>
            <a:r>
              <a:rPr lang="en-US" altLang="en-US" sz="2400"/>
              <a:t>Recognizes that Christ is the Head of the Church.</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18839853-DCAC-47B9-81FA-85F083BC86EF}"/>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3667" name="Rectangle 3">
            <a:extLst>
              <a:ext uri="{FF2B5EF4-FFF2-40B4-BE49-F238E27FC236}">
                <a16:creationId xmlns:a16="http://schemas.microsoft.com/office/drawing/2014/main" id="{17DB68E9-508F-493B-8D03-06F8634C1A63}"/>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Eph. 1:22–23  </a:t>
            </a:r>
          </a:p>
          <a:p>
            <a:pPr marL="0" indent="0" eaLnBrk="1" hangingPunct="1">
              <a:buNone/>
              <a:defRPr/>
            </a:pPr>
            <a:r>
              <a:rPr lang="en-US" altLang="en-US"/>
              <a:t>“And God put all things under Christ’s feet, and he gave him to the Church as head over all things. Now the Church is his body, the fullness of him who fills all in all.”</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0806DD4-B555-4DF2-9D6B-D5868656591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2643" name="Rectangle 3">
            <a:extLst>
              <a:ext uri="{FF2B5EF4-FFF2-40B4-BE49-F238E27FC236}">
                <a16:creationId xmlns:a16="http://schemas.microsoft.com/office/drawing/2014/main" id="{068E8A81-6AF9-48C3-9C65-1E15168E1092}"/>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1 Pet. 2:4–5 </a:t>
            </a:r>
          </a:p>
          <a:p>
            <a:pPr marL="0" indent="0" eaLnBrk="1" hangingPunct="1">
              <a:buNone/>
              <a:defRPr/>
            </a:pPr>
            <a:r>
              <a:rPr lang="en-US" altLang="en-US"/>
              <a:t>“So as you come to him, a living stone rejected by men but chosen and priceless in God’s sight, you yourselves, as living stones, are built up as a spiritual house to be a holy priesthood and to offer spiritual sacrifices that are acceptable to God through Jesus Christ.”</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3EC35569-D198-42CF-84FF-1E139C435FAF}"/>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14691" name="Rectangle 3">
            <a:extLst>
              <a:ext uri="{FF2B5EF4-FFF2-40B4-BE49-F238E27FC236}">
                <a16:creationId xmlns:a16="http://schemas.microsoft.com/office/drawing/2014/main" id="{C8FA20DB-B5DB-4714-A207-DC41FEDBAC48}"/>
              </a:ext>
            </a:extLst>
          </p:cNvPr>
          <p:cNvSpPr>
            <a:spLocks noGrp="1" noChangeArrowheads="1"/>
          </p:cNvSpPr>
          <p:nvPr>
            <p:ph type="body" idx="1"/>
          </p:nvPr>
        </p:nvSpPr>
        <p:spPr/>
        <p:txBody>
          <a:bodyPr/>
          <a:lstStyle/>
          <a:p>
            <a:pPr marL="0" indent="0" eaLnBrk="1" hangingPunct="1">
              <a:buNone/>
              <a:defRPr/>
            </a:pPr>
            <a:r>
              <a:rPr lang="en-US" altLang="en-US" b="1">
                <a:effectLst>
                  <a:outerShdw blurRad="38100" dist="38100" dir="2700000" algn="tl">
                    <a:srgbClr val="C0C0C0"/>
                  </a:outerShdw>
                </a:effectLst>
              </a:rPr>
              <a:t>1 Cor. 12:13–14 </a:t>
            </a:r>
          </a:p>
          <a:p>
            <a:pPr marL="0" indent="0" eaLnBrk="1" hangingPunct="1">
              <a:buNone/>
              <a:defRPr/>
            </a:pPr>
            <a:r>
              <a:rPr lang="en-US" altLang="en-US"/>
              <a:t>“For in one Spirit we were all baptized into one body. Whether Jews or Greeks or slaves or free, we were all made to drink of the one Spirit. For in fact the body is not a single member, but many.” </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C130D9A-C3BB-4A27-BF52-465371968CFD}"/>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06499" name="Rectangle 3">
            <a:extLst>
              <a:ext uri="{FF2B5EF4-FFF2-40B4-BE49-F238E27FC236}">
                <a16:creationId xmlns:a16="http://schemas.microsoft.com/office/drawing/2014/main" id="{BD3C7058-21FF-452B-BC67-9F45F715ED55}"/>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97D35443-1832-4C64-840C-933D415241BE}"/>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08547" name="Rectangle 3">
            <a:extLst>
              <a:ext uri="{FF2B5EF4-FFF2-40B4-BE49-F238E27FC236}">
                <a16:creationId xmlns:a16="http://schemas.microsoft.com/office/drawing/2014/main" id="{EB116CC3-D8D6-47B4-BC79-AE7BD6D66793}"/>
              </a:ext>
            </a:extLst>
          </p:cNvPr>
          <p:cNvSpPr>
            <a:spLocks noGrp="1" noChangeArrowheads="1"/>
          </p:cNvSpPr>
          <p:nvPr>
            <p:ph type="body" idx="1"/>
          </p:nvPr>
        </p:nvSpPr>
        <p:spPr/>
        <p:txBody>
          <a:bodyPr/>
          <a:lstStyle/>
          <a:p>
            <a:pPr eaLnBrk="1" hangingPunct="1">
              <a:buFontTx/>
              <a:buNone/>
              <a:defRPr/>
            </a:pPr>
            <a:r>
              <a:rPr lang="en-US" altLang="en-US" sz="2400" b="1">
                <a:effectLst>
                  <a:outerShdw blurRad="38100" dist="38100" dir="2700000" algn="tl">
                    <a:srgbClr val="C0C0C0"/>
                  </a:outerShdw>
                </a:effectLst>
              </a:rPr>
              <a:t>Weaknesses of the Evangelical Protestant view:</a:t>
            </a:r>
          </a:p>
          <a:p>
            <a:pPr lvl="1" eaLnBrk="1" hangingPunct="1">
              <a:defRPr/>
            </a:pPr>
            <a:r>
              <a:rPr lang="en-US" altLang="en-US" sz="2000"/>
              <a:t>Can emphasize the invisible Church to the neglect of the local Church.</a:t>
            </a:r>
          </a:p>
          <a:p>
            <a:pPr lvl="1" eaLnBrk="1" hangingPunct="1">
              <a:defRPr/>
            </a:pPr>
            <a:r>
              <a:rPr lang="en-US" altLang="en-US" sz="2000"/>
              <a:t>Can create an individualistic attitude that fails to see that sanctification happens in a community of believers, not in isolation.</a:t>
            </a:r>
          </a:p>
          <a:p>
            <a:pPr lvl="1" eaLnBrk="1" hangingPunct="1">
              <a:defRPr/>
            </a:pPr>
            <a:r>
              <a:rPr lang="en-US" altLang="en-US" sz="2000"/>
              <a:t>Can neglect the importance of social outreach.</a:t>
            </a:r>
          </a:p>
          <a:p>
            <a:pPr lvl="1" eaLnBrk="1" hangingPunct="1">
              <a:defRPr/>
            </a:pPr>
            <a:r>
              <a:rPr lang="en-US" altLang="en-US" sz="2000"/>
              <a:t>Can easily create disunity because of the lack of authority.</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F65E2A53-4147-47F1-93CE-BCDAFFEDF709}"/>
              </a:ext>
            </a:extLst>
          </p:cNvPr>
          <p:cNvSpPr>
            <a:spLocks noGrp="1" noChangeArrowheads="1"/>
          </p:cNvSpPr>
          <p:nvPr>
            <p:ph type="ftr"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en-US" altLang="en-US">
                <a:solidFill>
                  <a:srgbClr val="000000"/>
                </a:solidFill>
              </a:rPr>
              <a:t>© Copyright 2004-2006, Reclaiming the Mind Ministries.</a:t>
            </a:r>
          </a:p>
        </p:txBody>
      </p:sp>
      <p:sp>
        <p:nvSpPr>
          <p:cNvPr id="521220" name="Rectangle 4">
            <a:extLst>
              <a:ext uri="{FF2B5EF4-FFF2-40B4-BE49-F238E27FC236}">
                <a16:creationId xmlns:a16="http://schemas.microsoft.com/office/drawing/2014/main" id="{BA5A7DFA-2259-4516-BC31-369BCAB54A18}"/>
              </a:ext>
            </a:extLst>
          </p:cNvPr>
          <p:cNvSpPr>
            <a:spLocks noGrp="1" noChangeArrowheads="1"/>
          </p:cNvSpPr>
          <p:nvPr>
            <p:ph type="ctrTitle"/>
          </p:nvPr>
        </p:nvSpPr>
        <p:spPr/>
        <p:txBody>
          <a:bodyPr/>
          <a:lstStyle/>
          <a:p>
            <a:pPr eaLnBrk="1" hangingPunct="1">
              <a:defRPr/>
            </a:pPr>
            <a:r>
              <a:rPr lang="en-US" altLang="en-US"/>
              <a:t>Discussion Groups</a:t>
            </a:r>
          </a:p>
        </p:txBody>
      </p:sp>
      <p:sp>
        <p:nvSpPr>
          <p:cNvPr id="115716" name="Rectangle 5">
            <a:extLst>
              <a:ext uri="{FF2B5EF4-FFF2-40B4-BE49-F238E27FC236}">
                <a16:creationId xmlns:a16="http://schemas.microsoft.com/office/drawing/2014/main" id="{5D9A995C-534F-4486-8907-310B4F45D829}"/>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BAA89868-A8A7-473C-8BE2-2E95A47164DB}"/>
              </a:ext>
            </a:extLst>
          </p:cNvPr>
          <p:cNvSpPr>
            <a:spLocks noGrp="1" noChangeArrowheads="1"/>
          </p:cNvSpPr>
          <p:nvPr>
            <p:ph type="ftr"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 Copyright 2004-2006, Reclaiming the Mind Ministries.</a:t>
            </a:r>
          </a:p>
        </p:txBody>
      </p:sp>
      <p:sp>
        <p:nvSpPr>
          <p:cNvPr id="17411" name="Rectangle 2">
            <a:extLst>
              <a:ext uri="{FF2B5EF4-FFF2-40B4-BE49-F238E27FC236}">
                <a16:creationId xmlns:a16="http://schemas.microsoft.com/office/drawing/2014/main" id="{DE1C4425-9403-4F42-9B51-5DCAE291EDD0}"/>
              </a:ext>
            </a:extLst>
          </p:cNvPr>
          <p:cNvSpPr>
            <a:spLocks noGrp="1" noChangeArrowheads="1"/>
          </p:cNvSpPr>
          <p:nvPr>
            <p:ph type="subTitle" idx="1"/>
          </p:nvPr>
        </p:nvSpPr>
        <p:spPr/>
        <p:txBody>
          <a:bodyPr/>
          <a:lstStyle/>
          <a:p>
            <a:pPr eaLnBrk="1" hangingPunct="1"/>
            <a:endParaRPr lang="en-US" altLang="en-US"/>
          </a:p>
        </p:txBody>
      </p:sp>
      <p:sp>
        <p:nvSpPr>
          <p:cNvPr id="19459" name="Rectangle 3">
            <a:extLst>
              <a:ext uri="{FF2B5EF4-FFF2-40B4-BE49-F238E27FC236}">
                <a16:creationId xmlns:a16="http://schemas.microsoft.com/office/drawing/2014/main" id="{5830E628-D79E-4FD5-BDB6-1C2764B414D8}"/>
              </a:ext>
            </a:extLst>
          </p:cNvPr>
          <p:cNvSpPr>
            <a:spLocks noGrp="1" noChangeArrowheads="1"/>
          </p:cNvSpPr>
          <p:nvPr>
            <p:ph type="ctrTitle"/>
          </p:nvPr>
        </p:nvSpPr>
        <p:spPr/>
        <p:txBody>
          <a:bodyPr/>
          <a:lstStyle/>
          <a:p>
            <a:pPr eaLnBrk="1" hangingPunct="1">
              <a:defRPr/>
            </a:pPr>
            <a:r>
              <a:rPr lang="en-US" altLang="en-US" sz="3200">
                <a:latin typeface="Perpetua" panose="02020502060401020303" pitchFamily="18" charset="0"/>
              </a:rPr>
              <a:t>Session 1:</a:t>
            </a:r>
            <a:br>
              <a:rPr lang="en-US" altLang="en-US" sz="3200">
                <a:latin typeface="Perpetua" panose="02020502060401020303" pitchFamily="18" charset="0"/>
              </a:rPr>
            </a:br>
            <a:r>
              <a:rPr lang="en-US" altLang="en-US" sz="3200"/>
              <a:t>the Nature of the Church</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A0C81D19-CC1F-4828-B36A-C37D2D5A7A6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248835" name="Rectangle 3">
            <a:extLst>
              <a:ext uri="{FF2B5EF4-FFF2-40B4-BE49-F238E27FC236}">
                <a16:creationId xmlns:a16="http://schemas.microsoft.com/office/drawing/2014/main" id="{E1918D15-78F1-4D17-9A98-9C39C86B0434}"/>
              </a:ext>
            </a:extLst>
          </p:cNvPr>
          <p:cNvSpPr>
            <a:spLocks noGrp="1" noChangeArrowheads="1"/>
          </p:cNvSpPr>
          <p:nvPr>
            <p:ph type="body" idx="1"/>
          </p:nvPr>
        </p:nvSpPr>
        <p:spPr/>
        <p:txBody>
          <a:bodyPr/>
          <a:lstStyle/>
          <a:p>
            <a:pPr marL="0" indent="0" algn="ctr">
              <a:buNone/>
              <a:defRPr/>
            </a:pPr>
            <a:endParaRPr lang="en-US" altLang="en-US" sz="4000">
              <a:effectLst>
                <a:outerShdw blurRad="38100" dist="38100" dir="2700000" algn="tl">
                  <a:srgbClr val="C0C0C0"/>
                </a:outerShdw>
              </a:effectLst>
            </a:endParaRPr>
          </a:p>
          <a:p>
            <a:pPr marL="0" indent="0" algn="ctr">
              <a:buNone/>
              <a:defRPr/>
            </a:pPr>
            <a:r>
              <a:rPr lang="en-US" altLang="en-US" sz="4000">
                <a:effectLst>
                  <a:outerShdw blurRad="38100" dist="38100" dir="2700000" algn="tl">
                    <a:srgbClr val="C0C0C0"/>
                  </a:outerShdw>
                </a:effectLst>
              </a:rPr>
              <a:t>What is the Church?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a:extLst>
              <a:ext uri="{FF2B5EF4-FFF2-40B4-BE49-F238E27FC236}">
                <a16:creationId xmlns:a16="http://schemas.microsoft.com/office/drawing/2014/main" id="{88FE6000-74A2-4C97-BF2A-740C643DDB69}"/>
              </a:ext>
            </a:extLst>
          </p:cNvPr>
          <p:cNvSpPr>
            <a:spLocks noGrp="1" noChangeArrowheads="1"/>
          </p:cNvSpPr>
          <p:nvPr>
            <p:ph type="title"/>
          </p:nvPr>
        </p:nvSpPr>
        <p:spPr/>
        <p:txBody>
          <a:bodyPr/>
          <a:lstStyle/>
          <a:p>
            <a:pPr eaLnBrk="1" hangingPunct="1">
              <a:defRPr/>
            </a:pPr>
            <a:r>
              <a:rPr lang="en-US" altLang="en-US"/>
              <a:t>What is the Church?</a:t>
            </a:r>
          </a:p>
        </p:txBody>
      </p:sp>
      <p:sp>
        <p:nvSpPr>
          <p:cNvPr id="25603" name="Rectangle 3">
            <a:extLst>
              <a:ext uri="{FF2B5EF4-FFF2-40B4-BE49-F238E27FC236}">
                <a16:creationId xmlns:a16="http://schemas.microsoft.com/office/drawing/2014/main" id="{9D4B75E3-E215-4AAD-AEE6-0AEA445B7826}"/>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n-US"/>
              <a:t>A building for religious worship?</a:t>
            </a:r>
          </a:p>
          <a:p>
            <a:pPr marL="609600" indent="-609600" eaLnBrk="1" hangingPunct="1">
              <a:lnSpc>
                <a:spcPct val="90000"/>
              </a:lnSpc>
              <a:buFontTx/>
              <a:buAutoNum type="arabicPeriod"/>
            </a:pPr>
            <a:r>
              <a:rPr lang="en-US" altLang="en-US"/>
              <a:t>Any body of religious worshipers?</a:t>
            </a:r>
          </a:p>
          <a:p>
            <a:pPr marL="609600" indent="-609600" eaLnBrk="1" hangingPunct="1">
              <a:lnSpc>
                <a:spcPct val="90000"/>
              </a:lnSpc>
              <a:buFontTx/>
              <a:buAutoNum type="arabicPeriod"/>
            </a:pPr>
            <a:r>
              <a:rPr lang="en-US" altLang="en-US"/>
              <a:t>The house of the Lord as the Temple in the Old Testament was the house of the Lord?</a:t>
            </a:r>
          </a:p>
          <a:p>
            <a:pPr marL="609600" indent="-609600" eaLnBrk="1" hangingPunct="1">
              <a:lnSpc>
                <a:spcPct val="90000"/>
              </a:lnSpc>
              <a:buFontTx/>
              <a:buAutoNum type="arabicPeriod"/>
            </a:pPr>
            <a:r>
              <a:rPr lang="en-US" altLang="en-US"/>
              <a:t>A Christian religious institution through which appointed leaders guide the people of God through administration of the sacraments?</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1">
            <a:extLst>
              <a:ext uri="{FF2B5EF4-FFF2-40B4-BE49-F238E27FC236}">
                <a16:creationId xmlns:a16="http://schemas.microsoft.com/office/drawing/2014/main" id="{2BC03B04-847F-481B-8D3D-8CF8D3DCFE90}"/>
              </a:ext>
            </a:extLst>
          </p:cNvPr>
          <p:cNvSpPr>
            <a:spLocks noChangeArrowheads="1"/>
          </p:cNvSpPr>
          <p:nvPr/>
        </p:nvSpPr>
        <p:spPr bwMode="auto">
          <a:xfrm>
            <a:off x="1524001" y="3244334"/>
            <a:ext cx="184731" cy="3693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483" name="Rectangle 2">
            <a:extLst>
              <a:ext uri="{FF2B5EF4-FFF2-40B4-BE49-F238E27FC236}">
                <a16:creationId xmlns:a16="http://schemas.microsoft.com/office/drawing/2014/main" id="{C90D538D-FC40-4465-9479-1827CD3DE8CD}"/>
              </a:ext>
            </a:extLst>
          </p:cNvPr>
          <p:cNvSpPr>
            <a:spLocks noChangeArrowheads="1"/>
          </p:cNvSpPr>
          <p:nvPr/>
        </p:nvSpPr>
        <p:spPr bwMode="auto">
          <a:xfrm>
            <a:off x="5072530" y="3726140"/>
            <a:ext cx="2431114"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0000"/>
                </a:solidFill>
              </a14:hiddenFill>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Times New Roman" panose="02020603050405020304" pitchFamily="18" charset="0"/>
              </a:rPr>
              <a:t>Replacement Theology</a:t>
            </a:r>
          </a:p>
        </p:txBody>
      </p:sp>
      <p:sp>
        <p:nvSpPr>
          <p:cNvPr id="20484" name="Rectangle 3">
            <a:extLst>
              <a:ext uri="{FF2B5EF4-FFF2-40B4-BE49-F238E27FC236}">
                <a16:creationId xmlns:a16="http://schemas.microsoft.com/office/drawing/2014/main" id="{BF8229A2-6B2F-4BB1-B4D2-1E911CB95F79}"/>
              </a:ext>
            </a:extLst>
          </p:cNvPr>
          <p:cNvSpPr>
            <a:spLocks noChangeArrowheads="1"/>
          </p:cNvSpPr>
          <p:nvPr/>
        </p:nvSpPr>
        <p:spPr bwMode="auto">
          <a:xfrm>
            <a:off x="2351110" y="3426333"/>
            <a:ext cx="1439818" cy="584775"/>
          </a:xfrm>
          <a:prstGeom prst="rect">
            <a:avLst/>
          </a:prstGeom>
          <a:solidFill>
            <a:srgbClr val="990000"/>
          </a:solidFill>
          <a:ln>
            <a:noFill/>
          </a:ln>
          <a:effectLst>
            <a:outerShdw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4000">
                <a:solidFill>
                  <a:schemeClr val="bg1"/>
                </a:solidFill>
                <a:latin typeface="Calligrapher" pitchFamily="2" charset="0"/>
              </a:rPr>
              <a:t>Israel</a:t>
            </a:r>
            <a:endParaRPr lang="en-US" altLang="en-US" sz="4400">
              <a:solidFill>
                <a:schemeClr val="bg1"/>
              </a:solidFill>
              <a:latin typeface="Calligrapher" pitchFamily="2" charset="0"/>
            </a:endParaRPr>
          </a:p>
        </p:txBody>
      </p:sp>
      <p:sp>
        <p:nvSpPr>
          <p:cNvPr id="20485" name="Rectangle 5">
            <a:extLst>
              <a:ext uri="{FF2B5EF4-FFF2-40B4-BE49-F238E27FC236}">
                <a16:creationId xmlns:a16="http://schemas.microsoft.com/office/drawing/2014/main" id="{D90DDFA8-F815-4DC8-A78E-38849E42C936}"/>
              </a:ext>
            </a:extLst>
          </p:cNvPr>
          <p:cNvSpPr>
            <a:spLocks noChangeArrowheads="1"/>
          </p:cNvSpPr>
          <p:nvPr/>
        </p:nvSpPr>
        <p:spPr bwMode="auto">
          <a:xfrm>
            <a:off x="4162971" y="6042532"/>
            <a:ext cx="2808782" cy="584775"/>
          </a:xfrm>
          <a:prstGeom prst="rect">
            <a:avLst/>
          </a:prstGeom>
          <a:solidFill>
            <a:srgbClr val="9900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flatTx/>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4000">
                <a:solidFill>
                  <a:schemeClr val="bg1"/>
                </a:solidFill>
                <a:latin typeface="Calligrapher" pitchFamily="2" charset="0"/>
              </a:rPr>
              <a:t>Ordinances</a:t>
            </a:r>
            <a:endParaRPr lang="en-US" altLang="en-US" sz="5400">
              <a:solidFill>
                <a:schemeClr val="bg1"/>
              </a:solidFill>
              <a:latin typeface="Calligrapher" pitchFamily="2" charset="0"/>
            </a:endParaRPr>
          </a:p>
        </p:txBody>
      </p:sp>
      <p:sp>
        <p:nvSpPr>
          <p:cNvPr id="20486" name="Rectangle 6">
            <a:extLst>
              <a:ext uri="{FF2B5EF4-FFF2-40B4-BE49-F238E27FC236}">
                <a16:creationId xmlns:a16="http://schemas.microsoft.com/office/drawing/2014/main" id="{895EE2E7-CF7A-40DB-B925-E4E6192B4B87}"/>
              </a:ext>
            </a:extLst>
          </p:cNvPr>
          <p:cNvSpPr>
            <a:spLocks noChangeArrowheads="1"/>
          </p:cNvSpPr>
          <p:nvPr/>
        </p:nvSpPr>
        <p:spPr bwMode="auto">
          <a:xfrm>
            <a:off x="2817083" y="1443885"/>
            <a:ext cx="2416046" cy="7571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5400">
                <a:latin typeface="Herald" pitchFamily="2" charset="0"/>
              </a:rPr>
              <a:t>Church</a:t>
            </a:r>
          </a:p>
        </p:txBody>
      </p:sp>
      <p:sp>
        <p:nvSpPr>
          <p:cNvPr id="20487" name="Rectangle 7">
            <a:extLst>
              <a:ext uri="{FF2B5EF4-FFF2-40B4-BE49-F238E27FC236}">
                <a16:creationId xmlns:a16="http://schemas.microsoft.com/office/drawing/2014/main" id="{CC5865F9-264F-49F7-B551-162FF54BA312}"/>
              </a:ext>
            </a:extLst>
          </p:cNvPr>
          <p:cNvSpPr>
            <a:spLocks noChangeArrowheads="1"/>
          </p:cNvSpPr>
          <p:nvPr/>
        </p:nvSpPr>
        <p:spPr bwMode="auto">
          <a:xfrm>
            <a:off x="4720156" y="4335660"/>
            <a:ext cx="3799438" cy="45839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2800">
                <a:latin typeface="Magneto" panose="04030805050802020D02" pitchFamily="82" charset="0"/>
              </a:rPr>
              <a:t>Covenant Theology</a:t>
            </a:r>
          </a:p>
        </p:txBody>
      </p:sp>
      <p:sp>
        <p:nvSpPr>
          <p:cNvPr id="20488" name="Oval 8">
            <a:extLst>
              <a:ext uri="{FF2B5EF4-FFF2-40B4-BE49-F238E27FC236}">
                <a16:creationId xmlns:a16="http://schemas.microsoft.com/office/drawing/2014/main" id="{14BB7500-F413-42D9-97DE-ED80574400FB}"/>
              </a:ext>
            </a:extLst>
          </p:cNvPr>
          <p:cNvSpPr>
            <a:spLocks noChangeArrowheads="1"/>
          </p:cNvSpPr>
          <p:nvPr/>
        </p:nvSpPr>
        <p:spPr bwMode="auto">
          <a:xfrm>
            <a:off x="5694886" y="1483530"/>
            <a:ext cx="4713828" cy="822305"/>
          </a:xfrm>
          <a:prstGeom prst="ellipse">
            <a:avLst/>
          </a:prstGeom>
          <a:solidFill>
            <a:srgbClr val="9900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990000"/>
            </a:extrusionClr>
            <a:contourClr>
              <a:srgbClr val="990000"/>
            </a:contourClr>
          </a:sp3d>
          <a:extLst>
            <a:ext uri="{AF507438-7753-43E0-B8FC-AC1667EBCBE1}">
              <a14:hiddenEffects xmlns:a14="http://schemas.microsoft.com/office/drawing/2010/main">
                <a:effectLst>
                  <a:outerShdw dist="17961" dir="2700000" algn="ctr" rotWithShape="0">
                    <a:srgbClr val="5C0000"/>
                  </a:outerShdw>
                </a:effectLst>
              </a14:hiddenEffects>
            </a:ext>
          </a:extLst>
        </p:spPr>
        <p:txBody>
          <a:bodyPr wrap="none" anchor="ctr">
            <a:spAutoFit/>
            <a:flatTx/>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a:solidFill>
                  <a:schemeClr val="bg1"/>
                </a:solidFill>
              </a:rPr>
              <a:t>Amillenniumism</a:t>
            </a:r>
          </a:p>
        </p:txBody>
      </p:sp>
      <p:sp>
        <p:nvSpPr>
          <p:cNvPr id="20489" name="Rectangle 9">
            <a:extLst>
              <a:ext uri="{FF2B5EF4-FFF2-40B4-BE49-F238E27FC236}">
                <a16:creationId xmlns:a16="http://schemas.microsoft.com/office/drawing/2014/main" id="{7796976F-A2EB-46CD-AB31-FD36D643B32E}"/>
              </a:ext>
            </a:extLst>
          </p:cNvPr>
          <p:cNvSpPr>
            <a:spLocks noChangeArrowheads="1"/>
          </p:cNvSpPr>
          <p:nvPr/>
        </p:nvSpPr>
        <p:spPr bwMode="auto">
          <a:xfrm>
            <a:off x="4199109" y="2386285"/>
            <a:ext cx="6333785" cy="4693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3000">
                <a:solidFill>
                  <a:srgbClr val="990000"/>
                </a:solidFill>
                <a:latin typeface="Wide Latin" panose="020A0A07050505020404" pitchFamily="18" charset="0"/>
              </a:rPr>
              <a:t>Dispensationalism</a:t>
            </a:r>
          </a:p>
        </p:txBody>
      </p:sp>
      <p:sp>
        <p:nvSpPr>
          <p:cNvPr id="20490" name="Oval 10">
            <a:extLst>
              <a:ext uri="{FF2B5EF4-FFF2-40B4-BE49-F238E27FC236}">
                <a16:creationId xmlns:a16="http://schemas.microsoft.com/office/drawing/2014/main" id="{448B538C-0A0B-4B7E-82AD-F0AFB4D14972}"/>
              </a:ext>
            </a:extLst>
          </p:cNvPr>
          <p:cNvSpPr>
            <a:spLocks noChangeArrowheads="1"/>
          </p:cNvSpPr>
          <p:nvPr/>
        </p:nvSpPr>
        <p:spPr bwMode="auto">
          <a:xfrm>
            <a:off x="1710952" y="5264541"/>
            <a:ext cx="2669337" cy="545318"/>
          </a:xfrm>
          <a:prstGeom prst="ellipse">
            <a:avLst/>
          </a:prstGeom>
          <a:solidFill>
            <a:srgbClr val="990000"/>
          </a:solidFill>
          <a:ln>
            <a:noFill/>
          </a:ln>
          <a:effectLst>
            <a:outerShdw dist="107763" dir="8100000" algn="ctr" rotWithShape="0">
              <a:srgbClr val="808080">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0000"/>
              </a:lnSpc>
              <a:spcBef>
                <a:spcPct val="20000"/>
              </a:spcBef>
              <a:buClr>
                <a:srgbClr val="990000"/>
              </a:buClr>
            </a:pPr>
            <a:r>
              <a:rPr lang="en-US" altLang="en-US" sz="2400">
                <a:solidFill>
                  <a:schemeClr val="bg1"/>
                </a:solidFill>
              </a:rPr>
              <a:t>Ecclesiology</a:t>
            </a:r>
            <a:endParaRPr lang="en-US" altLang="en-US" sz="3200" b="1">
              <a:solidFill>
                <a:schemeClr val="bg1"/>
              </a:solidFill>
            </a:endParaRPr>
          </a:p>
        </p:txBody>
      </p:sp>
      <p:sp>
        <p:nvSpPr>
          <p:cNvPr id="20491" name="Rectangle 11">
            <a:extLst>
              <a:ext uri="{FF2B5EF4-FFF2-40B4-BE49-F238E27FC236}">
                <a16:creationId xmlns:a16="http://schemas.microsoft.com/office/drawing/2014/main" id="{86B4B758-1E34-4E3D-9A21-906E24CCADE8}"/>
              </a:ext>
            </a:extLst>
          </p:cNvPr>
          <p:cNvSpPr>
            <a:spLocks noChangeArrowheads="1"/>
          </p:cNvSpPr>
          <p:nvPr/>
        </p:nvSpPr>
        <p:spPr bwMode="auto">
          <a:xfrm>
            <a:off x="2665414" y="904876"/>
            <a:ext cx="1906587" cy="466725"/>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a:t>Presbyterian</a:t>
            </a:r>
          </a:p>
        </p:txBody>
      </p:sp>
      <p:sp>
        <p:nvSpPr>
          <p:cNvPr id="21516" name="Rectangle 12">
            <a:extLst>
              <a:ext uri="{FF2B5EF4-FFF2-40B4-BE49-F238E27FC236}">
                <a16:creationId xmlns:a16="http://schemas.microsoft.com/office/drawing/2014/main" id="{7ACD14B3-FD39-4CA9-AE9F-1D7F6C472BFC}"/>
              </a:ext>
            </a:extLst>
          </p:cNvPr>
          <p:cNvSpPr>
            <a:spLocks noChangeArrowheads="1"/>
          </p:cNvSpPr>
          <p:nvPr/>
        </p:nvSpPr>
        <p:spPr bwMode="auto">
          <a:xfrm>
            <a:off x="3983039" y="4953001"/>
            <a:ext cx="2199641" cy="461665"/>
          </a:xfrm>
          <a:prstGeom prst="rect">
            <a:avLst/>
          </a:prstGeom>
          <a:noFill/>
          <a:ln>
            <a:noFill/>
          </a:ln>
          <a:effectLst>
            <a:outerShdw dist="107763" dir="13500000" algn="ctr" rotWithShape="0">
              <a:schemeClr val="bg2">
                <a:alpha val="50000"/>
              </a:schemeClr>
            </a:outerShdw>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1" hangingPunct="1">
              <a:defRPr/>
            </a:pPr>
            <a:r>
              <a:rPr lang="en-US" altLang="en-US" sz="2400" b="1">
                <a:effectLst>
                  <a:outerShdw blurRad="38100" dist="38100" dir="2700000" algn="tl">
                    <a:srgbClr val="C0C0C0"/>
                  </a:outerShdw>
                </a:effectLst>
                <a:latin typeface="Pegasus" panose="020B0604020202020204" pitchFamily="2" charset="0"/>
              </a:rPr>
              <a:t>Spiritual Gifts</a:t>
            </a:r>
          </a:p>
        </p:txBody>
      </p:sp>
      <p:sp>
        <p:nvSpPr>
          <p:cNvPr id="20493" name="Rectangle 13">
            <a:extLst>
              <a:ext uri="{FF2B5EF4-FFF2-40B4-BE49-F238E27FC236}">
                <a16:creationId xmlns:a16="http://schemas.microsoft.com/office/drawing/2014/main" id="{B555F5A5-2C69-4F79-80B9-DD20924E6360}"/>
              </a:ext>
            </a:extLst>
          </p:cNvPr>
          <p:cNvSpPr>
            <a:spLocks noChangeArrowheads="1"/>
          </p:cNvSpPr>
          <p:nvPr/>
        </p:nvSpPr>
        <p:spPr bwMode="auto">
          <a:xfrm>
            <a:off x="5384800" y="685801"/>
            <a:ext cx="3816558" cy="830997"/>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990000"/>
                </a:solidFill>
                <a:latin typeface="Perpetua" panose="02020502060401020303" pitchFamily="18" charset="0"/>
              </a:rPr>
              <a:t>Spiritual Gifts</a:t>
            </a:r>
          </a:p>
        </p:txBody>
      </p:sp>
      <p:sp>
        <p:nvSpPr>
          <p:cNvPr id="20494" name="Rectangle 14">
            <a:extLst>
              <a:ext uri="{FF2B5EF4-FFF2-40B4-BE49-F238E27FC236}">
                <a16:creationId xmlns:a16="http://schemas.microsoft.com/office/drawing/2014/main" id="{7821B271-D805-41A2-B328-5438DECE4997}"/>
              </a:ext>
            </a:extLst>
          </p:cNvPr>
          <p:cNvSpPr>
            <a:spLocks noChangeArrowheads="1"/>
          </p:cNvSpPr>
          <p:nvPr/>
        </p:nvSpPr>
        <p:spPr bwMode="auto">
          <a:xfrm>
            <a:off x="4648201" y="212725"/>
            <a:ext cx="1980029" cy="707886"/>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a:latin typeface="SimSun" panose="02010600030101010101" pitchFamily="2" charset="-122"/>
              </a:rPr>
              <a:t>Baptist</a:t>
            </a:r>
          </a:p>
        </p:txBody>
      </p:sp>
      <p:sp>
        <p:nvSpPr>
          <p:cNvPr id="20495" name="Rectangle 15">
            <a:extLst>
              <a:ext uri="{FF2B5EF4-FFF2-40B4-BE49-F238E27FC236}">
                <a16:creationId xmlns:a16="http://schemas.microsoft.com/office/drawing/2014/main" id="{1A24BCE3-837E-42F0-9F31-A3D9A85D158B}"/>
              </a:ext>
            </a:extLst>
          </p:cNvPr>
          <p:cNvSpPr>
            <a:spLocks noChangeArrowheads="1"/>
          </p:cNvSpPr>
          <p:nvPr/>
        </p:nvSpPr>
        <p:spPr bwMode="auto">
          <a:xfrm>
            <a:off x="7773988" y="5897564"/>
            <a:ext cx="1101584" cy="58477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a:solidFill>
                  <a:srgbClr val="990000"/>
                </a:solidFill>
                <a:latin typeface="Playbill" panose="040506030A0602020202" pitchFamily="82" charset="0"/>
              </a:rPr>
              <a:t>Covenants</a:t>
            </a:r>
          </a:p>
        </p:txBody>
      </p:sp>
      <p:sp>
        <p:nvSpPr>
          <p:cNvPr id="20496" name="Rectangle 16">
            <a:extLst>
              <a:ext uri="{FF2B5EF4-FFF2-40B4-BE49-F238E27FC236}">
                <a16:creationId xmlns:a16="http://schemas.microsoft.com/office/drawing/2014/main" id="{4C0ACD91-EB9B-42F5-989B-4067A7BFF074}"/>
              </a:ext>
            </a:extLst>
          </p:cNvPr>
          <p:cNvSpPr>
            <a:spLocks noChangeArrowheads="1"/>
          </p:cNvSpPr>
          <p:nvPr/>
        </p:nvSpPr>
        <p:spPr bwMode="auto">
          <a:xfrm>
            <a:off x="6750050" y="2940050"/>
            <a:ext cx="27749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t>Repentance</a:t>
            </a:r>
          </a:p>
        </p:txBody>
      </p:sp>
      <p:sp>
        <p:nvSpPr>
          <p:cNvPr id="20497" name="Rectangle 18">
            <a:extLst>
              <a:ext uri="{FF2B5EF4-FFF2-40B4-BE49-F238E27FC236}">
                <a16:creationId xmlns:a16="http://schemas.microsoft.com/office/drawing/2014/main" id="{E2AB5A75-3C2C-413D-82D2-AED52DA14289}"/>
              </a:ext>
            </a:extLst>
          </p:cNvPr>
          <p:cNvSpPr>
            <a:spLocks noChangeArrowheads="1"/>
          </p:cNvSpPr>
          <p:nvPr/>
        </p:nvSpPr>
        <p:spPr bwMode="auto">
          <a:xfrm>
            <a:off x="7010401" y="5105401"/>
            <a:ext cx="4073551"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a:solidFill>
                  <a:srgbClr val="990000"/>
                </a:solidFill>
                <a:latin typeface="Algerian" panose="04020705040A02060702" pitchFamily="82" charset="0"/>
              </a:rPr>
              <a:t>Invisible Church</a:t>
            </a:r>
          </a:p>
        </p:txBody>
      </p:sp>
      <p:sp>
        <p:nvSpPr>
          <p:cNvPr id="21523" name="Rectangle 19">
            <a:extLst>
              <a:ext uri="{FF2B5EF4-FFF2-40B4-BE49-F238E27FC236}">
                <a16:creationId xmlns:a16="http://schemas.microsoft.com/office/drawing/2014/main" id="{720DF067-8C9B-4F53-B257-66F60BB914F4}"/>
              </a:ext>
            </a:extLst>
          </p:cNvPr>
          <p:cNvSpPr>
            <a:spLocks noChangeArrowheads="1"/>
          </p:cNvSpPr>
          <p:nvPr/>
        </p:nvSpPr>
        <p:spPr bwMode="auto">
          <a:xfrm>
            <a:off x="1981201" y="2514601"/>
            <a:ext cx="1920847" cy="46166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altLang="en-US" sz="2400" b="1">
                <a:effectLst>
                  <a:outerShdw blurRad="38100" dist="38100" dir="2700000" algn="tl">
                    <a:srgbClr val="C0C0C0"/>
                  </a:outerShdw>
                </a:effectLst>
              </a:rPr>
              <a:t>Sanctification</a:t>
            </a:r>
          </a:p>
        </p:txBody>
      </p:sp>
      <p:sp>
        <p:nvSpPr>
          <p:cNvPr id="20499" name="Rectangle 20">
            <a:extLst>
              <a:ext uri="{FF2B5EF4-FFF2-40B4-BE49-F238E27FC236}">
                <a16:creationId xmlns:a16="http://schemas.microsoft.com/office/drawing/2014/main" id="{29EB1D41-A5EB-4DA7-9AAF-42365D86A8D9}"/>
              </a:ext>
            </a:extLst>
          </p:cNvPr>
          <p:cNvSpPr>
            <a:spLocks noChangeArrowheads="1"/>
          </p:cNvSpPr>
          <p:nvPr/>
        </p:nvSpPr>
        <p:spPr bwMode="auto">
          <a:xfrm>
            <a:off x="7696200" y="228601"/>
            <a:ext cx="1313180" cy="646331"/>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latin typeface="Brisk Extended" pitchFamily="2" charset="0"/>
              </a:rPr>
              <a:t>Pope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DD86858-69A2-402F-B79C-ED1F60D5C9F2}"/>
              </a:ext>
            </a:extLst>
          </p:cNvPr>
          <p:cNvSpPr>
            <a:spLocks noGrp="1" noChangeArrowheads="1"/>
          </p:cNvSpPr>
          <p:nvPr>
            <p:ph type="title"/>
          </p:nvPr>
        </p:nvSpPr>
        <p:spPr/>
        <p:txBody>
          <a:bodyPr/>
          <a:lstStyle/>
          <a:p>
            <a:pPr eaLnBrk="1" hangingPunct="1">
              <a:defRPr/>
            </a:pPr>
            <a:r>
              <a:rPr lang="en-US" altLang="en-US"/>
              <a:t>What is the Church?</a:t>
            </a:r>
          </a:p>
        </p:txBody>
      </p:sp>
      <p:sp>
        <p:nvSpPr>
          <p:cNvPr id="27651" name="Rectangle 3">
            <a:extLst>
              <a:ext uri="{FF2B5EF4-FFF2-40B4-BE49-F238E27FC236}">
                <a16:creationId xmlns:a16="http://schemas.microsoft.com/office/drawing/2014/main" id="{F5890382-5589-4F77-81E7-0D9B042E29AD}"/>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Write a short one-to-two sentence definition of the Church.</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804F34A-88D4-42CD-99A3-B3770ECFAA63}"/>
              </a:ext>
            </a:extLst>
          </p:cNvPr>
          <p:cNvSpPr>
            <a:spLocks noGrp="1" noChangeArrowheads="1"/>
          </p:cNvSpPr>
          <p:nvPr>
            <p:ph type="title"/>
          </p:nvPr>
        </p:nvSpPr>
        <p:spPr/>
        <p:txBody>
          <a:bodyPr/>
          <a:lstStyle/>
          <a:p>
            <a:pPr eaLnBrk="1" hangingPunct="1">
              <a:defRPr/>
            </a:pPr>
            <a:r>
              <a:rPr lang="en-US" altLang="en-US"/>
              <a:t>What is the Church?</a:t>
            </a:r>
          </a:p>
        </p:txBody>
      </p:sp>
      <p:sp>
        <p:nvSpPr>
          <p:cNvPr id="18437" name="Rectangle 5">
            <a:extLst>
              <a:ext uri="{FF2B5EF4-FFF2-40B4-BE49-F238E27FC236}">
                <a16:creationId xmlns:a16="http://schemas.microsoft.com/office/drawing/2014/main" id="{051B2C78-8443-480F-BBC0-ACADB7C75D03}"/>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is the Church?</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a:extLst>
              <a:ext uri="{FF2B5EF4-FFF2-40B4-BE49-F238E27FC236}">
                <a16:creationId xmlns:a16="http://schemas.microsoft.com/office/drawing/2014/main" id="{88FE6000-74A2-4C97-BF2A-740C643DDB69}"/>
              </a:ext>
            </a:extLst>
          </p:cNvPr>
          <p:cNvSpPr>
            <a:spLocks noGrp="1" noChangeArrowheads="1"/>
          </p:cNvSpPr>
          <p:nvPr>
            <p:ph type="title"/>
          </p:nvPr>
        </p:nvSpPr>
        <p:spPr/>
        <p:txBody>
          <a:bodyPr/>
          <a:lstStyle/>
          <a:p>
            <a:pPr eaLnBrk="1" hangingPunct="1">
              <a:defRPr/>
            </a:pPr>
            <a:r>
              <a:rPr lang="en-US" altLang="en-US"/>
              <a:t>What is the Church?</a:t>
            </a:r>
          </a:p>
        </p:txBody>
      </p:sp>
      <p:sp>
        <p:nvSpPr>
          <p:cNvPr id="25603" name="Rectangle 3">
            <a:extLst>
              <a:ext uri="{FF2B5EF4-FFF2-40B4-BE49-F238E27FC236}">
                <a16:creationId xmlns:a16="http://schemas.microsoft.com/office/drawing/2014/main" id="{9D4B75E3-E215-4AAD-AEE6-0AEA445B7826}"/>
              </a:ext>
            </a:extLst>
          </p:cNvPr>
          <p:cNvSpPr>
            <a:spLocks noGrp="1" noChangeArrowheads="1"/>
          </p:cNvSpPr>
          <p:nvPr>
            <p:ph type="body" idx="1"/>
          </p:nvPr>
        </p:nvSpPr>
        <p:spPr/>
        <p:txBody>
          <a:bodyPr/>
          <a:lstStyle/>
          <a:p>
            <a:pPr marL="609600" indent="-609600">
              <a:buFontTx/>
              <a:buAutoNum type="arabicPeriod"/>
            </a:pPr>
            <a:r>
              <a:rPr lang="en-US" altLang="en-US"/>
              <a:t>A building for religious worship?</a:t>
            </a:r>
          </a:p>
          <a:p>
            <a:pPr marL="609600" indent="-609600">
              <a:buFontTx/>
              <a:buAutoNum type="arabicPeriod"/>
            </a:pPr>
            <a:r>
              <a:rPr lang="en-US" altLang="en-US"/>
              <a:t>Any body of religious worshipers?</a:t>
            </a:r>
          </a:p>
          <a:p>
            <a:pPr marL="609600" indent="-609600">
              <a:buFontTx/>
              <a:buAutoNum type="arabicPeriod"/>
            </a:pPr>
            <a:r>
              <a:rPr lang="en-US" altLang="en-US"/>
              <a:t>The house of the Lord as the Temple in the Old Testament was the house of the Lord?</a:t>
            </a:r>
          </a:p>
          <a:p>
            <a:pPr marL="609600" indent="-609600">
              <a:buFontTx/>
              <a:buAutoNum type="arabicPeriod"/>
            </a:pPr>
            <a:r>
              <a:rPr lang="en-US" altLang="en-US"/>
              <a:t>A Christian religious institution through which appointed leaders guide the people of God through administration of the sacraments?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C51C724-9057-48E3-BD1C-6994620A0395}"/>
              </a:ext>
            </a:extLst>
          </p:cNvPr>
          <p:cNvSpPr>
            <a:spLocks noGrp="1" noChangeArrowheads="1"/>
          </p:cNvSpPr>
          <p:nvPr>
            <p:ph type="title"/>
          </p:nvPr>
        </p:nvSpPr>
        <p:spPr/>
        <p:txBody>
          <a:bodyPr/>
          <a:lstStyle/>
          <a:p>
            <a:pPr eaLnBrk="1" hangingPunct="1">
              <a:defRPr/>
            </a:pPr>
            <a:r>
              <a:rPr lang="en-US" altLang="en-US"/>
              <a:t>What is the Church?</a:t>
            </a:r>
          </a:p>
        </p:txBody>
      </p:sp>
      <p:sp>
        <p:nvSpPr>
          <p:cNvPr id="27651" name="Rectangle 3">
            <a:extLst>
              <a:ext uri="{FF2B5EF4-FFF2-40B4-BE49-F238E27FC236}">
                <a16:creationId xmlns:a16="http://schemas.microsoft.com/office/drawing/2014/main" id="{F905A04D-70D4-4F8E-8039-AA68D4E9C040}"/>
              </a:ext>
            </a:extLst>
          </p:cNvPr>
          <p:cNvSpPr>
            <a:spLocks noGrp="1" noChangeArrowheads="1"/>
          </p:cNvSpPr>
          <p:nvPr>
            <p:ph type="body" idx="1"/>
          </p:nvPr>
        </p:nvSpPr>
        <p:spPr/>
        <p:txBody>
          <a:bodyPr/>
          <a:lstStyle/>
          <a:p>
            <a:pPr marL="609600" indent="-609600">
              <a:lnSpc>
                <a:spcPct val="80000"/>
              </a:lnSpc>
              <a:buFontTx/>
              <a:buAutoNum type="arabicPeriod" startAt="5"/>
            </a:pPr>
            <a:r>
              <a:rPr lang="en-US" altLang="en-US"/>
              <a:t>The people of God of all time?</a:t>
            </a:r>
          </a:p>
          <a:p>
            <a:pPr marL="609600" indent="-609600">
              <a:lnSpc>
                <a:spcPct val="80000"/>
              </a:lnSpc>
              <a:buFontTx/>
              <a:buAutoNum type="arabicPeriod" startAt="5"/>
            </a:pPr>
            <a:r>
              <a:rPr lang="en-US" altLang="en-US"/>
              <a:t>Those who have trusted in Christ since the day of Pentecost?</a:t>
            </a:r>
          </a:p>
          <a:p>
            <a:pPr marL="609600" indent="-609600">
              <a:lnSpc>
                <a:spcPct val="80000"/>
              </a:lnSpc>
              <a:buFontTx/>
              <a:buAutoNum type="arabicPeriod" startAt="5"/>
            </a:pPr>
            <a:r>
              <a:rPr lang="en-US" altLang="en-US"/>
              <a:t>An invisible body of people, both alive and dead, who hold to a common orthodox confession of Christ?</a:t>
            </a:r>
          </a:p>
          <a:p>
            <a:pPr marL="609600" indent="-609600">
              <a:lnSpc>
                <a:spcPct val="80000"/>
              </a:lnSpc>
              <a:buFontTx/>
              <a:buAutoNum type="arabicPeriod" startAt="5"/>
            </a:pPr>
            <a:r>
              <a:rPr lang="en-US" altLang="en-US"/>
              <a:t>A visible body of people who have a common practice, demonstrating Christ’s mercy?</a:t>
            </a:r>
          </a:p>
          <a:p>
            <a:pPr marL="609600" indent="-609600">
              <a:lnSpc>
                <a:spcPct val="80000"/>
              </a:lnSpc>
              <a:buFontTx/>
              <a:buAutoNum type="arabicPeriod" startAt="5"/>
            </a:pPr>
            <a:r>
              <a:rPr lang="en-US" altLang="en-US"/>
              <a:t>Any group of people who come together to worship God and study His Word?</a:t>
            </a:r>
          </a:p>
          <a:p>
            <a:pPr marL="609600" indent="-609600">
              <a:lnSpc>
                <a:spcPct val="80000"/>
              </a:lnSpc>
              <a:buFontTx/>
              <a:buAutoNum type="arabicPeriod" startAt="5"/>
            </a:pPr>
            <a:r>
              <a:rPr lang="en-US" altLang="en-US"/>
              <a:t>Christ’s continued active presence on the earth?</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5C12A9B-F6FD-49BF-BE25-AC7C1A5AA15B}"/>
              </a:ext>
            </a:extLst>
          </p:cNvPr>
          <p:cNvSpPr>
            <a:spLocks noGrp="1" noChangeArrowheads="1"/>
          </p:cNvSpPr>
          <p:nvPr>
            <p:ph type="title"/>
          </p:nvPr>
        </p:nvSpPr>
        <p:spPr/>
        <p:txBody>
          <a:bodyPr/>
          <a:lstStyle/>
          <a:p>
            <a:pPr eaLnBrk="1" hangingPunct="1">
              <a:defRPr/>
            </a:pPr>
            <a:r>
              <a:rPr lang="en-US" altLang="en-US"/>
              <a:t>What is the Church?</a:t>
            </a:r>
          </a:p>
        </p:txBody>
      </p:sp>
      <p:sp>
        <p:nvSpPr>
          <p:cNvPr id="24579" name="Rectangle 3">
            <a:extLst>
              <a:ext uri="{FF2B5EF4-FFF2-40B4-BE49-F238E27FC236}">
                <a16:creationId xmlns:a16="http://schemas.microsoft.com/office/drawing/2014/main" id="{2BCE219D-832E-48A8-950E-55262A0A0AF3}"/>
              </a:ext>
            </a:extLst>
          </p:cNvPr>
          <p:cNvSpPr>
            <a:spLocks noGrp="1" noChangeArrowheads="1"/>
          </p:cNvSpPr>
          <p:nvPr>
            <p:ph type="body" idx="1"/>
          </p:nvPr>
        </p:nvSpPr>
        <p:spPr/>
        <p:txBody>
          <a:bodyPr/>
          <a:lstStyle/>
          <a:p>
            <a:pPr marL="609600" indent="-609600">
              <a:lnSpc>
                <a:spcPct val="80000"/>
              </a:lnSpc>
              <a:buFontTx/>
              <a:buAutoNum type="arabicPeriod"/>
              <a:defRPr/>
            </a:pPr>
            <a:r>
              <a:rPr lang="en-US" altLang="en-US"/>
              <a:t>A building for religious worship? </a:t>
            </a:r>
            <a:r>
              <a:rPr lang="en-US" altLang="en-US" b="1">
                <a:solidFill>
                  <a:srgbClr val="800000"/>
                </a:solidFill>
                <a:effectLst>
                  <a:outerShdw blurRad="38100" dist="38100" dir="2700000" algn="tl">
                    <a:srgbClr val="C0C0C0"/>
                  </a:outerShdw>
                </a:effectLst>
              </a:rPr>
              <a:t>(average Joe theology)</a:t>
            </a:r>
          </a:p>
          <a:p>
            <a:pPr marL="609600" indent="-609600">
              <a:lnSpc>
                <a:spcPct val="80000"/>
              </a:lnSpc>
              <a:buFontTx/>
              <a:buAutoNum type="arabicPeriod"/>
              <a:defRPr/>
            </a:pPr>
            <a:r>
              <a:rPr lang="en-US" altLang="en-US"/>
              <a:t>Any body of religious worshipers? </a:t>
            </a:r>
            <a:r>
              <a:rPr lang="en-US" altLang="en-US" b="1">
                <a:solidFill>
                  <a:srgbClr val="800000"/>
                </a:solidFill>
                <a:effectLst>
                  <a:outerShdw blurRad="38100" dist="38100" dir="2700000" algn="tl">
                    <a:srgbClr val="C0C0C0"/>
                  </a:outerShdw>
                </a:effectLst>
              </a:rPr>
              <a:t>(politically correct theology)</a:t>
            </a:r>
          </a:p>
          <a:p>
            <a:pPr marL="609600" indent="-609600">
              <a:lnSpc>
                <a:spcPct val="80000"/>
              </a:lnSpc>
              <a:buFontTx/>
              <a:buAutoNum type="arabicPeriod"/>
              <a:defRPr/>
            </a:pPr>
            <a:r>
              <a:rPr lang="en-US" altLang="en-US"/>
              <a:t>The house of the Lord as the Temple in the Old Testament was the house of the Lord? </a:t>
            </a:r>
            <a:r>
              <a:rPr lang="en-US" altLang="en-US" b="1">
                <a:solidFill>
                  <a:srgbClr val="800000"/>
                </a:solidFill>
                <a:effectLst>
                  <a:outerShdw blurRad="38100" dist="38100" dir="2700000" algn="tl">
                    <a:srgbClr val="C0C0C0"/>
                  </a:outerShdw>
                </a:effectLst>
              </a:rPr>
              <a:t>(Eastern Orthodox theology)</a:t>
            </a:r>
          </a:p>
          <a:p>
            <a:pPr marL="609600" indent="-609600">
              <a:lnSpc>
                <a:spcPct val="80000"/>
              </a:lnSpc>
              <a:buFontTx/>
              <a:buAutoNum type="arabicPeriod"/>
              <a:defRPr/>
            </a:pPr>
            <a:r>
              <a:rPr lang="en-US" altLang="en-US"/>
              <a:t>A Christian religious institution through which appointed leaders guide the people of God through administration of the sacraments? </a:t>
            </a:r>
            <a:r>
              <a:rPr lang="en-US" altLang="en-US" b="1">
                <a:solidFill>
                  <a:srgbClr val="800000"/>
                </a:solidFill>
                <a:effectLst>
                  <a:outerShdw blurRad="38100" dist="38100" dir="2700000" algn="tl">
                    <a:srgbClr val="C0C0C0"/>
                  </a:outerShdw>
                </a:effectLst>
              </a:rPr>
              <a:t>(Roman Catholic theology)</a:t>
            </a:r>
            <a:endParaRPr lang="en-US" altLang="en-US" b="1">
              <a:effectLst>
                <a:outerShdw blurRad="38100" dist="38100" dir="2700000" algn="tl">
                  <a:srgbClr val="C0C0C0"/>
                </a:outerShdw>
              </a:effectLs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F745F98-C6A8-4A67-82ED-AC351BD722BC}"/>
              </a:ext>
            </a:extLst>
          </p:cNvPr>
          <p:cNvSpPr>
            <a:spLocks noGrp="1" noChangeArrowheads="1"/>
          </p:cNvSpPr>
          <p:nvPr>
            <p:ph type="title"/>
          </p:nvPr>
        </p:nvSpPr>
        <p:spPr/>
        <p:txBody>
          <a:bodyPr/>
          <a:lstStyle/>
          <a:p>
            <a:pPr eaLnBrk="1" hangingPunct="1">
              <a:defRPr/>
            </a:pPr>
            <a:r>
              <a:rPr lang="en-US" altLang="en-US"/>
              <a:t>What is the Church?</a:t>
            </a:r>
          </a:p>
        </p:txBody>
      </p:sp>
      <p:sp>
        <p:nvSpPr>
          <p:cNvPr id="26627" name="Rectangle 3">
            <a:extLst>
              <a:ext uri="{FF2B5EF4-FFF2-40B4-BE49-F238E27FC236}">
                <a16:creationId xmlns:a16="http://schemas.microsoft.com/office/drawing/2014/main" id="{6AFB6F9A-0C31-46F9-AC6E-B0FE818B0DDF}"/>
              </a:ext>
            </a:extLst>
          </p:cNvPr>
          <p:cNvSpPr>
            <a:spLocks noGrp="1" noChangeArrowheads="1"/>
          </p:cNvSpPr>
          <p:nvPr>
            <p:ph type="body" idx="1"/>
          </p:nvPr>
        </p:nvSpPr>
        <p:spPr/>
        <p:txBody>
          <a:bodyPr/>
          <a:lstStyle/>
          <a:p>
            <a:pPr marL="609600" indent="-609600">
              <a:buFontTx/>
              <a:buAutoNum type="arabicPeriod" startAt="5"/>
              <a:defRPr/>
            </a:pPr>
            <a:r>
              <a:rPr lang="en-US" altLang="en-US" sz="2400"/>
              <a:t>The people of God of all time? </a:t>
            </a:r>
            <a:r>
              <a:rPr lang="en-US" altLang="en-US" sz="2400" b="1">
                <a:solidFill>
                  <a:srgbClr val="800000"/>
                </a:solidFill>
                <a:effectLst>
                  <a:outerShdw blurRad="38100" dist="38100" dir="2700000" algn="tl">
                    <a:srgbClr val="C0C0C0"/>
                  </a:outerShdw>
                </a:effectLst>
              </a:rPr>
              <a:t>(Covenant theology)</a:t>
            </a:r>
          </a:p>
          <a:p>
            <a:pPr marL="609600" indent="-609600">
              <a:buFontTx/>
              <a:buAutoNum type="arabicPeriod" startAt="5"/>
              <a:defRPr/>
            </a:pPr>
            <a:r>
              <a:rPr lang="en-US" altLang="en-US" sz="2400"/>
              <a:t>Those who have trusted in Christ since the day of Pentecost? </a:t>
            </a:r>
            <a:r>
              <a:rPr lang="en-US" altLang="en-US" sz="2400" b="1">
                <a:solidFill>
                  <a:srgbClr val="800000"/>
                </a:solidFill>
                <a:effectLst>
                  <a:outerShdw blurRad="38100" dist="38100" dir="2700000" algn="tl">
                    <a:srgbClr val="C0C0C0"/>
                  </a:outerShdw>
                </a:effectLst>
              </a:rPr>
              <a:t>(Dispensationalist theology)</a:t>
            </a:r>
          </a:p>
          <a:p>
            <a:pPr marL="609600" indent="-609600">
              <a:buFontTx/>
              <a:buAutoNum type="arabicPeriod" startAt="5"/>
              <a:defRPr/>
            </a:pPr>
            <a:r>
              <a:rPr lang="en-US" altLang="en-US" sz="2400"/>
              <a:t>An invisible body of people, both alive and dead, who hold to a common orthodox confession of Christ? </a:t>
            </a:r>
            <a:r>
              <a:rPr lang="en-US" altLang="en-US" sz="2400" b="1">
                <a:solidFill>
                  <a:srgbClr val="800000"/>
                </a:solidFill>
                <a:effectLst>
                  <a:outerShdw blurRad="38100" dist="38100" dir="2700000" algn="tl">
                    <a:srgbClr val="C0C0C0"/>
                  </a:outerShdw>
                </a:effectLst>
              </a:rPr>
              <a:t>(Early Church theology)</a:t>
            </a:r>
          </a:p>
          <a:p>
            <a:pPr marL="609600" indent="-609600">
              <a:buFontTx/>
              <a:buAutoNum type="arabicPeriod" startAt="5"/>
              <a:defRPr/>
            </a:pPr>
            <a:r>
              <a:rPr lang="en-US" altLang="en-US" sz="2400"/>
              <a:t>A visible body of people who have a common practice, demonstrating Christ’s mercy? </a:t>
            </a:r>
            <a:r>
              <a:rPr lang="en-US" altLang="en-US" sz="2400" b="1">
                <a:solidFill>
                  <a:srgbClr val="800000"/>
                </a:solidFill>
                <a:effectLst>
                  <a:outerShdw blurRad="38100" dist="38100" dir="2700000" algn="tl">
                    <a:srgbClr val="C0C0C0"/>
                  </a:outerShdw>
                </a:effectLst>
              </a:rPr>
              <a:t>(Liberal theology)</a:t>
            </a:r>
          </a:p>
          <a:p>
            <a:pPr marL="609600" indent="-609600">
              <a:buFontTx/>
              <a:buAutoNum type="arabicPeriod" startAt="5"/>
              <a:defRPr/>
            </a:pPr>
            <a:r>
              <a:rPr lang="en-US" altLang="en-US" sz="2400"/>
              <a:t>Any group of people who come together to worship God and study His Word? </a:t>
            </a:r>
            <a:r>
              <a:rPr lang="en-US" altLang="en-US" sz="2400" b="1">
                <a:solidFill>
                  <a:srgbClr val="800000"/>
                </a:solidFill>
                <a:effectLst>
                  <a:outerShdw blurRad="38100" dist="38100" dir="2700000" algn="tl">
                    <a:srgbClr val="C0C0C0"/>
                  </a:outerShdw>
                </a:effectLst>
              </a:rPr>
              <a:t>(Fundamentalist theology)</a:t>
            </a:r>
            <a:r>
              <a:rPr lang="en-US" altLang="en-US" sz="2400"/>
              <a:t> </a:t>
            </a:r>
          </a:p>
          <a:p>
            <a:pPr marL="609600" indent="-609600">
              <a:buFontTx/>
              <a:buAutoNum type="arabicPeriod" startAt="5"/>
              <a:defRPr/>
            </a:pPr>
            <a:r>
              <a:rPr lang="en-US" altLang="en-US" sz="2400"/>
              <a:t>Christ’s continued active presence on the earth? </a:t>
            </a:r>
            <a:r>
              <a:rPr lang="en-US" altLang="en-US" sz="2400" b="1">
                <a:solidFill>
                  <a:srgbClr val="800000"/>
                </a:solidFill>
                <a:effectLst>
                  <a:outerShdw blurRad="38100" dist="38100" dir="2700000" algn="tl">
                    <a:srgbClr val="C0C0C0"/>
                  </a:outerShdw>
                </a:effectLst>
              </a:rPr>
              <a:t>(Evangelical theology)</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233930C-80A9-46E0-8A8B-4EA760EF125C}"/>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20483" name="Rectangle 3">
            <a:extLst>
              <a:ext uri="{FF2B5EF4-FFF2-40B4-BE49-F238E27FC236}">
                <a16:creationId xmlns:a16="http://schemas.microsoft.com/office/drawing/2014/main" id="{2968D080-BA64-4C57-8ADB-69BAA2092404}"/>
              </a:ext>
            </a:extLst>
          </p:cNvPr>
          <p:cNvSpPr>
            <a:spLocks noGrp="1" noChangeArrowheads="1"/>
          </p:cNvSpPr>
          <p:nvPr>
            <p:ph type="body" idx="1"/>
          </p:nvPr>
        </p:nvSpPr>
        <p:spPr/>
        <p:txBody>
          <a:bodyPr/>
          <a:lstStyle/>
          <a:p>
            <a:pPr marL="0" indent="0" algn="ctr">
              <a:buNone/>
              <a:defRPr/>
            </a:pPr>
            <a:endParaRPr lang="en-US" altLang="en-US" sz="4000">
              <a:effectLst>
                <a:outerShdw blurRad="38100" dist="38100" dir="2700000" algn="tl">
                  <a:srgbClr val="C0C0C0"/>
                </a:outerShdw>
              </a:effectLst>
            </a:endParaRPr>
          </a:p>
          <a:p>
            <a:pPr marL="0" indent="0" algn="ctr">
              <a:buNone/>
              <a:defRPr/>
            </a:pPr>
            <a:r>
              <a:rPr lang="en-US" altLang="en-US" sz="4000">
                <a:effectLst>
                  <a:outerShdw blurRad="38100" dist="38100" dir="2700000" algn="tl">
                    <a:srgbClr val="C0C0C0"/>
                  </a:outerShdw>
                </a:effectLst>
              </a:rPr>
              <a:t>What is the nature of the Church?</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a:extLst>
              <a:ext uri="{FF2B5EF4-FFF2-40B4-BE49-F238E27FC236}">
                <a16:creationId xmlns:a16="http://schemas.microsoft.com/office/drawing/2014/main" id="{A7E8C79B-9CF9-40E8-9966-AE6D761D9794}"/>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253994" name="Group 42">
            <a:extLst>
              <a:ext uri="{FF2B5EF4-FFF2-40B4-BE49-F238E27FC236}">
                <a16:creationId xmlns:a16="http://schemas.microsoft.com/office/drawing/2014/main" id="{94669FEE-8A0D-45DC-B98A-6CC6AABA5826}"/>
              </a:ext>
            </a:extLst>
          </p:cNvPr>
          <p:cNvGraphicFramePr>
            <a:graphicFrameLocks noGrp="1"/>
          </p:cNvGraphicFramePr>
          <p:nvPr>
            <p:ph idx="1"/>
          </p:nvPr>
        </p:nvGraphicFramePr>
        <p:xfrm>
          <a:off x="3581400" y="2179638"/>
          <a:ext cx="6172200" cy="3916362"/>
        </p:xfrm>
        <a:graphic>
          <a:graphicData uri="http://schemas.openxmlformats.org/drawingml/2006/table">
            <a:tbl>
              <a:tblPr/>
              <a:tblGrid>
                <a:gridCol w="2362200">
                  <a:extLst>
                    <a:ext uri="{9D8B030D-6E8A-4147-A177-3AD203B41FA5}">
                      <a16:colId xmlns:a16="http://schemas.microsoft.com/office/drawing/2014/main" val="3997277988"/>
                    </a:ext>
                  </a:extLst>
                </a:gridCol>
                <a:gridCol w="3810000">
                  <a:extLst>
                    <a:ext uri="{9D8B030D-6E8A-4147-A177-3AD203B41FA5}">
                      <a16:colId xmlns:a16="http://schemas.microsoft.com/office/drawing/2014/main" val="2758282824"/>
                    </a:ext>
                  </a:extLst>
                </a:gridCol>
              </a:tblGrid>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Body of Christ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Col. 1:18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8119488"/>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Temple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Eph. 2:20–21; 1 Pet. 2:4–5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54967328"/>
                  </a:ext>
                </a:extLst>
              </a:tr>
              <a:tr h="654049">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Bride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Rev. 19:7; 21:2, 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165703"/>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Priesthood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01865752"/>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Holy Nation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7460721"/>
                  </a:ext>
                </a:extLst>
              </a:tr>
              <a:tr h="6524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bg1"/>
                          </a:solidFill>
                          <a:effectLst/>
                          <a:latin typeface="Perpetua" panose="02020502060401020303" pitchFamily="18" charset="0"/>
                        </a:rPr>
                        <a:t>Flock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Acts 20:28; 1 Pet. 5:2–4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3518412"/>
                  </a:ext>
                </a:extLst>
              </a:tr>
            </a:tbl>
          </a:graphicData>
        </a:graphic>
      </p:graphicFrame>
      <p:sp>
        <p:nvSpPr>
          <p:cNvPr id="253982" name="Text Box 30">
            <a:extLst>
              <a:ext uri="{FF2B5EF4-FFF2-40B4-BE49-F238E27FC236}">
                <a16:creationId xmlns:a16="http://schemas.microsoft.com/office/drawing/2014/main" id="{ADE8EAA7-0E7B-4F0A-A1A1-D7027E351358}"/>
              </a:ext>
            </a:extLst>
          </p:cNvPr>
          <p:cNvSpPr txBox="1">
            <a:spLocks noChangeArrowheads="1"/>
          </p:cNvSpPr>
          <p:nvPr/>
        </p:nvSpPr>
        <p:spPr bwMode="auto">
          <a:xfrm>
            <a:off x="3581400" y="1752601"/>
            <a:ext cx="6781800" cy="519113"/>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sz="2800" b="1">
                <a:solidFill>
                  <a:srgbClr val="800000"/>
                </a:solidFill>
                <a:effectLst>
                  <a:outerShdw blurRad="38100" dist="38100" dir="2700000" algn="tl">
                    <a:srgbClr val="C0C0C0"/>
                  </a:outerShdw>
                </a:effectLst>
                <a:latin typeface="Calligrapher" panose="020B0604020202020204" pitchFamily="2" charset="0"/>
              </a:rPr>
              <a:t>Names and Analogies of the Church</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5062293-B4AB-4558-A37F-2F2BA7657EA3}"/>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36867" name="Rectangle 3">
            <a:extLst>
              <a:ext uri="{FF2B5EF4-FFF2-40B4-BE49-F238E27FC236}">
                <a16:creationId xmlns:a16="http://schemas.microsoft.com/office/drawing/2014/main" id="{B2AB6EC3-672C-4F67-A97D-5F8A69DEE81F}"/>
              </a:ext>
            </a:extLst>
          </p:cNvPr>
          <p:cNvSpPr>
            <a:spLocks noGrp="1" noChangeArrowheads="1"/>
          </p:cNvSpPr>
          <p:nvPr>
            <p:ph type="body" idx="1"/>
          </p:nvPr>
        </p:nvSpPr>
        <p:spPr/>
        <p:txBody>
          <a:bodyPr/>
          <a:lstStyle/>
          <a:p>
            <a:pPr marL="3081338" indent="-3081338" algn="ctr">
              <a:lnSpc>
                <a:spcPct val="80000"/>
              </a:lnSpc>
              <a:buNone/>
              <a:defRPr/>
            </a:pPr>
            <a:r>
              <a:rPr lang="en-US" altLang="en-US" b="1">
                <a:effectLst>
                  <a:outerShdw blurRad="38100" dist="38100" dir="2700000" algn="tl">
                    <a:srgbClr val="C0C0C0"/>
                  </a:outerShdw>
                </a:effectLst>
              </a:rPr>
              <a:t>Key Terms</a:t>
            </a:r>
          </a:p>
          <a:p>
            <a:pPr marL="3081338" indent="-3081338" algn="ctr">
              <a:lnSpc>
                <a:spcPct val="80000"/>
              </a:lnSpc>
              <a:buNone/>
              <a:defRPr/>
            </a:pPr>
            <a:endParaRPr lang="en-US" altLang="en-US" b="1"/>
          </a:p>
          <a:p>
            <a:pPr marL="3081338" indent="-3081338">
              <a:lnSpc>
                <a:spcPct val="80000"/>
              </a:lnSpc>
              <a:buNone/>
              <a:defRPr/>
            </a:pPr>
            <a:r>
              <a:rPr lang="en-US" altLang="en-US" sz="2000" b="1"/>
              <a:t>Visible Church</a:t>
            </a:r>
            <a:r>
              <a:rPr lang="en-US" altLang="en-US" sz="2000"/>
              <a:t>: 	</a:t>
            </a:r>
            <a:r>
              <a:rPr lang="en-US" altLang="en-US" sz="2000" i="1"/>
              <a:t>ecclesia visibilis</a:t>
            </a:r>
            <a:r>
              <a:rPr lang="en-US" altLang="en-US" sz="2000"/>
              <a:t>. The Church as an organization of all those who confess Christ and are members of local congregations (sometimes “Church Local”).</a:t>
            </a:r>
          </a:p>
          <a:p>
            <a:pPr marL="3081338" indent="-3081338">
              <a:lnSpc>
                <a:spcPct val="80000"/>
              </a:lnSpc>
              <a:buNone/>
              <a:defRPr/>
            </a:pPr>
            <a:r>
              <a:rPr lang="en-US" altLang="en-US" sz="2000" b="1"/>
              <a:t>Invisible Church</a:t>
            </a:r>
            <a:r>
              <a:rPr lang="en-US" altLang="en-US" sz="2000"/>
              <a:t>:	</a:t>
            </a:r>
            <a:r>
              <a:rPr lang="en-US" altLang="en-US" sz="2000" i="1"/>
              <a:t>ecclesia invisibilis</a:t>
            </a:r>
            <a:r>
              <a:rPr lang="en-US" altLang="en-US" sz="2000"/>
              <a:t>. The sum total of all true believers, both living and dead, who are united by the Holy Spirit into the body of Christ. The invisible Church is known only by God (sometimes </a:t>
            </a:r>
            <a:r>
              <a:rPr lang="en-US" altLang="en-US" sz="2000" i="1"/>
              <a:t>ecclesia universalis </a:t>
            </a:r>
            <a:r>
              <a:rPr lang="en-US" altLang="en-US" sz="2000"/>
              <a:t>or “the Church Universal”).</a:t>
            </a:r>
          </a:p>
          <a:p>
            <a:pPr marL="3081338" indent="-3081338">
              <a:lnSpc>
                <a:spcPct val="80000"/>
              </a:lnSpc>
              <a:buNone/>
              <a:defRPr/>
            </a:pPr>
            <a:endParaRPr lang="en-US"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C51C724-9057-48E3-BD1C-6994620A0395}"/>
              </a:ext>
            </a:extLst>
          </p:cNvPr>
          <p:cNvSpPr>
            <a:spLocks noGrp="1" noChangeArrowheads="1"/>
          </p:cNvSpPr>
          <p:nvPr>
            <p:ph type="title"/>
          </p:nvPr>
        </p:nvSpPr>
        <p:spPr/>
        <p:txBody>
          <a:bodyPr/>
          <a:lstStyle/>
          <a:p>
            <a:pPr eaLnBrk="1" hangingPunct="1">
              <a:defRPr/>
            </a:pPr>
            <a:r>
              <a:rPr lang="en-US" altLang="en-US"/>
              <a:t>What is the Church?</a:t>
            </a:r>
          </a:p>
        </p:txBody>
      </p:sp>
      <p:sp>
        <p:nvSpPr>
          <p:cNvPr id="27651" name="Rectangle 3">
            <a:extLst>
              <a:ext uri="{FF2B5EF4-FFF2-40B4-BE49-F238E27FC236}">
                <a16:creationId xmlns:a16="http://schemas.microsoft.com/office/drawing/2014/main" id="{F905A04D-70D4-4F8E-8039-AA68D4E9C040}"/>
              </a:ext>
            </a:extLst>
          </p:cNvPr>
          <p:cNvSpPr>
            <a:spLocks noGrp="1" noChangeArrowheads="1"/>
          </p:cNvSpPr>
          <p:nvPr>
            <p:ph type="body" idx="1"/>
          </p:nvPr>
        </p:nvSpPr>
        <p:spPr/>
        <p:txBody>
          <a:bodyPr/>
          <a:lstStyle/>
          <a:p>
            <a:pPr marL="609600" indent="-609600" eaLnBrk="1" hangingPunct="1">
              <a:lnSpc>
                <a:spcPct val="80000"/>
              </a:lnSpc>
              <a:buFontTx/>
              <a:buAutoNum type="arabicPeriod" startAt="5"/>
            </a:pPr>
            <a:r>
              <a:rPr lang="en-US" altLang="en-US" sz="2800"/>
              <a:t>The people of God of all time?</a:t>
            </a:r>
          </a:p>
          <a:p>
            <a:pPr marL="609600" indent="-609600" eaLnBrk="1" hangingPunct="1">
              <a:lnSpc>
                <a:spcPct val="80000"/>
              </a:lnSpc>
              <a:buFontTx/>
              <a:buAutoNum type="arabicPeriod" startAt="5"/>
            </a:pPr>
            <a:r>
              <a:rPr lang="en-US" altLang="en-US" sz="2800"/>
              <a:t>Those who have trusted in Christ since the day of Pentecost?</a:t>
            </a:r>
          </a:p>
          <a:p>
            <a:pPr marL="609600" indent="-609600" eaLnBrk="1" hangingPunct="1">
              <a:lnSpc>
                <a:spcPct val="80000"/>
              </a:lnSpc>
              <a:buFontTx/>
              <a:buAutoNum type="arabicPeriod" startAt="5"/>
            </a:pPr>
            <a:r>
              <a:rPr lang="en-US" altLang="en-US" sz="2800"/>
              <a:t>An invisible body of people, both alive and dead, who hold to a common orthodox confession of Christ?</a:t>
            </a:r>
          </a:p>
          <a:p>
            <a:pPr marL="609600" indent="-609600" eaLnBrk="1" hangingPunct="1">
              <a:lnSpc>
                <a:spcPct val="80000"/>
              </a:lnSpc>
              <a:buFontTx/>
              <a:buAutoNum type="arabicPeriod" startAt="5"/>
            </a:pPr>
            <a:r>
              <a:rPr lang="en-US" altLang="en-US" sz="2800"/>
              <a:t>A visible body of people who have a common practice, demonstrating Christ’s mercy?</a:t>
            </a:r>
          </a:p>
          <a:p>
            <a:pPr marL="609600" indent="-609600" eaLnBrk="1" hangingPunct="1">
              <a:lnSpc>
                <a:spcPct val="80000"/>
              </a:lnSpc>
              <a:buFontTx/>
              <a:buAutoNum type="arabicPeriod" startAt="5"/>
            </a:pPr>
            <a:r>
              <a:rPr lang="en-US" altLang="en-US" sz="2800"/>
              <a:t>Any group of people who come together to worship God and study His Word?</a:t>
            </a:r>
          </a:p>
          <a:p>
            <a:pPr marL="609600" indent="-609600" eaLnBrk="1" hangingPunct="1">
              <a:lnSpc>
                <a:spcPct val="80000"/>
              </a:lnSpc>
              <a:buFontTx/>
              <a:buAutoNum type="arabicPeriod" startAt="5"/>
            </a:pPr>
            <a:r>
              <a:rPr lang="en-US" altLang="en-US" sz="2800"/>
              <a:t>Christ’s continued active presence on the earth?</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A78F096-C445-463C-81F9-9D8471C4ED7B}"/>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819" name="Rectangle 3">
            <a:extLst>
              <a:ext uri="{FF2B5EF4-FFF2-40B4-BE49-F238E27FC236}">
                <a16:creationId xmlns:a16="http://schemas.microsoft.com/office/drawing/2014/main" id="{6C5CC83A-9B8A-4882-8DBF-72E3CDA31EF1}"/>
              </a:ext>
            </a:extLst>
          </p:cNvPr>
          <p:cNvSpPr>
            <a:spLocks noChangeArrowheads="1"/>
          </p:cNvSpPr>
          <p:nvPr/>
        </p:nvSpPr>
        <p:spPr bwMode="auto">
          <a:xfrm>
            <a:off x="2125044" y="2265532"/>
            <a:ext cx="8145115" cy="10156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6000" i="1">
                <a:solidFill>
                  <a:srgbClr val="800000"/>
                </a:solidFill>
                <a:effectLst>
                  <a:outerShdw blurRad="38100" dist="38100" dir="2700000" algn="tl">
                    <a:srgbClr val="C0C0C0"/>
                  </a:outerShdw>
                </a:effectLst>
                <a:latin typeface="Perpetua" panose="02020502060401020303" pitchFamily="18" charset="0"/>
              </a:rPr>
              <a:t>ecclesia militans improprie dicta</a:t>
            </a:r>
          </a:p>
        </p:txBody>
      </p:sp>
      <p:sp>
        <p:nvSpPr>
          <p:cNvPr id="34820" name="Rectangle 4">
            <a:extLst>
              <a:ext uri="{FF2B5EF4-FFF2-40B4-BE49-F238E27FC236}">
                <a16:creationId xmlns:a16="http://schemas.microsoft.com/office/drawing/2014/main" id="{EE1B24D4-78AE-4333-9414-198AF1CC4063}"/>
              </a:ext>
            </a:extLst>
          </p:cNvPr>
          <p:cNvSpPr>
            <a:spLocks noChangeArrowheads="1"/>
          </p:cNvSpPr>
          <p:nvPr/>
        </p:nvSpPr>
        <p:spPr bwMode="auto">
          <a:xfrm>
            <a:off x="1968501" y="3290888"/>
            <a:ext cx="8259763" cy="641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3600">
                <a:effectLst>
                  <a:outerShdw blurRad="38100" dist="38100" dir="2700000" algn="tl">
                    <a:srgbClr val="C0C0C0"/>
                  </a:outerShdw>
                </a:effectLst>
                <a:latin typeface="Perpetua" panose="02020502060401020303" pitchFamily="18" charset="0"/>
              </a:rPr>
              <a:t>“the communion of the saints and the hypocrites”</a:t>
            </a:r>
          </a:p>
        </p:txBody>
      </p:sp>
      <p:sp>
        <p:nvSpPr>
          <p:cNvPr id="37893" name="Text Box 5">
            <a:extLst>
              <a:ext uri="{FF2B5EF4-FFF2-40B4-BE49-F238E27FC236}">
                <a16:creationId xmlns:a16="http://schemas.microsoft.com/office/drawing/2014/main" id="{BC0B3938-E421-4DDE-A5E4-214AA29801E2}"/>
              </a:ext>
            </a:extLst>
          </p:cNvPr>
          <p:cNvSpPr txBox="1">
            <a:spLocks noChangeArrowheads="1"/>
          </p:cNvSpPr>
          <p:nvPr/>
        </p:nvSpPr>
        <p:spPr bwMode="auto">
          <a:xfrm>
            <a:off x="1981200" y="4527551"/>
            <a:ext cx="8153400" cy="192722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Perpetua" panose="02020502060401020303" pitchFamily="18" charset="0"/>
              </a:rPr>
              <a:t>The visible communion of all those who confess Christ and are part of the </a:t>
            </a:r>
            <a:r>
              <a:rPr lang="en-US" altLang="en-US" sz="2400" i="1">
                <a:latin typeface="Perpetua" panose="02020502060401020303" pitchFamily="18" charset="0"/>
              </a:rPr>
              <a:t>ecclesia visibilis </a:t>
            </a:r>
            <a:r>
              <a:rPr lang="en-US" altLang="en-US" sz="2400">
                <a:latin typeface="Perpetua" panose="02020502060401020303" pitchFamily="18" charset="0"/>
              </a:rPr>
              <a:t>(“the Church visible”). It may, and indeed often does, have more members than the invisible body of Christ, since not all those who confess Christ and engage in the practices of the Church (confession, fellowship, communion, etc.) are true believers.</a:t>
            </a:r>
          </a:p>
        </p:txBody>
      </p:sp>
      <p:sp>
        <p:nvSpPr>
          <p:cNvPr id="34822" name="Rectangle 6">
            <a:extLst>
              <a:ext uri="{FF2B5EF4-FFF2-40B4-BE49-F238E27FC236}">
                <a16:creationId xmlns:a16="http://schemas.microsoft.com/office/drawing/2014/main" id="{685FFC64-C6F5-437F-AE7E-2C5CD3D81CA5}"/>
              </a:ext>
            </a:extLst>
          </p:cNvPr>
          <p:cNvSpPr>
            <a:spLocks noGrp="1" noChangeArrowheads="1"/>
          </p:cNvSpPr>
          <p:nvPr>
            <p:ph type="title"/>
          </p:nvPr>
        </p:nvSpPr>
        <p:spPr/>
        <p:txBody>
          <a:bodyPr/>
          <a:lstStyle/>
          <a:p>
            <a:pPr marL="762000" indent="-762000">
              <a:defRPr/>
            </a:pPr>
            <a:r>
              <a:rPr lang="en-US" altLang="en-US"/>
              <a:t>the Nature of the Church</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1582CCC-6A59-4E8B-8642-D4916CC20B0E}"/>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5059" name="Rectangle 3">
            <a:extLst>
              <a:ext uri="{FF2B5EF4-FFF2-40B4-BE49-F238E27FC236}">
                <a16:creationId xmlns:a16="http://schemas.microsoft.com/office/drawing/2014/main" id="{9A88B164-4E49-4616-AF6B-1268F058EF7A}"/>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How do the various traditions view the nature of the Church differently?</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E447268-0CFD-4B3B-ADC9-7788A6AC8D1C}"/>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38961" name="Group 49">
            <a:extLst>
              <a:ext uri="{FF2B5EF4-FFF2-40B4-BE49-F238E27FC236}">
                <a16:creationId xmlns:a16="http://schemas.microsoft.com/office/drawing/2014/main" id="{2BF15EAB-46B6-4F25-863C-EA14B1CAE20D}"/>
              </a:ext>
            </a:extLst>
          </p:cNvPr>
          <p:cNvGraphicFramePr>
            <a:graphicFrameLocks noGrp="1"/>
          </p:cNvGraphicFramePr>
          <p:nvPr>
            <p:ph idx="1"/>
          </p:nvPr>
        </p:nvGraphicFramePr>
        <p:xfrm>
          <a:off x="3124200" y="1600201"/>
          <a:ext cx="7086600" cy="3033713"/>
        </p:xfrm>
        <a:graphic>
          <a:graphicData uri="http://schemas.openxmlformats.org/drawingml/2006/table">
            <a:tbl>
              <a:tblPr/>
              <a:tblGrid>
                <a:gridCol w="3543300">
                  <a:extLst>
                    <a:ext uri="{9D8B030D-6E8A-4147-A177-3AD203B41FA5}">
                      <a16:colId xmlns:a16="http://schemas.microsoft.com/office/drawing/2014/main" val="3237870443"/>
                    </a:ext>
                  </a:extLst>
                </a:gridCol>
                <a:gridCol w="3543300">
                  <a:extLst>
                    <a:ext uri="{9D8B030D-6E8A-4147-A177-3AD203B41FA5}">
                      <a16:colId xmlns:a16="http://schemas.microsoft.com/office/drawing/2014/main" val="1682559329"/>
                    </a:ext>
                  </a:extLst>
                </a:gridCol>
              </a:tblGrid>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val="1007845317"/>
                  </a:ext>
                </a:extLst>
              </a:tr>
              <a:tr h="7683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3635555"/>
                  </a:ext>
                </a:extLst>
              </a:tr>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1829261"/>
                  </a:ext>
                </a:extLst>
              </a:tr>
              <a:tr h="7540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altLang="en-US" sz="2800" b="0" i="0" u="none" strike="noStrike" cap="none" normalizeH="0" baseline="0">
                        <a:ln>
                          <a:noFill/>
                        </a:ln>
                        <a:solidFill>
                          <a:schemeClr val="tx1"/>
                        </a:solidFill>
                        <a:effectLst/>
                        <a:latin typeface="Perpetua" panose="020205020604010203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8809831"/>
                  </a:ext>
                </a:extLst>
              </a:tr>
            </a:tbl>
          </a:graphicData>
        </a:graphic>
      </p:graphicFrame>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397CB99-69C7-473D-BD08-0FE95C69699B}"/>
              </a:ext>
            </a:extLst>
          </p:cNvPr>
          <p:cNvSpPr>
            <a:spLocks noGrp="1" noChangeArrowheads="1"/>
          </p:cNvSpPr>
          <p:nvPr>
            <p:ph type="title"/>
          </p:nvPr>
        </p:nvSpPr>
        <p:spPr/>
        <p:txBody>
          <a:bodyPr/>
          <a:lstStyle/>
          <a:p>
            <a:pPr eaLnBrk="1" hangingPunct="1">
              <a:defRPr/>
            </a:pPr>
            <a:r>
              <a:rPr lang="en-US" altLang="en-US"/>
              <a:t>the Nature of the Church</a:t>
            </a:r>
          </a:p>
        </p:txBody>
      </p:sp>
      <p:graphicFrame>
        <p:nvGraphicFramePr>
          <p:cNvPr id="42004" name="Group 20">
            <a:extLst>
              <a:ext uri="{FF2B5EF4-FFF2-40B4-BE49-F238E27FC236}">
                <a16:creationId xmlns:a16="http://schemas.microsoft.com/office/drawing/2014/main" id="{6B0E0B4C-9A69-4609-9D21-D464581551EC}"/>
              </a:ext>
            </a:extLst>
          </p:cNvPr>
          <p:cNvGraphicFramePr>
            <a:graphicFrameLocks noGrp="1"/>
          </p:cNvGraphicFramePr>
          <p:nvPr>
            <p:ph idx="1"/>
          </p:nvPr>
        </p:nvGraphicFramePr>
        <p:xfrm>
          <a:off x="3124200" y="1600201"/>
          <a:ext cx="7086600" cy="3033713"/>
        </p:xfrm>
        <a:graphic>
          <a:graphicData uri="http://schemas.openxmlformats.org/drawingml/2006/table">
            <a:tbl>
              <a:tblPr/>
              <a:tblGrid>
                <a:gridCol w="3543300">
                  <a:extLst>
                    <a:ext uri="{9D8B030D-6E8A-4147-A177-3AD203B41FA5}">
                      <a16:colId xmlns:a16="http://schemas.microsoft.com/office/drawing/2014/main" val="3176675507"/>
                    </a:ext>
                  </a:extLst>
                </a:gridCol>
                <a:gridCol w="3543300">
                  <a:extLst>
                    <a:ext uri="{9D8B030D-6E8A-4147-A177-3AD203B41FA5}">
                      <a16:colId xmlns:a16="http://schemas.microsoft.com/office/drawing/2014/main" val="3295434880"/>
                    </a:ext>
                  </a:extLst>
                </a:gridCol>
              </a:tblGrid>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3200" b="1" i="0" u="none" strike="noStrike" cap="none" normalizeH="0" baseline="0">
                          <a:ln>
                            <a:noFill/>
                          </a:ln>
                          <a:solidFill>
                            <a:schemeClr val="bg1"/>
                          </a:solidFill>
                          <a:effectLst>
                            <a:outerShdw blurRad="38100" dist="38100" dir="2700000" algn="tl">
                              <a:srgbClr val="000000"/>
                            </a:outerShdw>
                          </a:effectLst>
                          <a:latin typeface="Perpetua" panose="02020502060401020303" pitchFamily="18"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extLst>
                  <a:ext uri="{0D108BD9-81ED-4DB2-BD59-A6C34878D82A}">
                    <a16:rowId xmlns:a16="http://schemas.microsoft.com/office/drawing/2014/main" val="1358683849"/>
                  </a:ext>
                </a:extLst>
              </a:tr>
              <a:tr h="7683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565280"/>
                  </a:ext>
                </a:extLst>
              </a:tr>
              <a:tr h="755650">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5106120"/>
                  </a:ext>
                </a:extLst>
              </a:tr>
              <a:tr h="754063">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800000"/>
                        </a:buClr>
                        <a:defRPr sz="2800">
                          <a:solidFill>
                            <a:schemeClr val="tx1"/>
                          </a:solidFill>
                          <a:latin typeface="Perpetua" panose="02020502060401020303" pitchFamily="18" charset="0"/>
                        </a:defRPr>
                      </a:lvl1pPr>
                      <a:lvl2pPr>
                        <a:spcBef>
                          <a:spcPct val="20000"/>
                        </a:spcBef>
                        <a:buClr>
                          <a:srgbClr val="800000"/>
                        </a:buClr>
                        <a:defRPr sz="2400">
                          <a:solidFill>
                            <a:schemeClr val="tx1"/>
                          </a:solidFill>
                          <a:latin typeface="Perpetua" panose="02020502060401020303" pitchFamily="18" charset="0"/>
                        </a:defRPr>
                      </a:lvl2pPr>
                      <a:lvl3pPr>
                        <a:spcBef>
                          <a:spcPct val="20000"/>
                        </a:spcBef>
                        <a:buClr>
                          <a:srgbClr val="800000"/>
                        </a:buClr>
                        <a:defRPr sz="2000">
                          <a:solidFill>
                            <a:schemeClr val="tx1"/>
                          </a:solidFill>
                          <a:latin typeface="Perpetua" panose="02020502060401020303" pitchFamily="18" charset="0"/>
                        </a:defRPr>
                      </a:lvl3pPr>
                      <a:lvl4pPr>
                        <a:spcBef>
                          <a:spcPct val="20000"/>
                        </a:spcBef>
                        <a:buClr>
                          <a:srgbClr val="800000"/>
                        </a:buClr>
                        <a:defRPr>
                          <a:solidFill>
                            <a:schemeClr val="tx1"/>
                          </a:solidFill>
                          <a:latin typeface="Perpetua" panose="02020502060401020303" pitchFamily="18" charset="0"/>
                        </a:defRPr>
                      </a:lvl4pPr>
                      <a:lvl5pPr>
                        <a:spcBef>
                          <a:spcPct val="20000"/>
                        </a:spcBef>
                        <a:buClr>
                          <a:srgbClr val="800000"/>
                        </a:buClr>
                        <a:defRPr>
                          <a:solidFill>
                            <a:schemeClr val="tx1"/>
                          </a:solidFill>
                          <a:latin typeface="Perpetua" panose="02020502060401020303" pitchFamily="18" charset="0"/>
                        </a:defRPr>
                      </a:lvl5pPr>
                      <a:lvl6pPr fontAlgn="base">
                        <a:spcBef>
                          <a:spcPct val="20000"/>
                        </a:spcBef>
                        <a:spcAft>
                          <a:spcPct val="0"/>
                        </a:spcAft>
                        <a:buClr>
                          <a:srgbClr val="800000"/>
                        </a:buClr>
                        <a:defRPr>
                          <a:solidFill>
                            <a:schemeClr val="tx1"/>
                          </a:solidFill>
                          <a:latin typeface="Perpetua" panose="02020502060401020303" pitchFamily="18" charset="0"/>
                        </a:defRPr>
                      </a:lvl6pPr>
                      <a:lvl7pPr fontAlgn="base">
                        <a:spcBef>
                          <a:spcPct val="20000"/>
                        </a:spcBef>
                        <a:spcAft>
                          <a:spcPct val="0"/>
                        </a:spcAft>
                        <a:buClr>
                          <a:srgbClr val="800000"/>
                        </a:buClr>
                        <a:defRPr>
                          <a:solidFill>
                            <a:schemeClr val="tx1"/>
                          </a:solidFill>
                          <a:latin typeface="Perpetua" panose="02020502060401020303" pitchFamily="18" charset="0"/>
                        </a:defRPr>
                      </a:lvl7pPr>
                      <a:lvl8pPr fontAlgn="base">
                        <a:spcBef>
                          <a:spcPct val="20000"/>
                        </a:spcBef>
                        <a:spcAft>
                          <a:spcPct val="0"/>
                        </a:spcAft>
                        <a:buClr>
                          <a:srgbClr val="800000"/>
                        </a:buClr>
                        <a:defRPr>
                          <a:solidFill>
                            <a:schemeClr val="tx1"/>
                          </a:solidFill>
                          <a:latin typeface="Perpetua" panose="02020502060401020303" pitchFamily="18" charset="0"/>
                        </a:defRPr>
                      </a:lvl8pPr>
                      <a:lvl9pPr fontAlgn="base">
                        <a:spcBef>
                          <a:spcPct val="20000"/>
                        </a:spcBef>
                        <a:spcAft>
                          <a:spcPct val="0"/>
                        </a:spcAft>
                        <a:buClr>
                          <a:srgbClr val="800000"/>
                        </a:buClr>
                        <a:defRPr>
                          <a:solidFill>
                            <a:schemeClr val="tx1"/>
                          </a:solidFill>
                          <a:latin typeface="Perpetua" panose="02020502060401020303" pitchFamily="18" charset="0"/>
                        </a:defRPr>
                      </a:lvl9p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altLang="en-US" sz="2800" b="0" i="0" u="none" strike="noStrike" cap="none" normalizeH="0" baseline="0">
                          <a:ln>
                            <a:noFill/>
                          </a:ln>
                          <a:solidFill>
                            <a:schemeClr val="tx1"/>
                          </a:solidFill>
                          <a:effectLst/>
                          <a:latin typeface="Perpetua" panose="02020502060401020303" pitchFamily="18" charset="0"/>
                        </a:rPr>
                        <a:t>Invisible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4719463"/>
                  </a:ext>
                </a:extLst>
              </a:tr>
            </a:tbl>
          </a:graphicData>
        </a:graphic>
      </p:graphicFrame>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6282EDA-5263-4DE3-B6B9-2B2DCD09F68C}"/>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13315" name="Rectangle 3">
            <a:extLst>
              <a:ext uri="{FF2B5EF4-FFF2-40B4-BE49-F238E27FC236}">
                <a16:creationId xmlns:a16="http://schemas.microsoft.com/office/drawing/2014/main" id="{791E3912-83FB-42A8-B13C-D5BB38C5D074}"/>
              </a:ext>
            </a:extLst>
          </p:cNvPr>
          <p:cNvSpPr>
            <a:spLocks noGrp="1" noChangeArrowheads="1"/>
          </p:cNvSpPr>
          <p:nvPr>
            <p:ph type="body" idx="1"/>
          </p:nvPr>
        </p:nvSpPr>
        <p:spPr/>
        <p:txBody>
          <a:bodyPr/>
          <a:lstStyle/>
          <a:p>
            <a:pPr marL="609600" indent="-609600">
              <a:buNone/>
              <a:defRPr/>
            </a:pPr>
            <a:r>
              <a:rPr lang="en-US" altLang="en-US" b="1">
                <a:effectLst>
                  <a:outerShdw blurRad="38100" dist="38100" dir="2700000" algn="tl">
                    <a:srgbClr val="C0C0C0"/>
                  </a:outerShdw>
                </a:effectLst>
              </a:rPr>
              <a:t>Four primary views</a:t>
            </a:r>
            <a:r>
              <a:rPr lang="en-US" altLang="en-US"/>
              <a:t>:</a:t>
            </a:r>
          </a:p>
          <a:p>
            <a:pPr marL="990600" lvl="1" indent="-533400">
              <a:buFontTx/>
              <a:buAutoNum type="arabicPeriod"/>
              <a:defRPr/>
            </a:pPr>
            <a:r>
              <a:rPr lang="en-US" altLang="en-US"/>
              <a:t>Liberal view</a:t>
            </a:r>
          </a:p>
          <a:p>
            <a:pPr marL="990600" lvl="1" indent="-533400">
              <a:buFontTx/>
              <a:buAutoNum type="arabicPeriod"/>
              <a:defRPr/>
            </a:pPr>
            <a:r>
              <a:rPr lang="en-US" altLang="en-US"/>
              <a:t>Liberation view </a:t>
            </a:r>
          </a:p>
          <a:p>
            <a:pPr marL="990600" lvl="1" indent="-533400">
              <a:buFontTx/>
              <a:buAutoNum type="arabicPeriod"/>
              <a:defRPr/>
            </a:pPr>
            <a:r>
              <a:rPr lang="en-US" altLang="en-US"/>
              <a:t>Roman Catholic view</a:t>
            </a:r>
          </a:p>
          <a:p>
            <a:pPr marL="990600" lvl="1" indent="-533400">
              <a:buFontTx/>
              <a:buAutoNum type="arabicPeriod"/>
              <a:defRPr/>
            </a:pPr>
            <a:r>
              <a:rPr lang="en-US" altLang="en-US"/>
              <a:t>Evangelical Protestant view</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0D4467D6-D0A6-4C79-986A-BDFF6AEFC47A}"/>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59747" name="Rectangle 3">
            <a:extLst>
              <a:ext uri="{FF2B5EF4-FFF2-40B4-BE49-F238E27FC236}">
                <a16:creationId xmlns:a16="http://schemas.microsoft.com/office/drawing/2014/main" id="{89580601-7977-4CDC-BE01-9D4E35A07541}"/>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The Liberal view of the Church</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a:extLst>
              <a:ext uri="{FF2B5EF4-FFF2-40B4-BE49-F238E27FC236}">
                <a16:creationId xmlns:a16="http://schemas.microsoft.com/office/drawing/2014/main" id="{47F9B781-A801-4C6C-ACEA-7F5A6EEF1CBC}"/>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2547" name="Rectangle 3">
            <a:extLst>
              <a:ext uri="{FF2B5EF4-FFF2-40B4-BE49-F238E27FC236}">
                <a16:creationId xmlns:a16="http://schemas.microsoft.com/office/drawing/2014/main" id="{0B9F1FB7-CD21-45AE-A878-B8C11EC11111}"/>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What is the Liberal view </a:t>
            </a:r>
          </a:p>
          <a:p>
            <a:pPr marL="0" indent="0" algn="ctr">
              <a:buNone/>
              <a:defRPr/>
            </a:pPr>
            <a:r>
              <a:rPr lang="en-US" altLang="en-US" sz="4000">
                <a:effectLst>
                  <a:outerShdw blurRad="38100" dist="38100" dir="2700000" algn="tl">
                    <a:srgbClr val="C0C0C0"/>
                  </a:outerShdw>
                </a:effectLst>
              </a:rPr>
              <a:t>of the Church?</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384039E5-FE1F-4C19-845D-860047ABC268}"/>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082" name="Rectangle 2">
            <a:extLst>
              <a:ext uri="{FF2B5EF4-FFF2-40B4-BE49-F238E27FC236}">
                <a16:creationId xmlns:a16="http://schemas.microsoft.com/office/drawing/2014/main" id="{DC09683A-15E8-40B3-AEB5-C3737E112345}"/>
              </a:ext>
            </a:extLst>
          </p:cNvPr>
          <p:cNvSpPr>
            <a:spLocks noGrp="1" noChangeArrowheads="1"/>
          </p:cNvSpPr>
          <p:nvPr>
            <p:ph type="title"/>
          </p:nvPr>
        </p:nvSpPr>
        <p:spPr/>
        <p:txBody>
          <a:bodyPr/>
          <a:lstStyle/>
          <a:p>
            <a:pPr eaLnBrk="1" hangingPunct="1">
              <a:defRPr/>
            </a:pPr>
            <a:r>
              <a:rPr lang="en-US" altLang="en-US"/>
              <a:t>Nature of the Church</a:t>
            </a:r>
          </a:p>
        </p:txBody>
      </p:sp>
      <p:sp>
        <p:nvSpPr>
          <p:cNvPr id="51204" name="Line 6">
            <a:extLst>
              <a:ext uri="{FF2B5EF4-FFF2-40B4-BE49-F238E27FC236}">
                <a16:creationId xmlns:a16="http://schemas.microsoft.com/office/drawing/2014/main" id="{85C548D5-C828-4992-A1DF-916B14BD069B}"/>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5" name="Text Box 7">
            <a:extLst>
              <a:ext uri="{FF2B5EF4-FFF2-40B4-BE49-F238E27FC236}">
                <a16:creationId xmlns:a16="http://schemas.microsoft.com/office/drawing/2014/main" id="{0B594272-02BE-4CFB-A45E-9672439541AB}"/>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2000 A.D.</a:t>
            </a:r>
          </a:p>
        </p:txBody>
      </p:sp>
      <p:sp>
        <p:nvSpPr>
          <p:cNvPr id="51206" name="Text Box 8">
            <a:extLst>
              <a:ext uri="{FF2B5EF4-FFF2-40B4-BE49-F238E27FC236}">
                <a16:creationId xmlns:a16="http://schemas.microsoft.com/office/drawing/2014/main" id="{DEA03E5B-4177-45AB-98FA-782D2B1D74A2}"/>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100 A.D.</a:t>
            </a:r>
          </a:p>
        </p:txBody>
      </p:sp>
      <p:grpSp>
        <p:nvGrpSpPr>
          <p:cNvPr id="51207" name="Group 9">
            <a:extLst>
              <a:ext uri="{FF2B5EF4-FFF2-40B4-BE49-F238E27FC236}">
                <a16:creationId xmlns:a16="http://schemas.microsoft.com/office/drawing/2014/main" id="{C3BA2D23-E316-43A0-98D4-190822B3775D}"/>
              </a:ext>
            </a:extLst>
          </p:cNvPr>
          <p:cNvGrpSpPr>
            <a:grpSpLocks/>
          </p:cNvGrpSpPr>
          <p:nvPr/>
        </p:nvGrpSpPr>
        <p:grpSpPr bwMode="auto">
          <a:xfrm>
            <a:off x="3948118" y="5486400"/>
            <a:ext cx="560388" cy="903288"/>
            <a:chOff x="4145" y="3456"/>
            <a:chExt cx="353" cy="569"/>
          </a:xfrm>
        </p:grpSpPr>
        <p:sp>
          <p:nvSpPr>
            <p:cNvPr id="51219" name="Text Box 10">
              <a:extLst>
                <a:ext uri="{FF2B5EF4-FFF2-40B4-BE49-F238E27FC236}">
                  <a16:creationId xmlns:a16="http://schemas.microsoft.com/office/drawing/2014/main" id="{9958F26F-8116-4B0C-8E5F-CFB3A8A9B3AE}"/>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300</a:t>
              </a:r>
            </a:p>
          </p:txBody>
        </p:sp>
        <p:sp>
          <p:nvSpPr>
            <p:cNvPr id="51220" name="Line 11">
              <a:extLst>
                <a:ext uri="{FF2B5EF4-FFF2-40B4-BE49-F238E27FC236}">
                  <a16:creationId xmlns:a16="http://schemas.microsoft.com/office/drawing/2014/main" id="{6F634522-03F3-4D80-B326-585500C93515}"/>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208" name="Group 12">
            <a:extLst>
              <a:ext uri="{FF2B5EF4-FFF2-40B4-BE49-F238E27FC236}">
                <a16:creationId xmlns:a16="http://schemas.microsoft.com/office/drawing/2014/main" id="{DE221BF0-5AAD-4746-A38A-8D51BF8C2F28}"/>
              </a:ext>
            </a:extLst>
          </p:cNvPr>
          <p:cNvGrpSpPr>
            <a:grpSpLocks/>
          </p:cNvGrpSpPr>
          <p:nvPr/>
        </p:nvGrpSpPr>
        <p:grpSpPr bwMode="auto">
          <a:xfrm>
            <a:off x="7339013" y="5486400"/>
            <a:ext cx="673100" cy="903288"/>
            <a:chOff x="4109" y="3456"/>
            <a:chExt cx="424" cy="569"/>
          </a:xfrm>
        </p:grpSpPr>
        <p:sp>
          <p:nvSpPr>
            <p:cNvPr id="51217" name="Text Box 13">
              <a:extLst>
                <a:ext uri="{FF2B5EF4-FFF2-40B4-BE49-F238E27FC236}">
                  <a16:creationId xmlns:a16="http://schemas.microsoft.com/office/drawing/2014/main" id="{F38E7F6E-2615-4F45-984B-BCF3135A728D}"/>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1500</a:t>
              </a:r>
            </a:p>
          </p:txBody>
        </p:sp>
        <p:sp>
          <p:nvSpPr>
            <p:cNvPr id="51218" name="Line 14">
              <a:extLst>
                <a:ext uri="{FF2B5EF4-FFF2-40B4-BE49-F238E27FC236}">
                  <a16:creationId xmlns:a16="http://schemas.microsoft.com/office/drawing/2014/main" id="{0121B21A-CC7E-4D6D-A9C6-F54CF1898158}"/>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209" name="Group 15">
            <a:extLst>
              <a:ext uri="{FF2B5EF4-FFF2-40B4-BE49-F238E27FC236}">
                <a16:creationId xmlns:a16="http://schemas.microsoft.com/office/drawing/2014/main" id="{41422BC7-208E-489B-AC8F-835CADB8F614}"/>
              </a:ext>
            </a:extLst>
          </p:cNvPr>
          <p:cNvGrpSpPr>
            <a:grpSpLocks/>
          </p:cNvGrpSpPr>
          <p:nvPr/>
        </p:nvGrpSpPr>
        <p:grpSpPr bwMode="auto">
          <a:xfrm>
            <a:off x="8486776" y="5486400"/>
            <a:ext cx="663575" cy="903288"/>
            <a:chOff x="4112" y="3456"/>
            <a:chExt cx="418" cy="569"/>
          </a:xfrm>
        </p:grpSpPr>
        <p:sp>
          <p:nvSpPr>
            <p:cNvPr id="51215" name="Text Box 16">
              <a:extLst>
                <a:ext uri="{FF2B5EF4-FFF2-40B4-BE49-F238E27FC236}">
                  <a16:creationId xmlns:a16="http://schemas.microsoft.com/office/drawing/2014/main" id="{856E54D7-4CD5-48CD-B7C1-6A5428FEAB04}"/>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1900</a:t>
              </a:r>
            </a:p>
          </p:txBody>
        </p:sp>
        <p:sp>
          <p:nvSpPr>
            <p:cNvPr id="51216" name="Line 17">
              <a:extLst>
                <a:ext uri="{FF2B5EF4-FFF2-40B4-BE49-F238E27FC236}">
                  <a16:creationId xmlns:a16="http://schemas.microsoft.com/office/drawing/2014/main" id="{CC6F50D6-5C28-4090-B374-30C4B04F1CE9}"/>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210" name="Line 18">
            <a:extLst>
              <a:ext uri="{FF2B5EF4-FFF2-40B4-BE49-F238E27FC236}">
                <a16:creationId xmlns:a16="http://schemas.microsoft.com/office/drawing/2014/main" id="{B1E981BF-A3DA-41B8-8745-AE7142C66327}"/>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6104" name="Group 24">
            <a:extLst>
              <a:ext uri="{FF2B5EF4-FFF2-40B4-BE49-F238E27FC236}">
                <a16:creationId xmlns:a16="http://schemas.microsoft.com/office/drawing/2014/main" id="{C43C77DF-6736-4FC9-9D84-F45FEF3AF14E}"/>
              </a:ext>
            </a:extLst>
          </p:cNvPr>
          <p:cNvGrpSpPr>
            <a:grpSpLocks/>
          </p:cNvGrpSpPr>
          <p:nvPr/>
        </p:nvGrpSpPr>
        <p:grpSpPr bwMode="auto">
          <a:xfrm>
            <a:off x="7696200" y="4724400"/>
            <a:ext cx="2514600" cy="457200"/>
            <a:chOff x="4176" y="2976"/>
            <a:chExt cx="1296" cy="288"/>
          </a:xfrm>
        </p:grpSpPr>
        <p:sp>
          <p:nvSpPr>
            <p:cNvPr id="51212" name="Text Box 20">
              <a:extLst>
                <a:ext uri="{FF2B5EF4-FFF2-40B4-BE49-F238E27FC236}">
                  <a16:creationId xmlns:a16="http://schemas.microsoft.com/office/drawing/2014/main" id="{C0B2F344-5DB5-4B2F-AA1B-597B5F9F7060}"/>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Liberal</a:t>
              </a:r>
            </a:p>
          </p:txBody>
        </p:sp>
        <p:sp>
          <p:nvSpPr>
            <p:cNvPr id="51213" name="Line 22">
              <a:extLst>
                <a:ext uri="{FF2B5EF4-FFF2-40B4-BE49-F238E27FC236}">
                  <a16:creationId xmlns:a16="http://schemas.microsoft.com/office/drawing/2014/main" id="{657FB3A5-3402-4C3F-995F-8BDEDE6EF6ED}"/>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4" name="Line 23">
              <a:extLst>
                <a:ext uri="{FF2B5EF4-FFF2-40B4-BE49-F238E27FC236}">
                  <a16:creationId xmlns:a16="http://schemas.microsoft.com/office/drawing/2014/main" id="{A54BA6FC-9382-4BD4-9519-B2959BBDCE1B}"/>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104"/>
                                        </p:tgtEl>
                                        <p:attrNameLst>
                                          <p:attrName>style.visibility</p:attrName>
                                        </p:attrNameLst>
                                      </p:cBhvr>
                                      <p:to>
                                        <p:strVal val="visible"/>
                                      </p:to>
                                    </p:set>
                                    <p:animEffect transition="in" filter="wipe(left)">
                                      <p:cBhvr>
                                        <p:cTn id="7" dur="500"/>
                                        <p:tgtEl>
                                          <p:spTgt spid="46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B587E35-6B21-4137-B4D5-B8E246B18DE2}"/>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53251" name="Rectangle 3">
            <a:extLst>
              <a:ext uri="{FF2B5EF4-FFF2-40B4-BE49-F238E27FC236}">
                <a16:creationId xmlns:a16="http://schemas.microsoft.com/office/drawing/2014/main" id="{AFE824A2-6973-4C89-9000-B8F98AA65EDF}"/>
              </a:ext>
            </a:extLst>
          </p:cNvPr>
          <p:cNvSpPr>
            <a:spLocks noGrp="1" noChangeArrowheads="1"/>
          </p:cNvSpPr>
          <p:nvPr>
            <p:ph type="body" idx="1"/>
          </p:nvPr>
        </p:nvSpPr>
        <p:spPr>
          <a:xfrm>
            <a:off x="3657600" y="1600201"/>
            <a:ext cx="6705600" cy="4525963"/>
          </a:xfrm>
        </p:spPr>
        <p:txBody>
          <a:bodyPr/>
          <a:lstStyle/>
          <a:p>
            <a:pPr marL="2008188" indent="-2008188">
              <a:buNone/>
            </a:pPr>
            <a:r>
              <a:rPr lang="en-US" altLang="en-US" b="1"/>
              <a:t>Belief: </a:t>
            </a:r>
            <a:r>
              <a:rPr lang="en-US" altLang="en-US"/>
              <a:t>	The Church is not built upon a common confession but on a common practice of bringing mercy, love, and acceptance to those in need. This is commonly know as the “social gospel.”</a:t>
            </a:r>
          </a:p>
          <a:p>
            <a:pPr marL="2008188" indent="-2008188">
              <a:buNone/>
            </a:pPr>
            <a:r>
              <a:rPr lang="en-US" altLang="en-US" b="1"/>
              <a:t>Adherents</a:t>
            </a:r>
            <a:r>
              <a:rPr lang="en-US" altLang="en-US"/>
              <a:t>:	World Council of Churches (WCC), liberal churches of all denominations.</a:t>
            </a:r>
            <a:r>
              <a:rPr lang="en-US" altLang="en-US" b="1"/>
              <a:t>	</a:t>
            </a:r>
            <a:endParaRPr lang="en-US"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B9E43AB-7AAC-4BD5-8C21-9075A734AD19}"/>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52227" name="Rectangle 3">
            <a:extLst>
              <a:ext uri="{FF2B5EF4-FFF2-40B4-BE49-F238E27FC236}">
                <a16:creationId xmlns:a16="http://schemas.microsoft.com/office/drawing/2014/main" id="{3107B645-C464-4C02-9BFB-BE5108C6D79A}"/>
              </a:ext>
            </a:extLst>
          </p:cNvPr>
          <p:cNvSpPr>
            <a:spLocks noGrp="1" noChangeArrowheads="1"/>
          </p:cNvSpPr>
          <p:nvPr>
            <p:ph type="body" idx="1"/>
          </p:nvPr>
        </p:nvSpPr>
        <p:spPr>
          <a:xfrm>
            <a:off x="1828800" y="1600201"/>
            <a:ext cx="8839200" cy="4525963"/>
          </a:xfrm>
        </p:spPr>
        <p:txBody>
          <a:bodyPr/>
          <a:lstStyle/>
          <a:p>
            <a:pPr marL="2008188" indent="-2008188">
              <a:buNone/>
              <a:defRPr/>
            </a:pPr>
            <a:endParaRPr lang="en-US" altLang="en-US" b="1"/>
          </a:p>
          <a:p>
            <a:pPr marL="2008188" indent="-2008188" algn="ctr">
              <a:buNone/>
              <a:defRPr/>
            </a:pPr>
            <a:r>
              <a:rPr lang="en-US" altLang="en-US" sz="4400" b="1">
                <a:solidFill>
                  <a:srgbClr val="800000"/>
                </a:solidFill>
                <a:effectLst>
                  <a:outerShdw blurRad="38100" dist="38100" dir="2700000" algn="tl">
                    <a:srgbClr val="C0C0C0"/>
                  </a:outerShdw>
                </a:effectLst>
              </a:rPr>
              <a:t>“Theology divides; service unites.”</a:t>
            </a:r>
            <a:r>
              <a:rPr lang="en-US" altLang="en-US" b="1"/>
              <a:t>	</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5C12A9B-F6FD-49BF-BE25-AC7C1A5AA15B}"/>
              </a:ext>
            </a:extLst>
          </p:cNvPr>
          <p:cNvSpPr>
            <a:spLocks noGrp="1" noChangeArrowheads="1"/>
          </p:cNvSpPr>
          <p:nvPr>
            <p:ph type="title"/>
          </p:nvPr>
        </p:nvSpPr>
        <p:spPr/>
        <p:txBody>
          <a:bodyPr/>
          <a:lstStyle/>
          <a:p>
            <a:pPr eaLnBrk="1" hangingPunct="1">
              <a:defRPr/>
            </a:pPr>
            <a:r>
              <a:rPr lang="en-US" altLang="en-US"/>
              <a:t>What is the Church?</a:t>
            </a:r>
          </a:p>
        </p:txBody>
      </p:sp>
      <p:sp>
        <p:nvSpPr>
          <p:cNvPr id="24579" name="Rectangle 3">
            <a:extLst>
              <a:ext uri="{FF2B5EF4-FFF2-40B4-BE49-F238E27FC236}">
                <a16:creationId xmlns:a16="http://schemas.microsoft.com/office/drawing/2014/main" id="{2BCE219D-832E-48A8-950E-55262A0A0AF3}"/>
              </a:ext>
            </a:extLst>
          </p:cNvPr>
          <p:cNvSpPr>
            <a:spLocks noGrp="1" noChangeArrowheads="1"/>
          </p:cNvSpPr>
          <p:nvPr>
            <p:ph type="body" idx="1"/>
          </p:nvPr>
        </p:nvSpPr>
        <p:spPr/>
        <p:txBody>
          <a:bodyPr/>
          <a:lstStyle/>
          <a:p>
            <a:pPr marL="609600" indent="-609600" eaLnBrk="1" hangingPunct="1">
              <a:lnSpc>
                <a:spcPct val="80000"/>
              </a:lnSpc>
              <a:buFontTx/>
              <a:buAutoNum type="arabicPeriod"/>
              <a:defRPr/>
            </a:pPr>
            <a:r>
              <a:rPr lang="en-US" altLang="en-US" sz="2800"/>
              <a:t>A building for religious worship? </a:t>
            </a:r>
            <a:r>
              <a:rPr lang="en-US" altLang="en-US" sz="2800" b="1">
                <a:solidFill>
                  <a:srgbClr val="800000"/>
                </a:solidFill>
                <a:effectLst>
                  <a:outerShdw blurRad="38100" dist="38100" dir="2700000" algn="tl">
                    <a:srgbClr val="C0C0C0"/>
                  </a:outerShdw>
                </a:effectLst>
              </a:rPr>
              <a:t>(average Joe theology)</a:t>
            </a:r>
          </a:p>
          <a:p>
            <a:pPr marL="609600" indent="-609600" eaLnBrk="1" hangingPunct="1">
              <a:lnSpc>
                <a:spcPct val="80000"/>
              </a:lnSpc>
              <a:buFontTx/>
              <a:buAutoNum type="arabicPeriod"/>
              <a:defRPr/>
            </a:pPr>
            <a:r>
              <a:rPr lang="en-US" altLang="en-US" sz="2800"/>
              <a:t>Any body of religious worshipers? </a:t>
            </a:r>
            <a:r>
              <a:rPr lang="en-US" altLang="en-US" sz="2800" b="1">
                <a:solidFill>
                  <a:srgbClr val="800000"/>
                </a:solidFill>
                <a:effectLst>
                  <a:outerShdw blurRad="38100" dist="38100" dir="2700000" algn="tl">
                    <a:srgbClr val="C0C0C0"/>
                  </a:outerShdw>
                </a:effectLst>
              </a:rPr>
              <a:t>(politically correct theology)</a:t>
            </a:r>
          </a:p>
          <a:p>
            <a:pPr marL="609600" indent="-609600" eaLnBrk="1" hangingPunct="1">
              <a:lnSpc>
                <a:spcPct val="80000"/>
              </a:lnSpc>
              <a:buFontTx/>
              <a:buAutoNum type="arabicPeriod"/>
              <a:defRPr/>
            </a:pPr>
            <a:r>
              <a:rPr lang="en-US" altLang="en-US" sz="2800"/>
              <a:t>The house of the Lord as the Temple in the Old Testament was the house of the Lord? </a:t>
            </a:r>
            <a:r>
              <a:rPr lang="en-US" altLang="en-US" sz="2800" b="1">
                <a:solidFill>
                  <a:srgbClr val="800000"/>
                </a:solidFill>
                <a:effectLst>
                  <a:outerShdw blurRad="38100" dist="38100" dir="2700000" algn="tl">
                    <a:srgbClr val="C0C0C0"/>
                  </a:outerShdw>
                </a:effectLst>
              </a:rPr>
              <a:t>(Eastern Orthodox theology)</a:t>
            </a:r>
          </a:p>
          <a:p>
            <a:pPr marL="609600" indent="-609600" eaLnBrk="1" hangingPunct="1">
              <a:lnSpc>
                <a:spcPct val="80000"/>
              </a:lnSpc>
              <a:buFontTx/>
              <a:buAutoNum type="arabicPeriod"/>
              <a:defRPr/>
            </a:pPr>
            <a:r>
              <a:rPr lang="en-US" altLang="en-US" sz="2800"/>
              <a:t>A Christian religious institution through which appointed leaders guide the people of God through administration of the sacraments? </a:t>
            </a:r>
            <a:r>
              <a:rPr lang="en-US" altLang="en-US" sz="2800" b="1">
                <a:solidFill>
                  <a:srgbClr val="800000"/>
                </a:solidFill>
                <a:effectLst>
                  <a:outerShdw blurRad="38100" dist="38100" dir="2700000" algn="tl">
                    <a:srgbClr val="C0C0C0"/>
                  </a:outerShdw>
                </a:effectLst>
              </a:rPr>
              <a:t>(Roman Catholic theology)</a:t>
            </a:r>
            <a:endParaRPr lang="en-US" altLang="en-US" sz="2800" b="1">
              <a:effectLst>
                <a:outerShdw blurRad="38100" dist="38100" dir="2700000" algn="tl">
                  <a:srgbClr val="C0C0C0"/>
                </a:outerShdw>
              </a:effectLst>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4AD98FBB-AA9F-4A36-A08D-8455B2D3683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8851" name="Rectangle 3">
            <a:extLst>
              <a:ext uri="{FF2B5EF4-FFF2-40B4-BE49-F238E27FC236}">
                <a16:creationId xmlns:a16="http://schemas.microsoft.com/office/drawing/2014/main" id="{06345EC7-BA78-4C69-A8CA-F55C76479384}"/>
              </a:ext>
            </a:extLst>
          </p:cNvPr>
          <p:cNvSpPr>
            <a:spLocks noGrp="1" noChangeArrowheads="1"/>
          </p:cNvSpPr>
          <p:nvPr>
            <p:ph type="body" idx="1"/>
          </p:nvPr>
        </p:nvSpPr>
        <p:spPr/>
        <p:txBody>
          <a:bodyPr/>
          <a:lstStyle/>
          <a:p>
            <a:pPr marL="0" indent="0">
              <a:buNone/>
              <a:defRPr/>
            </a:pPr>
            <a:r>
              <a:rPr lang="en-US" altLang="en-US" sz="3600" b="1">
                <a:effectLst>
                  <a:outerShdw blurRad="38100" dist="38100" dir="2700000" algn="tl">
                    <a:srgbClr val="C0C0C0"/>
                  </a:outerShdw>
                </a:effectLst>
              </a:rPr>
              <a:t>Strengths of the Liberal view:</a:t>
            </a:r>
          </a:p>
          <a:p>
            <a:pPr lvl="1" eaLnBrk="1" hangingPunct="1">
              <a:defRPr/>
            </a:pPr>
            <a:r>
              <a:rPr lang="en-US" altLang="en-US"/>
              <a:t>Emphasizes the necessity of the Church to carry on Christ’s mission of mercy, love, and acceptance.</a:t>
            </a:r>
          </a:p>
          <a:p>
            <a:pPr lvl="1" eaLnBrk="1" hangingPunct="1">
              <a:defRPr/>
            </a:pPr>
            <a:r>
              <a:rPr lang="en-US" altLang="en-US"/>
              <a:t>Recognizes the diversity of Christian beliefs.</a:t>
            </a:r>
          </a:p>
          <a:p>
            <a:pPr lvl="1" eaLnBrk="1" hangingPunct="1">
              <a:defRPr/>
            </a:pPr>
            <a:r>
              <a:rPr lang="en-US" altLang="en-US"/>
              <a:t>Seeks to unify the Church under one purpose.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9881B8A1-91F8-46E9-A3E8-0705A3F5C799}"/>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81923" name="Rectangle 3">
            <a:extLst>
              <a:ext uri="{FF2B5EF4-FFF2-40B4-BE49-F238E27FC236}">
                <a16:creationId xmlns:a16="http://schemas.microsoft.com/office/drawing/2014/main" id="{E3E0C7DD-9440-4DD9-93B5-98A312E4D522}"/>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ED20E2B-58BA-4C11-ABBE-58135ED57291}"/>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9875" name="Rectangle 3">
            <a:extLst>
              <a:ext uri="{FF2B5EF4-FFF2-40B4-BE49-F238E27FC236}">
                <a16:creationId xmlns:a16="http://schemas.microsoft.com/office/drawing/2014/main" id="{19195CBB-45E6-4394-89DD-56C14F05128C}"/>
              </a:ext>
            </a:extLst>
          </p:cNvPr>
          <p:cNvSpPr>
            <a:spLocks noGrp="1" noChangeArrowheads="1"/>
          </p:cNvSpPr>
          <p:nvPr>
            <p:ph type="body" idx="1"/>
          </p:nvPr>
        </p:nvSpPr>
        <p:spPr/>
        <p:txBody>
          <a:bodyPr/>
          <a:lstStyle/>
          <a:p>
            <a:pPr eaLnBrk="1" hangingPunct="1">
              <a:buFontTx/>
              <a:buNone/>
              <a:defRPr/>
            </a:pPr>
            <a:r>
              <a:rPr lang="en-US" altLang="en-US" sz="3600" b="1">
                <a:effectLst>
                  <a:outerShdw blurRad="38100" dist="38100" dir="2700000" algn="tl">
                    <a:srgbClr val="C0C0C0"/>
                  </a:outerShdw>
                </a:effectLst>
              </a:rPr>
              <a:t>Weaknesses of the Liberal view:</a:t>
            </a:r>
          </a:p>
          <a:p>
            <a:pPr lvl="1" eaLnBrk="1" hangingPunct="1">
              <a:defRPr/>
            </a:pPr>
            <a:r>
              <a:rPr lang="en-US" altLang="en-US"/>
              <a:t>Fails to realize the importance of truth.</a:t>
            </a:r>
          </a:p>
          <a:p>
            <a:pPr lvl="1" eaLnBrk="1" hangingPunct="1">
              <a:defRPr/>
            </a:pPr>
            <a:r>
              <a:rPr lang="en-US" altLang="en-US"/>
              <a:t>Places orthopraxy ahead of orthodoxy.</a:t>
            </a:r>
          </a:p>
          <a:p>
            <a:pPr lvl="1" eaLnBrk="1" hangingPunct="1">
              <a:defRPr/>
            </a:pPr>
            <a:r>
              <a:rPr lang="en-US" altLang="en-US"/>
              <a:t>The Church cannot have unity without a common confession about who Christ is and  what the significance of His death is.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41DB1F6-4533-4791-8E52-85ECECBC6F43}"/>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62467" name="Rectangle 5">
            <a:extLst>
              <a:ext uri="{FF2B5EF4-FFF2-40B4-BE49-F238E27FC236}">
                <a16:creationId xmlns:a16="http://schemas.microsoft.com/office/drawing/2014/main" id="{FB2BF6BB-68DF-41B7-BD1A-3EFE7E5E5F66}"/>
              </a:ext>
            </a:extLst>
          </p:cNvPr>
          <p:cNvSpPr>
            <a:spLocks noChangeArrowheads="1"/>
          </p:cNvSpPr>
          <p:nvPr/>
        </p:nvSpPr>
        <p:spPr bwMode="auto">
          <a:xfrm>
            <a:off x="3429000" y="2733675"/>
            <a:ext cx="6858000" cy="2389188"/>
          </a:xfrm>
          <a:prstGeom prst="rect">
            <a:avLst/>
          </a:prstGeom>
          <a:solidFill>
            <a:schemeClr val="bg1"/>
          </a:solidFill>
          <a:ln w="9525">
            <a:solidFill>
              <a:schemeClr val="tx1"/>
            </a:solidFill>
            <a:miter lim="800000"/>
            <a:headEnd/>
            <a:tailEnd/>
          </a:ln>
          <a:effectLst>
            <a:outerShdw dist="107763" dir="13500000" algn="ctr" rotWithShape="0">
              <a:schemeClr val="bg2">
                <a:alpha val="50000"/>
              </a:schemeClr>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Bradley Hand ITC" panose="03070402050302030203" pitchFamily="66" charset="0"/>
              </a:rPr>
              <a:t>“A God without wrath brought man without sin into a kingdom without judgment through the administrations of Christ without a cross.”</a:t>
            </a:r>
          </a:p>
          <a:p>
            <a:pPr algn="r" eaLnBrk="1" hangingPunct="1"/>
            <a:r>
              <a:rPr lang="en-US" altLang="en-US" sz="2800" b="1">
                <a:latin typeface="Bradley Hand ITC" panose="03070402050302030203" pitchFamily="66" charset="0"/>
              </a:rPr>
              <a:t>–Richard Niebuhr</a:t>
            </a:r>
          </a:p>
          <a:p>
            <a:pPr algn="r" eaLnBrk="1" hangingPunct="1"/>
            <a:r>
              <a:rPr lang="en-US" altLang="en-US" sz="1000" i="1"/>
              <a:t>The Kingdom of God in America</a:t>
            </a:r>
            <a:r>
              <a:rPr lang="en-US" altLang="en-US" sz="1000"/>
              <a:t> (New York: Harper and Brothers, 1959)</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BAF39A33-B522-4511-A55A-4DF52AD1BEC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1139" name="Rectangle 3">
            <a:extLst>
              <a:ext uri="{FF2B5EF4-FFF2-40B4-BE49-F238E27FC236}">
                <a16:creationId xmlns:a16="http://schemas.microsoft.com/office/drawing/2014/main" id="{B9F517B0-BAD6-4733-9EE2-BBE7E25A777D}"/>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Rom. 12:1 </a:t>
            </a:r>
          </a:p>
          <a:p>
            <a:pPr marL="0" indent="0">
              <a:buNone/>
              <a:defRPr/>
            </a:pPr>
            <a:r>
              <a:rPr lang="en-US" altLang="en-US"/>
              <a:t>“Therefore I exhort you, brothers and sisters, by the mercies of God, to present your bodies as a sacrifice—alive, holy, and pleasing to God—which is your reasonable service.”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80EA4248-101B-4587-B3BC-5FC5B5C26D9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0771" name="Rectangle 3">
            <a:extLst>
              <a:ext uri="{FF2B5EF4-FFF2-40B4-BE49-F238E27FC236}">
                <a16:creationId xmlns:a16="http://schemas.microsoft.com/office/drawing/2014/main" id="{018DAD04-32B2-4E1B-9D87-4134F8A7F0AE}"/>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The Liberation view of the Church</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4594" name="Rectangle 2">
            <a:extLst>
              <a:ext uri="{FF2B5EF4-FFF2-40B4-BE49-F238E27FC236}">
                <a16:creationId xmlns:a16="http://schemas.microsoft.com/office/drawing/2014/main" id="{A609D6F8-ACE5-4169-A0A1-EA9E2139B576}"/>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4595" name="Rectangle 3">
            <a:extLst>
              <a:ext uri="{FF2B5EF4-FFF2-40B4-BE49-F238E27FC236}">
                <a16:creationId xmlns:a16="http://schemas.microsoft.com/office/drawing/2014/main" id="{441636AF-82EC-4F47-AA0B-0F0B8EA078F9}"/>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What is the Liberation view </a:t>
            </a:r>
          </a:p>
          <a:p>
            <a:pPr marL="0" indent="0" algn="ctr">
              <a:buNone/>
              <a:defRPr/>
            </a:pPr>
            <a:r>
              <a:rPr lang="en-US" altLang="en-US" sz="4000">
                <a:effectLst>
                  <a:outerShdw blurRad="38100" dist="38100" dir="2700000" algn="tl">
                    <a:srgbClr val="C0C0C0"/>
                  </a:outerShdw>
                </a:effectLst>
              </a:rPr>
              <a:t>of the Church?</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a:extLst>
              <a:ext uri="{FF2B5EF4-FFF2-40B4-BE49-F238E27FC236}">
                <a16:creationId xmlns:a16="http://schemas.microsoft.com/office/drawing/2014/main" id="{3B80BE1A-0FBE-419A-99FC-4D980BCD4331}"/>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74" name="Rectangle 2">
            <a:extLst>
              <a:ext uri="{FF2B5EF4-FFF2-40B4-BE49-F238E27FC236}">
                <a16:creationId xmlns:a16="http://schemas.microsoft.com/office/drawing/2014/main" id="{55AF0CF4-5BB6-44C9-AD6F-711A79204EA8}"/>
              </a:ext>
            </a:extLst>
          </p:cNvPr>
          <p:cNvSpPr>
            <a:spLocks noGrp="1" noChangeArrowheads="1"/>
          </p:cNvSpPr>
          <p:nvPr>
            <p:ph type="title"/>
          </p:nvPr>
        </p:nvSpPr>
        <p:spPr/>
        <p:txBody>
          <a:bodyPr/>
          <a:lstStyle/>
          <a:p>
            <a:pPr eaLnBrk="1" hangingPunct="1">
              <a:defRPr/>
            </a:pPr>
            <a:r>
              <a:rPr lang="en-US" altLang="en-US"/>
              <a:t>Nature of the Church</a:t>
            </a:r>
          </a:p>
        </p:txBody>
      </p:sp>
      <p:sp>
        <p:nvSpPr>
          <p:cNvPr id="68612" name="Line 6">
            <a:extLst>
              <a:ext uri="{FF2B5EF4-FFF2-40B4-BE49-F238E27FC236}">
                <a16:creationId xmlns:a16="http://schemas.microsoft.com/office/drawing/2014/main" id="{0FD7F93C-FC54-4F64-8BB3-876B46156715}"/>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3" name="Text Box 7">
            <a:extLst>
              <a:ext uri="{FF2B5EF4-FFF2-40B4-BE49-F238E27FC236}">
                <a16:creationId xmlns:a16="http://schemas.microsoft.com/office/drawing/2014/main" id="{7F7999ED-D624-4001-A405-63705B8C5542}"/>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2000 A.D.</a:t>
            </a:r>
          </a:p>
        </p:txBody>
      </p:sp>
      <p:sp>
        <p:nvSpPr>
          <p:cNvPr id="68614" name="Text Box 8">
            <a:extLst>
              <a:ext uri="{FF2B5EF4-FFF2-40B4-BE49-F238E27FC236}">
                <a16:creationId xmlns:a16="http://schemas.microsoft.com/office/drawing/2014/main" id="{76DBD8CE-C2BE-4E14-820D-BD49C7B042CC}"/>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100 A.D.</a:t>
            </a:r>
          </a:p>
        </p:txBody>
      </p:sp>
      <p:grpSp>
        <p:nvGrpSpPr>
          <p:cNvPr id="68615" name="Group 9">
            <a:extLst>
              <a:ext uri="{FF2B5EF4-FFF2-40B4-BE49-F238E27FC236}">
                <a16:creationId xmlns:a16="http://schemas.microsoft.com/office/drawing/2014/main" id="{1E7B5318-47B5-4827-BB2C-E7F6BFA7D4D7}"/>
              </a:ext>
            </a:extLst>
          </p:cNvPr>
          <p:cNvGrpSpPr>
            <a:grpSpLocks/>
          </p:cNvGrpSpPr>
          <p:nvPr/>
        </p:nvGrpSpPr>
        <p:grpSpPr bwMode="auto">
          <a:xfrm>
            <a:off x="3948118" y="5486400"/>
            <a:ext cx="560388" cy="903288"/>
            <a:chOff x="4145" y="3456"/>
            <a:chExt cx="353" cy="569"/>
          </a:xfrm>
        </p:grpSpPr>
        <p:sp>
          <p:nvSpPr>
            <p:cNvPr id="68630" name="Text Box 10">
              <a:extLst>
                <a:ext uri="{FF2B5EF4-FFF2-40B4-BE49-F238E27FC236}">
                  <a16:creationId xmlns:a16="http://schemas.microsoft.com/office/drawing/2014/main" id="{724009B5-1241-4B77-9F49-895C7275E9C9}"/>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300</a:t>
              </a:r>
            </a:p>
          </p:txBody>
        </p:sp>
        <p:sp>
          <p:nvSpPr>
            <p:cNvPr id="68631" name="Line 11">
              <a:extLst>
                <a:ext uri="{FF2B5EF4-FFF2-40B4-BE49-F238E27FC236}">
                  <a16:creationId xmlns:a16="http://schemas.microsoft.com/office/drawing/2014/main" id="{A0EF1505-3E4F-42B1-91BE-FEAFA0B5E07A}"/>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8616" name="Group 12">
            <a:extLst>
              <a:ext uri="{FF2B5EF4-FFF2-40B4-BE49-F238E27FC236}">
                <a16:creationId xmlns:a16="http://schemas.microsoft.com/office/drawing/2014/main" id="{62527E38-89B3-41CD-B7C6-F16E561B30F0}"/>
              </a:ext>
            </a:extLst>
          </p:cNvPr>
          <p:cNvGrpSpPr>
            <a:grpSpLocks/>
          </p:cNvGrpSpPr>
          <p:nvPr/>
        </p:nvGrpSpPr>
        <p:grpSpPr bwMode="auto">
          <a:xfrm>
            <a:off x="7339013" y="5486400"/>
            <a:ext cx="673100" cy="903288"/>
            <a:chOff x="4109" y="3456"/>
            <a:chExt cx="424" cy="569"/>
          </a:xfrm>
        </p:grpSpPr>
        <p:sp>
          <p:nvSpPr>
            <p:cNvPr id="68628" name="Text Box 13">
              <a:extLst>
                <a:ext uri="{FF2B5EF4-FFF2-40B4-BE49-F238E27FC236}">
                  <a16:creationId xmlns:a16="http://schemas.microsoft.com/office/drawing/2014/main" id="{A078A7B3-5C70-4243-AA1B-D63481BFF861}"/>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1500</a:t>
              </a:r>
            </a:p>
          </p:txBody>
        </p:sp>
        <p:sp>
          <p:nvSpPr>
            <p:cNvPr id="68629" name="Line 14">
              <a:extLst>
                <a:ext uri="{FF2B5EF4-FFF2-40B4-BE49-F238E27FC236}">
                  <a16:creationId xmlns:a16="http://schemas.microsoft.com/office/drawing/2014/main" id="{59DECF71-C819-42D1-8BC9-84D9977D41A3}"/>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8617" name="Group 15">
            <a:extLst>
              <a:ext uri="{FF2B5EF4-FFF2-40B4-BE49-F238E27FC236}">
                <a16:creationId xmlns:a16="http://schemas.microsoft.com/office/drawing/2014/main" id="{1D1A8388-490E-493C-84B2-B83D1BA8B9E1}"/>
              </a:ext>
            </a:extLst>
          </p:cNvPr>
          <p:cNvGrpSpPr>
            <a:grpSpLocks/>
          </p:cNvGrpSpPr>
          <p:nvPr/>
        </p:nvGrpSpPr>
        <p:grpSpPr bwMode="auto">
          <a:xfrm>
            <a:off x="8486776" y="5486400"/>
            <a:ext cx="663575" cy="903288"/>
            <a:chOff x="4112" y="3456"/>
            <a:chExt cx="418" cy="569"/>
          </a:xfrm>
        </p:grpSpPr>
        <p:sp>
          <p:nvSpPr>
            <p:cNvPr id="68626" name="Text Box 16">
              <a:extLst>
                <a:ext uri="{FF2B5EF4-FFF2-40B4-BE49-F238E27FC236}">
                  <a16:creationId xmlns:a16="http://schemas.microsoft.com/office/drawing/2014/main" id="{D18A8373-8B59-4EFA-82B8-EE83CDDE395B}"/>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1900</a:t>
              </a:r>
            </a:p>
          </p:txBody>
        </p:sp>
        <p:sp>
          <p:nvSpPr>
            <p:cNvPr id="68627" name="Line 17">
              <a:extLst>
                <a:ext uri="{FF2B5EF4-FFF2-40B4-BE49-F238E27FC236}">
                  <a16:creationId xmlns:a16="http://schemas.microsoft.com/office/drawing/2014/main" id="{9D81C8BB-0952-461D-BCF1-938CFBDB49BF}"/>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8618" name="Line 18">
            <a:extLst>
              <a:ext uri="{FF2B5EF4-FFF2-40B4-BE49-F238E27FC236}">
                <a16:creationId xmlns:a16="http://schemas.microsoft.com/office/drawing/2014/main" id="{42E8484D-58C8-4F4E-A180-76DF09A5192B}"/>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8619" name="Group 19">
            <a:extLst>
              <a:ext uri="{FF2B5EF4-FFF2-40B4-BE49-F238E27FC236}">
                <a16:creationId xmlns:a16="http://schemas.microsoft.com/office/drawing/2014/main" id="{2195D627-85C0-42E6-896F-7D2D9635B96B}"/>
              </a:ext>
            </a:extLst>
          </p:cNvPr>
          <p:cNvGrpSpPr>
            <a:grpSpLocks/>
          </p:cNvGrpSpPr>
          <p:nvPr/>
        </p:nvGrpSpPr>
        <p:grpSpPr bwMode="auto">
          <a:xfrm>
            <a:off x="7696200" y="4724400"/>
            <a:ext cx="2514600" cy="457200"/>
            <a:chOff x="4176" y="2976"/>
            <a:chExt cx="1296" cy="288"/>
          </a:xfrm>
        </p:grpSpPr>
        <p:sp>
          <p:nvSpPr>
            <p:cNvPr id="68623" name="Text Box 20">
              <a:extLst>
                <a:ext uri="{FF2B5EF4-FFF2-40B4-BE49-F238E27FC236}">
                  <a16:creationId xmlns:a16="http://schemas.microsoft.com/office/drawing/2014/main" id="{50474CD4-549F-4D33-9523-674D40EE0001}"/>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Liberal</a:t>
              </a:r>
            </a:p>
          </p:txBody>
        </p:sp>
        <p:sp>
          <p:nvSpPr>
            <p:cNvPr id="68624" name="Line 21">
              <a:extLst>
                <a:ext uri="{FF2B5EF4-FFF2-40B4-BE49-F238E27FC236}">
                  <a16:creationId xmlns:a16="http://schemas.microsoft.com/office/drawing/2014/main" id="{66A85762-7DE9-4625-9244-56ACDD0389FF}"/>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5" name="Line 22">
              <a:extLst>
                <a:ext uri="{FF2B5EF4-FFF2-40B4-BE49-F238E27FC236}">
                  <a16:creationId xmlns:a16="http://schemas.microsoft.com/office/drawing/2014/main" id="{F1284074-4D58-4493-82DF-489839CE41B6}"/>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299" name="Group 27">
            <a:extLst>
              <a:ext uri="{FF2B5EF4-FFF2-40B4-BE49-F238E27FC236}">
                <a16:creationId xmlns:a16="http://schemas.microsoft.com/office/drawing/2014/main" id="{D9B8DB2E-154F-448C-8A12-89C614CCA352}"/>
              </a:ext>
            </a:extLst>
          </p:cNvPr>
          <p:cNvGrpSpPr>
            <a:grpSpLocks/>
          </p:cNvGrpSpPr>
          <p:nvPr/>
        </p:nvGrpSpPr>
        <p:grpSpPr bwMode="auto">
          <a:xfrm>
            <a:off x="8424864" y="4191000"/>
            <a:ext cx="2471737" cy="457200"/>
            <a:chOff x="4347" y="2640"/>
            <a:chExt cx="1557" cy="288"/>
          </a:xfrm>
        </p:grpSpPr>
        <p:sp>
          <p:nvSpPr>
            <p:cNvPr id="68621" name="Text Box 24">
              <a:extLst>
                <a:ext uri="{FF2B5EF4-FFF2-40B4-BE49-F238E27FC236}">
                  <a16:creationId xmlns:a16="http://schemas.microsoft.com/office/drawing/2014/main" id="{C0E1570D-645C-48C2-8310-6EFA5BA4DC3C}"/>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Liberation</a:t>
              </a:r>
            </a:p>
          </p:txBody>
        </p:sp>
        <p:sp>
          <p:nvSpPr>
            <p:cNvPr id="68622" name="Line 26">
              <a:extLst>
                <a:ext uri="{FF2B5EF4-FFF2-40B4-BE49-F238E27FC236}">
                  <a16:creationId xmlns:a16="http://schemas.microsoft.com/office/drawing/2014/main" id="{9268C790-175C-446C-96D4-5CCD6A7A85FA}"/>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4299"/>
                                        </p:tgtEl>
                                        <p:attrNameLst>
                                          <p:attrName>style.visibility</p:attrName>
                                        </p:attrNameLst>
                                      </p:cBhvr>
                                      <p:to>
                                        <p:strVal val="visible"/>
                                      </p:to>
                                    </p:set>
                                    <p:animEffect transition="in" filter="wipe(left)">
                                      <p:cBhvr>
                                        <p:cTn id="7" dur="500"/>
                                        <p:tgtEl>
                                          <p:spTgt spid="54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18C1BE1A-79F4-4FCC-8D09-961925262D04}"/>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70659" name="Rectangle 3">
            <a:extLst>
              <a:ext uri="{FF2B5EF4-FFF2-40B4-BE49-F238E27FC236}">
                <a16:creationId xmlns:a16="http://schemas.microsoft.com/office/drawing/2014/main" id="{F7E7BCA4-2374-454E-868F-49EFCC930E79}"/>
              </a:ext>
            </a:extLst>
          </p:cNvPr>
          <p:cNvSpPr>
            <a:spLocks noGrp="1" noChangeArrowheads="1"/>
          </p:cNvSpPr>
          <p:nvPr>
            <p:ph type="body" idx="1"/>
          </p:nvPr>
        </p:nvSpPr>
        <p:spPr>
          <a:xfrm>
            <a:off x="3657600" y="1600201"/>
            <a:ext cx="6705600" cy="4525963"/>
          </a:xfrm>
        </p:spPr>
        <p:txBody>
          <a:bodyPr/>
          <a:lstStyle/>
          <a:p>
            <a:pPr marL="2008188" indent="-2008188">
              <a:buNone/>
            </a:pPr>
            <a:r>
              <a:rPr lang="en-US" altLang="en-US" b="1"/>
              <a:t>Belief: </a:t>
            </a:r>
            <a:r>
              <a:rPr lang="en-US" altLang="en-US"/>
              <a:t>	The Church is Christ’s liberating presence on the earth that represents Christ in fighting for those who are oppressed through social injustice and governmental abuse.</a:t>
            </a:r>
          </a:p>
          <a:p>
            <a:pPr marL="2008188" indent="-2008188">
              <a:buNone/>
            </a:pPr>
            <a:r>
              <a:rPr lang="en-US" altLang="en-US" b="1"/>
              <a:t>Adherents</a:t>
            </a:r>
            <a:r>
              <a:rPr lang="en-US" altLang="en-US"/>
              <a:t>:	Gustavo Gutierrez, many Roman Catholics primarily in Latin America.</a:t>
            </a:r>
            <a:r>
              <a:rPr lang="en-US" altLang="en-US" b="1"/>
              <a:t>	</a:t>
            </a:r>
            <a:endParaRPr lang="en-US" alt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9CF40FE0-B1E8-4E36-A8F0-D23A675326B4}"/>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72707" name="Text Box 4">
            <a:extLst>
              <a:ext uri="{FF2B5EF4-FFF2-40B4-BE49-F238E27FC236}">
                <a16:creationId xmlns:a16="http://schemas.microsoft.com/office/drawing/2014/main" id="{C3C25E2E-AE7A-48A0-91D5-3176886A09C3}"/>
              </a:ext>
            </a:extLst>
          </p:cNvPr>
          <p:cNvSpPr txBox="1">
            <a:spLocks noChangeArrowheads="1"/>
          </p:cNvSpPr>
          <p:nvPr/>
        </p:nvSpPr>
        <p:spPr bwMode="auto">
          <a:xfrm>
            <a:off x="3886200" y="2514601"/>
            <a:ext cx="5410200" cy="2024063"/>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Bradley Hand ITC" panose="03070402050302030203" pitchFamily="66" charset="0"/>
              </a:rPr>
              <a:t>“Hitherto philosophers have explained the world; it is our task to change it.”</a:t>
            </a:r>
          </a:p>
          <a:p>
            <a:pPr algn="r" eaLnBrk="1" hangingPunct="1">
              <a:spcBef>
                <a:spcPct val="50000"/>
              </a:spcBef>
            </a:pPr>
            <a:r>
              <a:rPr lang="en-US" altLang="en-US" sz="2800" b="1">
                <a:latin typeface="Bradley Hand ITC" panose="03070402050302030203" pitchFamily="66" charset="0"/>
              </a:rPr>
              <a:t>–Karl Marx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F745F98-C6A8-4A67-82ED-AC351BD722BC}"/>
              </a:ext>
            </a:extLst>
          </p:cNvPr>
          <p:cNvSpPr>
            <a:spLocks noGrp="1" noChangeArrowheads="1"/>
          </p:cNvSpPr>
          <p:nvPr>
            <p:ph type="title"/>
          </p:nvPr>
        </p:nvSpPr>
        <p:spPr/>
        <p:txBody>
          <a:bodyPr/>
          <a:lstStyle/>
          <a:p>
            <a:pPr eaLnBrk="1" hangingPunct="1">
              <a:defRPr/>
            </a:pPr>
            <a:r>
              <a:rPr lang="en-US" altLang="en-US"/>
              <a:t>What is the Church?</a:t>
            </a:r>
          </a:p>
        </p:txBody>
      </p:sp>
      <p:sp>
        <p:nvSpPr>
          <p:cNvPr id="26627" name="Rectangle 3">
            <a:extLst>
              <a:ext uri="{FF2B5EF4-FFF2-40B4-BE49-F238E27FC236}">
                <a16:creationId xmlns:a16="http://schemas.microsoft.com/office/drawing/2014/main" id="{6AFB6F9A-0C31-46F9-AC6E-B0FE818B0DDF}"/>
              </a:ext>
            </a:extLst>
          </p:cNvPr>
          <p:cNvSpPr>
            <a:spLocks noGrp="1" noChangeArrowheads="1"/>
          </p:cNvSpPr>
          <p:nvPr>
            <p:ph type="body" idx="1"/>
          </p:nvPr>
        </p:nvSpPr>
        <p:spPr/>
        <p:txBody>
          <a:bodyPr/>
          <a:lstStyle/>
          <a:p>
            <a:pPr marL="609600" indent="-609600" eaLnBrk="1" hangingPunct="1">
              <a:lnSpc>
                <a:spcPct val="90000"/>
              </a:lnSpc>
              <a:buFontTx/>
              <a:buAutoNum type="arabicPeriod" startAt="5"/>
              <a:defRPr/>
            </a:pPr>
            <a:r>
              <a:rPr lang="en-US" altLang="en-US" sz="2400"/>
              <a:t>The people of God of all time? </a:t>
            </a:r>
            <a:r>
              <a:rPr lang="en-US" altLang="en-US" sz="2400" b="1">
                <a:solidFill>
                  <a:srgbClr val="800000"/>
                </a:solidFill>
                <a:effectLst>
                  <a:outerShdw blurRad="38100" dist="38100" dir="2700000" algn="tl">
                    <a:srgbClr val="C0C0C0"/>
                  </a:outerShdw>
                </a:effectLst>
              </a:rPr>
              <a:t>(Covenant theology)</a:t>
            </a:r>
          </a:p>
          <a:p>
            <a:pPr marL="609600" indent="-609600" eaLnBrk="1" hangingPunct="1">
              <a:lnSpc>
                <a:spcPct val="90000"/>
              </a:lnSpc>
              <a:buFontTx/>
              <a:buAutoNum type="arabicPeriod" startAt="5"/>
              <a:defRPr/>
            </a:pPr>
            <a:r>
              <a:rPr lang="en-US" altLang="en-US" sz="2400"/>
              <a:t>Those who have trusted in Christ since the day of Pentecost? </a:t>
            </a:r>
            <a:r>
              <a:rPr lang="en-US" altLang="en-US" sz="2400" b="1">
                <a:solidFill>
                  <a:srgbClr val="800000"/>
                </a:solidFill>
                <a:effectLst>
                  <a:outerShdw blurRad="38100" dist="38100" dir="2700000" algn="tl">
                    <a:srgbClr val="C0C0C0"/>
                  </a:outerShdw>
                </a:effectLst>
              </a:rPr>
              <a:t>(Dispensationalist theology)</a:t>
            </a:r>
          </a:p>
          <a:p>
            <a:pPr marL="609600" indent="-609600" eaLnBrk="1" hangingPunct="1">
              <a:lnSpc>
                <a:spcPct val="90000"/>
              </a:lnSpc>
              <a:buFontTx/>
              <a:buAutoNum type="arabicPeriod" startAt="5"/>
              <a:defRPr/>
            </a:pPr>
            <a:r>
              <a:rPr lang="en-US" altLang="en-US" sz="2400"/>
              <a:t>An invisible body of people, both alive and dead, who hold to a common orthodox confession of Christ? </a:t>
            </a:r>
            <a:r>
              <a:rPr lang="en-US" altLang="en-US" sz="2400" b="1">
                <a:solidFill>
                  <a:srgbClr val="800000"/>
                </a:solidFill>
                <a:effectLst>
                  <a:outerShdw blurRad="38100" dist="38100" dir="2700000" algn="tl">
                    <a:srgbClr val="C0C0C0"/>
                  </a:outerShdw>
                </a:effectLst>
              </a:rPr>
              <a:t>(Early Church theology)</a:t>
            </a:r>
          </a:p>
          <a:p>
            <a:pPr marL="609600" indent="-609600" eaLnBrk="1" hangingPunct="1">
              <a:lnSpc>
                <a:spcPct val="90000"/>
              </a:lnSpc>
              <a:buFontTx/>
              <a:buAutoNum type="arabicPeriod" startAt="5"/>
              <a:defRPr/>
            </a:pPr>
            <a:r>
              <a:rPr lang="en-US" altLang="en-US" sz="2400"/>
              <a:t>A visible body of people who have a common practice, demonstrating Christ’s mercy? </a:t>
            </a:r>
            <a:r>
              <a:rPr lang="en-US" altLang="en-US" sz="2400" b="1">
                <a:solidFill>
                  <a:srgbClr val="800000"/>
                </a:solidFill>
                <a:effectLst>
                  <a:outerShdw blurRad="38100" dist="38100" dir="2700000" algn="tl">
                    <a:srgbClr val="C0C0C0"/>
                  </a:outerShdw>
                </a:effectLst>
              </a:rPr>
              <a:t>(Liberal theology)</a:t>
            </a:r>
          </a:p>
          <a:p>
            <a:pPr marL="609600" indent="-609600" eaLnBrk="1" hangingPunct="1">
              <a:lnSpc>
                <a:spcPct val="90000"/>
              </a:lnSpc>
              <a:buFontTx/>
              <a:buAutoNum type="arabicPeriod" startAt="5"/>
              <a:defRPr/>
            </a:pPr>
            <a:r>
              <a:rPr lang="en-US" altLang="en-US" sz="2400"/>
              <a:t>Any group of people who come together to worship God and study His Word? </a:t>
            </a:r>
            <a:r>
              <a:rPr lang="en-US" altLang="en-US" sz="2400" b="1">
                <a:solidFill>
                  <a:srgbClr val="800000"/>
                </a:solidFill>
                <a:effectLst>
                  <a:outerShdw blurRad="38100" dist="38100" dir="2700000" algn="tl">
                    <a:srgbClr val="C0C0C0"/>
                  </a:outerShdw>
                </a:effectLst>
              </a:rPr>
              <a:t>(Fundamentalist theology)</a:t>
            </a:r>
            <a:r>
              <a:rPr lang="en-US" altLang="en-US" sz="2400"/>
              <a:t> </a:t>
            </a:r>
          </a:p>
          <a:p>
            <a:pPr marL="609600" indent="-609600" eaLnBrk="1" hangingPunct="1">
              <a:lnSpc>
                <a:spcPct val="90000"/>
              </a:lnSpc>
              <a:buFontTx/>
              <a:buAutoNum type="arabicPeriod" startAt="5"/>
              <a:defRPr/>
            </a:pPr>
            <a:r>
              <a:rPr lang="en-US" altLang="en-US" sz="2400"/>
              <a:t>Christ’s continued active presence on the earth? </a:t>
            </a:r>
            <a:r>
              <a:rPr lang="en-US" altLang="en-US" sz="2400" b="1">
                <a:solidFill>
                  <a:srgbClr val="800000"/>
                </a:solidFill>
                <a:effectLst>
                  <a:outerShdw blurRad="38100" dist="38100" dir="2700000" algn="tl">
                    <a:srgbClr val="C0C0C0"/>
                  </a:outerShdw>
                </a:effectLst>
              </a:rPr>
              <a:t>(Evangelical theology)</a:t>
            </a: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098570D8-4480-4D0C-933F-4BE0E2C4D265}"/>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3187" name="Rectangle 3">
            <a:extLst>
              <a:ext uri="{FF2B5EF4-FFF2-40B4-BE49-F238E27FC236}">
                <a16:creationId xmlns:a16="http://schemas.microsoft.com/office/drawing/2014/main" id="{961F9FF7-2F45-4213-BC19-5FF0BBC65EAF}"/>
              </a:ext>
            </a:extLst>
          </p:cNvPr>
          <p:cNvSpPr>
            <a:spLocks noGrp="1" noChangeArrowheads="1"/>
          </p:cNvSpPr>
          <p:nvPr>
            <p:ph type="body" idx="1"/>
          </p:nvPr>
        </p:nvSpPr>
        <p:spPr/>
        <p:txBody>
          <a:bodyPr/>
          <a:lstStyle/>
          <a:p>
            <a:pPr eaLnBrk="1" hangingPunct="1">
              <a:buFontTx/>
              <a:buNone/>
              <a:defRPr/>
            </a:pPr>
            <a:r>
              <a:rPr lang="en-US" altLang="en-US" sz="3600" b="1">
                <a:effectLst>
                  <a:outerShdw blurRad="38100" dist="38100" dir="2700000" algn="tl">
                    <a:srgbClr val="C0C0C0"/>
                  </a:outerShdw>
                </a:effectLst>
              </a:rPr>
              <a:t>Strengths of the Liberation view:</a:t>
            </a:r>
          </a:p>
          <a:p>
            <a:pPr lvl="1" eaLnBrk="1" hangingPunct="1">
              <a:defRPr/>
            </a:pPr>
            <a:r>
              <a:rPr lang="en-US" altLang="en-US"/>
              <a:t>Rightly understands the impact that the Church can have on the culture.</a:t>
            </a:r>
          </a:p>
          <a:p>
            <a:pPr lvl="1" eaLnBrk="1" hangingPunct="1">
              <a:defRPr/>
            </a:pPr>
            <a:r>
              <a:rPr lang="en-US" altLang="en-US"/>
              <a:t>Recognizes the severity of social injustice and the need for Christians to stand against atrocities.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A328FA44-220D-4302-A485-25DFBE1F3C75}"/>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94211" name="Rectangle 3">
            <a:extLst>
              <a:ext uri="{FF2B5EF4-FFF2-40B4-BE49-F238E27FC236}">
                <a16:creationId xmlns:a16="http://schemas.microsoft.com/office/drawing/2014/main" id="{300C98D9-1F97-4839-B989-0E765AC6FED3}"/>
              </a:ext>
            </a:extLst>
          </p:cNvPr>
          <p:cNvSpPr>
            <a:spLocks noGrp="1" noChangeArrowheads="1"/>
          </p:cNvSpPr>
          <p:nvPr>
            <p:ph type="body" idx="1"/>
          </p:nvPr>
        </p:nvSpPr>
        <p:spPr/>
        <p:txBody>
          <a:bodyPr/>
          <a:lstStyle/>
          <a:p>
            <a:pPr eaLnBrk="1" hangingPunct="1">
              <a:buFontTx/>
              <a:buNone/>
              <a:defRPr/>
            </a:pPr>
            <a:r>
              <a:rPr lang="en-US" altLang="en-US" b="1">
                <a:effectLst>
                  <a:outerShdw blurRad="38100" dist="38100" dir="2700000" algn="tl">
                    <a:srgbClr val="C0C0C0"/>
                  </a:outerShdw>
                </a:effectLst>
              </a:rPr>
              <a:t>What are the difficulties with this view?</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09FA824D-24FE-4840-9568-B0B8038E499A}"/>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6259" name="Rectangle 3">
            <a:extLst>
              <a:ext uri="{FF2B5EF4-FFF2-40B4-BE49-F238E27FC236}">
                <a16:creationId xmlns:a16="http://schemas.microsoft.com/office/drawing/2014/main" id="{1417CA0F-CD3C-49A0-9553-DDA0ACB39E2F}"/>
              </a:ext>
            </a:extLst>
          </p:cNvPr>
          <p:cNvSpPr>
            <a:spLocks noGrp="1" noChangeArrowheads="1"/>
          </p:cNvSpPr>
          <p:nvPr>
            <p:ph type="body" idx="1"/>
          </p:nvPr>
        </p:nvSpPr>
        <p:spPr/>
        <p:txBody>
          <a:bodyPr/>
          <a:lstStyle/>
          <a:p>
            <a:pPr algn="ctr" eaLnBrk="1" hangingPunct="1">
              <a:buFontTx/>
              <a:buNone/>
              <a:defRPr/>
            </a:pPr>
            <a:r>
              <a:rPr lang="en-US" altLang="en-US" sz="3600" b="1">
                <a:effectLst>
                  <a:outerShdw blurRad="38100" dist="38100" dir="2700000" algn="tl">
                    <a:srgbClr val="C0C0C0"/>
                  </a:outerShdw>
                </a:effectLst>
              </a:rPr>
              <a:t>Weaknesses of the Liberation view:</a:t>
            </a:r>
          </a:p>
          <a:p>
            <a:pPr lvl="1" eaLnBrk="1" hangingPunct="1">
              <a:defRPr/>
            </a:pPr>
            <a:r>
              <a:rPr lang="en-US" altLang="en-US"/>
              <a:t>Fails to realize the importance of truth.</a:t>
            </a:r>
          </a:p>
          <a:p>
            <a:pPr lvl="1" eaLnBrk="1" hangingPunct="1">
              <a:defRPr/>
            </a:pPr>
            <a:r>
              <a:rPr lang="en-US" altLang="en-US"/>
              <a:t>Places orthopraxy ahead of orthodoxy.</a:t>
            </a:r>
          </a:p>
          <a:p>
            <a:pPr lvl="1" eaLnBrk="1" hangingPunct="1">
              <a:defRPr/>
            </a:pPr>
            <a:r>
              <a:rPr lang="en-US" altLang="en-US"/>
              <a:t>The Church cannot have unity without a common confession about who Christ is and what the significance of His death is. </a:t>
            </a:r>
          </a:p>
          <a:p>
            <a:pPr lvl="1" eaLnBrk="1" hangingPunct="1">
              <a:defRPr/>
            </a:pPr>
            <a:r>
              <a:rPr lang="en-US" altLang="en-US"/>
              <a:t>Fails to realize that governmental and societal oppression, while not ideal, is not always a bad thing.</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7F59B0F4-244E-4E92-8900-C5C8ED672A6B}"/>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98307" name="Rectangle 3">
            <a:extLst>
              <a:ext uri="{FF2B5EF4-FFF2-40B4-BE49-F238E27FC236}">
                <a16:creationId xmlns:a16="http://schemas.microsoft.com/office/drawing/2014/main" id="{B46BE9D3-6F57-49C4-962B-7297EDFA06E8}"/>
              </a:ext>
            </a:extLst>
          </p:cNvPr>
          <p:cNvSpPr>
            <a:spLocks noGrp="1" noChangeArrowheads="1"/>
          </p:cNvSpPr>
          <p:nvPr>
            <p:ph type="body" idx="1"/>
          </p:nvPr>
        </p:nvSpPr>
        <p:spPr/>
        <p:txBody>
          <a:bodyPr/>
          <a:lstStyle/>
          <a:p>
            <a:pPr marL="0" indent="0">
              <a:buNone/>
              <a:defRPr/>
            </a:pPr>
            <a:r>
              <a:rPr lang="en-US" altLang="en-US" b="1">
                <a:effectLst>
                  <a:outerShdw blurRad="38100" dist="38100" dir="2700000" algn="tl">
                    <a:srgbClr val="C0C0C0"/>
                  </a:outerShdw>
                </a:effectLst>
              </a:rPr>
              <a:t>Rom. 13:1 </a:t>
            </a:r>
          </a:p>
          <a:p>
            <a:pPr marL="0" indent="0">
              <a:buNone/>
              <a:defRPr/>
            </a:pPr>
            <a:r>
              <a:rPr lang="en-US" altLang="en-US"/>
              <a:t>“Let every person be subject to the governing authorities. For there is no authority except by God’s appointment, and the authorities that exist have been instituted by God.”</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1571B1FD-248C-4CB6-847F-CDAEFC853752}"/>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161795" name="Rectangle 3">
            <a:extLst>
              <a:ext uri="{FF2B5EF4-FFF2-40B4-BE49-F238E27FC236}">
                <a16:creationId xmlns:a16="http://schemas.microsoft.com/office/drawing/2014/main" id="{B2165BB5-7D48-4EB4-A4D3-0CB0803ADA28}"/>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The Roman Catholic view </a:t>
            </a:r>
          </a:p>
          <a:p>
            <a:pPr marL="0" indent="0" algn="ctr">
              <a:buNone/>
              <a:defRPr/>
            </a:pPr>
            <a:r>
              <a:rPr lang="en-US" altLang="en-US" sz="4000">
                <a:effectLst>
                  <a:outerShdw blurRad="38100" dist="38100" dir="2700000" algn="tl">
                    <a:srgbClr val="C0C0C0"/>
                  </a:outerShdw>
                </a:effectLst>
              </a:rPr>
              <a:t>of the Church</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2" name="Rectangle 2">
            <a:extLst>
              <a:ext uri="{FF2B5EF4-FFF2-40B4-BE49-F238E27FC236}">
                <a16:creationId xmlns:a16="http://schemas.microsoft.com/office/drawing/2014/main" id="{23BCAD38-975F-4B75-9E94-5490502CD0B4}"/>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Question</a:t>
            </a:r>
          </a:p>
        </p:txBody>
      </p:sp>
      <p:sp>
        <p:nvSpPr>
          <p:cNvPr id="496643" name="Rectangle 3">
            <a:extLst>
              <a:ext uri="{FF2B5EF4-FFF2-40B4-BE49-F238E27FC236}">
                <a16:creationId xmlns:a16="http://schemas.microsoft.com/office/drawing/2014/main" id="{7423384A-BF22-46AF-B0D6-5A2AA0841423}"/>
              </a:ext>
            </a:extLst>
          </p:cNvPr>
          <p:cNvSpPr>
            <a:spLocks noGrp="1" noChangeArrowheads="1"/>
          </p:cNvSpPr>
          <p:nvPr>
            <p:ph type="body" idx="1"/>
          </p:nvPr>
        </p:nvSpPr>
        <p:spPr/>
        <p:txBody>
          <a:bodyPr/>
          <a:lstStyle/>
          <a:p>
            <a:pPr marL="0" indent="0" algn="ctr">
              <a:buNone/>
              <a:defRPr/>
            </a:pPr>
            <a:endParaRPr lang="en-US" altLang="en-US" sz="4800"/>
          </a:p>
          <a:p>
            <a:pPr marL="0" indent="0" algn="ctr">
              <a:buNone/>
              <a:defRPr/>
            </a:pPr>
            <a:r>
              <a:rPr lang="en-US" altLang="en-US" sz="4000">
                <a:effectLst>
                  <a:outerShdw blurRad="38100" dist="38100" dir="2700000" algn="tl">
                    <a:srgbClr val="C0C0C0"/>
                  </a:outerShdw>
                </a:effectLst>
              </a:rPr>
              <a:t>What is the Roman Catholic view </a:t>
            </a:r>
          </a:p>
          <a:p>
            <a:pPr marL="0" indent="0" algn="ctr">
              <a:buNone/>
              <a:defRPr/>
            </a:pPr>
            <a:r>
              <a:rPr lang="en-US" altLang="en-US" sz="4000">
                <a:effectLst>
                  <a:outerShdw blurRad="38100" dist="38100" dir="2700000" algn="tl">
                    <a:srgbClr val="C0C0C0"/>
                  </a:outerShdw>
                </a:effectLst>
              </a:rPr>
              <a:t>of the Church?</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a:extLst>
              <a:ext uri="{FF2B5EF4-FFF2-40B4-BE49-F238E27FC236}">
                <a16:creationId xmlns:a16="http://schemas.microsoft.com/office/drawing/2014/main" id="{A96174EE-990A-4C03-B036-332F9FDDA72B}"/>
              </a:ext>
            </a:extLst>
          </p:cNvPr>
          <p:cNvSpPr>
            <a:spLocks noChangeArrowheads="1"/>
          </p:cNvSpPr>
          <p:nvPr/>
        </p:nvSpPr>
        <p:spPr bwMode="auto">
          <a:xfrm flipH="1">
            <a:off x="1524000" y="0"/>
            <a:ext cx="9144000" cy="6858000"/>
          </a:xfrm>
          <a:prstGeom prst="rect">
            <a:avLst/>
          </a:prstGeom>
          <a:solidFill>
            <a:schemeClr val="bg1"/>
          </a:solidFill>
          <a:ln>
            <a:noFill/>
          </a:ln>
          <a:effectLst/>
          <a:extLst>
            <a:ext uri="{91240B29-F687-4F45-9708-019B960494DF}">
              <a14:hiddenLine xmlns:a14="http://schemas.microsoft.com/office/drawing/2010/main" w="28575" algn="ctr">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8370" name="Rectangle 2">
            <a:extLst>
              <a:ext uri="{FF2B5EF4-FFF2-40B4-BE49-F238E27FC236}">
                <a16:creationId xmlns:a16="http://schemas.microsoft.com/office/drawing/2014/main" id="{BA2AFCAE-DE5E-40E5-A869-F4AC88F14F00}"/>
              </a:ext>
            </a:extLst>
          </p:cNvPr>
          <p:cNvSpPr>
            <a:spLocks noGrp="1" noChangeArrowheads="1"/>
          </p:cNvSpPr>
          <p:nvPr>
            <p:ph type="title"/>
          </p:nvPr>
        </p:nvSpPr>
        <p:spPr/>
        <p:txBody>
          <a:bodyPr/>
          <a:lstStyle/>
          <a:p>
            <a:pPr eaLnBrk="1" hangingPunct="1">
              <a:defRPr/>
            </a:pPr>
            <a:r>
              <a:rPr lang="en-US" altLang="en-US"/>
              <a:t>The Nature of the Church</a:t>
            </a:r>
          </a:p>
        </p:txBody>
      </p:sp>
      <p:sp>
        <p:nvSpPr>
          <p:cNvPr id="83972" name="Line 6">
            <a:extLst>
              <a:ext uri="{FF2B5EF4-FFF2-40B4-BE49-F238E27FC236}">
                <a16:creationId xmlns:a16="http://schemas.microsoft.com/office/drawing/2014/main" id="{A0FCCE46-DE08-47CD-8211-2E780043EE8A}"/>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73" name="Text Box 7">
            <a:extLst>
              <a:ext uri="{FF2B5EF4-FFF2-40B4-BE49-F238E27FC236}">
                <a16:creationId xmlns:a16="http://schemas.microsoft.com/office/drawing/2014/main" id="{33964A74-044C-435E-B434-4ED17430DE09}"/>
              </a:ext>
            </a:extLst>
          </p:cNvPr>
          <p:cNvSpPr txBox="1">
            <a:spLocks noChangeArrowheads="1"/>
          </p:cNvSpPr>
          <p:nvPr/>
        </p:nvSpPr>
        <p:spPr bwMode="auto">
          <a:xfrm>
            <a:off x="9067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2000 A.D.</a:t>
            </a:r>
          </a:p>
        </p:txBody>
      </p:sp>
      <p:sp>
        <p:nvSpPr>
          <p:cNvPr id="83974" name="Text Box 8">
            <a:extLst>
              <a:ext uri="{FF2B5EF4-FFF2-40B4-BE49-F238E27FC236}">
                <a16:creationId xmlns:a16="http://schemas.microsoft.com/office/drawing/2014/main" id="{0A9AA25B-632D-4808-9A84-73B00353BB1B}"/>
              </a:ext>
            </a:extLst>
          </p:cNvPr>
          <p:cNvSpPr txBox="1">
            <a:spLocks noChangeArrowheads="1"/>
          </p:cNvSpPr>
          <p:nvPr/>
        </p:nvSpPr>
        <p:spPr bwMode="auto">
          <a:xfrm>
            <a:off x="1600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latin typeface="Bradley Hand ITC" panose="03070402050302030203" pitchFamily="66" charset="0"/>
              </a:rPr>
              <a:t>100 A.D.</a:t>
            </a:r>
          </a:p>
        </p:txBody>
      </p:sp>
      <p:grpSp>
        <p:nvGrpSpPr>
          <p:cNvPr id="83975" name="Group 9">
            <a:extLst>
              <a:ext uri="{FF2B5EF4-FFF2-40B4-BE49-F238E27FC236}">
                <a16:creationId xmlns:a16="http://schemas.microsoft.com/office/drawing/2014/main" id="{566C9DE0-727E-4594-9453-C0995FB22B66}"/>
              </a:ext>
            </a:extLst>
          </p:cNvPr>
          <p:cNvGrpSpPr>
            <a:grpSpLocks/>
          </p:cNvGrpSpPr>
          <p:nvPr/>
        </p:nvGrpSpPr>
        <p:grpSpPr bwMode="auto">
          <a:xfrm>
            <a:off x="3948118" y="5486400"/>
            <a:ext cx="560388" cy="903288"/>
            <a:chOff x="4145" y="3456"/>
            <a:chExt cx="353" cy="569"/>
          </a:xfrm>
        </p:grpSpPr>
        <p:sp>
          <p:nvSpPr>
            <p:cNvPr id="83994" name="Text Box 10">
              <a:extLst>
                <a:ext uri="{FF2B5EF4-FFF2-40B4-BE49-F238E27FC236}">
                  <a16:creationId xmlns:a16="http://schemas.microsoft.com/office/drawing/2014/main" id="{454555B0-777E-49EA-B990-B44C4432DACF}"/>
                </a:ext>
              </a:extLst>
            </p:cNvPr>
            <p:cNvSpPr txBox="1">
              <a:spLocks noChangeArrowheads="1"/>
            </p:cNvSpPr>
            <p:nvPr/>
          </p:nvSpPr>
          <p:spPr bwMode="auto">
            <a:xfrm>
              <a:off x="4145" y="3792"/>
              <a:ext cx="353"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300</a:t>
              </a:r>
            </a:p>
          </p:txBody>
        </p:sp>
        <p:sp>
          <p:nvSpPr>
            <p:cNvPr id="83995" name="Line 11">
              <a:extLst>
                <a:ext uri="{FF2B5EF4-FFF2-40B4-BE49-F238E27FC236}">
                  <a16:creationId xmlns:a16="http://schemas.microsoft.com/office/drawing/2014/main" id="{8576F8C6-31B3-481B-AD2C-E10A341027C4}"/>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3976" name="Group 12">
            <a:extLst>
              <a:ext uri="{FF2B5EF4-FFF2-40B4-BE49-F238E27FC236}">
                <a16:creationId xmlns:a16="http://schemas.microsoft.com/office/drawing/2014/main" id="{181E2A31-EEFA-4565-82CE-1DC7B9F4A35F}"/>
              </a:ext>
            </a:extLst>
          </p:cNvPr>
          <p:cNvGrpSpPr>
            <a:grpSpLocks/>
          </p:cNvGrpSpPr>
          <p:nvPr/>
        </p:nvGrpSpPr>
        <p:grpSpPr bwMode="auto">
          <a:xfrm>
            <a:off x="7339013" y="5486400"/>
            <a:ext cx="673100" cy="903288"/>
            <a:chOff x="4109" y="3456"/>
            <a:chExt cx="424" cy="569"/>
          </a:xfrm>
        </p:grpSpPr>
        <p:sp>
          <p:nvSpPr>
            <p:cNvPr id="83992" name="Text Box 13">
              <a:extLst>
                <a:ext uri="{FF2B5EF4-FFF2-40B4-BE49-F238E27FC236}">
                  <a16:creationId xmlns:a16="http://schemas.microsoft.com/office/drawing/2014/main" id="{2B854839-026F-4FD8-BF5F-3CAD913E60D7}"/>
                </a:ext>
              </a:extLst>
            </p:cNvPr>
            <p:cNvSpPr txBox="1">
              <a:spLocks noChangeArrowheads="1"/>
            </p:cNvSpPr>
            <p:nvPr/>
          </p:nvSpPr>
          <p:spPr bwMode="auto">
            <a:xfrm>
              <a:off x="4109" y="3792"/>
              <a:ext cx="424"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1500</a:t>
              </a:r>
            </a:p>
          </p:txBody>
        </p:sp>
        <p:sp>
          <p:nvSpPr>
            <p:cNvPr id="83993" name="Line 14">
              <a:extLst>
                <a:ext uri="{FF2B5EF4-FFF2-40B4-BE49-F238E27FC236}">
                  <a16:creationId xmlns:a16="http://schemas.microsoft.com/office/drawing/2014/main" id="{5C73532B-9B4B-480D-8232-279559A33590}"/>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3977" name="Group 15">
            <a:extLst>
              <a:ext uri="{FF2B5EF4-FFF2-40B4-BE49-F238E27FC236}">
                <a16:creationId xmlns:a16="http://schemas.microsoft.com/office/drawing/2014/main" id="{D9F4EDF5-4417-4E32-984A-6AB60B560337}"/>
              </a:ext>
            </a:extLst>
          </p:cNvPr>
          <p:cNvGrpSpPr>
            <a:grpSpLocks/>
          </p:cNvGrpSpPr>
          <p:nvPr/>
        </p:nvGrpSpPr>
        <p:grpSpPr bwMode="auto">
          <a:xfrm>
            <a:off x="8486776" y="5486400"/>
            <a:ext cx="663575" cy="903288"/>
            <a:chOff x="4112" y="3456"/>
            <a:chExt cx="418" cy="569"/>
          </a:xfrm>
        </p:grpSpPr>
        <p:sp>
          <p:nvSpPr>
            <p:cNvPr id="83990" name="Text Box 16">
              <a:extLst>
                <a:ext uri="{FF2B5EF4-FFF2-40B4-BE49-F238E27FC236}">
                  <a16:creationId xmlns:a16="http://schemas.microsoft.com/office/drawing/2014/main" id="{F53E5475-549B-4127-8C46-19F820A561A9}"/>
                </a:ext>
              </a:extLst>
            </p:cNvPr>
            <p:cNvSpPr txBox="1">
              <a:spLocks noChangeArrowheads="1"/>
            </p:cNvSpPr>
            <p:nvPr/>
          </p:nvSpPr>
          <p:spPr bwMode="auto">
            <a:xfrm>
              <a:off x="4112" y="3792"/>
              <a:ext cx="418" cy="2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latin typeface="Bradley Hand ITC" panose="03070402050302030203" pitchFamily="66" charset="0"/>
                </a:rPr>
                <a:t>1900</a:t>
              </a:r>
            </a:p>
          </p:txBody>
        </p:sp>
        <p:sp>
          <p:nvSpPr>
            <p:cNvPr id="83991" name="Line 17">
              <a:extLst>
                <a:ext uri="{FF2B5EF4-FFF2-40B4-BE49-F238E27FC236}">
                  <a16:creationId xmlns:a16="http://schemas.microsoft.com/office/drawing/2014/main" id="{8A37955B-0486-4F6D-88B3-19334361B3B6}"/>
                </a:ext>
              </a:extLst>
            </p:cNvPr>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3978" name="Line 18">
            <a:extLst>
              <a:ext uri="{FF2B5EF4-FFF2-40B4-BE49-F238E27FC236}">
                <a16:creationId xmlns:a16="http://schemas.microsoft.com/office/drawing/2014/main" id="{260B93C1-B34D-4228-B6D9-B5B6D970B30E}"/>
              </a:ext>
            </a:extLst>
          </p:cNvPr>
          <p:cNvSpPr>
            <a:spLocks noChangeShapeType="1"/>
          </p:cNvSpPr>
          <p:nvPr/>
        </p:nvSpPr>
        <p:spPr bwMode="auto">
          <a:xfrm>
            <a:off x="1752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3979" name="Group 19">
            <a:extLst>
              <a:ext uri="{FF2B5EF4-FFF2-40B4-BE49-F238E27FC236}">
                <a16:creationId xmlns:a16="http://schemas.microsoft.com/office/drawing/2014/main" id="{43100CF5-D176-4434-BA82-3391D7A7450C}"/>
              </a:ext>
            </a:extLst>
          </p:cNvPr>
          <p:cNvGrpSpPr>
            <a:grpSpLocks/>
          </p:cNvGrpSpPr>
          <p:nvPr/>
        </p:nvGrpSpPr>
        <p:grpSpPr bwMode="auto">
          <a:xfrm>
            <a:off x="7696200" y="4724400"/>
            <a:ext cx="2514600" cy="457200"/>
            <a:chOff x="4176" y="2976"/>
            <a:chExt cx="1296" cy="288"/>
          </a:xfrm>
        </p:grpSpPr>
        <p:sp>
          <p:nvSpPr>
            <p:cNvPr id="83987" name="Text Box 20">
              <a:extLst>
                <a:ext uri="{FF2B5EF4-FFF2-40B4-BE49-F238E27FC236}">
                  <a16:creationId xmlns:a16="http://schemas.microsoft.com/office/drawing/2014/main" id="{0AA31902-AEDF-4897-87B2-55F0CC905F2A}"/>
                </a:ext>
              </a:extLst>
            </p:cNvPr>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Liberal</a:t>
              </a:r>
            </a:p>
          </p:txBody>
        </p:sp>
        <p:sp>
          <p:nvSpPr>
            <p:cNvPr id="83988" name="Line 21">
              <a:extLst>
                <a:ext uri="{FF2B5EF4-FFF2-40B4-BE49-F238E27FC236}">
                  <a16:creationId xmlns:a16="http://schemas.microsoft.com/office/drawing/2014/main" id="{A5E4FC49-222D-4B05-B67C-A6E512F95099}"/>
                </a:ext>
              </a:extLst>
            </p:cNvPr>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89" name="Line 22">
              <a:extLst>
                <a:ext uri="{FF2B5EF4-FFF2-40B4-BE49-F238E27FC236}">
                  <a16:creationId xmlns:a16="http://schemas.microsoft.com/office/drawing/2014/main" id="{3332146D-B5A6-4CC4-9D2F-818B95A02F17}"/>
                </a:ext>
              </a:extLst>
            </p:cNvPr>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3980" name="Group 23">
            <a:extLst>
              <a:ext uri="{FF2B5EF4-FFF2-40B4-BE49-F238E27FC236}">
                <a16:creationId xmlns:a16="http://schemas.microsoft.com/office/drawing/2014/main" id="{E8289BE4-C11E-4B40-9564-3A6F87902E9D}"/>
              </a:ext>
            </a:extLst>
          </p:cNvPr>
          <p:cNvGrpSpPr>
            <a:grpSpLocks/>
          </p:cNvGrpSpPr>
          <p:nvPr/>
        </p:nvGrpSpPr>
        <p:grpSpPr bwMode="auto">
          <a:xfrm>
            <a:off x="8424864" y="4191000"/>
            <a:ext cx="2471737" cy="457200"/>
            <a:chOff x="4347" y="2640"/>
            <a:chExt cx="1557" cy="288"/>
          </a:xfrm>
        </p:grpSpPr>
        <p:sp>
          <p:nvSpPr>
            <p:cNvPr id="83985" name="Text Box 24">
              <a:extLst>
                <a:ext uri="{FF2B5EF4-FFF2-40B4-BE49-F238E27FC236}">
                  <a16:creationId xmlns:a16="http://schemas.microsoft.com/office/drawing/2014/main" id="{1229A991-4E91-4D2E-8D39-D6C45612CAD5}"/>
                </a:ext>
              </a:extLst>
            </p:cNvPr>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Liberation</a:t>
              </a:r>
            </a:p>
          </p:txBody>
        </p:sp>
        <p:sp>
          <p:nvSpPr>
            <p:cNvPr id="83986" name="Line 25">
              <a:extLst>
                <a:ext uri="{FF2B5EF4-FFF2-40B4-BE49-F238E27FC236}">
                  <a16:creationId xmlns:a16="http://schemas.microsoft.com/office/drawing/2014/main" id="{36E401E9-296C-41C7-A189-59A764B5D83A}"/>
                </a:ext>
              </a:extLst>
            </p:cNvPr>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8399" name="Group 31">
            <a:extLst>
              <a:ext uri="{FF2B5EF4-FFF2-40B4-BE49-F238E27FC236}">
                <a16:creationId xmlns:a16="http://schemas.microsoft.com/office/drawing/2014/main" id="{3A173F47-1185-4F47-9E55-3984EEA76C22}"/>
              </a:ext>
            </a:extLst>
          </p:cNvPr>
          <p:cNvGrpSpPr>
            <a:grpSpLocks/>
          </p:cNvGrpSpPr>
          <p:nvPr/>
        </p:nvGrpSpPr>
        <p:grpSpPr bwMode="auto">
          <a:xfrm>
            <a:off x="1676400" y="3657600"/>
            <a:ext cx="8686800" cy="457200"/>
            <a:chOff x="96" y="2304"/>
            <a:chExt cx="5472" cy="288"/>
          </a:xfrm>
        </p:grpSpPr>
        <p:sp>
          <p:nvSpPr>
            <p:cNvPr id="83982" name="Text Box 27">
              <a:extLst>
                <a:ext uri="{FF2B5EF4-FFF2-40B4-BE49-F238E27FC236}">
                  <a16:creationId xmlns:a16="http://schemas.microsoft.com/office/drawing/2014/main" id="{9CD5C22C-C70F-47CC-9A32-36BBC7709572}"/>
                </a:ext>
              </a:extLst>
            </p:cNvPr>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990000"/>
                  </a:solidFill>
                  <a:latin typeface="Calligrapher" pitchFamily="2" charset="0"/>
                </a:rPr>
                <a:t>Roman Catholic</a:t>
              </a:r>
            </a:p>
          </p:txBody>
        </p:sp>
        <p:sp>
          <p:nvSpPr>
            <p:cNvPr id="83983" name="Line 28">
              <a:extLst>
                <a:ext uri="{FF2B5EF4-FFF2-40B4-BE49-F238E27FC236}">
                  <a16:creationId xmlns:a16="http://schemas.microsoft.com/office/drawing/2014/main" id="{04D06B41-33D4-45F0-A401-CF60DAC879A2}"/>
                </a:ext>
              </a:extLst>
            </p:cNvPr>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84" name="Line 29">
              <a:extLst>
                <a:ext uri="{FF2B5EF4-FFF2-40B4-BE49-F238E27FC236}">
                  <a16:creationId xmlns:a16="http://schemas.microsoft.com/office/drawing/2014/main" id="{42A9678E-B0E9-4275-8174-FA54CBA4BB29}"/>
                </a:ext>
              </a:extLst>
            </p:cNvPr>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399"/>
                                        </p:tgtEl>
                                        <p:attrNameLst>
                                          <p:attrName>style.visibility</p:attrName>
                                        </p:attrNameLst>
                                      </p:cBhvr>
                                      <p:to>
                                        <p:strVal val="visible"/>
                                      </p:to>
                                    </p:set>
                                    <p:animEffect transition="in" filter="wipe(left)">
                                      <p:cBhvr>
                                        <p:cTn id="7" dur="500"/>
                                        <p:tgtEl>
                                          <p:spTgt spid="58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E40B62E-1058-4495-BEF7-40FFB9870DEE}"/>
              </a:ext>
            </a:extLst>
          </p:cNvPr>
          <p:cNvSpPr>
            <a:spLocks noGrp="1" noChangeArrowheads="1"/>
          </p:cNvSpPr>
          <p:nvPr>
            <p:ph type="title"/>
          </p:nvPr>
        </p:nvSpPr>
        <p:spPr>
          <a:xfrm>
            <a:off x="1524000" y="274638"/>
            <a:ext cx="9144000" cy="1143000"/>
          </a:xfrm>
        </p:spPr>
        <p:txBody>
          <a:bodyPr/>
          <a:lstStyle/>
          <a:p>
            <a:pPr eaLnBrk="1" hangingPunct="1">
              <a:defRPr/>
            </a:pPr>
            <a:r>
              <a:rPr lang="en-US" altLang="en-US"/>
              <a:t>the Nature of the Church</a:t>
            </a:r>
          </a:p>
        </p:txBody>
      </p:sp>
      <p:sp>
        <p:nvSpPr>
          <p:cNvPr id="86019" name="Rectangle 3">
            <a:extLst>
              <a:ext uri="{FF2B5EF4-FFF2-40B4-BE49-F238E27FC236}">
                <a16:creationId xmlns:a16="http://schemas.microsoft.com/office/drawing/2014/main" id="{E5CD34A6-E5C8-42C2-B67B-862E80A60C7E}"/>
              </a:ext>
            </a:extLst>
          </p:cNvPr>
          <p:cNvSpPr>
            <a:spLocks noGrp="1" noChangeArrowheads="1"/>
          </p:cNvSpPr>
          <p:nvPr>
            <p:ph type="body" idx="1"/>
          </p:nvPr>
        </p:nvSpPr>
        <p:spPr>
          <a:xfrm>
            <a:off x="3657600" y="1600201"/>
            <a:ext cx="6629400" cy="4525963"/>
          </a:xfrm>
        </p:spPr>
        <p:txBody>
          <a:bodyPr/>
          <a:lstStyle/>
          <a:p>
            <a:pPr marL="2008188" indent="-2008188">
              <a:buNone/>
            </a:pPr>
            <a:r>
              <a:rPr lang="en-US" altLang="en-US" b="1"/>
              <a:t>Belief: </a:t>
            </a:r>
            <a:r>
              <a:rPr lang="en-US" altLang="en-US"/>
              <a:t>	The Church is the institutional authority given by God, led by the Pope, which Christ uses to administer His grace. It includes all those who submit to its mandates, doctrine, and instructions.</a:t>
            </a:r>
          </a:p>
          <a:p>
            <a:pPr marL="2008188" indent="-2008188">
              <a:buNone/>
            </a:pPr>
            <a:r>
              <a:rPr lang="en-US" altLang="en-US" b="1"/>
              <a:t>Adherents</a:t>
            </a:r>
            <a:r>
              <a:rPr lang="en-US" altLang="en-US"/>
              <a:t>:	Most Roman Catholics pre-Vatican II.</a:t>
            </a:r>
            <a:r>
              <a:rPr lang="en-US" altLang="en-US" b="1"/>
              <a:t>	</a:t>
            </a:r>
            <a:endParaRPr lang="en-US" alt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1BBF30A3-8CE2-4B29-9D62-93F1854CBE57}"/>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23" name="Rectangle 3">
            <a:extLst>
              <a:ext uri="{FF2B5EF4-FFF2-40B4-BE49-F238E27FC236}">
                <a16:creationId xmlns:a16="http://schemas.microsoft.com/office/drawing/2014/main" id="{F396FC81-F6B4-4A80-8E75-FA7F7EA37B83}"/>
              </a:ext>
            </a:extLst>
          </p:cNvPr>
          <p:cNvSpPr>
            <a:spLocks noChangeArrowheads="1"/>
          </p:cNvSpPr>
          <p:nvPr/>
        </p:nvSpPr>
        <p:spPr bwMode="auto">
          <a:xfrm>
            <a:off x="2886076" y="2270126"/>
            <a:ext cx="6627813"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6000" i="1">
                <a:solidFill>
                  <a:srgbClr val="800000"/>
                </a:solidFill>
                <a:effectLst>
                  <a:outerShdw blurRad="38100" dist="38100" dir="2700000" algn="tl">
                    <a:srgbClr val="C0C0C0"/>
                  </a:outerShdw>
                </a:effectLst>
                <a:latin typeface="Perpetua" panose="02020502060401020303" pitchFamily="18" charset="0"/>
              </a:rPr>
              <a:t>extra ecclesiam nulla salus</a:t>
            </a:r>
          </a:p>
        </p:txBody>
      </p:sp>
      <p:sp>
        <p:nvSpPr>
          <p:cNvPr id="30724" name="Rectangle 4">
            <a:extLst>
              <a:ext uri="{FF2B5EF4-FFF2-40B4-BE49-F238E27FC236}">
                <a16:creationId xmlns:a16="http://schemas.microsoft.com/office/drawing/2014/main" id="{0D66FAB2-457D-4960-AC1D-F172FE1B8679}"/>
              </a:ext>
            </a:extLst>
          </p:cNvPr>
          <p:cNvSpPr>
            <a:spLocks noChangeArrowheads="1"/>
          </p:cNvSpPr>
          <p:nvPr/>
        </p:nvSpPr>
        <p:spPr bwMode="auto">
          <a:xfrm>
            <a:off x="2393951" y="3260726"/>
            <a:ext cx="7745413"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4000">
                <a:effectLst>
                  <a:outerShdw blurRad="38100" dist="38100" dir="2700000" algn="tl">
                    <a:srgbClr val="C0C0C0"/>
                  </a:outerShdw>
                </a:effectLst>
                <a:latin typeface="Perpetua" panose="02020502060401020303" pitchFamily="18" charset="0"/>
              </a:rPr>
              <a:t>“outside the Church there is no salvation”</a:t>
            </a:r>
          </a:p>
        </p:txBody>
      </p:sp>
      <p:sp>
        <p:nvSpPr>
          <p:cNvPr id="88069" name="Text Box 5">
            <a:extLst>
              <a:ext uri="{FF2B5EF4-FFF2-40B4-BE49-F238E27FC236}">
                <a16:creationId xmlns:a16="http://schemas.microsoft.com/office/drawing/2014/main" id="{E1D0A889-2A62-454C-9595-162F06CDD2BC}"/>
              </a:ext>
            </a:extLst>
          </p:cNvPr>
          <p:cNvSpPr txBox="1">
            <a:spLocks noChangeArrowheads="1"/>
          </p:cNvSpPr>
          <p:nvPr/>
        </p:nvSpPr>
        <p:spPr bwMode="auto">
          <a:xfrm>
            <a:off x="1981200" y="4038601"/>
            <a:ext cx="8153400" cy="265747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Perpetua" panose="02020502060401020303" pitchFamily="18" charset="0"/>
              </a:rPr>
              <a:t>A maxim of Cyprian (d. 258, Epistles, 73.21) understood differently by Roman Catholics and Protestants. Protestants would agree with this statement so long as the word “church” is defined as the body of Christ. Roman Catholics (pre-Vatican II) have traditionally taught that there is no salvation without submission to the institution of the Church, specifically the Roman Catholic Church who administers the grace of God through the sacraments.</a:t>
            </a:r>
          </a:p>
        </p:txBody>
      </p:sp>
      <p:sp>
        <p:nvSpPr>
          <p:cNvPr id="30726" name="Rectangle 6">
            <a:extLst>
              <a:ext uri="{FF2B5EF4-FFF2-40B4-BE49-F238E27FC236}">
                <a16:creationId xmlns:a16="http://schemas.microsoft.com/office/drawing/2014/main" id="{6CB00FBE-691B-49CC-B0B4-E657E610B721}"/>
              </a:ext>
            </a:extLst>
          </p:cNvPr>
          <p:cNvSpPr>
            <a:spLocks noGrp="1" noChangeArrowheads="1"/>
          </p:cNvSpPr>
          <p:nvPr>
            <p:ph type="title"/>
          </p:nvPr>
        </p:nvSpPr>
        <p:spPr/>
        <p:txBody>
          <a:bodyPr/>
          <a:lstStyle/>
          <a:p>
            <a:pPr marL="762000" indent="-762000">
              <a:defRPr/>
            </a:pPr>
            <a:r>
              <a:rPr lang="en-US" altLang="en-US"/>
              <a:t>the Nature of the Church</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42EB4C45-4F74-436B-B18F-B8B88E9BA7B3}"/>
              </a:ext>
            </a:extLst>
          </p:cNvPr>
          <p:cNvSpPr>
            <a:spLocks noChangeArrowheads="1"/>
          </p:cNvSpPr>
          <p:nvPr/>
        </p:nvSpPr>
        <p:spPr bwMode="auto">
          <a:xfrm>
            <a:off x="1524001" y="3244334"/>
            <a:ext cx="184731" cy="3693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71" name="Rectangle 3">
            <a:extLst>
              <a:ext uri="{FF2B5EF4-FFF2-40B4-BE49-F238E27FC236}">
                <a16:creationId xmlns:a16="http://schemas.microsoft.com/office/drawing/2014/main" id="{C07BF58D-80EE-4020-A433-B20A3B9AC315}"/>
              </a:ext>
            </a:extLst>
          </p:cNvPr>
          <p:cNvSpPr>
            <a:spLocks noChangeArrowheads="1"/>
          </p:cNvSpPr>
          <p:nvPr/>
        </p:nvSpPr>
        <p:spPr bwMode="auto">
          <a:xfrm>
            <a:off x="4314826" y="2270126"/>
            <a:ext cx="3768725"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6000" i="1">
                <a:solidFill>
                  <a:srgbClr val="800000"/>
                </a:solidFill>
                <a:effectLst>
                  <a:outerShdw blurRad="38100" dist="38100" dir="2700000" algn="tl">
                    <a:srgbClr val="C0C0C0"/>
                  </a:outerShdw>
                </a:effectLst>
                <a:latin typeface="Perpetua" panose="02020502060401020303" pitchFamily="18" charset="0"/>
              </a:rPr>
              <a:t>mater fidelium</a:t>
            </a:r>
          </a:p>
        </p:txBody>
      </p:sp>
      <p:sp>
        <p:nvSpPr>
          <p:cNvPr id="32772" name="Rectangle 4">
            <a:extLst>
              <a:ext uri="{FF2B5EF4-FFF2-40B4-BE49-F238E27FC236}">
                <a16:creationId xmlns:a16="http://schemas.microsoft.com/office/drawing/2014/main" id="{D02A7F6E-035E-4C88-981C-354DD6B637F9}"/>
              </a:ext>
            </a:extLst>
          </p:cNvPr>
          <p:cNvSpPr>
            <a:spLocks noChangeArrowheads="1"/>
          </p:cNvSpPr>
          <p:nvPr/>
        </p:nvSpPr>
        <p:spPr bwMode="auto">
          <a:xfrm>
            <a:off x="4048125" y="3260726"/>
            <a:ext cx="442595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defRPr/>
            </a:pPr>
            <a:r>
              <a:rPr lang="en-US" altLang="en-US" sz="4000">
                <a:effectLst>
                  <a:outerShdw blurRad="38100" dist="38100" dir="2700000" algn="tl">
                    <a:srgbClr val="C0C0C0"/>
                  </a:outerShdw>
                </a:effectLst>
                <a:latin typeface="Perpetua" panose="02020502060401020303" pitchFamily="18" charset="0"/>
              </a:rPr>
              <a:t>“mother of the faithful”</a:t>
            </a:r>
          </a:p>
        </p:txBody>
      </p:sp>
      <p:sp>
        <p:nvSpPr>
          <p:cNvPr id="90117" name="Text Box 5">
            <a:extLst>
              <a:ext uri="{FF2B5EF4-FFF2-40B4-BE49-F238E27FC236}">
                <a16:creationId xmlns:a16="http://schemas.microsoft.com/office/drawing/2014/main" id="{BA05FAC7-41F6-4E0E-9BB1-C8D9B1E106BE}"/>
              </a:ext>
            </a:extLst>
          </p:cNvPr>
          <p:cNvSpPr txBox="1">
            <a:spLocks noChangeArrowheads="1"/>
          </p:cNvSpPr>
          <p:nvPr/>
        </p:nvSpPr>
        <p:spPr bwMode="auto">
          <a:xfrm>
            <a:off x="1981200" y="4527551"/>
            <a:ext cx="8153400" cy="1196975"/>
          </a:xfrm>
          <a:prstGeom prst="rect">
            <a:avLst/>
          </a:prstGeom>
          <a:solidFill>
            <a:schemeClr val="bg1"/>
          </a:solidFill>
          <a:ln w="9525" algn="ctr">
            <a:solidFill>
              <a:schemeClr val="tx1"/>
            </a:solidFill>
            <a:miter lim="800000"/>
            <a:headEnd/>
            <a:tailEnd/>
          </a:ln>
          <a:effectLst>
            <a:outerShdw dist="107763" dir="135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858838" indent="-342900">
              <a:defRPr>
                <a:solidFill>
                  <a:schemeClr val="tx1"/>
                </a:solidFill>
                <a:latin typeface="Arial" panose="020B0604020202020204" pitchFamily="34" charset="0"/>
              </a:defRPr>
            </a:lvl2pPr>
            <a:lvl3pPr marL="1316038" indent="-342900">
              <a:defRPr>
                <a:solidFill>
                  <a:schemeClr val="tx1"/>
                </a:solidFill>
                <a:latin typeface="Arial" panose="020B0604020202020204" pitchFamily="34" charset="0"/>
              </a:defRPr>
            </a:lvl3pPr>
            <a:lvl4pPr marL="1773238" indent="-342900">
              <a:defRPr>
                <a:solidFill>
                  <a:schemeClr val="tx1"/>
                </a:solidFill>
                <a:latin typeface="Arial" panose="020B0604020202020204" pitchFamily="34" charset="0"/>
              </a:defRPr>
            </a:lvl4pPr>
            <a:lvl5pPr marL="2230438" indent="-342900">
              <a:defRPr>
                <a:solidFill>
                  <a:schemeClr val="tx1"/>
                </a:solidFill>
                <a:latin typeface="Arial" panose="020B0604020202020204" pitchFamily="34" charset="0"/>
              </a:defRPr>
            </a:lvl5pPr>
            <a:lvl6pPr marL="2687638" indent="-342900" eaLnBrk="0" fontAlgn="base" hangingPunct="0">
              <a:spcBef>
                <a:spcPct val="0"/>
              </a:spcBef>
              <a:spcAft>
                <a:spcPct val="0"/>
              </a:spcAft>
              <a:defRPr>
                <a:solidFill>
                  <a:schemeClr val="tx1"/>
                </a:solidFill>
                <a:latin typeface="Arial" panose="020B0604020202020204" pitchFamily="34" charset="0"/>
              </a:defRPr>
            </a:lvl6pPr>
            <a:lvl7pPr marL="3144838" indent="-342900" eaLnBrk="0" fontAlgn="base" hangingPunct="0">
              <a:spcBef>
                <a:spcPct val="0"/>
              </a:spcBef>
              <a:spcAft>
                <a:spcPct val="0"/>
              </a:spcAft>
              <a:defRPr>
                <a:solidFill>
                  <a:schemeClr val="tx1"/>
                </a:solidFill>
                <a:latin typeface="Arial" panose="020B0604020202020204" pitchFamily="34" charset="0"/>
              </a:defRPr>
            </a:lvl7pPr>
            <a:lvl8pPr marL="3602038" indent="-342900" eaLnBrk="0" fontAlgn="base" hangingPunct="0">
              <a:spcBef>
                <a:spcPct val="0"/>
              </a:spcBef>
              <a:spcAft>
                <a:spcPct val="0"/>
              </a:spcAft>
              <a:defRPr>
                <a:solidFill>
                  <a:schemeClr val="tx1"/>
                </a:solidFill>
                <a:latin typeface="Arial" panose="020B0604020202020204" pitchFamily="34" charset="0"/>
              </a:defRPr>
            </a:lvl8pPr>
            <a:lvl9pPr marL="4059238"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Perpetua" panose="02020502060401020303" pitchFamily="18" charset="0"/>
              </a:rPr>
              <a:t>A description of the institution of the Church in relation to those who are her members. The institutional Church is the mother of the saints, keeping them pure and administering grace through the sacraments.</a:t>
            </a:r>
          </a:p>
        </p:txBody>
      </p:sp>
      <p:sp>
        <p:nvSpPr>
          <p:cNvPr id="32774" name="Rectangle 6">
            <a:extLst>
              <a:ext uri="{FF2B5EF4-FFF2-40B4-BE49-F238E27FC236}">
                <a16:creationId xmlns:a16="http://schemas.microsoft.com/office/drawing/2014/main" id="{5704F3A2-F6DF-441A-B042-0E1BCABCCA18}"/>
              </a:ext>
            </a:extLst>
          </p:cNvPr>
          <p:cNvSpPr>
            <a:spLocks noGrp="1" noChangeArrowheads="1"/>
          </p:cNvSpPr>
          <p:nvPr>
            <p:ph type="title"/>
          </p:nvPr>
        </p:nvSpPr>
        <p:spPr/>
        <p:txBody>
          <a:bodyPr/>
          <a:lstStyle/>
          <a:p>
            <a:pPr marL="762000" indent="-762000">
              <a:defRPr/>
            </a:pPr>
            <a:r>
              <a:rPr lang="en-US" altLang="en-US"/>
              <a:t>the Nature of the Church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cclesiology &amp; Eschatology Teacher Presentation (July 2005)">
  <a:themeElements>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clesiology &amp; Eschatology Teacher Presentation (July 2005)">
      <a:majorFont>
        <a:latin typeface="Perpetua Titling MT"/>
        <a:ea typeface=""/>
        <a:cs typeface=""/>
      </a:majorFont>
      <a:minorFont>
        <a:latin typeface="Perpet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9182</Words>
  <Application>Microsoft Office PowerPoint</Application>
  <PresentationFormat>Widescreen</PresentationFormat>
  <Paragraphs>1016</Paragraphs>
  <Slides>114</Slides>
  <Notes>82</Notes>
  <HiddenSlides>0</HiddenSlides>
  <MMClips>0</MMClips>
  <ScaleCrop>false</ScaleCrop>
  <HeadingPairs>
    <vt:vector size="6" baseType="variant">
      <vt:variant>
        <vt:lpstr>Fonts Used</vt:lpstr>
      </vt:variant>
      <vt:variant>
        <vt:i4>16</vt:i4>
      </vt:variant>
      <vt:variant>
        <vt:lpstr>Theme</vt:lpstr>
      </vt:variant>
      <vt:variant>
        <vt:i4>2</vt:i4>
      </vt:variant>
      <vt:variant>
        <vt:lpstr>Slide Titles</vt:lpstr>
      </vt:variant>
      <vt:variant>
        <vt:i4>114</vt:i4>
      </vt:variant>
    </vt:vector>
  </HeadingPairs>
  <TitlesOfParts>
    <vt:vector size="132" baseType="lpstr">
      <vt:lpstr>SimSun</vt:lpstr>
      <vt:lpstr>Algerian</vt:lpstr>
      <vt:lpstr>Arial</vt:lpstr>
      <vt:lpstr>Bradley Hand ITC</vt:lpstr>
      <vt:lpstr>Brisk Extended</vt:lpstr>
      <vt:lpstr>Calibri</vt:lpstr>
      <vt:lpstr>Calibri Light</vt:lpstr>
      <vt:lpstr>Calligrapher</vt:lpstr>
      <vt:lpstr>Herald</vt:lpstr>
      <vt:lpstr>Magneto</vt:lpstr>
      <vt:lpstr>Pegasus</vt:lpstr>
      <vt:lpstr>Perpetua</vt:lpstr>
      <vt:lpstr>Perpetua Titling MT</vt:lpstr>
      <vt:lpstr>Playbill</vt:lpstr>
      <vt:lpstr>Times New Roman</vt:lpstr>
      <vt:lpstr>Wide Latin</vt:lpstr>
      <vt:lpstr>Office Theme</vt:lpstr>
      <vt:lpstr>Ecclesiology &amp; Eschatology Teacher Presentation (July 2005)</vt:lpstr>
      <vt:lpstr>Session 1: the Nature of the Church</vt:lpstr>
      <vt:lpstr>Question</vt:lpstr>
      <vt:lpstr>PowerPoint Presentation</vt:lpstr>
      <vt:lpstr>What is the Church?</vt:lpstr>
      <vt:lpstr>What is the Church?</vt:lpstr>
      <vt:lpstr>What is the Church?</vt:lpstr>
      <vt:lpstr>What is the Church?</vt:lpstr>
      <vt:lpstr>What is the Church?</vt:lpstr>
      <vt:lpstr>What is the Church?</vt:lpstr>
      <vt:lpstr>Question</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Discussion Groups</vt:lpstr>
      <vt:lpstr>Session 1: the Nature of the Church</vt:lpstr>
      <vt:lpstr>Question</vt:lpstr>
      <vt:lpstr>PowerPoint Presentation</vt:lpstr>
      <vt:lpstr>What is the Church?</vt:lpstr>
      <vt:lpstr>What is the Church?</vt:lpstr>
      <vt:lpstr>What is the Church?</vt:lpstr>
      <vt:lpstr>What is the Church?</vt:lpstr>
      <vt:lpstr>What is the Church?</vt:lpstr>
      <vt:lpstr>What is the Church?</vt:lpstr>
      <vt:lpstr>Question</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Discussion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the Nature of the Church</dc:title>
  <dc:creator>Graham</dc:creator>
  <cp:lastModifiedBy>Graham</cp:lastModifiedBy>
  <cp:revision>1</cp:revision>
  <dcterms:created xsi:type="dcterms:W3CDTF">2018-09-09T17:12:18Z</dcterms:created>
  <dcterms:modified xsi:type="dcterms:W3CDTF">2018-09-09T17:13:07Z</dcterms:modified>
</cp:coreProperties>
</file>