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79" r:id="rId5"/>
    <p:sldId id="280" r:id="rId6"/>
    <p:sldId id="281" r:id="rId7"/>
    <p:sldId id="282" r:id="rId8"/>
    <p:sldId id="283" r:id="rId9"/>
    <p:sldId id="2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D3507-D37F-4768-8AC8-2B677B2C7611}"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C29F9-98A7-411E-B041-59BED8076DF4}" type="slidenum">
              <a:rPr lang="en-US" smtClean="0"/>
              <a:t>‹#›</a:t>
            </a:fld>
            <a:endParaRPr lang="en-US"/>
          </a:p>
        </p:txBody>
      </p:sp>
    </p:spTree>
    <p:extLst>
      <p:ext uri="{BB962C8B-B14F-4D97-AF65-F5344CB8AC3E}">
        <p14:creationId xmlns:p14="http://schemas.microsoft.com/office/powerpoint/2010/main" val="160616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Copyright, 2009, C. Michael Patton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06B55-BC84-4215-9CFF-C1125F933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Presentation</a:t>
            </a:r>
            <a:r>
              <a:rPr lang="en-US" baseline="0" dirty="0"/>
              <a:t> notes:</a:t>
            </a:r>
          </a:p>
          <a:p>
            <a:r>
              <a:rPr lang="en-US" baseline="0" dirty="0"/>
              <a:t>This is not to say that the death of the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06B55-BC84-4215-9CFF-C1125F933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The point here is to demonstrate</a:t>
            </a:r>
            <a:r>
              <a:rPr lang="en-US" baseline="0" dirty="0"/>
              <a:t> that the resurrection of Christ is the central element to all our faith. It is the apex of history. If Christ is risen, than Christianity is true, no matter what your position on many other points of faith. If Christ has not risen, then Christianity is not true. </a:t>
            </a:r>
          </a:p>
          <a:p>
            <a:endParaRPr lang="en-US" baseline="0" dirty="0"/>
          </a:p>
          <a:p>
            <a:r>
              <a:rPr lang="en-US" baseline="0" dirty="0"/>
              <a:t>Illustration #1:</a:t>
            </a:r>
            <a:br>
              <a:rPr lang="en-US" baseline="0" dirty="0"/>
            </a:br>
            <a:r>
              <a:rPr lang="en-US" baseline="0" dirty="0"/>
              <a:t>I heard a church leader interviewed on television that said that the historicity of Christianity is not important to him. What is important is his faith. “If they happened to find Christ’s remains and could prove it was him,” he said, “my faith would not be affected.”</a:t>
            </a:r>
          </a:p>
          <a:p>
            <a:endParaRPr lang="en-US" baseline="0" dirty="0"/>
          </a:p>
          <a:p>
            <a:r>
              <a:rPr lang="en-US" baseline="0" dirty="0"/>
              <a:t>Illustration #2:</a:t>
            </a:r>
          </a:p>
          <a:p>
            <a:r>
              <a:rPr lang="en-US" baseline="0" dirty="0"/>
              <a:t>I have been in a conversation recently with a pastor at a certain church who is losing his faith. He brought up some issues in the Old Testament that he was not sure were true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06B55-BC84-4215-9CFF-C1125F933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pic>
        <p:nvPicPr>
          <p:cNvPr id="7" name="Picture 2" descr="C:\Users\Owner\Desktop\Recent lessons\Seven Events that Shaped Christianity\header.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33896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9218" name="Picture 2" descr="C:\Users\Owner\Desktop\Recent lessons\Seven Events that Shaped Christianity\slidemaster5.jpg"/>
          <p:cNvPicPr>
            <a:picLocks noChangeAspect="1" noChangeArrowheads="1"/>
          </p:cNvPicPr>
          <p:nvPr userDrawn="1"/>
        </p:nvPicPr>
        <p:blipFill>
          <a:blip r:embed="rId2" cstate="screen"/>
          <a:srcRect/>
          <a:stretch>
            <a:fillRect/>
          </a:stretch>
        </p:blipFill>
        <p:spPr bwMode="auto">
          <a:xfrm>
            <a:off x="1" y="0"/>
            <a:ext cx="12192001" cy="6858000"/>
          </a:xfrm>
          <a:prstGeom prst="rect">
            <a:avLst/>
          </a:prstGeom>
          <a:noFill/>
        </p:spPr>
      </p:pic>
      <p:sp>
        <p:nvSpPr>
          <p:cNvPr id="2" name="Title 1"/>
          <p:cNvSpPr>
            <a:spLocks noGrp="1"/>
          </p:cNvSpPr>
          <p:nvPr>
            <p:ph type="title"/>
          </p:nvPr>
        </p:nvSpPr>
        <p:spPr>
          <a:xfrm>
            <a:off x="1320800" y="2743200"/>
            <a:ext cx="9550400" cy="990600"/>
          </a:xfrm>
        </p:spPr>
        <p:txBody>
          <a:bodyPr anchor="t">
            <a:normAutofit/>
          </a:bodyPr>
          <a:lstStyle>
            <a:lvl1pPr algn="ctr">
              <a:defRPr sz="5400" b="0" cap="none" baseline="0">
                <a:latin typeface="Papyrus" pitchFamily="66" charset="0"/>
              </a:defRPr>
            </a:lvl1pPr>
          </a:lstStyle>
          <a:p>
            <a:endParaRPr lang="en-US" dirty="0"/>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101656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0242" name="Picture 2" descr="C:\Users\Owner\Desktop\Recent lessons\Seven Events that Shaped Christianity\slide5.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727200" y="762000"/>
            <a:ext cx="9448800" cy="1143000"/>
          </a:xfrm>
        </p:spPr>
        <p:txBody>
          <a:bodyPr/>
          <a:lstStyle>
            <a:lvl1pPr>
              <a:defRPr>
                <a:latin typeface="Papyrus" pitchFamily="66" charset="0"/>
              </a:defRPr>
            </a:lvl1pPr>
          </a:lstStyle>
          <a:p>
            <a:r>
              <a:rPr lang="en-US" dirty="0"/>
              <a:t>Click to edit Master title style</a:t>
            </a:r>
          </a:p>
        </p:txBody>
      </p:sp>
      <p:sp>
        <p:nvSpPr>
          <p:cNvPr id="3" name="Content Placeholder 2"/>
          <p:cNvSpPr>
            <a:spLocks noGrp="1"/>
          </p:cNvSpPr>
          <p:nvPr>
            <p:ph idx="1"/>
          </p:nvPr>
        </p:nvSpPr>
        <p:spPr>
          <a:xfrm>
            <a:off x="812800" y="2133601"/>
            <a:ext cx="10261600" cy="3992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227616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1266" name="Picture 2" descr="C:\Users\Owner\Desktop\Recent lessons\Seven Events that Shaped Christianity\slidemaster6.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320800" y="2743200"/>
            <a:ext cx="9550400" cy="990600"/>
          </a:xfrm>
        </p:spPr>
        <p:txBody>
          <a:bodyPr anchor="t">
            <a:normAutofit/>
          </a:bodyPr>
          <a:lstStyle>
            <a:lvl1pPr algn="ctr">
              <a:defRPr sz="5400" b="0" cap="none" baseline="0">
                <a:latin typeface="Papyrus" pitchFamily="66" charset="0"/>
              </a:defRPr>
            </a:lvl1pPr>
          </a:lstStyle>
          <a:p>
            <a:endParaRPr lang="en-US" dirty="0"/>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1507385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12290" name="Picture 2" descr="C:\Users\Owner\Desktop\Recent lessons\Seven Events that Shaped Christianity\slide6.jpg"/>
          <p:cNvPicPr>
            <a:picLocks noChangeAspect="1" noChangeArrowheads="1"/>
          </p:cNvPicPr>
          <p:nvPr userDrawn="1"/>
        </p:nvPicPr>
        <p:blipFill>
          <a:blip r:embed="rId2" cstate="screen"/>
          <a:srcRect/>
          <a:stretch>
            <a:fillRect/>
          </a:stretch>
        </p:blipFill>
        <p:spPr bwMode="auto">
          <a:xfrm>
            <a:off x="1" y="0"/>
            <a:ext cx="12192001" cy="6858000"/>
          </a:xfrm>
          <a:prstGeom prst="rect">
            <a:avLst/>
          </a:prstGeom>
          <a:noFill/>
        </p:spPr>
      </p:pic>
      <p:sp>
        <p:nvSpPr>
          <p:cNvPr id="2" name="Title 1"/>
          <p:cNvSpPr>
            <a:spLocks noGrp="1"/>
          </p:cNvSpPr>
          <p:nvPr>
            <p:ph type="title"/>
          </p:nvPr>
        </p:nvSpPr>
        <p:spPr>
          <a:xfrm>
            <a:off x="1727200" y="762000"/>
            <a:ext cx="9448800" cy="1143000"/>
          </a:xfrm>
        </p:spPr>
        <p:txBody>
          <a:bodyPr/>
          <a:lstStyle>
            <a:lvl1pPr>
              <a:defRPr>
                <a:latin typeface="Papyrus" pitchFamily="66" charset="0"/>
              </a:defRPr>
            </a:lvl1pPr>
          </a:lstStyle>
          <a:p>
            <a:r>
              <a:rPr lang="en-US" dirty="0"/>
              <a:t>Click to edit Master title style</a:t>
            </a:r>
          </a:p>
        </p:txBody>
      </p:sp>
      <p:sp>
        <p:nvSpPr>
          <p:cNvPr id="3" name="Content Placeholder 2"/>
          <p:cNvSpPr>
            <a:spLocks noGrp="1"/>
          </p:cNvSpPr>
          <p:nvPr>
            <p:ph idx="1"/>
          </p:nvPr>
        </p:nvSpPr>
        <p:spPr>
          <a:xfrm>
            <a:off x="812800" y="2133601"/>
            <a:ext cx="10261600" cy="3992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1244699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3315" name="Picture 3" descr="C:\Users\Owner\Desktop\Recent lessons\Seven Events that Shaped Christianity\slidemaster7.jpg"/>
          <p:cNvPicPr>
            <a:picLocks noChangeAspect="1" noChangeArrowheads="1"/>
          </p:cNvPicPr>
          <p:nvPr userDrawn="1"/>
        </p:nvPicPr>
        <p:blipFill>
          <a:blip r:embed="rId2" cstate="screen"/>
          <a:srcRect/>
          <a:stretch>
            <a:fillRect/>
          </a:stretch>
        </p:blipFill>
        <p:spPr bwMode="auto">
          <a:xfrm>
            <a:off x="1" y="0"/>
            <a:ext cx="12192001" cy="6858000"/>
          </a:xfrm>
          <a:prstGeom prst="rect">
            <a:avLst/>
          </a:prstGeom>
          <a:noFill/>
        </p:spPr>
      </p:pic>
      <p:sp>
        <p:nvSpPr>
          <p:cNvPr id="2" name="Title 1"/>
          <p:cNvSpPr>
            <a:spLocks noGrp="1"/>
          </p:cNvSpPr>
          <p:nvPr>
            <p:ph type="title"/>
          </p:nvPr>
        </p:nvSpPr>
        <p:spPr>
          <a:xfrm>
            <a:off x="1320800" y="2743200"/>
            <a:ext cx="9550400" cy="990600"/>
          </a:xfrm>
        </p:spPr>
        <p:txBody>
          <a:bodyPr anchor="t">
            <a:normAutofit/>
          </a:bodyPr>
          <a:lstStyle>
            <a:lvl1pPr algn="ctr">
              <a:defRPr sz="5400" b="0" cap="none" baseline="0">
                <a:latin typeface="Papyrus" pitchFamily="66" charset="0"/>
              </a:defRPr>
            </a:lvl1pPr>
          </a:lstStyle>
          <a:p>
            <a:endParaRPr lang="en-US" dirty="0"/>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340321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8" name="Picture 2" descr="C:\Users\Owner\Desktop\Recent lessons\Seven Events that Shaped Christianity\slide7.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727200" y="762000"/>
            <a:ext cx="9448800" cy="1143000"/>
          </a:xfrm>
        </p:spPr>
        <p:txBody>
          <a:bodyPr/>
          <a:lstStyle>
            <a:lvl1pPr>
              <a:defRPr>
                <a:latin typeface="Papyrus" pitchFamily="66" charset="0"/>
              </a:defRPr>
            </a:lvl1pPr>
          </a:lstStyle>
          <a:p>
            <a:r>
              <a:rPr lang="en-US" dirty="0"/>
              <a:t>Click to edit Master title style</a:t>
            </a:r>
          </a:p>
        </p:txBody>
      </p:sp>
      <p:sp>
        <p:nvSpPr>
          <p:cNvPr id="3" name="Content Placeholder 2"/>
          <p:cNvSpPr>
            <a:spLocks noGrp="1"/>
          </p:cNvSpPr>
          <p:nvPr>
            <p:ph idx="1"/>
          </p:nvPr>
        </p:nvSpPr>
        <p:spPr>
          <a:xfrm>
            <a:off x="812800" y="2133601"/>
            <a:ext cx="10261600" cy="3992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33354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7200" y="762000"/>
            <a:ext cx="9448800" cy="1143000"/>
          </a:xfrm>
        </p:spPr>
        <p:txBody>
          <a:bodyPr/>
          <a:lstStyle>
            <a:lvl1pPr>
              <a:defRPr>
                <a:latin typeface="Papyrus" pitchFamily="66" charset="0"/>
              </a:defRPr>
            </a:lvl1pPr>
          </a:lstStyle>
          <a:p>
            <a:r>
              <a:rPr lang="en-US" dirty="0"/>
              <a:t>Click to edit Master title style</a:t>
            </a:r>
          </a:p>
        </p:txBody>
      </p:sp>
      <p:sp>
        <p:nvSpPr>
          <p:cNvPr id="3" name="Content Placeholder 2"/>
          <p:cNvSpPr>
            <a:spLocks noGrp="1"/>
          </p:cNvSpPr>
          <p:nvPr>
            <p:ph idx="1"/>
          </p:nvPr>
        </p:nvSpPr>
        <p:spPr>
          <a:xfrm>
            <a:off x="812800" y="2133601"/>
            <a:ext cx="10261600" cy="3992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pic>
        <p:nvPicPr>
          <p:cNvPr id="14338" name="Picture 2" descr="C:\Users\Owner\Desktop\Recent lessons\Seven Events that Shaped Christianity\Outline.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37080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277600" cy="1143000"/>
          </a:xfrm>
        </p:spPr>
        <p:txBody>
          <a:bodyPr/>
          <a:lstStyle/>
          <a:p>
            <a:r>
              <a:rPr lang="en-US"/>
              <a:t>Click to edit Master title style</a:t>
            </a:r>
          </a:p>
        </p:txBody>
      </p:sp>
      <p:sp>
        <p:nvSpPr>
          <p:cNvPr id="3" name="Text Placeholder 2"/>
          <p:cNvSpPr>
            <a:spLocks noGrp="1"/>
          </p:cNvSpPr>
          <p:nvPr>
            <p:ph type="body" sz="half" idx="1"/>
          </p:nvPr>
        </p:nvSpPr>
        <p:spPr>
          <a:xfrm>
            <a:off x="2438400" y="1600201"/>
            <a:ext cx="4521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62800" y="1600201"/>
            <a:ext cx="4521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8A756480-FFB3-4EAA-B896-CE84507E161C}"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 Copyright 2002-2005, The Theology Program</a:t>
            </a:r>
          </a:p>
        </p:txBody>
      </p:sp>
    </p:spTree>
    <p:extLst>
      <p:ext uri="{BB962C8B-B14F-4D97-AF65-F5344CB8AC3E}">
        <p14:creationId xmlns:p14="http://schemas.microsoft.com/office/powerpoint/2010/main" val="14556461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3FD507-C77F-460B-BB78-496CE3C3B1A4}"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7E725-F4E9-4F38-83E3-195A3F59DB0A}" type="slidenum">
              <a:rPr lang="en-US" smtClean="0"/>
              <a:pPr/>
              <a:t>‹#›</a:t>
            </a:fld>
            <a:endParaRPr lang="en-US"/>
          </a:p>
        </p:txBody>
      </p:sp>
    </p:spTree>
    <p:extLst>
      <p:ext uri="{BB962C8B-B14F-4D97-AF65-F5344CB8AC3E}">
        <p14:creationId xmlns:p14="http://schemas.microsoft.com/office/powerpoint/2010/main" val="1837316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277600" cy="1143000"/>
          </a:xfrm>
        </p:spPr>
        <p:txBody>
          <a:bodyPr/>
          <a:lstStyle/>
          <a:p>
            <a:r>
              <a:rPr lang="en-US"/>
              <a:t>Click to edit Master title style</a:t>
            </a:r>
          </a:p>
        </p:txBody>
      </p:sp>
      <p:sp>
        <p:nvSpPr>
          <p:cNvPr id="3" name="Table Placeholder 2"/>
          <p:cNvSpPr>
            <a:spLocks noGrp="1"/>
          </p:cNvSpPr>
          <p:nvPr>
            <p:ph type="tbl" idx="1"/>
          </p:nvPr>
        </p:nvSpPr>
        <p:spPr>
          <a:xfrm>
            <a:off x="2438400" y="1600201"/>
            <a:ext cx="9245600" cy="4525963"/>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A753A744-162E-4C05-BA45-1A77DE98975C}"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 Copyright 2002-2005, The Theology Program</a:t>
            </a:r>
          </a:p>
        </p:txBody>
      </p:sp>
    </p:spTree>
    <p:extLst>
      <p:ext uri="{BB962C8B-B14F-4D97-AF65-F5344CB8AC3E}">
        <p14:creationId xmlns:p14="http://schemas.microsoft.com/office/powerpoint/2010/main" val="8087542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6" name="Picture 4" descr="C:\Users\Owner\Desktop\Recent lessons\Seven Events that Shaped Christianity\slidemaster1.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320800" y="2743200"/>
            <a:ext cx="9550400" cy="990600"/>
          </a:xfrm>
        </p:spPr>
        <p:txBody>
          <a:bodyPr anchor="t">
            <a:normAutofit/>
          </a:bodyPr>
          <a:lstStyle>
            <a:lvl1pPr algn="ctr">
              <a:defRPr sz="5400" b="0" cap="none" baseline="0">
                <a:latin typeface="Papyrus" pitchFamily="66" charset="0"/>
              </a:defRPr>
            </a:lvl1pPr>
          </a:lstStyle>
          <a:p>
            <a:endParaRPr lang="en-US" dirty="0"/>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2665290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652934C5-33C1-44A5-AB61-E8BCFF9A8339}" type="slidenum">
              <a:rPr lang="en-US"/>
              <a:pPr>
                <a:defRPr/>
              </a:pPr>
              <a:t>‹#›</a:t>
            </a:fld>
            <a:endParaRPr lang="en-US"/>
          </a:p>
        </p:txBody>
      </p:sp>
    </p:spTree>
    <p:extLst>
      <p:ext uri="{BB962C8B-B14F-4D97-AF65-F5344CB8AC3E}">
        <p14:creationId xmlns:p14="http://schemas.microsoft.com/office/powerpoint/2010/main" val="325039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441087-AE3B-4BC8-B036-D001B81174D6}" type="datetimeFigureOut">
              <a:rPr lang="en-US" smtClean="0"/>
              <a:pPr/>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35179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050" name="Picture 2" descr="C:\Users\Owner\Desktop\Recent lessons\Seven Events that Shaped Christianity\slide1.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727200" y="762000"/>
            <a:ext cx="9448800" cy="1143000"/>
          </a:xfrm>
        </p:spPr>
        <p:txBody>
          <a:bodyPr/>
          <a:lstStyle>
            <a:lvl1pPr>
              <a:defRPr>
                <a:latin typeface="Papyrus" pitchFamily="66" charset="0"/>
              </a:defRPr>
            </a:lvl1pPr>
          </a:lstStyle>
          <a:p>
            <a:r>
              <a:rPr lang="en-US" dirty="0"/>
              <a:t>Click to edit Master title style</a:t>
            </a:r>
          </a:p>
        </p:txBody>
      </p:sp>
      <p:sp>
        <p:nvSpPr>
          <p:cNvPr id="3" name="Content Placeholder 2"/>
          <p:cNvSpPr>
            <a:spLocks noGrp="1"/>
          </p:cNvSpPr>
          <p:nvPr>
            <p:ph idx="1"/>
          </p:nvPr>
        </p:nvSpPr>
        <p:spPr>
          <a:xfrm>
            <a:off x="812800" y="2133601"/>
            <a:ext cx="10261600" cy="3992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42400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098" name="Picture 2" descr="C:\Users\Owner\Desktop\Recent lessons\Seven Events that Shaped Christianity\slidemaster2.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320800" y="2743200"/>
            <a:ext cx="9550400" cy="990600"/>
          </a:xfrm>
        </p:spPr>
        <p:txBody>
          <a:bodyPr anchor="t">
            <a:normAutofit/>
          </a:bodyPr>
          <a:lstStyle>
            <a:lvl1pPr algn="ctr">
              <a:defRPr sz="5400" b="0" cap="none" baseline="0">
                <a:latin typeface="Papyrus" pitchFamily="66" charset="0"/>
              </a:defRPr>
            </a:lvl1pPr>
          </a:lstStyle>
          <a:p>
            <a:endParaRPr lang="en-US" dirty="0"/>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149137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1" name="Picture 3" descr="C:\Users\Owner\Desktop\Recent lessons\Seven Events that Shaped Christianity\slide2.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727200" y="762000"/>
            <a:ext cx="9448800" cy="1143000"/>
          </a:xfrm>
        </p:spPr>
        <p:txBody>
          <a:bodyPr/>
          <a:lstStyle>
            <a:lvl1pPr>
              <a:defRPr>
                <a:latin typeface="Papyrus" pitchFamily="66" charset="0"/>
              </a:defRPr>
            </a:lvl1pPr>
          </a:lstStyle>
          <a:p>
            <a:r>
              <a:rPr lang="en-US" dirty="0"/>
              <a:t>Click to edit Master title style</a:t>
            </a:r>
          </a:p>
        </p:txBody>
      </p:sp>
      <p:sp>
        <p:nvSpPr>
          <p:cNvPr id="3" name="Content Placeholder 2"/>
          <p:cNvSpPr>
            <a:spLocks noGrp="1"/>
          </p:cNvSpPr>
          <p:nvPr>
            <p:ph idx="1"/>
          </p:nvPr>
        </p:nvSpPr>
        <p:spPr>
          <a:xfrm>
            <a:off x="812800" y="2133601"/>
            <a:ext cx="10261600" cy="3992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429153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122" name="Picture 2" descr="C:\Users\Owner\Desktop\Recent lessons\Seven Events that Shaped Christianity\slidemaster3.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320800" y="2743200"/>
            <a:ext cx="9550400" cy="990600"/>
          </a:xfrm>
        </p:spPr>
        <p:txBody>
          <a:bodyPr anchor="t">
            <a:normAutofit/>
          </a:bodyPr>
          <a:lstStyle>
            <a:lvl1pPr algn="ctr">
              <a:defRPr sz="5400" b="0" cap="none" baseline="0">
                <a:latin typeface="Papyrus" pitchFamily="66" charset="0"/>
              </a:defRPr>
            </a:lvl1pPr>
          </a:lstStyle>
          <a:p>
            <a:endParaRPr lang="en-US" dirty="0"/>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16616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146" name="Picture 2" descr="C:\Users\Owner\Desktop\Recent lessons\Seven Events that Shaped Christianity\slide3.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727200" y="762000"/>
            <a:ext cx="9448800" cy="1143000"/>
          </a:xfrm>
        </p:spPr>
        <p:txBody>
          <a:bodyPr/>
          <a:lstStyle>
            <a:lvl1pPr>
              <a:defRPr>
                <a:latin typeface="Papyrus" pitchFamily="66" charset="0"/>
              </a:defRPr>
            </a:lvl1pPr>
          </a:lstStyle>
          <a:p>
            <a:endParaRPr lang="en-US" dirty="0"/>
          </a:p>
        </p:txBody>
      </p:sp>
      <p:sp>
        <p:nvSpPr>
          <p:cNvPr id="3" name="Content Placeholder 2"/>
          <p:cNvSpPr>
            <a:spLocks noGrp="1"/>
          </p:cNvSpPr>
          <p:nvPr>
            <p:ph idx="1"/>
          </p:nvPr>
        </p:nvSpPr>
        <p:spPr>
          <a:xfrm>
            <a:off x="812800" y="2133601"/>
            <a:ext cx="10261600" cy="3992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21620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170" name="Picture 2" descr="C:\Users\Owner\Desktop\Recent lessons\Seven Events that Shaped Christianity\slidemaster4.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320800" y="2743200"/>
            <a:ext cx="9550400" cy="990600"/>
          </a:xfrm>
        </p:spPr>
        <p:txBody>
          <a:bodyPr anchor="t">
            <a:normAutofit/>
          </a:bodyPr>
          <a:lstStyle>
            <a:lvl1pPr algn="ctr">
              <a:defRPr sz="5400" b="0" cap="none" baseline="0">
                <a:latin typeface="Papyrus" pitchFamily="66" charset="0"/>
              </a:defRPr>
            </a:lvl1pPr>
          </a:lstStyle>
          <a:p>
            <a:endParaRPr lang="en-US" dirty="0"/>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222845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194" name="Picture 2" descr="C:\Users\Owner\Desktop\Recent lessons\Seven Events that Shaped Christianity\slide4.jpg"/>
          <p:cNvPicPr>
            <a:picLocks noChangeAspect="1" noChangeArrowheads="1"/>
          </p:cNvPicPr>
          <p:nvPr userDrawn="1"/>
        </p:nvPicPr>
        <p:blipFill>
          <a:blip r:embed="rId2" cstate="screen"/>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1727200" y="762000"/>
            <a:ext cx="9448800" cy="1143000"/>
          </a:xfrm>
        </p:spPr>
        <p:txBody>
          <a:bodyPr/>
          <a:lstStyle>
            <a:lvl1pPr>
              <a:defRPr>
                <a:latin typeface="Papyrus" pitchFamily="66" charset="0"/>
              </a:defRPr>
            </a:lvl1pPr>
          </a:lstStyle>
          <a:p>
            <a:r>
              <a:rPr lang="en-US" dirty="0"/>
              <a:t>Click to edit Master title style</a:t>
            </a:r>
          </a:p>
        </p:txBody>
      </p:sp>
      <p:sp>
        <p:nvSpPr>
          <p:cNvPr id="3" name="Content Placeholder 2"/>
          <p:cNvSpPr>
            <a:spLocks noGrp="1"/>
          </p:cNvSpPr>
          <p:nvPr>
            <p:ph idx="1"/>
          </p:nvPr>
        </p:nvSpPr>
        <p:spPr>
          <a:xfrm>
            <a:off x="812800" y="2133601"/>
            <a:ext cx="10261600" cy="3992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8F6563-F28A-4ABA-9AE1-BD7E894E17DE}"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6278D-4326-415D-A9F0-E7BB6991A10F}" type="slidenum">
              <a:rPr lang="en-US" smtClean="0"/>
              <a:pPr/>
              <a:t>‹#›</a:t>
            </a:fld>
            <a:endParaRPr lang="en-US"/>
          </a:p>
        </p:txBody>
      </p:sp>
    </p:spTree>
    <p:extLst>
      <p:ext uri="{BB962C8B-B14F-4D97-AF65-F5344CB8AC3E}">
        <p14:creationId xmlns:p14="http://schemas.microsoft.com/office/powerpoint/2010/main" val="122280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F6563-F28A-4ABA-9AE1-BD7E894E17DE}" type="datetimeFigureOut">
              <a:rPr lang="en-US" smtClean="0"/>
              <a:pPr/>
              <a:t>1/24/2019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6278D-4326-415D-A9F0-E7BB6991A10F}" type="slidenum">
              <a:rPr lang="en-US" smtClean="0"/>
              <a:pPr/>
              <a:t>‹#›</a:t>
            </a:fld>
            <a:endParaRPr lang="en-US"/>
          </a:p>
        </p:txBody>
      </p:sp>
    </p:spTree>
    <p:extLst>
      <p:ext uri="{BB962C8B-B14F-4D97-AF65-F5344CB8AC3E}">
        <p14:creationId xmlns:p14="http://schemas.microsoft.com/office/powerpoint/2010/main" val="9912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Owner\Desktop\Recent lessons\Seven Events that Shaped Christianity\slidemaster6.jpg"/>
          <p:cNvPicPr>
            <a:picLocks noChangeAspect="1" noChangeArrowheads="1"/>
          </p:cNvPicPr>
          <p:nvPr/>
        </p:nvPicPr>
        <p:blipFill>
          <a:blip r:embed="rId3" cstate="screen"/>
          <a:srcRect/>
          <a:stretch>
            <a:fillRect/>
          </a:stretch>
        </p:blipFill>
        <p:spPr bwMode="auto">
          <a:xfrm>
            <a:off x="1524000" y="0"/>
            <a:ext cx="9144000" cy="6858000"/>
          </a:xfrm>
          <a:prstGeom prst="rect">
            <a:avLst/>
          </a:prstGeom>
          <a:noFill/>
        </p:spPr>
      </p:pic>
      <p:sp>
        <p:nvSpPr>
          <p:cNvPr id="4" name="Title 3"/>
          <p:cNvSpPr>
            <a:spLocks noGrp="1"/>
          </p:cNvSpPr>
          <p:nvPr>
            <p:ph type="title"/>
          </p:nvPr>
        </p:nvSpPr>
        <p:spPr>
          <a:xfrm>
            <a:off x="2514600" y="2514600"/>
            <a:ext cx="7162800" cy="990600"/>
          </a:xfrm>
        </p:spPr>
        <p:txBody>
          <a:bodyPr>
            <a:noAutofit/>
          </a:bodyPr>
          <a:lstStyle/>
          <a:p>
            <a:r>
              <a:rPr lang="en-US" sz="4000" dirty="0"/>
              <a:t> Six Events that Shaped Christianity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 Events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Edict of Milan (313)</a:t>
            </a:r>
          </a:p>
          <a:p>
            <a:pPr marL="514350" indent="-514350">
              <a:buFont typeface="+mj-lt"/>
              <a:buAutoNum type="arabicPeriod"/>
            </a:pPr>
            <a:r>
              <a:rPr lang="en-US" dirty="0"/>
              <a:t>Council of </a:t>
            </a:r>
            <a:r>
              <a:rPr lang="en-US" dirty="0" err="1"/>
              <a:t>Nicea</a:t>
            </a:r>
            <a:r>
              <a:rPr lang="en-US" dirty="0"/>
              <a:t> (325)</a:t>
            </a:r>
          </a:p>
          <a:p>
            <a:pPr marL="514350" indent="-514350">
              <a:buFont typeface="+mj-lt"/>
              <a:buAutoNum type="arabicPeriod"/>
            </a:pPr>
            <a:r>
              <a:rPr lang="en-US" dirty="0"/>
              <a:t>Council of Chalcedon (451)</a:t>
            </a:r>
          </a:p>
          <a:p>
            <a:pPr marL="514350" indent="-514350">
              <a:buFont typeface="+mj-lt"/>
              <a:buAutoNum type="arabicPeriod"/>
            </a:pPr>
            <a:r>
              <a:rPr lang="en-US" dirty="0"/>
              <a:t>The Great Schism (1054)</a:t>
            </a:r>
          </a:p>
          <a:p>
            <a:pPr marL="514350" indent="-514350">
              <a:buFont typeface="+mj-lt"/>
              <a:buAutoNum type="arabicPeriod"/>
            </a:pPr>
            <a:r>
              <a:rPr lang="en-US" dirty="0"/>
              <a:t>The Great Reformation (1517)</a:t>
            </a:r>
          </a:p>
          <a:p>
            <a:pPr marL="514350" indent="-514350">
              <a:buFont typeface="+mj-lt"/>
              <a:buAutoNum type="arabicPeriod"/>
            </a:pPr>
            <a:r>
              <a:rPr lang="en-US" dirty="0"/>
              <a:t>Scopes Monkey Trial (1924)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Owner\Desktop\Recent lessons\Seven Events that Shaped Christianity\12apostles.jpg"/>
          <p:cNvPicPr>
            <a:picLocks noChangeAspect="1" noChangeArrowheads="1"/>
          </p:cNvPicPr>
          <p:nvPr/>
        </p:nvPicPr>
        <p:blipFill>
          <a:blip r:embed="rId2" cstate="screen"/>
          <a:srcRect/>
          <a:stretch>
            <a:fillRect/>
          </a:stretch>
        </p:blipFill>
        <p:spPr bwMode="auto">
          <a:xfrm>
            <a:off x="1524000" y="0"/>
            <a:ext cx="9144001" cy="6858000"/>
          </a:xfrm>
          <a:prstGeom prst="rect">
            <a:avLst/>
          </a:prstGeom>
          <a:noFill/>
        </p:spPr>
      </p:pic>
      <p:sp>
        <p:nvSpPr>
          <p:cNvPr id="2" name="Title 1"/>
          <p:cNvSpPr>
            <a:spLocks noGrp="1"/>
          </p:cNvSpPr>
          <p:nvPr>
            <p:ph type="title"/>
          </p:nvPr>
        </p:nvSpPr>
        <p:spPr/>
        <p:txBody>
          <a:bodyPr/>
          <a:lstStyle/>
          <a:p>
            <a:r>
              <a:rPr lang="en-US" dirty="0"/>
              <a:t>Edict of Milan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Edict of Milan</a:t>
            </a:r>
          </a:p>
        </p:txBody>
      </p:sp>
      <p:sp>
        <p:nvSpPr>
          <p:cNvPr id="3" name="Content Placeholder 2"/>
          <p:cNvSpPr>
            <a:spLocks noGrp="1"/>
          </p:cNvSpPr>
          <p:nvPr>
            <p:ph idx="1"/>
          </p:nvPr>
        </p:nvSpPr>
        <p:spPr/>
        <p:txBody>
          <a:bodyPr/>
          <a:lstStyle/>
          <a:p>
            <a:pPr>
              <a:buNone/>
            </a:pPr>
            <a:r>
              <a:rPr lang="en-US" b="1" dirty="0"/>
              <a:t>Thesis</a:t>
            </a:r>
            <a:r>
              <a:rPr lang="en-US" dirty="0"/>
              <a:t>: The Death of the Apostles forms a substantial foundation for the claims of Christianity, providing epistemic warrant for the central event in the Christian worldview, the resurrection of Christ.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Edict of Milan</a:t>
            </a:r>
          </a:p>
        </p:txBody>
      </p:sp>
      <p:sp>
        <p:nvSpPr>
          <p:cNvPr id="3" name="Content Placeholder 2"/>
          <p:cNvSpPr>
            <a:spLocks noGrp="1"/>
          </p:cNvSpPr>
          <p:nvPr>
            <p:ph idx="1"/>
          </p:nvPr>
        </p:nvSpPr>
        <p:spPr/>
        <p:txBody>
          <a:bodyPr/>
          <a:lstStyle/>
          <a:p>
            <a:pPr>
              <a:buNone/>
            </a:pPr>
            <a:r>
              <a:rPr lang="en-US" dirty="0"/>
              <a:t>Importance of the Resurrection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Edict of Milan</a:t>
            </a:r>
          </a:p>
        </p:txBody>
      </p:sp>
      <p:sp>
        <p:nvSpPr>
          <p:cNvPr id="3" name="Content Placeholder 2"/>
          <p:cNvSpPr>
            <a:spLocks noGrp="1"/>
          </p:cNvSpPr>
          <p:nvPr>
            <p:ph idx="1"/>
          </p:nvPr>
        </p:nvSpPr>
        <p:spPr/>
        <p:txBody>
          <a:bodyPr>
            <a:normAutofit fontScale="55000" lnSpcReduction="20000"/>
          </a:bodyPr>
          <a:lstStyle/>
          <a:p>
            <a:pPr>
              <a:buNone/>
            </a:pPr>
            <a:r>
              <a:rPr lang="en-US" b="1" dirty="0"/>
              <a:t>1 </a:t>
            </a:r>
            <a:r>
              <a:rPr lang="en-US" b="1" dirty="0" err="1"/>
              <a:t>Cor</a:t>
            </a:r>
            <a:r>
              <a:rPr lang="en-US" b="1" dirty="0"/>
              <a:t> 15:1-26</a:t>
            </a:r>
          </a:p>
          <a:p>
            <a:pPr>
              <a:buNone/>
            </a:pPr>
            <a:r>
              <a:rPr lang="en-US" dirty="0"/>
              <a:t>	 </a:t>
            </a:r>
            <a:r>
              <a:rPr lang="en-US" baseline="30000" dirty="0"/>
              <a:t>1</a:t>
            </a:r>
            <a:r>
              <a:rPr lang="en-US" dirty="0"/>
              <a:t> Now I would remind you, brothers, of the gospel I preached to you, which you received, in which you stand,</a:t>
            </a:r>
          </a:p>
          <a:p>
            <a:pPr>
              <a:buNone/>
            </a:pPr>
            <a:r>
              <a:rPr lang="en-US" dirty="0"/>
              <a:t>	 </a:t>
            </a:r>
            <a:r>
              <a:rPr lang="en-US" baseline="30000" dirty="0"/>
              <a:t>2</a:t>
            </a:r>
            <a:r>
              <a:rPr lang="en-US" dirty="0"/>
              <a:t> and by which you are being saved, if you hold fast to the word I preached to you--unless you believed in vain.</a:t>
            </a:r>
          </a:p>
          <a:p>
            <a:pPr>
              <a:buNone/>
            </a:pPr>
            <a:r>
              <a:rPr lang="en-US" dirty="0"/>
              <a:t>	 </a:t>
            </a:r>
            <a:r>
              <a:rPr lang="en-US" baseline="30000" dirty="0"/>
              <a:t>3</a:t>
            </a:r>
            <a:r>
              <a:rPr lang="en-US" dirty="0"/>
              <a:t> For I delivered to you as of first importance what I also received: that Christ died for our sins in accordance with the Scriptures,</a:t>
            </a:r>
          </a:p>
          <a:p>
            <a:pPr>
              <a:buNone/>
            </a:pPr>
            <a:r>
              <a:rPr lang="en-US" dirty="0"/>
              <a:t>	 </a:t>
            </a:r>
            <a:r>
              <a:rPr lang="en-US" baseline="30000" dirty="0"/>
              <a:t>4</a:t>
            </a:r>
            <a:r>
              <a:rPr lang="en-US" dirty="0"/>
              <a:t> that he was buried, that he was raised on the third day in accordance with the Scriptures,</a:t>
            </a:r>
          </a:p>
          <a:p>
            <a:pPr>
              <a:buNone/>
            </a:pPr>
            <a:r>
              <a:rPr lang="en-US" dirty="0"/>
              <a:t>	 </a:t>
            </a:r>
            <a:r>
              <a:rPr lang="en-US" baseline="30000" dirty="0"/>
              <a:t>5</a:t>
            </a:r>
            <a:r>
              <a:rPr lang="en-US" dirty="0"/>
              <a:t> and that he appeared to </a:t>
            </a:r>
            <a:r>
              <a:rPr lang="en-US" dirty="0" err="1"/>
              <a:t>Cephas</a:t>
            </a:r>
            <a:r>
              <a:rPr lang="en-US" dirty="0"/>
              <a:t>, then to the twelve.</a:t>
            </a:r>
          </a:p>
          <a:p>
            <a:pPr>
              <a:buNone/>
            </a:pPr>
            <a:r>
              <a:rPr lang="en-US" dirty="0"/>
              <a:t>	 </a:t>
            </a:r>
            <a:r>
              <a:rPr lang="en-US" baseline="30000" dirty="0"/>
              <a:t>6</a:t>
            </a:r>
            <a:r>
              <a:rPr lang="en-US" dirty="0"/>
              <a:t> Then he appeared to more than five hundred brothers at one time, most of whom are still alive, though some have fallen asleep.</a:t>
            </a:r>
          </a:p>
          <a:p>
            <a:pPr>
              <a:buNone/>
            </a:pPr>
            <a:r>
              <a:rPr lang="en-US" dirty="0"/>
              <a:t>	 </a:t>
            </a:r>
            <a:r>
              <a:rPr lang="en-US" baseline="30000" dirty="0"/>
              <a:t>7</a:t>
            </a:r>
            <a:r>
              <a:rPr lang="en-US" dirty="0"/>
              <a:t> Then he appeared to James, then to all the apostles.</a:t>
            </a:r>
          </a:p>
          <a:p>
            <a:pPr>
              <a:buNone/>
            </a:pPr>
            <a:r>
              <a:rPr lang="en-US" dirty="0"/>
              <a:t>	 </a:t>
            </a:r>
            <a:r>
              <a:rPr lang="en-US" baseline="30000" dirty="0"/>
              <a:t>8</a:t>
            </a:r>
            <a:r>
              <a:rPr lang="en-US" dirty="0"/>
              <a:t> Last of all, as to one untimely born, he appeared also to 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Edict of Milan</a:t>
            </a:r>
          </a:p>
        </p:txBody>
      </p:sp>
      <p:sp>
        <p:nvSpPr>
          <p:cNvPr id="3" name="Content Placeholder 2"/>
          <p:cNvSpPr>
            <a:spLocks noGrp="1"/>
          </p:cNvSpPr>
          <p:nvPr>
            <p:ph idx="1"/>
          </p:nvPr>
        </p:nvSpPr>
        <p:spPr/>
        <p:txBody>
          <a:bodyPr>
            <a:normAutofit fontScale="85000" lnSpcReduction="20000"/>
          </a:bodyPr>
          <a:lstStyle/>
          <a:p>
            <a:pPr>
              <a:buNone/>
            </a:pPr>
            <a:r>
              <a:rPr lang="en-US" baseline="30000" dirty="0"/>
              <a:t>	12</a:t>
            </a:r>
            <a:r>
              <a:rPr lang="en-US" dirty="0"/>
              <a:t> Now if Christ is proclaimed as raised from the dead, how can some of you say that there is no resurrection of the dead?</a:t>
            </a:r>
          </a:p>
          <a:p>
            <a:pPr>
              <a:buNone/>
            </a:pPr>
            <a:r>
              <a:rPr lang="en-US" dirty="0"/>
              <a:t>	</a:t>
            </a:r>
            <a:r>
              <a:rPr lang="en-US" baseline="30000" dirty="0"/>
              <a:t>13</a:t>
            </a:r>
            <a:r>
              <a:rPr lang="en-US" dirty="0"/>
              <a:t> But if there is no resurrection of the dead, then not even Christ has been raised.</a:t>
            </a:r>
          </a:p>
          <a:p>
            <a:pPr>
              <a:buNone/>
            </a:pPr>
            <a:r>
              <a:rPr lang="en-US" dirty="0"/>
              <a:t>	</a:t>
            </a:r>
            <a:r>
              <a:rPr lang="en-US" baseline="30000" dirty="0"/>
              <a:t>14</a:t>
            </a:r>
            <a:r>
              <a:rPr lang="en-US" dirty="0"/>
              <a:t> And if Christ has not been raised, then our preaching is in vain and your faith is in vain.</a:t>
            </a:r>
          </a:p>
          <a:p>
            <a:pPr>
              <a:buNone/>
            </a:pPr>
            <a:r>
              <a:rPr lang="en-US" dirty="0"/>
              <a:t>	</a:t>
            </a:r>
            <a:r>
              <a:rPr lang="en-US" baseline="30000" dirty="0"/>
              <a:t>15</a:t>
            </a:r>
            <a:r>
              <a:rPr lang="en-US" dirty="0"/>
              <a:t> We are even found to be misrepresenting God, because we testified about God that he raised Christ, whom he did not raise if it is true that the dead are not raised.</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Edict of Milan</a:t>
            </a:r>
          </a:p>
        </p:txBody>
      </p:sp>
      <p:sp>
        <p:nvSpPr>
          <p:cNvPr id="3" name="Content Placeholder 2"/>
          <p:cNvSpPr>
            <a:spLocks noGrp="1"/>
          </p:cNvSpPr>
          <p:nvPr>
            <p:ph idx="1"/>
          </p:nvPr>
        </p:nvSpPr>
        <p:spPr/>
        <p:txBody>
          <a:bodyPr>
            <a:normAutofit lnSpcReduction="10000"/>
          </a:bodyPr>
          <a:lstStyle/>
          <a:p>
            <a:pPr>
              <a:buNone/>
            </a:pPr>
            <a:r>
              <a:rPr lang="en-US" dirty="0"/>
              <a:t>	</a:t>
            </a:r>
            <a:r>
              <a:rPr lang="en-US" baseline="30000" dirty="0"/>
              <a:t>16</a:t>
            </a:r>
            <a:r>
              <a:rPr lang="en-US" dirty="0"/>
              <a:t> For if the dead are not raised, not even Christ has been raised.</a:t>
            </a:r>
          </a:p>
          <a:p>
            <a:pPr>
              <a:buNone/>
            </a:pPr>
            <a:r>
              <a:rPr lang="en-US" dirty="0"/>
              <a:t>	</a:t>
            </a:r>
            <a:r>
              <a:rPr lang="en-US" baseline="30000" dirty="0"/>
              <a:t>17</a:t>
            </a:r>
            <a:r>
              <a:rPr lang="en-US" dirty="0"/>
              <a:t> And if Christ has not been raised, your faith is futile and you are still in your sins.</a:t>
            </a:r>
          </a:p>
          <a:p>
            <a:pPr>
              <a:buNone/>
            </a:pPr>
            <a:r>
              <a:rPr lang="en-US" dirty="0"/>
              <a:t>	</a:t>
            </a:r>
            <a:r>
              <a:rPr lang="en-US" baseline="30000" dirty="0"/>
              <a:t>18</a:t>
            </a:r>
            <a:r>
              <a:rPr lang="en-US" dirty="0"/>
              <a:t> Then those also who have fallen asleep in Christ have perished.</a:t>
            </a:r>
          </a:p>
          <a:p>
            <a:pPr>
              <a:buNone/>
            </a:pPr>
            <a:r>
              <a:rPr lang="en-US" baseline="30000" dirty="0"/>
              <a:t>	19</a:t>
            </a:r>
            <a:r>
              <a:rPr lang="en-US" dirty="0"/>
              <a:t> If in Christ we have hope in this life only, we are of all people most to be pitied.</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Edict of Milan</a:t>
            </a:r>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a:t>
            </a:r>
            <a:r>
              <a:rPr lang="en-US" baseline="30000" dirty="0"/>
              <a:t> 20</a:t>
            </a:r>
            <a:r>
              <a:rPr lang="en-US" dirty="0"/>
              <a:t> But in fact Christ has been raised from the dead, the </a:t>
            </a:r>
            <a:r>
              <a:rPr lang="en-US" dirty="0" err="1"/>
              <a:t>firstfruits</a:t>
            </a:r>
            <a:r>
              <a:rPr lang="en-US" dirty="0"/>
              <a:t> of those who have fallen asleep.</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198</Words>
  <Application>Microsoft Office PowerPoint</Application>
  <PresentationFormat>Widescreen</PresentationFormat>
  <Paragraphs>49</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Papyrus</vt:lpstr>
      <vt:lpstr>1_Office Theme</vt:lpstr>
      <vt:lpstr> Six Events that Shaped Christianity</vt:lpstr>
      <vt:lpstr>6 Events</vt:lpstr>
      <vt:lpstr>Edict of Milan</vt:lpstr>
      <vt:lpstr>Edict of Milan</vt:lpstr>
      <vt:lpstr>Edict of Milan</vt:lpstr>
      <vt:lpstr>Edict of Milan</vt:lpstr>
      <vt:lpstr>Edict of Milan</vt:lpstr>
      <vt:lpstr>Edict of Milan</vt:lpstr>
      <vt:lpstr>Edict of Milan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Six Events that Shaped Christianity</dc:title>
  <dc:creator>Michael Patton</dc:creator>
  <cp:lastModifiedBy>Michael Patton</cp:lastModifiedBy>
  <cp:revision>1</cp:revision>
  <dcterms:created xsi:type="dcterms:W3CDTF">2019-01-24T16:13:19Z</dcterms:created>
  <dcterms:modified xsi:type="dcterms:W3CDTF">2019-01-24T16:15:00Z</dcterms:modified>
</cp:coreProperties>
</file>