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537" r:id="rId3"/>
    <p:sldId id="547" r:id="rId4"/>
    <p:sldId id="541" r:id="rId5"/>
    <p:sldId id="538" r:id="rId6"/>
    <p:sldId id="542" r:id="rId7"/>
    <p:sldId id="540" r:id="rId8"/>
    <p:sldId id="539" r:id="rId9"/>
    <p:sldId id="543" r:id="rId10"/>
    <p:sldId id="544" r:id="rId11"/>
    <p:sldId id="54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15"/>
    <p:restoredTop sz="72425" autoAdjust="0"/>
  </p:normalViewPr>
  <p:slideViewPr>
    <p:cSldViewPr>
      <p:cViewPr varScale="1">
        <p:scale>
          <a:sx n="64" d="100"/>
          <a:sy n="64" d="100"/>
        </p:scale>
        <p:origin x="74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0DA390-6D48-49F8-AC1F-C6B814B44844}" type="datetimeFigureOut">
              <a:rPr lang="en-US" smtClean="0"/>
              <a:pPr/>
              <a:t>1/24/2019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8F0971-8866-4EAB-981B-03D65BC9E03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8F0971-8866-4EAB-981B-03D65BC9E038}"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074" name="Picture 2" descr="C:\Users\Owner\Desktop\Issues that Divide\ITD-Background.jpg"/>
          <p:cNvPicPr>
            <a:picLocks noChangeAspect="1" noChangeArrowheads="1"/>
          </p:cNvPicPr>
          <p:nvPr userDrawn="1"/>
        </p:nvPicPr>
        <p:blipFill>
          <a:blip r:embed="rId2" cstate="print"/>
          <a:srcRect/>
          <a:stretch>
            <a:fillRect/>
          </a:stretch>
        </p:blipFill>
        <p:spPr bwMode="auto">
          <a:xfrm>
            <a:off x="0" y="0"/>
            <a:ext cx="9144000" cy="7246993"/>
          </a:xfrm>
          <a:prstGeom prst="rect">
            <a:avLst/>
          </a:prstGeom>
          <a:noFill/>
        </p:spPr>
      </p:pic>
      <p:sp>
        <p:nvSpPr>
          <p:cNvPr id="4" name="Date Placeholder 3"/>
          <p:cNvSpPr>
            <a:spLocks noGrp="1"/>
          </p:cNvSpPr>
          <p:nvPr>
            <p:ph type="dt" sz="half" idx="10"/>
          </p:nvPr>
        </p:nvSpPr>
        <p:spPr/>
        <p:txBody>
          <a:bodyPr/>
          <a:lstStyle/>
          <a:p>
            <a:fld id="{8D17DC98-8F4D-4165-8429-E417F86FB8E0}"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B2B64-16F5-40D2-8DFA-DD8447F16B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17DC98-8F4D-4165-8429-E417F86FB8E0}"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B2B64-16F5-40D2-8DFA-DD8447F16B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17DC98-8F4D-4165-8429-E417F86FB8E0}"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B2B64-16F5-40D2-8DFA-DD8447F16B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49362"/>
          </a:xfrm>
        </p:spPr>
        <p:txBody>
          <a:bodyPr/>
          <a:lstStyle/>
          <a:p>
            <a:r>
              <a:rPr lang="en-US" dirty="0"/>
              <a:t>Click to edit Master title style</a:t>
            </a:r>
          </a:p>
        </p:txBody>
      </p:sp>
      <p:sp>
        <p:nvSpPr>
          <p:cNvPr id="3" name="Content Placeholder 2"/>
          <p:cNvSpPr>
            <a:spLocks noGrp="1"/>
          </p:cNvSpPr>
          <p:nvPr>
            <p:ph idx="1"/>
          </p:nvPr>
        </p:nvSpPr>
        <p:spPr>
          <a:xfrm>
            <a:off x="457200" y="1905000"/>
            <a:ext cx="8229600" cy="4221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D17DC98-8F4D-4165-8429-E417F86FB8E0}"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B2B64-16F5-40D2-8DFA-DD8447F16B4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098" name="Picture 2" descr="C:\Users\Owner\Desktop\Issues that Divide\ITD-Title.jpg"/>
          <p:cNvPicPr>
            <a:picLocks noChangeAspect="1" noChangeArrowheads="1"/>
          </p:cNvPicPr>
          <p:nvPr userDrawn="1"/>
        </p:nvPicPr>
        <p:blipFill>
          <a:blip r:embed="rId2" cstate="print"/>
          <a:srcRect/>
          <a:stretch>
            <a:fillRect/>
          </a:stretch>
        </p:blipFill>
        <p:spPr bwMode="auto">
          <a:xfrm>
            <a:off x="0" y="0"/>
            <a:ext cx="9144000" cy="7246994"/>
          </a:xfrm>
          <a:prstGeom prst="rect">
            <a:avLst/>
          </a:prstGeom>
          <a:noFill/>
        </p:spPr>
      </p:pic>
      <p:sp>
        <p:nvSpPr>
          <p:cNvPr id="2" name="Title 1"/>
          <p:cNvSpPr>
            <a:spLocks noGrp="1"/>
          </p:cNvSpPr>
          <p:nvPr>
            <p:ph type="title"/>
          </p:nvPr>
        </p:nvSpPr>
        <p:spPr>
          <a:xfrm>
            <a:off x="152400" y="1219200"/>
            <a:ext cx="4343400" cy="2276475"/>
          </a:xfrm>
        </p:spPr>
        <p:txBody>
          <a:bodyPr anchor="t">
            <a:noAutofit/>
          </a:bodyPr>
          <a:lstStyle>
            <a:lvl1pPr algn="ctr">
              <a:defRPr sz="4000" b="0" cap="all"/>
            </a:lvl1pPr>
          </a:lstStyle>
          <a:p>
            <a:r>
              <a:rPr lang="en-US" dirty="0"/>
              <a:t>Click to edit Master title style</a:t>
            </a:r>
          </a:p>
        </p:txBody>
      </p:sp>
      <p:sp>
        <p:nvSpPr>
          <p:cNvPr id="4" name="Date Placeholder 3"/>
          <p:cNvSpPr>
            <a:spLocks noGrp="1"/>
          </p:cNvSpPr>
          <p:nvPr>
            <p:ph type="dt" sz="half" idx="10"/>
          </p:nvPr>
        </p:nvSpPr>
        <p:spPr/>
        <p:txBody>
          <a:bodyPr/>
          <a:lstStyle/>
          <a:p>
            <a:fld id="{8D17DC98-8F4D-4165-8429-E417F86FB8E0}"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B2B64-16F5-40D2-8DFA-DD8447F16B4D}" type="slidenum">
              <a:rPr lang="en-US" smtClean="0"/>
              <a:pPr/>
              <a:t>‹#›</a:t>
            </a:fld>
            <a:endParaRPr lang="en-US"/>
          </a:p>
        </p:txBody>
      </p:sp>
      <p:sp>
        <p:nvSpPr>
          <p:cNvPr id="9" name="Subtitle 2"/>
          <p:cNvSpPr>
            <a:spLocks noGrp="1"/>
          </p:cNvSpPr>
          <p:nvPr>
            <p:ph type="subTitle" idx="1"/>
          </p:nvPr>
        </p:nvSpPr>
        <p:spPr>
          <a:xfrm>
            <a:off x="4876800" y="3886200"/>
            <a:ext cx="40386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17DC98-8F4D-4165-8429-E417F86FB8E0}" type="datetimeFigureOut">
              <a:rPr lang="en-US" smtClean="0"/>
              <a:pPr/>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B2B64-16F5-40D2-8DFA-DD8447F16B4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17DC98-8F4D-4165-8429-E417F86FB8E0}" type="datetimeFigureOut">
              <a:rPr lang="en-US" smtClean="0"/>
              <a:pPr/>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B2B64-16F5-40D2-8DFA-DD8447F16B4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17DC98-8F4D-4165-8429-E417F86FB8E0}" type="datetimeFigureOut">
              <a:rPr lang="en-US" smtClean="0"/>
              <a:pPr/>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B2B64-16F5-40D2-8DFA-DD8447F16B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17DC98-8F4D-4165-8429-E417F86FB8E0}" type="datetimeFigureOut">
              <a:rPr lang="en-US" smtClean="0"/>
              <a:pPr/>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4B2B64-16F5-40D2-8DFA-DD8447F16B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17DC98-8F4D-4165-8429-E417F86FB8E0}" type="datetimeFigureOut">
              <a:rPr lang="en-US" smtClean="0"/>
              <a:pPr/>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B2B64-16F5-40D2-8DFA-DD8447F16B4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17DC98-8F4D-4165-8429-E417F86FB8E0}" type="datetimeFigureOut">
              <a:rPr lang="en-US" smtClean="0"/>
              <a:pPr/>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B2B64-16F5-40D2-8DFA-DD8447F16B4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7DC98-8F4D-4165-8429-E417F86FB8E0}" type="datetimeFigureOut">
              <a:rPr lang="en-US" smtClean="0"/>
              <a:pPr/>
              <a:t>1/24/2019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B2B64-16F5-40D2-8DFA-DD8447F16B4D}" type="slidenum">
              <a:rPr lang="en-US" smtClean="0"/>
              <a:pPr/>
              <a:t>‹#›</a:t>
            </a:fld>
            <a:endParaRPr lang="en-US"/>
          </a:p>
        </p:txBody>
      </p:sp>
      <p:pic>
        <p:nvPicPr>
          <p:cNvPr id="2051" name="Picture 3" descr="C:\Users\Owner\Desktop\Issues that Divide\ITD-main.jpg"/>
          <p:cNvPicPr>
            <a:picLocks noChangeAspect="1" noChangeArrowheads="1"/>
          </p:cNvPicPr>
          <p:nvPr userDrawn="1"/>
        </p:nvPicPr>
        <p:blipFill>
          <a:blip r:embed="rId13" cstate="print"/>
          <a:srcRect/>
          <a:stretch>
            <a:fillRect/>
          </a:stretch>
        </p:blipFill>
        <p:spPr bwMode="auto">
          <a:xfrm>
            <a:off x="-1" y="0"/>
            <a:ext cx="9144001" cy="68580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Woman in Ministry</a:t>
            </a:r>
          </a:p>
        </p:txBody>
      </p:sp>
      <p:sp>
        <p:nvSpPr>
          <p:cNvPr id="5" name="Rectangle 5"/>
          <p:cNvSpPr>
            <a:spLocks noChangeArrowheads="1"/>
          </p:cNvSpPr>
          <p:nvPr/>
        </p:nvSpPr>
        <p:spPr bwMode="auto">
          <a:xfrm>
            <a:off x="1600200" y="2305557"/>
            <a:ext cx="6248400" cy="3046988"/>
          </a:xfrm>
          <a:prstGeom prst="rect">
            <a:avLst/>
          </a:prstGeom>
          <a:noFill/>
          <a:ln w="9525">
            <a:solidFill>
              <a:schemeClr val="tx1"/>
            </a:solidFill>
            <a:miter lim="800000"/>
            <a:headEnd/>
            <a:tailEnd/>
          </a:ln>
          <a:effectLst>
            <a:outerShdw dist="107763" dir="13500000" algn="ctr" rotWithShape="0">
              <a:schemeClr val="bg2">
                <a:alpha val="50000"/>
              </a:schemeClr>
            </a:outerShdw>
          </a:effectLst>
        </p:spPr>
        <p:txBody>
          <a:bodyPr anchor="ctr">
            <a:spAutoFit/>
          </a:bodyPr>
          <a:lstStyle/>
          <a:p>
            <a:pPr>
              <a:defRPr/>
            </a:pPr>
            <a:r>
              <a:rPr lang="en-US" sz="3200" b="1" dirty="0">
                <a:latin typeface="Arial" pitchFamily="34" charset="0"/>
                <a:cs typeface="Arial" pitchFamily="34" charset="0"/>
              </a:rPr>
              <a:t>“A women, however learned and holy, may not take upon herself to teach in an assembly of men.”</a:t>
            </a:r>
          </a:p>
          <a:p>
            <a:pPr algn="r">
              <a:defRPr/>
            </a:pPr>
            <a:r>
              <a:rPr lang="en-US" sz="3200" b="1" dirty="0">
                <a:latin typeface="Arial" pitchFamily="34" charset="0"/>
                <a:cs typeface="Arial" pitchFamily="34" charset="0"/>
              </a:rPr>
              <a:t>–the Synod of Carthage, </a:t>
            </a:r>
            <a:r>
              <a:rPr lang="en-US" sz="2400" b="1" dirty="0">
                <a:latin typeface="Arial" pitchFamily="34" charset="0"/>
                <a:cs typeface="Arial" pitchFamily="34" charset="0"/>
              </a:rPr>
              <a:t>A.D.</a:t>
            </a:r>
            <a:r>
              <a:rPr lang="en-US" sz="3200" b="1" dirty="0">
                <a:latin typeface="Arial" pitchFamily="34" charset="0"/>
                <a:cs typeface="Arial" pitchFamily="34" charset="0"/>
              </a:rPr>
              <a:t> 398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Ministry</a:t>
            </a:r>
          </a:p>
        </p:txBody>
      </p:sp>
      <p:sp>
        <p:nvSpPr>
          <p:cNvPr id="4" name="Rectangle 3"/>
          <p:cNvSpPr>
            <a:spLocks noChangeArrowheads="1"/>
          </p:cNvSpPr>
          <p:nvPr/>
        </p:nvSpPr>
        <p:spPr bwMode="auto">
          <a:xfrm>
            <a:off x="990600" y="2105085"/>
            <a:ext cx="7315200" cy="4524315"/>
          </a:xfrm>
          <a:prstGeom prst="rect">
            <a:avLst/>
          </a:prstGeom>
          <a:noFill/>
          <a:ln w="9525">
            <a:solidFill>
              <a:schemeClr val="tx1"/>
            </a:solidFill>
            <a:miter lim="800000"/>
            <a:headEnd/>
            <a:tailEnd/>
          </a:ln>
          <a:effectLst>
            <a:outerShdw dist="107763" dir="13500000" algn="ctr" rotWithShape="0">
              <a:schemeClr val="bg2">
                <a:alpha val="50000"/>
              </a:schemeClr>
            </a:outerShdw>
          </a:effectLst>
        </p:spPr>
        <p:txBody>
          <a:bodyPr wrap="square" anchor="ctr">
            <a:spAutoFit/>
          </a:bodyPr>
          <a:lstStyle/>
          <a:p>
            <a:pPr>
              <a:defRPr/>
            </a:pPr>
            <a:r>
              <a:rPr lang="en-US" sz="3600" b="1" dirty="0">
                <a:latin typeface="Arial" pitchFamily="34" charset="0"/>
                <a:cs typeface="Arial" pitchFamily="34" charset="0"/>
              </a:rPr>
              <a:t>“You are the Devil’s gateway; you are the </a:t>
            </a:r>
            <a:r>
              <a:rPr lang="en-US" sz="3600" b="1" dirty="0" err="1">
                <a:latin typeface="Arial" pitchFamily="34" charset="0"/>
                <a:cs typeface="Arial" pitchFamily="34" charset="0"/>
              </a:rPr>
              <a:t>unsealer</a:t>
            </a:r>
            <a:r>
              <a:rPr lang="en-US" sz="3600" b="1" dirty="0">
                <a:latin typeface="Arial" pitchFamily="34" charset="0"/>
                <a:cs typeface="Arial" pitchFamily="34" charset="0"/>
              </a:rPr>
              <a:t> of that tree; you are the first </a:t>
            </a:r>
            <a:r>
              <a:rPr lang="en-US" sz="3600" b="1" dirty="0" err="1">
                <a:latin typeface="Arial" pitchFamily="34" charset="0"/>
                <a:cs typeface="Arial" pitchFamily="34" charset="0"/>
              </a:rPr>
              <a:t>forsaker</a:t>
            </a:r>
            <a:r>
              <a:rPr lang="en-US" sz="3600" b="1" dirty="0">
                <a:latin typeface="Arial" pitchFamily="34" charset="0"/>
                <a:cs typeface="Arial" pitchFamily="34" charset="0"/>
              </a:rPr>
              <a:t> of the divine law; you are the one who persuaded him whom the Devil was not brave enough to approach.”</a:t>
            </a:r>
          </a:p>
          <a:p>
            <a:pPr algn="r">
              <a:defRPr/>
            </a:pPr>
            <a:r>
              <a:rPr lang="en-US" sz="3600" b="1" dirty="0">
                <a:latin typeface="Arial" pitchFamily="34" charset="0"/>
                <a:cs typeface="Arial" pitchFamily="34" charset="0"/>
              </a:rPr>
              <a:t>–Tertullian</a:t>
            </a:r>
            <a:endParaRPr lang="en-US" sz="3600" b="1" i="1"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19200"/>
            <a:ext cx="4419600" cy="2276475"/>
          </a:xfrm>
        </p:spPr>
        <p:txBody>
          <a:bodyPr/>
          <a:lstStyle/>
          <a:p>
            <a:r>
              <a:rPr lang="en-US" dirty="0"/>
              <a:t>Issues that Divide</a:t>
            </a:r>
          </a:p>
        </p:txBody>
      </p:sp>
      <p:sp>
        <p:nvSpPr>
          <p:cNvPr id="3" name="Subtitle 2"/>
          <p:cNvSpPr>
            <a:spLocks noGrp="1"/>
          </p:cNvSpPr>
          <p:nvPr>
            <p:ph type="subTitle" idx="1"/>
          </p:nvPr>
        </p:nvSpPr>
        <p:spPr/>
        <p:txBody>
          <a:bodyPr/>
          <a:lstStyle/>
          <a:p>
            <a:r>
              <a:rPr lang="en-US" dirty="0"/>
              <a:t>Women in Ministry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Ministry</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“Nobody will ever win the battle of the sexes. There's too much fraternizing with the enemy.”</a:t>
            </a:r>
          </a:p>
          <a:p>
            <a:pPr marL="0" indent="0" algn="r">
              <a:buNone/>
            </a:pPr>
            <a:r>
              <a:rPr lang="en-US" b="1" dirty="0"/>
              <a:t>-Henry Kissinger </a:t>
            </a:r>
            <a:br>
              <a:rPr lang="en-US" b="1" dirty="0"/>
            </a:b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Ministry</a:t>
            </a:r>
          </a:p>
        </p:txBody>
      </p:sp>
      <p:sp>
        <p:nvSpPr>
          <p:cNvPr id="3" name="Content Placeholder 2"/>
          <p:cNvSpPr>
            <a:spLocks noGrp="1"/>
          </p:cNvSpPr>
          <p:nvPr>
            <p:ph idx="1"/>
          </p:nvPr>
        </p:nvSpPr>
        <p:spPr/>
        <p:txBody>
          <a:bodyPr/>
          <a:lstStyle/>
          <a:p>
            <a:pPr>
              <a:buNone/>
            </a:pPr>
            <a:r>
              <a:rPr lang="en-US" dirty="0"/>
              <a:t>Should women be allowed to be in pastoral authority over men?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Ministry</a:t>
            </a:r>
          </a:p>
        </p:txBody>
      </p:sp>
      <p:sp>
        <p:nvSpPr>
          <p:cNvPr id="3" name="Content Placeholder 2"/>
          <p:cNvSpPr>
            <a:spLocks noGrp="1"/>
          </p:cNvSpPr>
          <p:nvPr>
            <p:ph idx="1"/>
          </p:nvPr>
        </p:nvSpPr>
        <p:spPr/>
        <p:txBody>
          <a:bodyPr>
            <a:normAutofit fontScale="77500" lnSpcReduction="20000"/>
          </a:bodyPr>
          <a:lstStyle/>
          <a:p>
            <a:pPr>
              <a:buNone/>
            </a:pPr>
            <a:r>
              <a:rPr lang="en-US" b="1" dirty="0"/>
              <a:t>Common Understanding:</a:t>
            </a:r>
          </a:p>
          <a:p>
            <a:r>
              <a:rPr lang="en-US" dirty="0" err="1"/>
              <a:t>Complementarians</a:t>
            </a:r>
            <a:r>
              <a:rPr lang="en-US" dirty="0"/>
              <a:t>: Do not let women be pastors over men.</a:t>
            </a:r>
          </a:p>
          <a:p>
            <a:r>
              <a:rPr lang="en-US" dirty="0"/>
              <a:t>Egalitarians: Do let women be pastors over men.</a:t>
            </a:r>
          </a:p>
          <a:p>
            <a:pPr>
              <a:buNone/>
            </a:pPr>
            <a:r>
              <a:rPr lang="en-US" dirty="0"/>
              <a:t>	or…</a:t>
            </a:r>
          </a:p>
          <a:p>
            <a:r>
              <a:rPr lang="en-US" dirty="0" err="1"/>
              <a:t>Complementarians</a:t>
            </a:r>
            <a:r>
              <a:rPr lang="en-US" dirty="0"/>
              <a:t>: The husband is the leader of the family.</a:t>
            </a:r>
          </a:p>
          <a:p>
            <a:r>
              <a:rPr lang="en-US" dirty="0"/>
              <a:t>Egalitarians: The husband and wife co-lead the family, with no priority.</a:t>
            </a:r>
          </a:p>
          <a:p>
            <a:pPr>
              <a:buNone/>
            </a:pPr>
            <a:r>
              <a:rPr lang="en-US" dirty="0"/>
              <a:t>	or…</a:t>
            </a:r>
          </a:p>
          <a:p>
            <a:r>
              <a:rPr lang="en-US" dirty="0" err="1"/>
              <a:t>Complementarians</a:t>
            </a:r>
            <a:r>
              <a:rPr lang="en-US" dirty="0"/>
              <a:t>: Wives submit to your husbands.</a:t>
            </a:r>
          </a:p>
          <a:p>
            <a:r>
              <a:rPr lang="en-US" dirty="0"/>
              <a:t>Egalitarians: Husbands and wives are to practice mutual submission</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Ministry</a:t>
            </a:r>
          </a:p>
        </p:txBody>
      </p:sp>
      <p:sp>
        <p:nvSpPr>
          <p:cNvPr id="3" name="Content Placeholder 2"/>
          <p:cNvSpPr>
            <a:spLocks noGrp="1"/>
          </p:cNvSpPr>
          <p:nvPr>
            <p:ph idx="1"/>
          </p:nvPr>
        </p:nvSpPr>
        <p:spPr/>
        <p:txBody>
          <a:bodyPr>
            <a:normAutofit fontScale="62500" lnSpcReduction="20000"/>
          </a:bodyPr>
          <a:lstStyle/>
          <a:p>
            <a:pPr>
              <a:buNone/>
            </a:pPr>
            <a:r>
              <a:rPr lang="en-US" b="1" dirty="0"/>
              <a:t>Egalitarianism:</a:t>
            </a:r>
          </a:p>
          <a:p>
            <a:r>
              <a:rPr lang="en-US" dirty="0"/>
              <a:t>God has created men and women equal in all things. </a:t>
            </a:r>
          </a:p>
          <a:p>
            <a:r>
              <a:rPr lang="en-US" dirty="0"/>
              <a:t>Men and women are ontologically </a:t>
            </a:r>
            <a:r>
              <a:rPr lang="en-US" i="1" dirty="0"/>
              <a:t>and</a:t>
            </a:r>
            <a:r>
              <a:rPr lang="en-US" dirty="0"/>
              <a:t> functionally equal.</a:t>
            </a:r>
          </a:p>
          <a:p>
            <a:r>
              <a:rPr lang="en-US" dirty="0"/>
              <a:t> The way the sexes function in the church, society, and the family is determined by individual </a:t>
            </a:r>
            <a:r>
              <a:rPr lang="en-US" i="1" dirty="0"/>
              <a:t>giftedness</a:t>
            </a:r>
            <a:r>
              <a:rPr lang="en-US" dirty="0"/>
              <a:t>, not role distinctions according to the sexes. </a:t>
            </a:r>
          </a:p>
          <a:p>
            <a:r>
              <a:rPr lang="en-US" dirty="0"/>
              <a:t>Each person should be judged </a:t>
            </a:r>
            <a:r>
              <a:rPr lang="en-US" i="1" dirty="0"/>
              <a:t>individually</a:t>
            </a:r>
            <a:r>
              <a:rPr lang="en-US" dirty="0"/>
              <a:t> when being placed in a particular position. </a:t>
            </a:r>
          </a:p>
          <a:p>
            <a:r>
              <a:rPr lang="en-US" dirty="0"/>
              <a:t>We should exemplify this reality by overcoming the stereotypical placement that has traditionally been a part of societies in human history, thereby giving freedom to individuals to follow the path that God has uniquely created them for, whatever that may be. </a:t>
            </a:r>
          </a:p>
          <a:p>
            <a:r>
              <a:rPr lang="en-US" dirty="0"/>
              <a:t>We should no longer educate or indoctrinate according to any of the former stereotypes, including those of basic masculinity and femininity.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Ministry</a:t>
            </a:r>
          </a:p>
        </p:txBody>
      </p:sp>
      <p:sp>
        <p:nvSpPr>
          <p:cNvPr id="3" name="Content Placeholder 2"/>
          <p:cNvSpPr>
            <a:spLocks noGrp="1"/>
          </p:cNvSpPr>
          <p:nvPr>
            <p:ph idx="1"/>
          </p:nvPr>
        </p:nvSpPr>
        <p:spPr/>
        <p:txBody>
          <a:bodyPr>
            <a:normAutofit fontScale="70000" lnSpcReduction="20000"/>
          </a:bodyPr>
          <a:lstStyle/>
          <a:p>
            <a:pPr>
              <a:buNone/>
            </a:pPr>
            <a:r>
              <a:rPr lang="en-US" b="1" dirty="0" err="1"/>
              <a:t>Complementarianism</a:t>
            </a:r>
            <a:r>
              <a:rPr lang="en-US" dirty="0"/>
              <a:t> </a:t>
            </a:r>
          </a:p>
          <a:p>
            <a:r>
              <a:rPr lang="en-US" dirty="0"/>
              <a:t>Men and women have God given differences that are essential to their sex. </a:t>
            </a:r>
          </a:p>
          <a:p>
            <a:r>
              <a:rPr lang="en-US" dirty="0"/>
              <a:t>Men and women are ontologically (in their essential nature) equal, but often, functionally, take subordinate roles.</a:t>
            </a:r>
          </a:p>
          <a:p>
            <a:r>
              <a:rPr lang="en-US" dirty="0"/>
              <a:t>These differences complete or “complement” each other. </a:t>
            </a:r>
          </a:p>
          <a:p>
            <a:r>
              <a:rPr lang="en-US" dirty="0"/>
              <a:t>There will be some things that women are predisposed and purposed to do more than men. As well, there will be some things that men are predisposed and purposed to do more than women. </a:t>
            </a:r>
          </a:p>
          <a:p>
            <a:r>
              <a:rPr lang="en-US" dirty="0"/>
              <a:t>There are ideal roles for both men and women that should be celebrated, exemplified, typified, and promoted in the church, family, and society. </a:t>
            </a:r>
          </a:p>
          <a:p>
            <a:r>
              <a:rPr lang="en-US" dirty="0"/>
              <a:t>To deny these differences is to deny the design of God and thwart his purpose.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Ministry</a:t>
            </a:r>
          </a:p>
        </p:txBody>
      </p:sp>
      <p:sp>
        <p:nvSpPr>
          <p:cNvPr id="3" name="Content Placeholder 2"/>
          <p:cNvSpPr>
            <a:spLocks noGrp="1"/>
          </p:cNvSpPr>
          <p:nvPr>
            <p:ph sz="half" idx="1"/>
          </p:nvPr>
        </p:nvSpPr>
        <p:spPr>
          <a:xfrm>
            <a:off x="457200" y="1905000"/>
            <a:ext cx="4038600" cy="4221163"/>
          </a:xfrm>
        </p:spPr>
        <p:txBody>
          <a:bodyPr>
            <a:normAutofit fontScale="92500" lnSpcReduction="10000"/>
          </a:bodyPr>
          <a:lstStyle/>
          <a:p>
            <a:pPr>
              <a:buNone/>
            </a:pPr>
            <a:r>
              <a:rPr lang="en-US" b="1" dirty="0" err="1"/>
              <a:t>Complementarians</a:t>
            </a:r>
            <a:endParaRPr lang="en-US" b="1" dirty="0"/>
          </a:p>
          <a:p>
            <a:pPr>
              <a:buNone/>
            </a:pPr>
            <a:r>
              <a:rPr lang="en-US" dirty="0"/>
              <a:t>John Piper</a:t>
            </a:r>
          </a:p>
          <a:p>
            <a:pPr>
              <a:buNone/>
            </a:pPr>
            <a:r>
              <a:rPr lang="en-US" dirty="0"/>
              <a:t>Tim Keller</a:t>
            </a:r>
          </a:p>
          <a:p>
            <a:pPr>
              <a:buNone/>
            </a:pPr>
            <a:r>
              <a:rPr lang="en-US" dirty="0"/>
              <a:t>Chuck </a:t>
            </a:r>
            <a:r>
              <a:rPr lang="en-US" dirty="0" err="1"/>
              <a:t>Swindoll</a:t>
            </a:r>
            <a:endParaRPr lang="en-US" dirty="0"/>
          </a:p>
          <a:p>
            <a:pPr>
              <a:buNone/>
            </a:pPr>
            <a:r>
              <a:rPr lang="en-US" dirty="0"/>
              <a:t>John </a:t>
            </a:r>
            <a:r>
              <a:rPr lang="en-US" dirty="0" err="1"/>
              <a:t>MacAurther</a:t>
            </a:r>
            <a:endParaRPr lang="en-US" dirty="0"/>
          </a:p>
          <a:p>
            <a:pPr>
              <a:buNone/>
            </a:pPr>
            <a:r>
              <a:rPr lang="en-US" dirty="0"/>
              <a:t>J.I. Packer</a:t>
            </a:r>
          </a:p>
          <a:p>
            <a:pPr>
              <a:buNone/>
            </a:pPr>
            <a:r>
              <a:rPr lang="en-US" dirty="0"/>
              <a:t>Elisabeth Elliot</a:t>
            </a:r>
          </a:p>
          <a:p>
            <a:pPr>
              <a:buNone/>
            </a:pPr>
            <a:r>
              <a:rPr lang="en-US" dirty="0"/>
              <a:t>Mark Driscoll</a:t>
            </a:r>
          </a:p>
          <a:p>
            <a:pPr>
              <a:buNone/>
            </a:pPr>
            <a:r>
              <a:rPr lang="en-US" dirty="0"/>
              <a:t>D.A. Carson</a:t>
            </a:r>
          </a:p>
          <a:p>
            <a:pPr>
              <a:buNone/>
            </a:pPr>
            <a:endParaRPr lang="en-US" dirty="0"/>
          </a:p>
          <a:p>
            <a:pPr>
              <a:buNone/>
            </a:pPr>
            <a:endParaRPr lang="en-US" dirty="0"/>
          </a:p>
          <a:p>
            <a:pPr>
              <a:buNone/>
            </a:pPr>
            <a:endParaRPr lang="en-US" dirty="0"/>
          </a:p>
          <a:p>
            <a:pPr>
              <a:buNone/>
            </a:pPr>
            <a:endParaRPr lang="en-US" dirty="0"/>
          </a:p>
        </p:txBody>
      </p:sp>
      <p:sp>
        <p:nvSpPr>
          <p:cNvPr id="4" name="Content Placeholder 3"/>
          <p:cNvSpPr>
            <a:spLocks noGrp="1"/>
          </p:cNvSpPr>
          <p:nvPr>
            <p:ph sz="half" idx="2"/>
          </p:nvPr>
        </p:nvSpPr>
        <p:spPr>
          <a:xfrm>
            <a:off x="4648200" y="1905000"/>
            <a:ext cx="4038600" cy="4221163"/>
          </a:xfrm>
        </p:spPr>
        <p:txBody>
          <a:bodyPr>
            <a:normAutofit fontScale="92500" lnSpcReduction="10000"/>
          </a:bodyPr>
          <a:lstStyle/>
          <a:p>
            <a:pPr>
              <a:buNone/>
            </a:pPr>
            <a:r>
              <a:rPr lang="en-US" b="1" dirty="0"/>
              <a:t>Egalitarians</a:t>
            </a:r>
          </a:p>
          <a:p>
            <a:pPr>
              <a:buNone/>
            </a:pPr>
            <a:r>
              <a:rPr lang="en-US" dirty="0"/>
              <a:t>Scot McKnight</a:t>
            </a:r>
          </a:p>
          <a:p>
            <a:pPr>
              <a:buNone/>
            </a:pPr>
            <a:r>
              <a:rPr lang="en-US" dirty="0"/>
              <a:t>Craig Keener</a:t>
            </a:r>
          </a:p>
          <a:p>
            <a:pPr>
              <a:buNone/>
            </a:pPr>
            <a:r>
              <a:rPr lang="en-US" dirty="0"/>
              <a:t>Gregory Boyd</a:t>
            </a:r>
          </a:p>
          <a:p>
            <a:pPr>
              <a:buNone/>
            </a:pPr>
            <a:r>
              <a:rPr lang="en-US" dirty="0"/>
              <a:t>Roger Nicole</a:t>
            </a:r>
          </a:p>
          <a:p>
            <a:pPr>
              <a:buNone/>
            </a:pPr>
            <a:r>
              <a:rPr lang="en-US" dirty="0"/>
              <a:t>N.T. Wright</a:t>
            </a:r>
          </a:p>
          <a:p>
            <a:pPr>
              <a:buNone/>
            </a:pPr>
            <a:r>
              <a:rPr lang="en-US" dirty="0"/>
              <a:t>Ben </a:t>
            </a:r>
            <a:r>
              <a:rPr lang="en-US" dirty="0" err="1"/>
              <a:t>Witherington</a:t>
            </a:r>
            <a:endParaRPr lang="en-US" dirty="0"/>
          </a:p>
          <a:p>
            <a:pPr>
              <a:buNone/>
            </a:pPr>
            <a:r>
              <a:rPr lang="en-US" dirty="0"/>
              <a:t>Ruth Tucker</a:t>
            </a:r>
          </a:p>
          <a:p>
            <a:pPr>
              <a:buNone/>
            </a:pPr>
            <a:r>
              <a:rPr lang="en-US" dirty="0"/>
              <a:t>Douglas </a:t>
            </a:r>
            <a:r>
              <a:rPr lang="en-US" dirty="0" err="1"/>
              <a:t>Groothuis</a:t>
            </a:r>
            <a:endParaRPr lang="en-US" dirty="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Ministry</a:t>
            </a:r>
          </a:p>
        </p:txBody>
      </p:sp>
      <p:cxnSp>
        <p:nvCxnSpPr>
          <p:cNvPr id="6" name="Straight Connector 5"/>
          <p:cNvCxnSpPr/>
          <p:nvPr/>
        </p:nvCxnSpPr>
        <p:spPr>
          <a:xfrm>
            <a:off x="990600" y="3962400"/>
            <a:ext cx="7086600" cy="0"/>
          </a:xfrm>
          <a:prstGeom prst="line">
            <a:avLst/>
          </a:prstGeom>
          <a:ln w="762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295400" y="4038600"/>
            <a:ext cx="1600200" cy="461665"/>
          </a:xfrm>
          <a:prstGeom prst="rect">
            <a:avLst/>
          </a:prstGeom>
          <a:noFill/>
        </p:spPr>
        <p:txBody>
          <a:bodyPr wrap="square" rtlCol="0">
            <a:spAutoFit/>
          </a:bodyPr>
          <a:lstStyle/>
          <a:p>
            <a:r>
              <a:rPr lang="en-US" sz="2400" b="1" dirty="0"/>
              <a:t>Feminism</a:t>
            </a:r>
            <a:endParaRPr lang="en-US" b="1" dirty="0"/>
          </a:p>
        </p:txBody>
      </p:sp>
      <p:sp>
        <p:nvSpPr>
          <p:cNvPr id="8" name="TextBox 7"/>
          <p:cNvSpPr txBox="1"/>
          <p:nvPr/>
        </p:nvSpPr>
        <p:spPr>
          <a:xfrm>
            <a:off x="1981200" y="4338935"/>
            <a:ext cx="2133600" cy="461665"/>
          </a:xfrm>
          <a:prstGeom prst="rect">
            <a:avLst/>
          </a:prstGeom>
          <a:noFill/>
        </p:spPr>
        <p:txBody>
          <a:bodyPr wrap="square" rtlCol="0">
            <a:spAutoFit/>
          </a:bodyPr>
          <a:lstStyle/>
          <a:p>
            <a:pPr algn="ctr"/>
            <a:r>
              <a:rPr lang="en-US" sz="2400" b="1" dirty="0" err="1"/>
              <a:t>Egal</a:t>
            </a:r>
            <a:endParaRPr lang="en-US" b="1" dirty="0"/>
          </a:p>
        </p:txBody>
      </p:sp>
      <p:sp>
        <p:nvSpPr>
          <p:cNvPr id="9" name="TextBox 8"/>
          <p:cNvSpPr txBox="1"/>
          <p:nvPr/>
        </p:nvSpPr>
        <p:spPr>
          <a:xfrm>
            <a:off x="2971800" y="4038600"/>
            <a:ext cx="2057400" cy="461665"/>
          </a:xfrm>
          <a:prstGeom prst="rect">
            <a:avLst/>
          </a:prstGeom>
          <a:noFill/>
        </p:spPr>
        <p:txBody>
          <a:bodyPr wrap="square" rtlCol="0">
            <a:spAutoFit/>
          </a:bodyPr>
          <a:lstStyle/>
          <a:p>
            <a:pPr algn="ctr"/>
            <a:r>
              <a:rPr lang="en-US" sz="2400" b="1" dirty="0"/>
              <a:t>Soft </a:t>
            </a:r>
            <a:r>
              <a:rPr lang="en-US" sz="2400" b="1" dirty="0" err="1"/>
              <a:t>Egal</a:t>
            </a:r>
            <a:endParaRPr lang="en-US" b="1" dirty="0"/>
          </a:p>
        </p:txBody>
      </p:sp>
      <p:sp>
        <p:nvSpPr>
          <p:cNvPr id="10" name="TextBox 9"/>
          <p:cNvSpPr txBox="1"/>
          <p:nvPr/>
        </p:nvSpPr>
        <p:spPr>
          <a:xfrm>
            <a:off x="3733800" y="4343400"/>
            <a:ext cx="3200400" cy="461665"/>
          </a:xfrm>
          <a:prstGeom prst="rect">
            <a:avLst/>
          </a:prstGeom>
          <a:noFill/>
        </p:spPr>
        <p:txBody>
          <a:bodyPr wrap="square" rtlCol="0">
            <a:spAutoFit/>
          </a:bodyPr>
          <a:lstStyle/>
          <a:p>
            <a:pPr algn="ctr"/>
            <a:r>
              <a:rPr lang="en-US" sz="2400" b="1" dirty="0"/>
              <a:t>Soft Comp</a:t>
            </a:r>
            <a:endParaRPr lang="en-US" b="1" dirty="0"/>
          </a:p>
        </p:txBody>
      </p:sp>
      <p:sp>
        <p:nvSpPr>
          <p:cNvPr id="11" name="TextBox 10"/>
          <p:cNvSpPr txBox="1"/>
          <p:nvPr/>
        </p:nvSpPr>
        <p:spPr>
          <a:xfrm>
            <a:off x="5334000" y="4038600"/>
            <a:ext cx="1600200" cy="461665"/>
          </a:xfrm>
          <a:prstGeom prst="rect">
            <a:avLst/>
          </a:prstGeom>
          <a:noFill/>
        </p:spPr>
        <p:txBody>
          <a:bodyPr wrap="square" rtlCol="0">
            <a:spAutoFit/>
          </a:bodyPr>
          <a:lstStyle/>
          <a:p>
            <a:pPr algn="ctr"/>
            <a:r>
              <a:rPr lang="en-US" sz="2400" b="1" dirty="0"/>
              <a:t>Comp</a:t>
            </a:r>
            <a:endParaRPr lang="en-US" b="1" dirty="0"/>
          </a:p>
        </p:txBody>
      </p:sp>
      <p:sp>
        <p:nvSpPr>
          <p:cNvPr id="12" name="TextBox 11"/>
          <p:cNvSpPr txBox="1"/>
          <p:nvPr/>
        </p:nvSpPr>
        <p:spPr>
          <a:xfrm>
            <a:off x="5638800" y="4343400"/>
            <a:ext cx="3200400" cy="461665"/>
          </a:xfrm>
          <a:prstGeom prst="rect">
            <a:avLst/>
          </a:prstGeom>
          <a:noFill/>
        </p:spPr>
        <p:txBody>
          <a:bodyPr wrap="square" rtlCol="0">
            <a:spAutoFit/>
          </a:bodyPr>
          <a:lstStyle/>
          <a:p>
            <a:pPr algn="ctr"/>
            <a:r>
              <a:rPr lang="en-US" sz="2400" b="1" dirty="0" err="1"/>
              <a:t>Patriachalism</a:t>
            </a:r>
            <a:endParaRPr lang="en-US" b="1" dirty="0"/>
          </a:p>
        </p:txBody>
      </p:sp>
      <p:sp>
        <p:nvSpPr>
          <p:cNvPr id="13" name="TextBox 12"/>
          <p:cNvSpPr txBox="1"/>
          <p:nvPr/>
        </p:nvSpPr>
        <p:spPr>
          <a:xfrm>
            <a:off x="2209800" y="2996625"/>
            <a:ext cx="4724400" cy="584775"/>
          </a:xfrm>
          <a:prstGeom prst="rect">
            <a:avLst/>
          </a:prstGeom>
          <a:noFill/>
        </p:spPr>
        <p:txBody>
          <a:bodyPr wrap="square" rtlCol="0">
            <a:spAutoFit/>
          </a:bodyPr>
          <a:lstStyle/>
          <a:p>
            <a:pPr algn="ctr"/>
            <a:r>
              <a:rPr lang="en-US" sz="3200" b="1" dirty="0"/>
              <a:t>Across the Spectrum</a:t>
            </a:r>
          </a:p>
        </p:txBody>
      </p:sp>
      <p:sp>
        <p:nvSpPr>
          <p:cNvPr id="14" name="Rectangle 13"/>
          <p:cNvSpPr/>
          <p:nvPr/>
        </p:nvSpPr>
        <p:spPr>
          <a:xfrm>
            <a:off x="463836" y="4343400"/>
            <a:ext cx="1441164" cy="461665"/>
          </a:xfrm>
          <a:prstGeom prst="rect">
            <a:avLst/>
          </a:prstGeom>
        </p:spPr>
        <p:txBody>
          <a:bodyPr wrap="none">
            <a:spAutoFit/>
          </a:bodyPr>
          <a:lstStyle/>
          <a:p>
            <a:r>
              <a:rPr lang="en-US" sz="2400" b="1" dirty="0" err="1"/>
              <a:t>Misandry</a:t>
            </a:r>
            <a:endParaRPr lang="en-US" dirty="0"/>
          </a:p>
        </p:txBody>
      </p:sp>
      <p:sp>
        <p:nvSpPr>
          <p:cNvPr id="15" name="Rectangle 14"/>
          <p:cNvSpPr/>
          <p:nvPr/>
        </p:nvSpPr>
        <p:spPr>
          <a:xfrm>
            <a:off x="7239000" y="4038600"/>
            <a:ext cx="1457963" cy="461665"/>
          </a:xfrm>
          <a:prstGeom prst="rect">
            <a:avLst/>
          </a:prstGeom>
        </p:spPr>
        <p:txBody>
          <a:bodyPr wrap="none">
            <a:spAutoFit/>
          </a:bodyPr>
          <a:lstStyle/>
          <a:p>
            <a:r>
              <a:rPr lang="en-US" sz="2400" b="1" dirty="0"/>
              <a:t>Misogyny</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Perpetua Titling MT"/>
        <a:ea typeface=""/>
        <a:cs typeface=""/>
      </a:majorFont>
      <a:minorFont>
        <a:latin typeface="Perpet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50836</TotalTime>
  <Words>486</Words>
  <Application>Microsoft Office PowerPoint</Application>
  <PresentationFormat>On-screen Show (4:3)</PresentationFormat>
  <Paragraphs>73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Perpetua</vt:lpstr>
      <vt:lpstr>Perpetua Titling MT</vt:lpstr>
      <vt:lpstr>Office Theme</vt:lpstr>
      <vt:lpstr>PowerPoint Presentation</vt:lpstr>
      <vt:lpstr>Issues that Divide</vt:lpstr>
      <vt:lpstr>Women in Ministry</vt:lpstr>
      <vt:lpstr>Women in Ministry</vt:lpstr>
      <vt:lpstr>Women in Ministry</vt:lpstr>
      <vt:lpstr>Women in Ministry</vt:lpstr>
      <vt:lpstr>Women in Ministry</vt:lpstr>
      <vt:lpstr>Women in Ministry</vt:lpstr>
      <vt:lpstr>Women in Ministry</vt:lpstr>
      <vt:lpstr>Woman in Ministry</vt:lpstr>
      <vt:lpstr>Women in Ministry</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Michael Patton</cp:lastModifiedBy>
  <cp:revision>353</cp:revision>
  <dcterms:created xsi:type="dcterms:W3CDTF">2009-04-15T01:29:20Z</dcterms:created>
  <dcterms:modified xsi:type="dcterms:W3CDTF">2019-01-24T16:19:34Z</dcterms:modified>
</cp:coreProperties>
</file>