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39" r:id="rId2"/>
    <p:sldId id="494" r:id="rId3"/>
    <p:sldId id="495" r:id="rId4"/>
    <p:sldId id="496" r:id="rId5"/>
    <p:sldId id="497" r:id="rId6"/>
    <p:sldId id="481" r:id="rId7"/>
    <p:sldId id="510" r:id="rId8"/>
    <p:sldId id="341" r:id="rId9"/>
    <p:sldId id="498" r:id="rId10"/>
    <p:sldId id="500" r:id="rId11"/>
    <p:sldId id="501" r:id="rId12"/>
    <p:sldId id="502" r:id="rId13"/>
    <p:sldId id="342" r:id="rId14"/>
    <p:sldId id="499" r:id="rId15"/>
    <p:sldId id="482" r:id="rId16"/>
    <p:sldId id="508" r:id="rId17"/>
    <p:sldId id="355" r:id="rId18"/>
    <p:sldId id="516" r:id="rId19"/>
    <p:sldId id="504" r:id="rId20"/>
    <p:sldId id="509" r:id="rId21"/>
    <p:sldId id="505" r:id="rId22"/>
    <p:sldId id="507" r:id="rId23"/>
    <p:sldId id="344" r:id="rId24"/>
    <p:sldId id="351" r:id="rId25"/>
    <p:sldId id="511" r:id="rId26"/>
    <p:sldId id="522" r:id="rId27"/>
    <p:sldId id="352" r:id="rId28"/>
    <p:sldId id="517" r:id="rId29"/>
    <p:sldId id="353" r:id="rId30"/>
    <p:sldId id="518" r:id="rId31"/>
    <p:sldId id="512" r:id="rId32"/>
    <p:sldId id="519" r:id="rId33"/>
    <p:sldId id="513" r:id="rId34"/>
    <p:sldId id="521" r:id="rId35"/>
    <p:sldId id="515" r:id="rId36"/>
    <p:sldId id="483" r:id="rId37"/>
    <p:sldId id="464" r:id="rId38"/>
    <p:sldId id="492" r:id="rId39"/>
    <p:sldId id="523" r:id="rId40"/>
    <p:sldId id="526" r:id="rId41"/>
    <p:sldId id="524" r:id="rId42"/>
    <p:sldId id="527" r:id="rId43"/>
    <p:sldId id="528" r:id="rId44"/>
    <p:sldId id="484" r:id="rId45"/>
    <p:sldId id="37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2"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87412-D6D3-4DF0-B9FD-10FB9A9D385D}"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A4DB6-A8DD-4114-A957-4E33C6725AD6}" type="slidenum">
              <a:rPr lang="en-US" smtClean="0"/>
              <a:t>‹#›</a:t>
            </a:fld>
            <a:endParaRPr lang="en-US"/>
          </a:p>
        </p:txBody>
      </p:sp>
    </p:spTree>
    <p:extLst>
      <p:ext uri="{BB962C8B-B14F-4D97-AF65-F5344CB8AC3E}">
        <p14:creationId xmlns:p14="http://schemas.microsoft.com/office/powerpoint/2010/main" val="299178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Presentation Notes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72309-B858-47E3-AA50-70CB5E8A77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731139"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31140"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1141"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3755DD8-988C-4770-BF18-EA9F7705100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31142" name="Rectangle 2"/>
          <p:cNvSpPr>
            <a:spLocks noGrp="1" noRot="1" noChangeAspect="1" noChangeArrowheads="1" noTextEdit="1"/>
          </p:cNvSpPr>
          <p:nvPr>
            <p:ph type="sldImg"/>
          </p:nvPr>
        </p:nvSpPr>
        <p:spPr>
          <a:ln/>
        </p:spPr>
      </p:sp>
      <p:sp>
        <p:nvSpPr>
          <p:cNvPr id="731143"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a:t>Presentation Notes:</a:t>
            </a:r>
          </a:p>
          <a:p>
            <a:pPr eaLnBrk="1" hangingPunct="1"/>
            <a:r>
              <a:rPr lang="en-US" dirty="0"/>
              <a:t>Examples: Law of non-contradiction, arguments for the existence of God, creation, etc. </a:t>
            </a:r>
          </a:p>
          <a:p>
            <a:pPr eaLnBrk="1" hangingPunct="1"/>
            <a:r>
              <a:rPr lang="en-US" dirty="0"/>
              <a:t>Benefits: Available to all people, common ground, apologetic benefits for classical apologetics</a:t>
            </a:r>
          </a:p>
          <a:p>
            <a:pPr eaLnBrk="1" hangingPunct="1"/>
            <a:r>
              <a:rPr lang="en-US" dirty="0"/>
              <a:t>Deficiencies: </a:t>
            </a:r>
            <a:r>
              <a:rPr lang="en-US" dirty="0" err="1"/>
              <a:t>Noetic</a:t>
            </a:r>
            <a:r>
              <a:rPr lang="en-US" dirty="0"/>
              <a:t> effects of sin on the mind, is limited, is subjective (although not like that of experience)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72309-B858-47E3-AA50-70CB5E8A77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731139"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31140"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1141"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3755DD8-988C-4770-BF18-EA9F7705100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31142" name="Rectangle 2"/>
          <p:cNvSpPr>
            <a:spLocks noGrp="1" noRot="1" noChangeAspect="1" noChangeArrowheads="1" noTextEdit="1"/>
          </p:cNvSpPr>
          <p:nvPr>
            <p:ph type="sldImg"/>
          </p:nvPr>
        </p:nvSpPr>
        <p:spPr>
          <a:ln/>
        </p:spPr>
      </p:sp>
      <p:sp>
        <p:nvSpPr>
          <p:cNvPr id="731143"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a:t>Presentation Notes:</a:t>
            </a:r>
          </a:p>
          <a:p>
            <a:pPr eaLnBrk="1" hangingPunct="1"/>
            <a:r>
              <a:rPr lang="en-US" dirty="0"/>
              <a:t>Examples: Life’s circumstances, answered prayer, sin, miracles,</a:t>
            </a:r>
            <a:r>
              <a:rPr lang="en-US" baseline="0" dirty="0"/>
              <a:t> chance meetings</a:t>
            </a:r>
            <a:endParaRPr lang="en-US" dirty="0"/>
          </a:p>
          <a:p>
            <a:pPr eaLnBrk="1" hangingPunct="1"/>
            <a:r>
              <a:rPr lang="en-US" dirty="0"/>
              <a:t>Benefits: Immediate experience can bring about great encouragement</a:t>
            </a:r>
          </a:p>
          <a:p>
            <a:pPr eaLnBrk="1" hangingPunct="1"/>
            <a:r>
              <a:rPr lang="en-US" dirty="0"/>
              <a:t>Deficiencies: Very subjective, can often be misinterpreted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72309-B858-47E3-AA50-70CB5E8A77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731139"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31140"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1141"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3755DD8-988C-4770-BF18-EA9F7705100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31142" name="Rectangle 2"/>
          <p:cNvSpPr>
            <a:spLocks noGrp="1" noRot="1" noChangeAspect="1" noChangeArrowheads="1" noTextEdit="1"/>
          </p:cNvSpPr>
          <p:nvPr>
            <p:ph type="sldImg"/>
          </p:nvPr>
        </p:nvSpPr>
        <p:spPr>
          <a:ln/>
        </p:spPr>
      </p:sp>
      <p:sp>
        <p:nvSpPr>
          <p:cNvPr id="731143"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a:t>Presentation Notes:</a:t>
            </a:r>
          </a:p>
          <a:p>
            <a:pPr eaLnBrk="1" hangingPunct="1"/>
            <a:r>
              <a:rPr lang="en-US" dirty="0"/>
              <a:t>Examples: Inner peace after prayer, a deep feeling of regret or guilt, etc.</a:t>
            </a:r>
          </a:p>
          <a:p>
            <a:pPr eaLnBrk="1" hangingPunct="1"/>
            <a:r>
              <a:rPr lang="en-US" dirty="0"/>
              <a:t>Benefits: Emotional experience can bring about great encouragement. Emotion can be conformational. It is personal.</a:t>
            </a:r>
          </a:p>
          <a:p>
            <a:pPr eaLnBrk="1" hangingPunct="1"/>
            <a:r>
              <a:rPr lang="en-US" dirty="0"/>
              <a:t>Deficiencies: Very subjective; can often lead one away from God’s will; cannot be relied upon, because people can produce emotional experience on their own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72309-B858-47E3-AA50-70CB5E8A77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is it important to get the wording of Scripture right?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72309-B858-47E3-AA50-70CB5E8A77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32515"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32516"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2517"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847708D-7A99-4B2A-954E-C275491560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32518" name="Rectangle 2"/>
          <p:cNvSpPr>
            <a:spLocks noGrp="1" noRot="1" noChangeAspect="1" noChangeArrowheads="1" noTextEdit="1"/>
          </p:cNvSpPr>
          <p:nvPr>
            <p:ph type="sldImg"/>
          </p:nvPr>
        </p:nvSpPr>
        <p:spPr>
          <a:ln/>
        </p:spPr>
      </p:sp>
      <p:sp>
        <p:nvSpPr>
          <p:cNvPr id="832519"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32515"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32516"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2517"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847708D-7A99-4B2A-954E-C275491560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32518" name="Rectangle 2"/>
          <p:cNvSpPr>
            <a:spLocks noGrp="1" noRot="1" noChangeAspect="1" noChangeArrowheads="1" noTextEdit="1"/>
          </p:cNvSpPr>
          <p:nvPr>
            <p:ph type="sldImg"/>
          </p:nvPr>
        </p:nvSpPr>
        <p:spPr>
          <a:ln/>
        </p:spPr>
      </p:sp>
      <p:sp>
        <p:nvSpPr>
          <p:cNvPr id="832519"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32515"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32516"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2517"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847708D-7A99-4B2A-954E-C275491560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32518" name="Rectangle 2"/>
          <p:cNvSpPr>
            <a:spLocks noGrp="1" noRot="1" noChangeAspect="1" noChangeArrowheads="1" noTextEdit="1"/>
          </p:cNvSpPr>
          <p:nvPr>
            <p:ph type="sldImg"/>
          </p:nvPr>
        </p:nvSpPr>
        <p:spPr>
          <a:ln/>
        </p:spPr>
      </p:sp>
      <p:sp>
        <p:nvSpPr>
          <p:cNvPr id="832519"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65283"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5284"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5285"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757AC5A7-BAE8-43E3-9C36-39638000A1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65286" name="Rectangle 2"/>
          <p:cNvSpPr>
            <a:spLocks noGrp="1" noRot="1" noChangeAspect="1" noChangeArrowheads="1" noTextEdit="1"/>
          </p:cNvSpPr>
          <p:nvPr>
            <p:ph type="sldImg"/>
          </p:nvPr>
        </p:nvSpPr>
        <p:spPr>
          <a:ln/>
        </p:spPr>
      </p:sp>
      <p:sp>
        <p:nvSpPr>
          <p:cNvPr id="865287" name="Rectangle 3"/>
          <p:cNvSpPr>
            <a:spLocks noGrp="1" noChangeArrowheads="1"/>
          </p:cNvSpPr>
          <p:nvPr>
            <p:ph type="body" idx="1"/>
          </p:nvPr>
        </p:nvSpPr>
        <p:spPr>
          <a:noFill/>
          <a:ln/>
        </p:spPr>
        <p:txBody>
          <a:bodyPr/>
          <a:lstStyle/>
          <a:p>
            <a:pPr eaLnBrk="1" hangingPunct="1"/>
            <a:r>
              <a:rPr lang="en-US" b="1"/>
              <a:t>Presentation notes:</a:t>
            </a:r>
            <a:br>
              <a:rPr lang="en-US"/>
            </a:br>
            <a:r>
              <a:rPr lang="en-US"/>
              <a:t>It is important to note that Scripture is the only thing that is said to be “God-breathed”.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32515"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32516"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2517"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847708D-7A99-4B2A-954E-C275491560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32518" name="Rectangle 2"/>
          <p:cNvSpPr>
            <a:spLocks noGrp="1" noRot="1" noChangeAspect="1" noChangeArrowheads="1" noTextEdit="1"/>
          </p:cNvSpPr>
          <p:nvPr>
            <p:ph type="sldImg"/>
          </p:nvPr>
        </p:nvSpPr>
        <p:spPr>
          <a:ln/>
        </p:spPr>
      </p:sp>
      <p:sp>
        <p:nvSpPr>
          <p:cNvPr id="832519"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32515"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32516"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2517"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847708D-7A99-4B2A-954E-C275491560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32518" name="Rectangle 2"/>
          <p:cNvSpPr>
            <a:spLocks noGrp="1" noRot="1" noChangeAspect="1" noChangeArrowheads="1" noTextEdit="1"/>
          </p:cNvSpPr>
          <p:nvPr>
            <p:ph type="sldImg"/>
          </p:nvPr>
        </p:nvSpPr>
        <p:spPr>
          <a:ln/>
        </p:spPr>
      </p:sp>
      <p:sp>
        <p:nvSpPr>
          <p:cNvPr id="832519"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32515"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32516"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2517"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847708D-7A99-4B2A-954E-C275491560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32518" name="Rectangle 2"/>
          <p:cNvSpPr>
            <a:spLocks noGrp="1" noRot="1" noChangeAspect="1" noChangeArrowheads="1" noTextEdit="1"/>
          </p:cNvSpPr>
          <p:nvPr>
            <p:ph type="sldImg"/>
          </p:nvPr>
        </p:nvSpPr>
        <p:spPr>
          <a:ln/>
        </p:spPr>
      </p:sp>
      <p:sp>
        <p:nvSpPr>
          <p:cNvPr id="832519"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32515"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32516"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2517"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A847708D-7A99-4B2A-954E-C2754915604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32518" name="Rectangle 2"/>
          <p:cNvSpPr>
            <a:spLocks noGrp="1" noRot="1" noChangeAspect="1" noChangeArrowheads="1" noTextEdit="1"/>
          </p:cNvSpPr>
          <p:nvPr>
            <p:ph type="sldImg"/>
          </p:nvPr>
        </p:nvSpPr>
        <p:spPr>
          <a:ln/>
        </p:spPr>
      </p:sp>
      <p:sp>
        <p:nvSpPr>
          <p:cNvPr id="832519"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72309-B858-47E3-AA50-70CB5E8A77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66307"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6308"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6309"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321F1612-57D5-4C5F-BE9F-8BE07137F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66310" name="Rectangle 2"/>
          <p:cNvSpPr>
            <a:spLocks noGrp="1" noRot="1" noChangeAspect="1" noChangeArrowheads="1" noTextEdit="1"/>
          </p:cNvSpPr>
          <p:nvPr>
            <p:ph type="sldImg"/>
          </p:nvPr>
        </p:nvSpPr>
        <p:spPr>
          <a:ln/>
        </p:spPr>
      </p:sp>
      <p:sp>
        <p:nvSpPr>
          <p:cNvPr id="8663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868355"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8356"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8357"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8360FF75-96AD-4A7A-97AB-5AE32BD3CA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68358" name="Rectangle 2"/>
          <p:cNvSpPr>
            <a:spLocks noGrp="1" noRot="1" noChangeAspect="1" noChangeArrowheads="1" noTextEdit="1"/>
          </p:cNvSpPr>
          <p:nvPr>
            <p:ph type="sldImg"/>
          </p:nvPr>
        </p:nvSpPr>
        <p:spPr>
          <a:ln/>
        </p:spPr>
      </p:sp>
      <p:sp>
        <p:nvSpPr>
          <p:cNvPr id="868359" name="Rectangle 3"/>
          <p:cNvSpPr>
            <a:spLocks noGrp="1" noChangeArrowheads="1"/>
          </p:cNvSpPr>
          <p:nvPr>
            <p:ph type="body" idx="1"/>
          </p:nvPr>
        </p:nvSpPr>
        <p:spPr>
          <a:noFill/>
          <a:ln/>
        </p:spPr>
        <p:txBody>
          <a:bodyPr/>
          <a:lstStyle/>
          <a:p>
            <a:pPr eaLnBrk="1" hangingPunct="1"/>
            <a:r>
              <a:rPr lang="en-US" b="1"/>
              <a:t>Presentation notes:</a:t>
            </a:r>
            <a:endParaRPr lang="en-US"/>
          </a:p>
          <a:p>
            <a:pPr eaLnBrk="1" hangingPunct="1"/>
            <a:r>
              <a:rPr lang="en-US"/>
              <a:t>The key issue that needs to be taught from this verse is that inspiration has its first cause in God, not man. Nevertheless, God used man in the inspiration process, guiding him along utilizing his personality, attitude, intentions, situation in life, writing style, and motivation to correctly convey God’s own words.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72309-B858-47E3-AA50-70CB5E8A77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729091"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29092"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29093"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FF99CC91-331F-4BB9-BB48-6638BCF7860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29094" name="Rectangle 2"/>
          <p:cNvSpPr>
            <a:spLocks noGrp="1" noRot="1" noChangeAspect="1" noChangeArrowheads="1" noTextEdit="1"/>
          </p:cNvSpPr>
          <p:nvPr>
            <p:ph type="sldImg"/>
          </p:nvPr>
        </p:nvSpPr>
        <p:spPr>
          <a:ln/>
        </p:spPr>
      </p:sp>
      <p:sp>
        <p:nvSpPr>
          <p:cNvPr id="729095"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729091"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29092"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29093"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FF99CC91-331F-4BB9-BB48-6638BCF7860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29094" name="Rectangle 2"/>
          <p:cNvSpPr>
            <a:spLocks noGrp="1" noRot="1" noChangeAspect="1" noChangeArrowheads="1" noTextEdit="1"/>
          </p:cNvSpPr>
          <p:nvPr>
            <p:ph type="sldImg"/>
          </p:nvPr>
        </p:nvSpPr>
        <p:spPr>
          <a:ln/>
        </p:spPr>
      </p:sp>
      <p:sp>
        <p:nvSpPr>
          <p:cNvPr id="729095"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Teacher’s Notes</a:t>
            </a:r>
          </a:p>
        </p:txBody>
      </p:sp>
      <p:sp>
        <p:nvSpPr>
          <p:cNvPr id="730115" name="Rectangle 3"/>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Bibliology and Hermeneutics</a:t>
            </a:r>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30116" name="Rectangle 6"/>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2005-2006 Reclaiming the Mind Ministries. All Rights Reserved.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0117"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D47F79F5-0A1C-4939-9EE9-4D85D773151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30118" name="Rectangle 2"/>
          <p:cNvSpPr>
            <a:spLocks noGrp="1" noRot="1" noChangeAspect="1" noChangeArrowheads="1" noTextEdit="1"/>
          </p:cNvSpPr>
          <p:nvPr>
            <p:ph type="sldImg"/>
          </p:nvPr>
        </p:nvSpPr>
        <p:spPr>
          <a:xfrm>
            <a:off x="1131888" y="674688"/>
            <a:ext cx="4595812" cy="3448050"/>
          </a:xfrm>
          <a:ln/>
        </p:spPr>
      </p:sp>
      <p:sp>
        <p:nvSpPr>
          <p:cNvPr id="730119" name="Rectangle 3"/>
          <p:cNvSpPr>
            <a:spLocks noGrp="1" noChangeArrowheads="1"/>
          </p:cNvSpPr>
          <p:nvPr>
            <p:ph type="body" idx="1"/>
          </p:nvPr>
        </p:nvSpPr>
        <p:spPr>
          <a:xfrm>
            <a:off x="894458" y="4346727"/>
            <a:ext cx="5069086" cy="4122964"/>
          </a:xfrm>
          <a:noFill/>
          <a:ln/>
        </p:spPr>
        <p:txBody>
          <a:bodyPr/>
          <a:lstStyle/>
          <a:p>
            <a:pPr marL="216233" indent="-216233"/>
            <a:endParaRPr 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a:t>Presentation Notes:</a:t>
            </a:r>
          </a:p>
          <a:p>
            <a:pPr eaLnBrk="1" hangingPunct="1"/>
            <a:r>
              <a:rPr lang="en-US" dirty="0"/>
              <a:t>Examples: History of Christian thought, Creeds, pastor, parents, culture, books, etc.</a:t>
            </a:r>
          </a:p>
          <a:p>
            <a:pPr eaLnBrk="1" hangingPunct="1"/>
            <a:r>
              <a:rPr lang="en-US" dirty="0"/>
              <a:t>Benefits: Keeps us from thinking that theology is something that can be done outside of the community, understands that the Spirit works through other people</a:t>
            </a:r>
          </a:p>
          <a:p>
            <a:pPr eaLnBrk="1" hangingPunct="1"/>
            <a:r>
              <a:rPr lang="en-US" dirty="0"/>
              <a:t>Deficiencies: Tradition is very fallible in that it often contradicts itself. It is always relative and subjective.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72309-B858-47E3-AA50-70CB5E8A77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E34540-2053-4E9B-A270-7F39A6AFC1EA}"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1427074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34540-2053-4E9B-A270-7F39A6AFC1EA}"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13517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34540-2053-4E9B-A270-7F39A6AFC1EA}"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227981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34540-2053-4E9B-A270-7F39A6AFC1EA}"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311853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E34540-2053-4E9B-A270-7F39A6AFC1EA}"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57354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E34540-2053-4E9B-A270-7F39A6AFC1EA}"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5630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E34540-2053-4E9B-A270-7F39A6AFC1EA}"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104540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E34540-2053-4E9B-A270-7F39A6AFC1EA}"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44980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34540-2053-4E9B-A270-7F39A6AFC1EA}"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422549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34540-2053-4E9B-A270-7F39A6AFC1EA}"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168669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34540-2053-4E9B-A270-7F39A6AFC1EA}"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D2D35-84EC-4725-A453-9B2D8F10BCAB}" type="slidenum">
              <a:rPr lang="en-US" smtClean="0"/>
              <a:pPr/>
              <a:t>‹#›</a:t>
            </a:fld>
            <a:endParaRPr lang="en-US"/>
          </a:p>
        </p:txBody>
      </p:sp>
    </p:spTree>
    <p:extLst>
      <p:ext uri="{BB962C8B-B14F-4D97-AF65-F5344CB8AC3E}">
        <p14:creationId xmlns:p14="http://schemas.microsoft.com/office/powerpoint/2010/main" val="201238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34540-2053-4E9B-A270-7F39A6AFC1EA}" type="datetimeFigureOut">
              <a:rPr lang="en-US" smtClean="0"/>
              <a:pPr/>
              <a:t>1/24/2019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D2D35-84EC-4725-A453-9B2D8F10BCAB}" type="slidenum">
              <a:rPr lang="en-US" smtClean="0"/>
              <a:pPr/>
              <a:t>‹#›</a:t>
            </a:fld>
            <a:endParaRPr lang="en-US"/>
          </a:p>
        </p:txBody>
      </p:sp>
    </p:spTree>
    <p:extLst>
      <p:ext uri="{BB962C8B-B14F-4D97-AF65-F5344CB8AC3E}">
        <p14:creationId xmlns:p14="http://schemas.microsoft.com/office/powerpoint/2010/main" val="1410012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lash.jpg"/>
          <p:cNvPicPr>
            <a:picLocks noChangeAspect="1"/>
          </p:cNvPicPr>
          <p:nvPr/>
        </p:nvPicPr>
        <p:blipFill>
          <a:blip r:embed="rId3" cstate="print"/>
          <a:stretch>
            <a:fillRect/>
          </a:stretch>
        </p:blipFill>
        <p:spPr>
          <a:xfrm>
            <a:off x="1526029" y="0"/>
            <a:ext cx="9139943"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und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417638"/>
            <a:ext cx="8229600" cy="4525963"/>
          </a:xfrm>
        </p:spPr>
        <p:txBody>
          <a:bodyPr>
            <a:normAutofit/>
          </a:bodyPr>
          <a:lstStyle/>
          <a:p>
            <a:pPr>
              <a:buNone/>
            </a:pPr>
            <a:r>
              <a:rPr lang="en-US" b="1" dirty="0">
                <a:solidFill>
                  <a:schemeClr val="bg1"/>
                </a:solidFill>
              </a:rPr>
              <a:t>Vitals:</a:t>
            </a:r>
          </a:p>
          <a:p>
            <a:pPr>
              <a:buNone/>
            </a:pPr>
            <a:endParaRPr lang="en-US" dirty="0">
              <a:solidFill>
                <a:schemeClr val="bg1"/>
              </a:solidFill>
            </a:endParaRPr>
          </a:p>
          <a:p>
            <a:pPr>
              <a:buNone/>
            </a:pPr>
            <a:endParaRPr lang="en-US" dirty="0">
              <a:solidFill>
                <a:schemeClr val="bg1"/>
              </a:solidFill>
            </a:endParaRPr>
          </a:p>
          <a:p>
            <a:pPr>
              <a:buNone/>
            </a:pPr>
            <a:r>
              <a:rPr lang="en-US" dirty="0">
                <a:solidFill>
                  <a:schemeClr val="bg1"/>
                </a:solidFill>
              </a:rPr>
              <a:t>Time Period: 1400 B.C. – 100 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und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417638"/>
            <a:ext cx="8229600" cy="4525963"/>
          </a:xfrm>
        </p:spPr>
        <p:txBody>
          <a:bodyPr>
            <a:normAutofit/>
          </a:bodyPr>
          <a:lstStyle/>
          <a:p>
            <a:pPr>
              <a:buNone/>
            </a:pPr>
            <a:r>
              <a:rPr lang="en-US" b="1" dirty="0">
                <a:solidFill>
                  <a:schemeClr val="bg1"/>
                </a:solidFill>
              </a:rPr>
              <a:t>Vitals:</a:t>
            </a:r>
          </a:p>
          <a:p>
            <a:pPr>
              <a:buNone/>
            </a:pPr>
            <a:endParaRPr lang="en-US" dirty="0">
              <a:solidFill>
                <a:schemeClr val="bg1"/>
              </a:solidFill>
            </a:endParaRPr>
          </a:p>
          <a:p>
            <a:pPr>
              <a:buNone/>
            </a:pPr>
            <a:r>
              <a:rPr lang="en-US" dirty="0">
                <a:solidFill>
                  <a:schemeClr val="bg1"/>
                </a:solidFill>
              </a:rPr>
              <a:t>Authors: 40+, from fishermen to kings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und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417638"/>
            <a:ext cx="8229600" cy="4525963"/>
          </a:xfrm>
        </p:spPr>
        <p:txBody>
          <a:bodyPr>
            <a:normAutofit/>
          </a:bodyPr>
          <a:lstStyle/>
          <a:p>
            <a:pPr>
              <a:buNone/>
            </a:pPr>
            <a:r>
              <a:rPr lang="en-US" b="1" dirty="0">
                <a:solidFill>
                  <a:schemeClr val="bg1"/>
                </a:solidFill>
              </a:rPr>
              <a:t>Vitals:</a:t>
            </a:r>
          </a:p>
          <a:p>
            <a:pPr>
              <a:buNone/>
            </a:pPr>
            <a:endParaRPr lang="en-US" dirty="0">
              <a:solidFill>
                <a:schemeClr val="bg1"/>
              </a:solidFill>
            </a:endParaRPr>
          </a:p>
          <a:p>
            <a:pPr>
              <a:buNone/>
            </a:pPr>
            <a:r>
              <a:rPr lang="en-US" dirty="0">
                <a:solidFill>
                  <a:schemeClr val="bg1"/>
                </a:solidFill>
              </a:rPr>
              <a:t>Language: Hebrew (most of the Old Testament, Aramaic (small portions of the Old Testament), and </a:t>
            </a:r>
            <a:r>
              <a:rPr lang="en-US" dirty="0" err="1">
                <a:solidFill>
                  <a:schemeClr val="bg1"/>
                </a:solidFill>
              </a:rPr>
              <a:t>Koine</a:t>
            </a:r>
            <a:r>
              <a:rPr lang="en-US" dirty="0">
                <a:solidFill>
                  <a:schemeClr val="bg1"/>
                </a:solidFill>
              </a:rPr>
              <a:t> Greek (New Testament)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und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646238"/>
            <a:ext cx="8229600" cy="4525963"/>
          </a:xfrm>
        </p:spPr>
        <p:txBody>
          <a:bodyPr>
            <a:normAutofit/>
          </a:bodyPr>
          <a:lstStyle/>
          <a:p>
            <a:pPr>
              <a:buNone/>
            </a:pPr>
            <a:r>
              <a:rPr lang="en-US" b="1" dirty="0">
                <a:solidFill>
                  <a:schemeClr val="bg1"/>
                </a:solidFill>
              </a:rPr>
              <a:t>Vitals</a:t>
            </a:r>
          </a:p>
          <a:p>
            <a:pPr>
              <a:buNone/>
            </a:pPr>
            <a:endParaRPr lang="en-US" dirty="0">
              <a:solidFill>
                <a:schemeClr val="bg1"/>
              </a:solidFill>
            </a:endParaRPr>
          </a:p>
          <a:p>
            <a:pPr>
              <a:buNone/>
            </a:pPr>
            <a:r>
              <a:rPr lang="en-US" dirty="0">
                <a:solidFill>
                  <a:schemeClr val="bg1"/>
                </a:solidFill>
              </a:rPr>
              <a:t>The Bible has not been added to in over 2000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und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646238"/>
            <a:ext cx="8229600" cy="4525963"/>
          </a:xfrm>
        </p:spPr>
        <p:txBody>
          <a:bodyPr>
            <a:normAutofit/>
          </a:bodyPr>
          <a:lstStyle/>
          <a:p>
            <a:pPr algn="ctr">
              <a:buNone/>
            </a:pPr>
            <a:endParaRPr lang="en-US" dirty="0">
              <a:solidFill>
                <a:schemeClr val="bg1"/>
              </a:solidFill>
            </a:endParaRPr>
          </a:p>
          <a:p>
            <a:pPr algn="ctr">
              <a:buNone/>
            </a:pPr>
            <a:endParaRPr lang="en-US" dirty="0">
              <a:solidFill>
                <a:schemeClr val="bg1"/>
              </a:solidFill>
            </a:endParaRPr>
          </a:p>
          <a:p>
            <a:pPr algn="ctr">
              <a:buNone/>
            </a:pPr>
            <a:r>
              <a:rPr lang="en-US" dirty="0">
                <a:solidFill>
                  <a:schemeClr val="bg1"/>
                </a:solidFill>
              </a:rPr>
              <a:t>“Old” Testament</a:t>
            </a:r>
          </a:p>
          <a:p>
            <a:pPr algn="ctr">
              <a:buNone/>
            </a:pPr>
            <a:r>
              <a:rPr lang="en-US" dirty="0">
                <a:solidFill>
                  <a:schemeClr val="bg1"/>
                </a:solidFill>
              </a:rPr>
              <a:t>vs.</a:t>
            </a:r>
          </a:p>
          <a:p>
            <a:pPr algn="ctr">
              <a:buNone/>
            </a:pPr>
            <a:r>
              <a:rPr lang="en-US" dirty="0">
                <a:solidFill>
                  <a:schemeClr val="bg1"/>
                </a:solidFill>
              </a:rPr>
              <a:t>“New” Testament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_growingSplash.jpg"/>
          <p:cNvPicPr>
            <a:picLocks noChangeAspect="1"/>
          </p:cNvPicPr>
          <p:nvPr/>
        </p:nvPicPr>
        <p:blipFill>
          <a:blip r:embed="rId2" cstate="print"/>
          <a:stretch>
            <a:fillRect/>
          </a:stretch>
        </p:blipFill>
        <p:spPr>
          <a:xfrm>
            <a:off x="1526029" y="0"/>
            <a:ext cx="9139943"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676401"/>
            <a:ext cx="8229600" cy="4525963"/>
          </a:xfrm>
        </p:spPr>
        <p:txBody>
          <a:bodyPr/>
          <a:lstStyle/>
          <a:p>
            <a:pPr marL="0" indent="0">
              <a:buNone/>
              <a:defRPr/>
            </a:pPr>
            <a:r>
              <a:rPr lang="en-US" dirty="0">
                <a:solidFill>
                  <a:schemeClr val="bg1"/>
                </a:solidFill>
              </a:rPr>
              <a:t>The Bible is the “Word of God”</a:t>
            </a:r>
          </a:p>
          <a:p>
            <a:pPr marL="590550" indent="-533400">
              <a:buNone/>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676401"/>
            <a:ext cx="8229600" cy="4525963"/>
          </a:xfrm>
        </p:spPr>
        <p:txBody>
          <a:bodyPr/>
          <a:lstStyle/>
          <a:p>
            <a:pPr marL="0" indent="0">
              <a:buNone/>
              <a:defRPr/>
            </a:pPr>
            <a:r>
              <a:rPr lang="en-US" b="1" dirty="0">
                <a:solidFill>
                  <a:schemeClr val="bg1"/>
                </a:solidFill>
              </a:rPr>
              <a:t>2 Tim. 3:16–17</a:t>
            </a:r>
          </a:p>
          <a:p>
            <a:pPr marL="0" indent="0">
              <a:buNone/>
              <a:defRPr/>
            </a:pPr>
            <a:r>
              <a:rPr lang="en-US" dirty="0">
                <a:solidFill>
                  <a:schemeClr val="bg1"/>
                </a:solidFill>
              </a:rPr>
              <a:t>“All Scripture is inspired by God and profitable for teaching, for reproof, for correction, for training in righteousness; so that the man of God may be adequate, equipped for every good work.”</a:t>
            </a:r>
          </a:p>
          <a:p>
            <a:pPr marL="590550" indent="-533400">
              <a:buNone/>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676401"/>
            <a:ext cx="8229600" cy="4525963"/>
          </a:xfrm>
        </p:spPr>
        <p:txBody>
          <a:bodyPr/>
          <a:lstStyle/>
          <a:p>
            <a:pPr marL="0" indent="0">
              <a:buNone/>
              <a:defRPr/>
            </a:pPr>
            <a:r>
              <a:rPr lang="en-US" b="1" dirty="0">
                <a:solidFill>
                  <a:schemeClr val="bg1"/>
                </a:solidFill>
              </a:rPr>
              <a:t>Five things this tells us about the Bible:</a:t>
            </a:r>
          </a:p>
          <a:p>
            <a:pPr marL="514350" indent="-514350">
              <a:buAutoNum type="arabicPeriod"/>
              <a:defRPr/>
            </a:pPr>
            <a:r>
              <a:rPr lang="en-US" dirty="0">
                <a:solidFill>
                  <a:schemeClr val="bg1"/>
                </a:solidFill>
              </a:rPr>
              <a:t>It is from God</a:t>
            </a:r>
          </a:p>
          <a:p>
            <a:pPr marL="514350" indent="-514350">
              <a:buAutoNum type="arabicPeriod"/>
              <a:defRPr/>
            </a:pPr>
            <a:r>
              <a:rPr lang="en-US" dirty="0">
                <a:solidFill>
                  <a:schemeClr val="bg1"/>
                </a:solidFill>
              </a:rPr>
              <a:t>It is to be taught</a:t>
            </a:r>
          </a:p>
          <a:p>
            <a:pPr marL="514350" indent="-514350">
              <a:buAutoNum type="arabicPeriod"/>
              <a:defRPr/>
            </a:pPr>
            <a:r>
              <a:rPr lang="en-US" dirty="0">
                <a:solidFill>
                  <a:schemeClr val="bg1"/>
                </a:solidFill>
              </a:rPr>
              <a:t>It reproves and corrects our thinking</a:t>
            </a:r>
          </a:p>
          <a:p>
            <a:pPr marL="514350" indent="-514350">
              <a:buAutoNum type="arabicPeriod"/>
              <a:defRPr/>
            </a:pPr>
            <a:r>
              <a:rPr lang="en-US" dirty="0">
                <a:solidFill>
                  <a:schemeClr val="bg1"/>
                </a:solidFill>
              </a:rPr>
              <a:t>It equips us</a:t>
            </a:r>
          </a:p>
          <a:p>
            <a:pPr marL="514350" indent="-514350">
              <a:buAutoNum type="arabicPeriod"/>
              <a:defRPr/>
            </a:pPr>
            <a:r>
              <a:rPr lang="en-US" dirty="0">
                <a:solidFill>
                  <a:schemeClr val="bg1"/>
                </a:solidFill>
              </a:rPr>
              <a:t>It does not lack</a:t>
            </a:r>
          </a:p>
          <a:p>
            <a:pPr marL="590550" indent="-533400">
              <a:buNone/>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101379" name="Rectangle 3"/>
          <p:cNvSpPr>
            <a:spLocks noGrp="1" noChangeArrowheads="1"/>
          </p:cNvSpPr>
          <p:nvPr>
            <p:ph type="body" idx="1"/>
          </p:nvPr>
        </p:nvSpPr>
        <p:spPr/>
        <p:txBody>
          <a:bodyPr/>
          <a:lstStyle/>
          <a:p>
            <a:pPr eaLnBrk="1" hangingPunct="1">
              <a:buFontTx/>
              <a:buNone/>
            </a:pPr>
            <a:r>
              <a:rPr lang="en-US" dirty="0" err="1">
                <a:solidFill>
                  <a:schemeClr val="bg1"/>
                </a:solidFill>
                <a:latin typeface="Bwgrkl" pitchFamily="2" charset="0"/>
              </a:rPr>
              <a:t>qeo,pneustoj</a:t>
            </a:r>
            <a:r>
              <a:rPr lang="en-US" dirty="0">
                <a:solidFill>
                  <a:schemeClr val="bg1"/>
                </a:solidFill>
              </a:rPr>
              <a:t>  =  </a:t>
            </a:r>
          </a:p>
          <a:p>
            <a:pPr eaLnBrk="1" hangingPunct="1">
              <a:buFontTx/>
              <a:buNone/>
            </a:pPr>
            <a:r>
              <a:rPr lang="en-US" dirty="0" err="1">
                <a:solidFill>
                  <a:schemeClr val="bg1"/>
                </a:solidFill>
                <a:latin typeface="Bwgrkl" pitchFamily="2" charset="0"/>
              </a:rPr>
              <a:t>qeo,j</a:t>
            </a:r>
            <a:r>
              <a:rPr lang="en-US" dirty="0">
                <a:solidFill>
                  <a:schemeClr val="bg1"/>
                </a:solidFill>
                <a:latin typeface="Bwgrkl" pitchFamily="2" charset="0"/>
              </a:rPr>
              <a:t> </a:t>
            </a:r>
            <a:r>
              <a:rPr lang="en-US" dirty="0">
                <a:solidFill>
                  <a:schemeClr val="bg1"/>
                </a:solidFill>
              </a:rPr>
              <a:t>(</a:t>
            </a:r>
            <a:r>
              <a:rPr lang="en-US" i="1" dirty="0" err="1">
                <a:solidFill>
                  <a:schemeClr val="bg1"/>
                </a:solidFill>
              </a:rPr>
              <a:t>theos</a:t>
            </a:r>
            <a:r>
              <a:rPr lang="en-US" dirty="0">
                <a:solidFill>
                  <a:schemeClr val="bg1"/>
                </a:solidFill>
              </a:rPr>
              <a:t>)</a:t>
            </a:r>
            <a:r>
              <a:rPr lang="en-US" dirty="0">
                <a:solidFill>
                  <a:schemeClr val="bg1"/>
                </a:solidFill>
                <a:latin typeface="Bwgrkl" pitchFamily="2" charset="0"/>
              </a:rPr>
              <a:t> </a:t>
            </a:r>
            <a:r>
              <a:rPr lang="en-US" dirty="0" err="1">
                <a:solidFill>
                  <a:schemeClr val="bg1"/>
                </a:solidFill>
                <a:latin typeface="Bwgrkl" pitchFamily="2" charset="0"/>
              </a:rPr>
              <a:t>pneustoj</a:t>
            </a:r>
            <a:r>
              <a:rPr lang="en-US" dirty="0">
                <a:solidFill>
                  <a:schemeClr val="bg1"/>
                </a:solidFill>
              </a:rPr>
              <a:t> (</a:t>
            </a:r>
            <a:r>
              <a:rPr lang="en-US" i="1" dirty="0" err="1">
                <a:solidFill>
                  <a:schemeClr val="bg1"/>
                </a:solidFill>
              </a:rPr>
              <a:t>pneustos</a:t>
            </a:r>
            <a:r>
              <a:rPr lang="en-US" dirty="0">
                <a:solidFill>
                  <a:schemeClr val="bg1"/>
                </a:solidFill>
              </a:rPr>
              <a:t>)</a:t>
            </a:r>
          </a:p>
          <a:p>
            <a:pPr eaLnBrk="1" hangingPunct="1">
              <a:buFontTx/>
              <a:buNone/>
            </a:pPr>
            <a:endParaRPr lang="en-US" dirty="0">
              <a:solidFill>
                <a:schemeClr val="bg1"/>
              </a:solidFill>
            </a:endParaRPr>
          </a:p>
          <a:p>
            <a:pPr eaLnBrk="1" hangingPunct="1">
              <a:buFontTx/>
              <a:buNone/>
            </a:pPr>
            <a:r>
              <a:rPr lang="en-US" dirty="0">
                <a:solidFill>
                  <a:schemeClr val="bg1"/>
                </a:solidFill>
              </a:rPr>
              <a:t>Lit. “God breathed”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blinds(horizontal)">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blinds(horizontal)">
                                      <p:cBhvr>
                                        <p:cTn id="12" dur="500"/>
                                        <p:tgtEl>
                                          <p:spTgt spid="101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1379">
                                            <p:txEl>
                                              <p:pRg st="3" end="3"/>
                                            </p:txEl>
                                          </p:spTgt>
                                        </p:tgtEl>
                                        <p:attrNameLst>
                                          <p:attrName>style.visibility</p:attrName>
                                        </p:attrNameLst>
                                      </p:cBhvr>
                                      <p:to>
                                        <p:strVal val="visible"/>
                                      </p:to>
                                    </p:set>
                                    <p:animEffect transition="in" filter="blinds(horizontal)">
                                      <p:cBhvr>
                                        <p:cTn id="17" dur="500"/>
                                        <p:tgtEl>
                                          <p:spTgt spid="101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atToExpect.jpg"/>
          <p:cNvPicPr>
            <a:picLocks noChangeAspect="1"/>
          </p:cNvPicPr>
          <p:nvPr/>
        </p:nvPicPr>
        <p:blipFill>
          <a:blip r:embed="rId2" cstate="print"/>
          <a:stretch>
            <a:fillRect/>
          </a:stretch>
        </p:blipFill>
        <p:spPr>
          <a:xfrm>
            <a:off x="1526028" y="1"/>
            <a:ext cx="9141972" cy="6859521"/>
          </a:xfrm>
          <a:prstGeom prst="rect">
            <a:avLst/>
          </a:prstGeom>
        </p:spPr>
      </p:pic>
      <p:sp>
        <p:nvSpPr>
          <p:cNvPr id="3" name="Content Placeholder 2"/>
          <p:cNvSpPr>
            <a:spLocks noGrp="1"/>
          </p:cNvSpPr>
          <p:nvPr>
            <p:ph idx="1"/>
          </p:nvPr>
        </p:nvSpPr>
        <p:spPr>
          <a:xfrm>
            <a:off x="2133600" y="1646238"/>
            <a:ext cx="3657600" cy="4754563"/>
          </a:xfrm>
        </p:spPr>
        <p:txBody>
          <a:bodyPr>
            <a:normAutofit/>
          </a:bodyPr>
          <a:lstStyle/>
          <a:p>
            <a:pPr marL="742950" indent="-742950">
              <a:buFont typeface="+mj-lt"/>
              <a:buAutoNum type="arabicPeriod"/>
            </a:pPr>
            <a:r>
              <a:rPr lang="en-US" sz="4200" dirty="0">
                <a:solidFill>
                  <a:schemeClr val="bg1"/>
                </a:solidFill>
              </a:rPr>
              <a:t>Bible</a:t>
            </a:r>
          </a:p>
          <a:p>
            <a:pPr marL="742950" indent="-742950">
              <a:buFont typeface="+mj-lt"/>
              <a:buAutoNum type="arabicPeriod"/>
            </a:pPr>
            <a:r>
              <a:rPr lang="en-US" sz="4200" dirty="0">
                <a:solidFill>
                  <a:schemeClr val="bg1"/>
                </a:solidFill>
              </a:rPr>
              <a:t>Mankind	</a:t>
            </a:r>
          </a:p>
          <a:p>
            <a:pPr marL="742950" indent="-742950">
              <a:buFont typeface="+mj-lt"/>
              <a:buAutoNum type="arabicPeriod"/>
            </a:pPr>
            <a:r>
              <a:rPr lang="en-US" sz="4200" dirty="0">
                <a:solidFill>
                  <a:schemeClr val="bg1"/>
                </a:solidFill>
              </a:rPr>
              <a:t>Trinity	</a:t>
            </a:r>
          </a:p>
          <a:p>
            <a:pPr marL="742950" indent="-742950">
              <a:buFont typeface="+mj-lt"/>
              <a:buAutoNum type="arabicPeriod"/>
            </a:pPr>
            <a:r>
              <a:rPr lang="en-US" sz="4200" dirty="0">
                <a:solidFill>
                  <a:schemeClr val="bg1"/>
                </a:solidFill>
              </a:rPr>
              <a:t>Jesus</a:t>
            </a:r>
          </a:p>
          <a:p>
            <a:pPr marL="742950" indent="-742950">
              <a:buFont typeface="+mj-lt"/>
              <a:buAutoNum type="arabicPeriod"/>
            </a:pPr>
            <a:r>
              <a:rPr lang="en-US" sz="4200" dirty="0">
                <a:solidFill>
                  <a:schemeClr val="bg1"/>
                </a:solidFill>
              </a:rPr>
              <a:t>Faith</a:t>
            </a:r>
          </a:p>
        </p:txBody>
      </p:sp>
      <p:sp>
        <p:nvSpPr>
          <p:cNvPr id="7" name="Content Placeholder 2"/>
          <p:cNvSpPr txBox="1">
            <a:spLocks/>
          </p:cNvSpPr>
          <p:nvPr/>
        </p:nvSpPr>
        <p:spPr>
          <a:xfrm>
            <a:off x="6248400" y="1646238"/>
            <a:ext cx="4191000" cy="4754563"/>
          </a:xfrm>
          <a:prstGeom prst="rect">
            <a:avLst/>
          </a:prstGeom>
        </p:spPr>
        <p:txBody>
          <a:bodyPr vert="horz" lIns="91440" tIns="45720" rIns="91440" bIns="45720" rtlCol="0">
            <a:noAutofit/>
          </a:bodyPr>
          <a:lstStyle/>
          <a:p>
            <a:pPr marL="742950" indent="-742950">
              <a:spcBef>
                <a:spcPct val="20000"/>
              </a:spcBef>
              <a:buFont typeface="+mj-lt"/>
              <a:buAutoNum type="arabicPeriod" startAt="6"/>
              <a:defRPr/>
            </a:pPr>
            <a:r>
              <a:rPr lang="en-US" sz="4000" dirty="0">
                <a:solidFill>
                  <a:prstClr val="white"/>
                </a:solidFill>
                <a:latin typeface="Calibri"/>
              </a:rPr>
              <a:t>Living w/ God</a:t>
            </a:r>
          </a:p>
          <a:p>
            <a:pPr marL="742950" indent="-742950">
              <a:spcBef>
                <a:spcPct val="20000"/>
              </a:spcBef>
              <a:buFont typeface="+mj-lt"/>
              <a:buAutoNum type="arabicPeriod" startAt="6"/>
              <a:defRPr/>
            </a:pPr>
            <a:r>
              <a:rPr lang="en-US" sz="4000" dirty="0">
                <a:solidFill>
                  <a:prstClr val="white"/>
                </a:solidFill>
                <a:latin typeface="Calibri"/>
              </a:rPr>
              <a:t>Living w/ the Bible</a:t>
            </a:r>
          </a:p>
          <a:p>
            <a:pPr marL="742950" indent="-742950">
              <a:spcBef>
                <a:spcPct val="20000"/>
              </a:spcBef>
              <a:buFont typeface="+mj-lt"/>
              <a:buAutoNum type="arabicPeriod" startAt="6"/>
              <a:defRPr/>
            </a:pPr>
            <a:r>
              <a:rPr lang="en-US" sz="4000" dirty="0">
                <a:solidFill>
                  <a:prstClr val="white"/>
                </a:solidFill>
                <a:latin typeface="Calibri"/>
              </a:rPr>
              <a:t>Living w/ God’s People</a:t>
            </a:r>
          </a:p>
          <a:p>
            <a:pPr marL="742950" indent="-742950">
              <a:spcBef>
                <a:spcPct val="20000"/>
              </a:spcBef>
              <a:buFont typeface="+mj-lt"/>
              <a:buAutoNum type="arabicPeriod" startAt="6"/>
              <a:defRPr/>
            </a:pPr>
            <a:r>
              <a:rPr lang="en-US" sz="4000" dirty="0">
                <a:solidFill>
                  <a:prstClr val="white"/>
                </a:solidFill>
                <a:latin typeface="Calibri"/>
              </a:rPr>
              <a:t>Living w/ Pain</a:t>
            </a:r>
          </a:p>
          <a:p>
            <a:pPr marL="742950" indent="-742950">
              <a:spcBef>
                <a:spcPct val="20000"/>
              </a:spcBef>
              <a:buFont typeface="+mj-lt"/>
              <a:buAutoNum type="arabicPeriod" startAt="6"/>
              <a:defRPr/>
            </a:pPr>
            <a:r>
              <a:rPr lang="en-US" sz="4000" dirty="0">
                <a:solidFill>
                  <a:prstClr val="white"/>
                </a:solidFill>
                <a:latin typeface="Calibri"/>
              </a:rPr>
              <a:t>Living as Lights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676401"/>
            <a:ext cx="8229600" cy="4525963"/>
          </a:xfrm>
        </p:spPr>
        <p:txBody>
          <a:bodyPr/>
          <a:lstStyle/>
          <a:p>
            <a:pPr marL="0" indent="0">
              <a:buNone/>
              <a:defRPr/>
            </a:pPr>
            <a:r>
              <a:rPr lang="en-US" dirty="0">
                <a:solidFill>
                  <a:schemeClr val="bg1"/>
                </a:solidFill>
              </a:rPr>
              <a:t>The Bible is the word of man</a:t>
            </a:r>
          </a:p>
          <a:p>
            <a:pPr marL="590550" indent="-533400">
              <a:buNone/>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102403" name="Rectangle 3"/>
          <p:cNvSpPr>
            <a:spLocks noGrp="1" noChangeArrowheads="1"/>
          </p:cNvSpPr>
          <p:nvPr>
            <p:ph type="body" idx="1"/>
          </p:nvPr>
        </p:nvSpPr>
        <p:spPr/>
        <p:txBody>
          <a:bodyPr/>
          <a:lstStyle/>
          <a:p>
            <a:pPr marL="0" indent="0">
              <a:buNone/>
              <a:defRPr/>
            </a:pPr>
            <a:r>
              <a:rPr lang="en-US" b="1" dirty="0">
                <a:solidFill>
                  <a:schemeClr val="bg1"/>
                </a:solidFill>
              </a:rPr>
              <a:t>2 Pet. 1:20–21</a:t>
            </a:r>
          </a:p>
          <a:p>
            <a:pPr marL="0" indent="0">
              <a:buNone/>
              <a:defRPr/>
            </a:pPr>
            <a:r>
              <a:rPr lang="en-US" dirty="0">
                <a:solidFill>
                  <a:schemeClr val="bg1"/>
                </a:solidFill>
              </a:rPr>
              <a:t>“But know this first of all, that no prophecy of Scripture is a matter of one's own interpretation, for no prophecy was ever made by an act of human will, but men moved by the Holy Spirit spoke from God.”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104451" name="Rectangle 3"/>
          <p:cNvSpPr>
            <a:spLocks noGrp="1" noChangeArrowheads="1"/>
          </p:cNvSpPr>
          <p:nvPr>
            <p:ph type="body" idx="1"/>
          </p:nvPr>
        </p:nvSpPr>
        <p:spPr/>
        <p:txBody>
          <a:bodyPr/>
          <a:lstStyle/>
          <a:p>
            <a:pPr eaLnBrk="1" hangingPunct="1">
              <a:buFontTx/>
              <a:buNone/>
            </a:pPr>
            <a:r>
              <a:rPr lang="en-US" dirty="0" err="1">
                <a:solidFill>
                  <a:schemeClr val="bg1"/>
                </a:solidFill>
                <a:latin typeface="Bwgrkl" pitchFamily="2" charset="0"/>
              </a:rPr>
              <a:t>fero,menoi</a:t>
            </a:r>
            <a:r>
              <a:rPr lang="en-US" dirty="0">
                <a:solidFill>
                  <a:schemeClr val="bg1"/>
                </a:solidFill>
              </a:rPr>
              <a:t> (</a:t>
            </a:r>
            <a:r>
              <a:rPr lang="en-US" i="1" dirty="0" err="1">
                <a:solidFill>
                  <a:schemeClr val="bg1"/>
                </a:solidFill>
              </a:rPr>
              <a:t>pheromenoi</a:t>
            </a:r>
            <a:r>
              <a:rPr lang="en-US" dirty="0">
                <a:solidFill>
                  <a:schemeClr val="bg1"/>
                </a:solidFill>
              </a:rPr>
              <a:t>) </a:t>
            </a:r>
          </a:p>
          <a:p>
            <a:pPr eaLnBrk="1" hangingPunct="1"/>
            <a:r>
              <a:rPr lang="en-US" dirty="0">
                <a:solidFill>
                  <a:schemeClr val="bg1"/>
                </a:solidFill>
              </a:rPr>
              <a:t>Lit: “to carry,” “to bear,” “to guide,” or “to drive along.”</a:t>
            </a:r>
          </a:p>
          <a:p>
            <a:pPr eaLnBrk="1" hangingPunct="1"/>
            <a:r>
              <a:rPr lang="en-US" dirty="0">
                <a:solidFill>
                  <a:schemeClr val="bg1"/>
                </a:solidFill>
              </a:rPr>
              <a:t>Used of a ship being carried by the wind (Acts 27:17).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6" name="Oval 5"/>
          <p:cNvSpPr>
            <a:spLocks noChangeArrowheads="1"/>
          </p:cNvSpPr>
          <p:nvPr/>
        </p:nvSpPr>
        <p:spPr bwMode="auto">
          <a:xfrm>
            <a:off x="5495060" y="1426611"/>
            <a:ext cx="1058141" cy="519351"/>
          </a:xfrm>
          <a:prstGeom prst="ellipse">
            <a:avLst/>
          </a:prstGeom>
          <a:solidFill>
            <a:schemeClr val="bg1"/>
          </a:solidFill>
          <a:ln w="9525">
            <a:solidFill>
              <a:schemeClr val="tx1"/>
            </a:solidFill>
            <a:round/>
            <a:headEnd/>
            <a:tailEnd/>
          </a:ln>
        </p:spPr>
        <p:txBody>
          <a:bodyPr wrap="square" anchor="ctr">
            <a:spAutoFit/>
          </a:bodyPr>
          <a:lstStyle/>
          <a:p>
            <a:endParaRPr lang="en-US">
              <a:solidFill>
                <a:prstClr val="black"/>
              </a:solidFill>
              <a:latin typeface="Calibri"/>
            </a:endParaRPr>
          </a:p>
        </p:txBody>
      </p:sp>
      <p:sp>
        <p:nvSpPr>
          <p:cNvPr id="7" name="AutoShape 6"/>
          <p:cNvSpPr>
            <a:spLocks noChangeArrowheads="1"/>
          </p:cNvSpPr>
          <p:nvPr/>
        </p:nvSpPr>
        <p:spPr bwMode="auto">
          <a:xfrm>
            <a:off x="5495060" y="1214322"/>
            <a:ext cx="1058141" cy="733663"/>
          </a:xfrm>
          <a:prstGeom prst="triangle">
            <a:avLst>
              <a:gd name="adj" fmla="val 50000"/>
            </a:avLst>
          </a:prstGeom>
          <a:solidFill>
            <a:schemeClr val="bg1"/>
          </a:solidFill>
          <a:ln w="9525">
            <a:solidFill>
              <a:schemeClr val="tx1"/>
            </a:solidFill>
            <a:miter lim="800000"/>
            <a:headEnd/>
            <a:tailEnd/>
          </a:ln>
        </p:spPr>
        <p:txBody>
          <a:bodyPr wrap="square" anchor="ctr">
            <a:spAutoFit/>
          </a:bodyPr>
          <a:lstStyle/>
          <a:p>
            <a:endParaRPr lang="en-US">
              <a:solidFill>
                <a:prstClr val="black"/>
              </a:solidFill>
              <a:latin typeface="Calibri"/>
            </a:endParaRPr>
          </a:p>
        </p:txBody>
      </p:sp>
      <p:grpSp>
        <p:nvGrpSpPr>
          <p:cNvPr id="8" name="Group 7"/>
          <p:cNvGrpSpPr>
            <a:grpSpLocks/>
          </p:cNvGrpSpPr>
          <p:nvPr/>
        </p:nvGrpSpPr>
        <p:grpSpPr bwMode="auto">
          <a:xfrm>
            <a:off x="5320833" y="1924050"/>
            <a:ext cx="949613" cy="2784021"/>
            <a:chOff x="2429" y="720"/>
            <a:chExt cx="560" cy="1584"/>
          </a:xfrm>
        </p:grpSpPr>
        <p:sp>
          <p:nvSpPr>
            <p:cNvPr id="9" name="AutoShape 8"/>
            <p:cNvSpPr>
              <a:spLocks noChangeArrowheads="1"/>
            </p:cNvSpPr>
            <p:nvPr/>
          </p:nvSpPr>
          <p:spPr bwMode="auto">
            <a:xfrm rot="5400000">
              <a:off x="2184" y="1499"/>
              <a:ext cx="1392" cy="218"/>
            </a:xfrm>
            <a:prstGeom prst="homePlate">
              <a:avLst>
                <a:gd name="adj" fmla="val 181250"/>
              </a:avLst>
            </a:prstGeom>
            <a:solidFill>
              <a:srgbClr val="6A0000"/>
            </a:solidFill>
            <a:ln w="9525">
              <a:solidFill>
                <a:schemeClr val="tx1"/>
              </a:solidFill>
              <a:miter lim="800000"/>
              <a:headEnd/>
              <a:tailEnd/>
            </a:ln>
            <a:effectLst>
              <a:outerShdw dist="107763" dir="13500000" algn="ctr" rotWithShape="0">
                <a:schemeClr val="bg2">
                  <a:alpha val="50000"/>
                </a:schemeClr>
              </a:outerShdw>
            </a:effectLst>
          </p:spPr>
          <p:txBody>
            <a:bodyPr anchor="ctr">
              <a:spAutoFit/>
            </a:bodyPr>
            <a:lstStyle/>
            <a:p>
              <a:pPr>
                <a:defRPr/>
              </a:pPr>
              <a:endParaRPr lang="en-US">
                <a:solidFill>
                  <a:prstClr val="black"/>
                </a:solidFill>
                <a:latin typeface="Calibri"/>
              </a:endParaRPr>
            </a:p>
          </p:txBody>
        </p:sp>
        <p:sp>
          <p:nvSpPr>
            <p:cNvPr id="10" name="Text Box 9"/>
            <p:cNvSpPr txBox="1">
              <a:spLocks noChangeArrowheads="1"/>
            </p:cNvSpPr>
            <p:nvPr/>
          </p:nvSpPr>
          <p:spPr bwMode="auto">
            <a:xfrm rot="16200000">
              <a:off x="1810" y="1339"/>
              <a:ext cx="1584" cy="345"/>
            </a:xfrm>
            <a:prstGeom prst="rect">
              <a:avLst/>
            </a:prstGeom>
            <a:noFill/>
            <a:ln w="9525">
              <a:noFill/>
              <a:miter lim="800000"/>
              <a:headEnd/>
              <a:tailEnd/>
            </a:ln>
            <a:effectLst/>
          </p:spPr>
          <p:txBody>
            <a:bodyPr>
              <a:spAutoFit/>
            </a:bodyPr>
            <a:lstStyle/>
            <a:p>
              <a:pPr>
                <a:spcBef>
                  <a:spcPct val="50000"/>
                </a:spcBef>
                <a:defRPr/>
              </a:pPr>
              <a:r>
                <a:rPr lang="en-US" sz="3200" dirty="0">
                  <a:solidFill>
                    <a:prstClr val="black"/>
                  </a:solidFill>
                  <a:latin typeface="Calibri"/>
                </a:rPr>
                <a:t>Revelation</a:t>
              </a:r>
            </a:p>
          </p:txBody>
        </p:sp>
      </p:grpSp>
      <p:grpSp>
        <p:nvGrpSpPr>
          <p:cNvPr id="11" name="Group 10"/>
          <p:cNvGrpSpPr>
            <a:grpSpLocks/>
          </p:cNvGrpSpPr>
          <p:nvPr/>
        </p:nvGrpSpPr>
        <p:grpSpPr bwMode="auto">
          <a:xfrm>
            <a:off x="5105400" y="4667250"/>
            <a:ext cx="3581400" cy="1193404"/>
            <a:chOff x="2400" y="2448"/>
            <a:chExt cx="2112" cy="679"/>
          </a:xfrm>
        </p:grpSpPr>
        <p:pic>
          <p:nvPicPr>
            <p:cNvPr id="12" name="Picture 11" descr="HMCL2453"/>
            <p:cNvPicPr>
              <a:picLocks noChangeAspect="1" noChangeArrowheads="1"/>
            </p:cNvPicPr>
            <p:nvPr/>
          </p:nvPicPr>
          <p:blipFill>
            <a:blip r:embed="rId4" cstate="print"/>
            <a:srcRect/>
            <a:stretch>
              <a:fillRect/>
            </a:stretch>
          </p:blipFill>
          <p:spPr bwMode="auto">
            <a:xfrm>
              <a:off x="2400" y="2448"/>
              <a:ext cx="941" cy="679"/>
            </a:xfrm>
            <a:prstGeom prst="rect">
              <a:avLst/>
            </a:prstGeom>
            <a:noFill/>
            <a:ln w="9525">
              <a:noFill/>
              <a:miter lim="800000"/>
              <a:headEnd/>
              <a:tailEnd/>
            </a:ln>
          </p:spPr>
        </p:pic>
        <p:sp>
          <p:nvSpPr>
            <p:cNvPr id="13" name="AutoShape 12"/>
            <p:cNvSpPr>
              <a:spLocks noChangeArrowheads="1"/>
            </p:cNvSpPr>
            <p:nvPr/>
          </p:nvSpPr>
          <p:spPr bwMode="auto">
            <a:xfrm rot="10800000">
              <a:off x="3456" y="2679"/>
              <a:ext cx="1056" cy="210"/>
            </a:xfrm>
            <a:prstGeom prst="homePlate">
              <a:avLst>
                <a:gd name="adj" fmla="val 137500"/>
              </a:avLst>
            </a:prstGeom>
            <a:solidFill>
              <a:srgbClr val="6A0000"/>
            </a:solidFill>
            <a:ln w="9525">
              <a:solidFill>
                <a:schemeClr val="tx1"/>
              </a:solidFill>
              <a:miter lim="800000"/>
              <a:headEnd/>
              <a:tailEnd/>
            </a:ln>
            <a:effectLst>
              <a:outerShdw dist="107763" dir="13500000" algn="ctr" rotWithShape="0">
                <a:schemeClr val="bg2">
                  <a:alpha val="50000"/>
                </a:schemeClr>
              </a:outerShdw>
            </a:effectLst>
          </p:spPr>
          <p:txBody>
            <a:bodyPr anchor="ctr">
              <a:spAutoFit/>
            </a:bodyPr>
            <a:lstStyle/>
            <a:p>
              <a:pPr>
                <a:defRPr/>
              </a:pPr>
              <a:endParaRPr lang="en-US">
                <a:solidFill>
                  <a:prstClr val="black"/>
                </a:solidFill>
                <a:latin typeface="Calibri"/>
              </a:endParaRPr>
            </a:p>
          </p:txBody>
        </p:sp>
      </p:grpSp>
      <p:grpSp>
        <p:nvGrpSpPr>
          <p:cNvPr id="14" name="Group 13"/>
          <p:cNvGrpSpPr>
            <a:grpSpLocks/>
          </p:cNvGrpSpPr>
          <p:nvPr/>
        </p:nvGrpSpPr>
        <p:grpSpPr bwMode="auto">
          <a:xfrm>
            <a:off x="6639792" y="1619250"/>
            <a:ext cx="3418609" cy="5314950"/>
            <a:chOff x="3360" y="528"/>
            <a:chExt cx="2016" cy="3024"/>
          </a:xfrm>
        </p:grpSpPr>
        <p:pic>
          <p:nvPicPr>
            <p:cNvPr id="15" name="Picture 14" descr="PRTH0100"/>
            <p:cNvPicPr>
              <a:picLocks noChangeAspect="1" noChangeArrowheads="1"/>
            </p:cNvPicPr>
            <p:nvPr/>
          </p:nvPicPr>
          <p:blipFill>
            <a:blip r:embed="rId5" cstate="print"/>
            <a:srcRect/>
            <a:stretch>
              <a:fillRect/>
            </a:stretch>
          </p:blipFill>
          <p:spPr bwMode="auto">
            <a:xfrm>
              <a:off x="4608" y="1968"/>
              <a:ext cx="703" cy="1584"/>
            </a:xfrm>
            <a:prstGeom prst="rect">
              <a:avLst/>
            </a:prstGeom>
            <a:noFill/>
            <a:ln w="9525">
              <a:noFill/>
              <a:miter lim="800000"/>
              <a:headEnd/>
              <a:tailEnd/>
            </a:ln>
            <a:effectLst>
              <a:outerShdw dist="63500" dir="13987806" algn="ctr" rotWithShape="0">
                <a:srgbClr val="808080">
                  <a:alpha val="50000"/>
                </a:srgbClr>
              </a:outerShdw>
            </a:effectLst>
          </p:spPr>
        </p:pic>
        <p:sp>
          <p:nvSpPr>
            <p:cNvPr id="16" name="AutoShape 15"/>
            <p:cNvSpPr>
              <a:spLocks noChangeArrowheads="1"/>
            </p:cNvSpPr>
            <p:nvPr/>
          </p:nvSpPr>
          <p:spPr bwMode="auto">
            <a:xfrm flipV="1">
              <a:off x="3360" y="528"/>
              <a:ext cx="2016" cy="1344"/>
            </a:xfrm>
            <a:custGeom>
              <a:avLst/>
              <a:gdLst>
                <a:gd name="G0" fmla="+- 12589 0 0"/>
                <a:gd name="G1" fmla="+- 18514 0 0"/>
                <a:gd name="G2" fmla="+- 7200 0 0"/>
                <a:gd name="G3" fmla="*/ 12589 1 2"/>
                <a:gd name="G4" fmla="+- G3 10800 0"/>
                <a:gd name="G5" fmla="+- 21600 12589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7095 w 21600"/>
                <a:gd name="T1" fmla="*/ 0 h 21600"/>
                <a:gd name="T2" fmla="*/ 12589 w 21600"/>
                <a:gd name="T3" fmla="*/ 7200 h 21600"/>
                <a:gd name="T4" fmla="*/ 0 w 21600"/>
                <a:gd name="T5" fmla="*/ 19944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95" y="0"/>
                  </a:moveTo>
                  <a:lnTo>
                    <a:pt x="12589" y="7200"/>
                  </a:lnTo>
                  <a:lnTo>
                    <a:pt x="15675" y="7200"/>
                  </a:lnTo>
                  <a:lnTo>
                    <a:pt x="15675" y="18288"/>
                  </a:lnTo>
                  <a:lnTo>
                    <a:pt x="0" y="18288"/>
                  </a:lnTo>
                  <a:lnTo>
                    <a:pt x="0" y="21600"/>
                  </a:lnTo>
                  <a:lnTo>
                    <a:pt x="18514" y="21600"/>
                  </a:lnTo>
                  <a:lnTo>
                    <a:pt x="18514" y="7200"/>
                  </a:lnTo>
                  <a:lnTo>
                    <a:pt x="21600" y="7200"/>
                  </a:lnTo>
                  <a:close/>
                </a:path>
              </a:pathLst>
            </a:custGeom>
            <a:solidFill>
              <a:srgbClr val="6A0000"/>
            </a:solidFill>
            <a:ln w="9525">
              <a:solidFill>
                <a:schemeClr val="tx1"/>
              </a:solidFill>
              <a:miter lim="800000"/>
              <a:headEnd/>
              <a:tailEnd/>
            </a:ln>
            <a:effectLst>
              <a:outerShdw dist="107763" dir="13500000" algn="ctr" rotWithShape="0">
                <a:schemeClr val="bg2">
                  <a:alpha val="50000"/>
                </a:schemeClr>
              </a:outerShdw>
            </a:effectLst>
          </p:spPr>
          <p:txBody>
            <a:bodyPr anchor="ctr">
              <a:spAutoFit/>
            </a:bodyPr>
            <a:lstStyle/>
            <a:p>
              <a:pPr>
                <a:defRPr/>
              </a:pPr>
              <a:endParaRPr lang="en-US">
                <a:solidFill>
                  <a:prstClr val="black"/>
                </a:solidFill>
                <a:latin typeface="Calibri"/>
              </a:endParaRPr>
            </a:p>
          </p:txBody>
        </p:sp>
        <p:sp>
          <p:nvSpPr>
            <p:cNvPr id="17" name="Text Box 16"/>
            <p:cNvSpPr txBox="1">
              <a:spLocks noChangeArrowheads="1"/>
            </p:cNvSpPr>
            <p:nvPr/>
          </p:nvSpPr>
          <p:spPr bwMode="auto">
            <a:xfrm>
              <a:off x="3360" y="739"/>
              <a:ext cx="1584" cy="333"/>
            </a:xfrm>
            <a:prstGeom prst="rect">
              <a:avLst/>
            </a:prstGeom>
            <a:noFill/>
            <a:ln w="9525">
              <a:noFill/>
              <a:miter lim="800000"/>
              <a:headEnd/>
              <a:tailEnd/>
            </a:ln>
            <a:effectLst/>
          </p:spPr>
          <p:txBody>
            <a:bodyPr>
              <a:spAutoFit/>
            </a:bodyPr>
            <a:lstStyle/>
            <a:p>
              <a:pPr>
                <a:spcBef>
                  <a:spcPct val="50000"/>
                </a:spcBef>
                <a:defRPr/>
              </a:pPr>
              <a:r>
                <a:rPr lang="en-US" sz="3200" dirty="0">
                  <a:solidFill>
                    <a:prstClr val="black"/>
                  </a:solidFill>
                  <a:latin typeface="Calibri"/>
                </a:rPr>
                <a:t>Inspiration</a:t>
              </a:r>
              <a:endParaRPr lang="en-US" sz="3200" b="1" dirty="0">
                <a:solidFill>
                  <a:srgbClr val="6A0000"/>
                </a:solidFill>
                <a:effectLst>
                  <a:outerShdw blurRad="38100" dist="38100" dir="2700000" algn="tl">
                    <a:srgbClr val="C0C0C0"/>
                  </a:outerShdw>
                </a:effectLst>
                <a:latin typeface="Papyrus" pitchFamily="66" charset="0"/>
              </a:endParaRPr>
            </a:p>
          </p:txBody>
        </p:sp>
      </p:grpSp>
      <p:grpSp>
        <p:nvGrpSpPr>
          <p:cNvPr id="18" name="Group 17"/>
          <p:cNvGrpSpPr>
            <a:grpSpLocks/>
          </p:cNvGrpSpPr>
          <p:nvPr/>
        </p:nvGrpSpPr>
        <p:grpSpPr bwMode="auto">
          <a:xfrm>
            <a:off x="2007178" y="4514850"/>
            <a:ext cx="3174423" cy="1518557"/>
            <a:chOff x="432" y="2352"/>
            <a:chExt cx="1872" cy="864"/>
          </a:xfrm>
        </p:grpSpPr>
        <p:pic>
          <p:nvPicPr>
            <p:cNvPr id="19" name="Picture 18" descr="PRTH0100"/>
            <p:cNvPicPr>
              <a:picLocks noChangeAspect="1" noChangeArrowheads="1"/>
            </p:cNvPicPr>
            <p:nvPr/>
          </p:nvPicPr>
          <p:blipFill>
            <a:blip r:embed="rId5" cstate="print"/>
            <a:srcRect/>
            <a:stretch>
              <a:fillRect/>
            </a:stretch>
          </p:blipFill>
          <p:spPr bwMode="auto">
            <a:xfrm>
              <a:off x="768" y="2352"/>
              <a:ext cx="384" cy="864"/>
            </a:xfrm>
            <a:prstGeom prst="rect">
              <a:avLst/>
            </a:prstGeom>
            <a:noFill/>
            <a:ln w="9525">
              <a:noFill/>
              <a:miter lim="800000"/>
              <a:headEnd/>
              <a:tailEnd/>
            </a:ln>
            <a:effectLst>
              <a:outerShdw dist="63500" dir="13987806" algn="ctr" rotWithShape="0">
                <a:srgbClr val="808080">
                  <a:alpha val="50000"/>
                </a:srgbClr>
              </a:outerShdw>
            </a:effectLst>
          </p:spPr>
        </p:pic>
        <p:pic>
          <p:nvPicPr>
            <p:cNvPr id="20" name="Picture 19" descr="PRTH0100"/>
            <p:cNvPicPr>
              <a:picLocks noChangeAspect="1" noChangeArrowheads="1"/>
            </p:cNvPicPr>
            <p:nvPr/>
          </p:nvPicPr>
          <p:blipFill>
            <a:blip r:embed="rId5" cstate="print"/>
            <a:srcRect/>
            <a:stretch>
              <a:fillRect/>
            </a:stretch>
          </p:blipFill>
          <p:spPr bwMode="auto">
            <a:xfrm>
              <a:off x="432" y="2352"/>
              <a:ext cx="384" cy="864"/>
            </a:xfrm>
            <a:prstGeom prst="rect">
              <a:avLst/>
            </a:prstGeom>
            <a:noFill/>
            <a:ln w="9525">
              <a:noFill/>
              <a:miter lim="800000"/>
              <a:headEnd/>
              <a:tailEnd/>
            </a:ln>
            <a:effectLst>
              <a:outerShdw dist="63500" dir="13987806" algn="ctr" rotWithShape="0">
                <a:srgbClr val="808080">
                  <a:alpha val="50000"/>
                </a:srgbClr>
              </a:outerShdw>
            </a:effectLst>
          </p:spPr>
        </p:pic>
        <p:pic>
          <p:nvPicPr>
            <p:cNvPr id="21" name="Picture 20" descr="PRTH0100"/>
            <p:cNvPicPr>
              <a:picLocks noChangeAspect="1" noChangeArrowheads="1"/>
            </p:cNvPicPr>
            <p:nvPr/>
          </p:nvPicPr>
          <p:blipFill>
            <a:blip r:embed="rId5" cstate="print"/>
            <a:srcRect/>
            <a:stretch>
              <a:fillRect/>
            </a:stretch>
          </p:blipFill>
          <p:spPr bwMode="auto">
            <a:xfrm>
              <a:off x="528" y="2352"/>
              <a:ext cx="384" cy="864"/>
            </a:xfrm>
            <a:prstGeom prst="rect">
              <a:avLst/>
            </a:prstGeom>
            <a:noFill/>
            <a:ln w="9525">
              <a:noFill/>
              <a:miter lim="800000"/>
              <a:headEnd/>
              <a:tailEnd/>
            </a:ln>
            <a:effectLst>
              <a:outerShdw dist="63500" dir="13987806" algn="ctr" rotWithShape="0">
                <a:srgbClr val="808080">
                  <a:alpha val="50000"/>
                </a:srgbClr>
              </a:outerShdw>
            </a:effectLst>
          </p:spPr>
        </p:pic>
        <p:sp>
          <p:nvSpPr>
            <p:cNvPr id="22" name="AutoShape 21"/>
            <p:cNvSpPr>
              <a:spLocks noChangeArrowheads="1"/>
            </p:cNvSpPr>
            <p:nvPr/>
          </p:nvSpPr>
          <p:spPr bwMode="auto">
            <a:xfrm rot="10800000">
              <a:off x="1248" y="2679"/>
              <a:ext cx="1056" cy="210"/>
            </a:xfrm>
            <a:prstGeom prst="homePlate">
              <a:avLst>
                <a:gd name="adj" fmla="val 137500"/>
              </a:avLst>
            </a:prstGeom>
            <a:solidFill>
              <a:srgbClr val="6A0000"/>
            </a:solidFill>
            <a:ln w="9525">
              <a:solidFill>
                <a:schemeClr val="tx1"/>
              </a:solidFill>
              <a:miter lim="800000"/>
              <a:headEnd/>
              <a:tailEnd/>
            </a:ln>
            <a:effectLst>
              <a:outerShdw dist="107763" dir="13500000" algn="ctr" rotWithShape="0">
                <a:schemeClr val="bg2">
                  <a:alpha val="50000"/>
                </a:schemeClr>
              </a:outerShdw>
            </a:effectLst>
          </p:spPr>
          <p:txBody>
            <a:bodyPr anchor="ctr">
              <a:spAutoFit/>
            </a:bodyPr>
            <a:lstStyle/>
            <a:p>
              <a:pPr>
                <a:defRPr/>
              </a:pPr>
              <a:endParaRPr lang="en-US">
                <a:solidFill>
                  <a:prstClr val="black"/>
                </a:solidFill>
                <a:latin typeface="Calibri"/>
              </a:endParaRPr>
            </a:p>
          </p:txBody>
        </p:sp>
        <p:pic>
          <p:nvPicPr>
            <p:cNvPr id="23" name="Picture 22" descr="PRTH0100"/>
            <p:cNvPicPr>
              <a:picLocks noChangeAspect="1" noChangeArrowheads="1"/>
            </p:cNvPicPr>
            <p:nvPr/>
          </p:nvPicPr>
          <p:blipFill>
            <a:blip r:embed="rId5" cstate="print"/>
            <a:srcRect/>
            <a:stretch>
              <a:fillRect/>
            </a:stretch>
          </p:blipFill>
          <p:spPr bwMode="auto">
            <a:xfrm>
              <a:off x="672" y="2352"/>
              <a:ext cx="384" cy="864"/>
            </a:xfrm>
            <a:prstGeom prst="rect">
              <a:avLst/>
            </a:prstGeom>
            <a:noFill/>
            <a:ln w="9525">
              <a:noFill/>
              <a:miter lim="800000"/>
              <a:headEnd/>
              <a:tailEnd/>
            </a:ln>
            <a:effectLst>
              <a:outerShdw dist="63500" dir="13987806" algn="ctr" rotWithShape="0">
                <a:srgbClr val="808080">
                  <a:alpha val="50000"/>
                </a:srgbClr>
              </a:outerShdw>
            </a:effectLst>
          </p:spPr>
        </p:pic>
      </p:grpSp>
      <p:grpSp>
        <p:nvGrpSpPr>
          <p:cNvPr id="24" name="Group 23"/>
          <p:cNvGrpSpPr>
            <a:grpSpLocks/>
          </p:cNvGrpSpPr>
          <p:nvPr/>
        </p:nvGrpSpPr>
        <p:grpSpPr bwMode="auto">
          <a:xfrm>
            <a:off x="1828800" y="1619250"/>
            <a:ext cx="3581400" cy="2362200"/>
            <a:chOff x="336" y="528"/>
            <a:chExt cx="2112" cy="1344"/>
          </a:xfrm>
        </p:grpSpPr>
        <p:sp>
          <p:nvSpPr>
            <p:cNvPr id="25" name="AutoShape 24"/>
            <p:cNvSpPr>
              <a:spLocks noChangeArrowheads="1"/>
            </p:cNvSpPr>
            <p:nvPr/>
          </p:nvSpPr>
          <p:spPr bwMode="auto">
            <a:xfrm flipH="1" flipV="1">
              <a:off x="336" y="528"/>
              <a:ext cx="2064" cy="1344"/>
            </a:xfrm>
            <a:custGeom>
              <a:avLst/>
              <a:gdLst>
                <a:gd name="G0" fmla="+- 12589 0 0"/>
                <a:gd name="G1" fmla="+- 18514 0 0"/>
                <a:gd name="G2" fmla="+- 7200 0 0"/>
                <a:gd name="G3" fmla="*/ 12589 1 2"/>
                <a:gd name="G4" fmla="+- G3 10800 0"/>
                <a:gd name="G5" fmla="+- 21600 12589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7095 w 21600"/>
                <a:gd name="T1" fmla="*/ 0 h 21600"/>
                <a:gd name="T2" fmla="*/ 12589 w 21600"/>
                <a:gd name="T3" fmla="*/ 7200 h 21600"/>
                <a:gd name="T4" fmla="*/ 0 w 21600"/>
                <a:gd name="T5" fmla="*/ 19944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95" y="0"/>
                  </a:moveTo>
                  <a:lnTo>
                    <a:pt x="12589" y="7200"/>
                  </a:lnTo>
                  <a:lnTo>
                    <a:pt x="15675" y="7200"/>
                  </a:lnTo>
                  <a:lnTo>
                    <a:pt x="15675" y="18288"/>
                  </a:lnTo>
                  <a:lnTo>
                    <a:pt x="0" y="18288"/>
                  </a:lnTo>
                  <a:lnTo>
                    <a:pt x="0" y="21600"/>
                  </a:lnTo>
                  <a:lnTo>
                    <a:pt x="18514" y="21600"/>
                  </a:lnTo>
                  <a:lnTo>
                    <a:pt x="18514" y="7200"/>
                  </a:lnTo>
                  <a:lnTo>
                    <a:pt x="21600" y="7200"/>
                  </a:lnTo>
                  <a:close/>
                </a:path>
              </a:pathLst>
            </a:custGeom>
            <a:solidFill>
              <a:srgbClr val="6A0000"/>
            </a:solidFill>
            <a:ln w="9525">
              <a:solidFill>
                <a:schemeClr val="tx1"/>
              </a:solidFill>
              <a:miter lim="800000"/>
              <a:headEnd/>
              <a:tailEnd/>
            </a:ln>
            <a:effectLst>
              <a:outerShdw dist="107763" dir="13500000" algn="ctr" rotWithShape="0">
                <a:schemeClr val="bg2">
                  <a:alpha val="50000"/>
                </a:schemeClr>
              </a:outerShdw>
            </a:effectLst>
          </p:spPr>
          <p:txBody>
            <a:bodyPr anchor="ctr">
              <a:spAutoFit/>
            </a:bodyPr>
            <a:lstStyle/>
            <a:p>
              <a:pPr>
                <a:defRPr/>
              </a:pPr>
              <a:endParaRPr lang="en-US">
                <a:solidFill>
                  <a:prstClr val="black"/>
                </a:solidFill>
                <a:latin typeface="Calibri"/>
              </a:endParaRPr>
            </a:p>
          </p:txBody>
        </p:sp>
        <p:sp>
          <p:nvSpPr>
            <p:cNvPr id="26" name="Text Box 25"/>
            <p:cNvSpPr txBox="1">
              <a:spLocks noChangeArrowheads="1"/>
            </p:cNvSpPr>
            <p:nvPr/>
          </p:nvSpPr>
          <p:spPr bwMode="auto">
            <a:xfrm>
              <a:off x="864" y="739"/>
              <a:ext cx="1584" cy="333"/>
            </a:xfrm>
            <a:prstGeom prst="rect">
              <a:avLst/>
            </a:prstGeom>
            <a:noFill/>
            <a:ln w="9525">
              <a:noFill/>
              <a:miter lim="800000"/>
              <a:headEnd/>
              <a:tailEnd/>
            </a:ln>
            <a:effectLst/>
          </p:spPr>
          <p:txBody>
            <a:bodyPr>
              <a:spAutoFit/>
            </a:bodyPr>
            <a:lstStyle/>
            <a:p>
              <a:pPr>
                <a:spcBef>
                  <a:spcPct val="50000"/>
                </a:spcBef>
                <a:defRPr/>
              </a:pPr>
              <a:r>
                <a:rPr lang="en-US" sz="3200" dirty="0">
                  <a:solidFill>
                    <a:prstClr val="black"/>
                  </a:solidFill>
                  <a:latin typeface="Calibri"/>
                </a:rPr>
                <a:t>Illumination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582659" name="Rectangle 3"/>
          <p:cNvSpPr>
            <a:spLocks noGrp="1" noChangeArrowheads="1"/>
          </p:cNvSpPr>
          <p:nvPr>
            <p:ph type="body" idx="1"/>
          </p:nvPr>
        </p:nvSpPr>
        <p:spPr/>
        <p:txBody>
          <a:bodyPr/>
          <a:lstStyle/>
          <a:p>
            <a:pPr marL="0" indent="0" algn="ctr">
              <a:buNone/>
              <a:defRPr/>
            </a:pPr>
            <a:endParaRPr lang="en-US" i="1" dirty="0">
              <a:solidFill>
                <a:schemeClr val="bg1"/>
              </a:solidFill>
            </a:endParaRPr>
          </a:p>
          <a:p>
            <a:pPr marL="0" indent="0" algn="ctr">
              <a:buNone/>
              <a:defRPr/>
            </a:pPr>
            <a:endParaRPr lang="en-US" i="1" dirty="0">
              <a:solidFill>
                <a:schemeClr val="bg1"/>
              </a:solidFill>
            </a:endParaRPr>
          </a:p>
          <a:p>
            <a:pPr marL="0" indent="0" algn="ctr">
              <a:buNone/>
              <a:defRPr/>
            </a:pPr>
            <a:r>
              <a:rPr lang="en-US" sz="4400" i="1" dirty="0">
                <a:solidFill>
                  <a:schemeClr val="bg1"/>
                </a:solidFill>
              </a:rPr>
              <a:t>sola Scriptura </a:t>
            </a:r>
            <a:r>
              <a:rPr lang="en-US" sz="4400" dirty="0">
                <a:solidFill>
                  <a:schemeClr val="bg1"/>
                </a:solidFill>
              </a:rPr>
              <a:t> </a:t>
            </a:r>
          </a:p>
          <a:p>
            <a:pPr marL="0" indent="0" algn="ctr">
              <a:buNone/>
              <a:defRPr/>
            </a:pPr>
            <a:r>
              <a:rPr lang="en-US" dirty="0">
                <a:solidFill>
                  <a:schemeClr val="bg1"/>
                </a:solidFill>
              </a:rPr>
              <a:t>The Bible is the final and only infallible authority for our faith.</a:t>
            </a:r>
            <a:endParaRPr lang="en-US" b="1" i="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ible_grounding.jpg"/>
          <p:cNvPicPr>
            <a:picLocks noChangeAspect="1"/>
          </p:cNvPicPr>
          <p:nvPr/>
        </p:nvPicPr>
        <p:blipFill>
          <a:blip r:embed="rId3" cstate="print"/>
          <a:stretch>
            <a:fillRect/>
          </a:stretch>
        </p:blipFill>
        <p:spPr>
          <a:xfrm>
            <a:off x="1526029" y="0"/>
            <a:ext cx="9139943" cy="6858000"/>
          </a:xfrm>
          <a:prstGeom prst="rect">
            <a:avLst/>
          </a:prstGeom>
        </p:spPr>
      </p:pic>
      <p:graphicFrame>
        <p:nvGraphicFramePr>
          <p:cNvPr id="3074" name="Object 19"/>
          <p:cNvGraphicFramePr>
            <a:graphicFrameLocks noChangeAspect="1"/>
          </p:cNvGraphicFramePr>
          <p:nvPr/>
        </p:nvGraphicFramePr>
        <p:xfrm>
          <a:off x="1752600" y="1497014"/>
          <a:ext cx="8839200" cy="5056187"/>
        </p:xfrm>
        <a:graphic>
          <a:graphicData uri="http://schemas.openxmlformats.org/presentationml/2006/ole">
            <mc:AlternateContent xmlns:mc="http://schemas.openxmlformats.org/markup-compatibility/2006">
              <mc:Choice xmlns:v="urn:schemas-microsoft-com:vml" Requires="v">
                <p:oleObj spid="_x0000_s2050" name="Image" r:id="rId4" imgW="11726912" imgH="6706536" progId="">
                  <p:embed/>
                </p:oleObj>
              </mc:Choice>
              <mc:Fallback>
                <p:oleObj name="Image" r:id="rId4" imgW="11726912" imgH="6706536" progId="">
                  <p:embed/>
                  <p:pic>
                    <p:nvPicPr>
                      <p:cNvPr id="3074"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497014"/>
                        <a:ext cx="8839200" cy="5056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582659" name="Rectangle 3"/>
          <p:cNvSpPr>
            <a:spLocks noGrp="1" noChangeArrowheads="1"/>
          </p:cNvSpPr>
          <p:nvPr>
            <p:ph type="body" idx="1"/>
          </p:nvPr>
        </p:nvSpPr>
        <p:spPr/>
        <p:txBody>
          <a:bodyPr/>
          <a:lstStyle/>
          <a:p>
            <a:pPr marL="609600" indent="-609600">
              <a:buNone/>
              <a:defRPr/>
            </a:pPr>
            <a:r>
              <a:rPr lang="en-US" b="1" dirty="0">
                <a:solidFill>
                  <a:schemeClr val="bg1"/>
                </a:solidFill>
              </a:rPr>
              <a:t>Five primary sources of religious authority:</a:t>
            </a:r>
          </a:p>
          <a:p>
            <a:pPr marL="609600" indent="-609600">
              <a:buFont typeface="+mj-lt"/>
              <a:buAutoNum type="arabicPeriod"/>
              <a:defRPr/>
            </a:pPr>
            <a:r>
              <a:rPr lang="en-US" dirty="0">
                <a:solidFill>
                  <a:schemeClr val="bg1"/>
                </a:solidFill>
              </a:rPr>
              <a:t>Bible</a:t>
            </a:r>
          </a:p>
          <a:p>
            <a:pPr marL="609600" indent="-609600">
              <a:buFont typeface="+mj-lt"/>
              <a:buAutoNum type="arabicPeriod"/>
              <a:defRPr/>
            </a:pPr>
            <a:r>
              <a:rPr lang="en-US" dirty="0">
                <a:solidFill>
                  <a:schemeClr val="bg1"/>
                </a:solidFill>
              </a:rPr>
              <a:t>Reason</a:t>
            </a:r>
          </a:p>
          <a:p>
            <a:pPr marL="609600" indent="-609600">
              <a:buFont typeface="+mj-lt"/>
              <a:buAutoNum type="arabicPeriod"/>
              <a:defRPr/>
            </a:pPr>
            <a:r>
              <a:rPr lang="en-US" dirty="0">
                <a:solidFill>
                  <a:schemeClr val="bg1"/>
                </a:solidFill>
              </a:rPr>
              <a:t>Tradition</a:t>
            </a:r>
          </a:p>
          <a:p>
            <a:pPr marL="609600" indent="-609600">
              <a:buFont typeface="+mj-lt"/>
              <a:buAutoNum type="arabicPeriod"/>
              <a:defRPr/>
            </a:pPr>
            <a:r>
              <a:rPr lang="en-US" dirty="0">
                <a:solidFill>
                  <a:schemeClr val="bg1"/>
                </a:solidFill>
              </a:rPr>
              <a:t>Experience </a:t>
            </a:r>
          </a:p>
          <a:p>
            <a:pPr marL="609600" indent="-609600">
              <a:buFont typeface="+mj-lt"/>
              <a:buAutoNum type="arabicPeriod"/>
              <a:defRPr/>
            </a:pPr>
            <a:r>
              <a:rPr lang="en-US" dirty="0">
                <a:solidFill>
                  <a:schemeClr val="bg1"/>
                </a:solidFill>
              </a:rPr>
              <a:t>Emotion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583683" name="Rectangle 3"/>
          <p:cNvSpPr>
            <a:spLocks noGrp="1" noChangeArrowheads="1"/>
          </p:cNvSpPr>
          <p:nvPr>
            <p:ph type="body" idx="1"/>
          </p:nvPr>
        </p:nvSpPr>
        <p:spPr>
          <a:xfrm>
            <a:off x="1981200" y="1752601"/>
            <a:ext cx="8229600" cy="4525963"/>
          </a:xfrm>
        </p:spPr>
        <p:txBody>
          <a:bodyPr/>
          <a:lstStyle/>
          <a:p>
            <a:pPr marL="609600" indent="-609600">
              <a:buNone/>
              <a:defRPr/>
            </a:pPr>
            <a:r>
              <a:rPr lang="en-US" b="1" dirty="0">
                <a:solidFill>
                  <a:schemeClr val="bg1"/>
                </a:solidFill>
              </a:rPr>
              <a:t>Tradition</a:t>
            </a:r>
            <a:r>
              <a:rPr lang="en-US" dirty="0">
                <a:solidFill>
                  <a:schemeClr val="bg1"/>
                </a:solidFill>
              </a:rPr>
              <a:t>: Religious information that has been handed down to us from various sources.</a:t>
            </a:r>
          </a:p>
          <a:p>
            <a:pPr marL="609600" indent="-609600">
              <a:buNone/>
              <a:defRPr/>
            </a:pP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4"/>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3" name="Content Placeholder 2"/>
          <p:cNvSpPr>
            <a:spLocks noGrp="1"/>
          </p:cNvSpPr>
          <p:nvPr>
            <p:ph idx="1"/>
          </p:nvPr>
        </p:nvSpPr>
        <p:spPr/>
        <p:txBody>
          <a:bodyPr/>
          <a:lstStyle/>
          <a:p>
            <a:pPr marL="2743200" indent="-2743200">
              <a:buNone/>
            </a:pPr>
            <a:r>
              <a:rPr lang="en-US" b="1" dirty="0">
                <a:solidFill>
                  <a:schemeClr val="bg1"/>
                </a:solidFill>
              </a:rPr>
              <a:t>Examples</a:t>
            </a:r>
            <a:r>
              <a:rPr lang="en-US" dirty="0">
                <a:solidFill>
                  <a:schemeClr val="bg1"/>
                </a:solidFill>
              </a:rPr>
              <a:t>:</a:t>
            </a:r>
          </a:p>
          <a:p>
            <a:pPr marL="2743200" indent="-2743200">
              <a:buNone/>
            </a:pPr>
            <a:endParaRPr lang="en-US" dirty="0">
              <a:solidFill>
                <a:schemeClr val="bg1"/>
              </a:solidFill>
            </a:endParaRPr>
          </a:p>
          <a:p>
            <a:pPr marL="2743200" indent="-2743200">
              <a:buNone/>
            </a:pPr>
            <a:r>
              <a:rPr lang="en-US" b="1" dirty="0">
                <a:solidFill>
                  <a:schemeClr val="bg1"/>
                </a:solidFill>
              </a:rPr>
              <a:t>Benefits</a:t>
            </a:r>
            <a:r>
              <a:rPr lang="en-US" dirty="0">
                <a:solidFill>
                  <a:schemeClr val="bg1"/>
                </a:solidFill>
              </a:rPr>
              <a:t>:</a:t>
            </a:r>
          </a:p>
          <a:p>
            <a:pPr marL="2743200" indent="-2743200">
              <a:buNone/>
            </a:pPr>
            <a:endParaRPr lang="en-US" dirty="0">
              <a:solidFill>
                <a:schemeClr val="bg1"/>
              </a:solidFill>
            </a:endParaRPr>
          </a:p>
          <a:p>
            <a:pPr marL="2743200" indent="-2743200">
              <a:buNone/>
            </a:pPr>
            <a:r>
              <a:rPr lang="en-US" b="1" dirty="0">
                <a:solidFill>
                  <a:schemeClr val="bg1"/>
                </a:solidFill>
              </a:rPr>
              <a:t>Deficiencies</a:t>
            </a:r>
            <a:r>
              <a:rPr lang="en-US" dirty="0">
                <a:solidFill>
                  <a:schemeClr val="bg1"/>
                </a:solidFill>
              </a:rPr>
              <a:t>: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585731" name="Rectangle 3"/>
          <p:cNvSpPr>
            <a:spLocks noGrp="1" noChangeArrowheads="1"/>
          </p:cNvSpPr>
          <p:nvPr>
            <p:ph type="body" idx="1"/>
          </p:nvPr>
        </p:nvSpPr>
        <p:spPr>
          <a:xfrm>
            <a:off x="1981200" y="1600201"/>
            <a:ext cx="8229600" cy="4525963"/>
          </a:xfrm>
        </p:spPr>
        <p:txBody>
          <a:bodyPr>
            <a:normAutofit/>
          </a:bodyPr>
          <a:lstStyle/>
          <a:p>
            <a:pPr marL="609600" indent="-609600">
              <a:buNone/>
              <a:defRPr/>
            </a:pPr>
            <a:r>
              <a:rPr lang="en-US" b="1" dirty="0">
                <a:solidFill>
                  <a:schemeClr val="bg1"/>
                </a:solidFill>
              </a:rPr>
              <a:t>Reason</a:t>
            </a:r>
            <a:r>
              <a:rPr lang="en-US" dirty="0">
                <a:solidFill>
                  <a:schemeClr val="bg1"/>
                </a:solidFill>
              </a:rPr>
              <a:t>: Information that comes through the human mind’s capacity for logical, rational, and analytic thought.</a:t>
            </a:r>
          </a:p>
          <a:p>
            <a:pPr marL="609600" indent="-609600">
              <a:buNone/>
              <a:defRPr/>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5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ToExpect_1.jpg"/>
          <p:cNvPicPr>
            <a:picLocks noChangeAspect="1"/>
          </p:cNvPicPr>
          <p:nvPr/>
        </p:nvPicPr>
        <p:blipFill>
          <a:blip r:embed="rId2" cstate="print"/>
          <a:stretch>
            <a:fillRect/>
          </a:stretch>
        </p:blipFill>
        <p:spPr>
          <a:xfrm>
            <a:off x="1526029" y="0"/>
            <a:ext cx="9139943"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3" name="Content Placeholder 2"/>
          <p:cNvSpPr>
            <a:spLocks noGrp="1"/>
          </p:cNvSpPr>
          <p:nvPr>
            <p:ph idx="1"/>
          </p:nvPr>
        </p:nvSpPr>
        <p:spPr/>
        <p:txBody>
          <a:bodyPr/>
          <a:lstStyle/>
          <a:p>
            <a:pPr marL="2743200" indent="-2743200">
              <a:buNone/>
            </a:pPr>
            <a:r>
              <a:rPr lang="en-US" b="1" dirty="0">
                <a:solidFill>
                  <a:schemeClr val="bg1"/>
                </a:solidFill>
              </a:rPr>
              <a:t>Examples</a:t>
            </a:r>
            <a:r>
              <a:rPr lang="en-US" dirty="0">
                <a:solidFill>
                  <a:schemeClr val="bg1"/>
                </a:solidFill>
              </a:rPr>
              <a:t>:</a:t>
            </a:r>
          </a:p>
          <a:p>
            <a:pPr marL="2743200" indent="-2743200">
              <a:buNone/>
            </a:pPr>
            <a:endParaRPr lang="en-US" dirty="0">
              <a:solidFill>
                <a:schemeClr val="bg1"/>
              </a:solidFill>
            </a:endParaRPr>
          </a:p>
          <a:p>
            <a:pPr marL="2743200" indent="-2743200">
              <a:buNone/>
            </a:pPr>
            <a:r>
              <a:rPr lang="en-US" b="1" dirty="0">
                <a:solidFill>
                  <a:schemeClr val="bg1"/>
                </a:solidFill>
              </a:rPr>
              <a:t>Benefits</a:t>
            </a:r>
            <a:r>
              <a:rPr lang="en-US" dirty="0">
                <a:solidFill>
                  <a:schemeClr val="bg1"/>
                </a:solidFill>
              </a:rPr>
              <a:t>:</a:t>
            </a:r>
          </a:p>
          <a:p>
            <a:pPr marL="2743200" indent="-2743200">
              <a:buNone/>
            </a:pPr>
            <a:endParaRPr lang="en-US" dirty="0">
              <a:solidFill>
                <a:schemeClr val="bg1"/>
              </a:solidFill>
            </a:endParaRPr>
          </a:p>
          <a:p>
            <a:pPr marL="2743200" indent="-2743200">
              <a:buNone/>
            </a:pPr>
            <a:r>
              <a:rPr lang="en-US" b="1" dirty="0">
                <a:solidFill>
                  <a:schemeClr val="bg1"/>
                </a:solidFill>
              </a:rPr>
              <a:t>Deficiencies</a:t>
            </a:r>
            <a:r>
              <a:rPr lang="en-US" dirty="0">
                <a:solidFill>
                  <a:schemeClr val="bg1"/>
                </a:solidFill>
              </a:rPr>
              <a:t>: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585731" name="Rectangle 3"/>
          <p:cNvSpPr>
            <a:spLocks noGrp="1" noChangeArrowheads="1"/>
          </p:cNvSpPr>
          <p:nvPr>
            <p:ph type="body" idx="1"/>
          </p:nvPr>
        </p:nvSpPr>
        <p:spPr>
          <a:xfrm>
            <a:off x="1981200" y="1600201"/>
            <a:ext cx="8229600" cy="4525963"/>
          </a:xfrm>
        </p:spPr>
        <p:txBody>
          <a:bodyPr>
            <a:normAutofit/>
          </a:bodyPr>
          <a:lstStyle/>
          <a:p>
            <a:pPr marL="466725" indent="-466725">
              <a:buNone/>
            </a:pPr>
            <a:r>
              <a:rPr lang="en-US" b="1" dirty="0">
                <a:solidFill>
                  <a:schemeClr val="bg1"/>
                </a:solidFill>
              </a:rPr>
              <a:t>Experience</a:t>
            </a:r>
            <a:r>
              <a:rPr lang="en-US" dirty="0">
                <a:solidFill>
                  <a:schemeClr val="bg1"/>
                </a:solidFill>
              </a:rPr>
              <a:t>: Information that comes through direct encounter, participation, or observation.</a:t>
            </a:r>
          </a:p>
          <a:p>
            <a:pPr marL="609600" indent="-609600">
              <a:buNone/>
              <a:defRPr/>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5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3" name="Content Placeholder 2"/>
          <p:cNvSpPr>
            <a:spLocks noGrp="1"/>
          </p:cNvSpPr>
          <p:nvPr>
            <p:ph idx="1"/>
          </p:nvPr>
        </p:nvSpPr>
        <p:spPr/>
        <p:txBody>
          <a:bodyPr/>
          <a:lstStyle/>
          <a:p>
            <a:pPr marL="2743200" indent="-2743200">
              <a:buNone/>
            </a:pPr>
            <a:r>
              <a:rPr lang="en-US" b="1" dirty="0">
                <a:solidFill>
                  <a:schemeClr val="bg1"/>
                </a:solidFill>
              </a:rPr>
              <a:t>Examples</a:t>
            </a:r>
            <a:r>
              <a:rPr lang="en-US" dirty="0">
                <a:solidFill>
                  <a:schemeClr val="bg1"/>
                </a:solidFill>
              </a:rPr>
              <a:t>:</a:t>
            </a:r>
          </a:p>
          <a:p>
            <a:pPr marL="2743200" indent="-2743200">
              <a:buNone/>
            </a:pPr>
            <a:endParaRPr lang="en-US" dirty="0">
              <a:solidFill>
                <a:schemeClr val="bg1"/>
              </a:solidFill>
            </a:endParaRPr>
          </a:p>
          <a:p>
            <a:pPr marL="2743200" indent="-2743200">
              <a:buNone/>
            </a:pPr>
            <a:r>
              <a:rPr lang="en-US" b="1" dirty="0">
                <a:solidFill>
                  <a:schemeClr val="bg1"/>
                </a:solidFill>
              </a:rPr>
              <a:t>Benefits</a:t>
            </a:r>
            <a:r>
              <a:rPr lang="en-US" dirty="0">
                <a:solidFill>
                  <a:schemeClr val="bg1"/>
                </a:solidFill>
              </a:rPr>
              <a:t>:</a:t>
            </a:r>
          </a:p>
          <a:p>
            <a:pPr marL="2743200" indent="-2743200">
              <a:buNone/>
            </a:pPr>
            <a:endParaRPr lang="en-US" dirty="0">
              <a:solidFill>
                <a:schemeClr val="bg1"/>
              </a:solidFill>
            </a:endParaRPr>
          </a:p>
          <a:p>
            <a:pPr marL="2743200" indent="-2743200">
              <a:buNone/>
            </a:pPr>
            <a:r>
              <a:rPr lang="en-US" b="1" dirty="0">
                <a:solidFill>
                  <a:schemeClr val="bg1"/>
                </a:solidFill>
              </a:rPr>
              <a:t>Deficiencies</a:t>
            </a:r>
            <a:r>
              <a:rPr lang="en-US" dirty="0">
                <a:solidFill>
                  <a:schemeClr val="bg1"/>
                </a:solidFill>
              </a:rPr>
              <a: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585731" name="Rectangle 3"/>
          <p:cNvSpPr>
            <a:spLocks noGrp="1" noChangeArrowheads="1"/>
          </p:cNvSpPr>
          <p:nvPr>
            <p:ph type="body" idx="1"/>
          </p:nvPr>
        </p:nvSpPr>
        <p:spPr>
          <a:xfrm>
            <a:off x="1981200" y="1600201"/>
            <a:ext cx="8229600" cy="4525963"/>
          </a:xfrm>
        </p:spPr>
        <p:txBody>
          <a:bodyPr>
            <a:normAutofit/>
          </a:bodyPr>
          <a:lstStyle/>
          <a:p>
            <a:pPr marL="292100" indent="-292100">
              <a:buNone/>
            </a:pPr>
            <a:r>
              <a:rPr lang="en-US" b="1" dirty="0">
                <a:solidFill>
                  <a:schemeClr val="bg1"/>
                </a:solidFill>
              </a:rPr>
              <a:t>Emotions: </a:t>
            </a:r>
            <a:r>
              <a:rPr lang="en-US" dirty="0">
                <a:solidFill>
                  <a:schemeClr val="bg1"/>
                </a:solidFill>
              </a:rPr>
              <a:t>	Information that comes through subjectively experienced psychological feelings.</a:t>
            </a:r>
          </a:p>
          <a:p>
            <a:pPr marL="609600" indent="-609600">
              <a:buNone/>
              <a:defRPr/>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5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wing.jpg"/>
          <p:cNvPicPr>
            <a:picLocks noChangeAspect="1"/>
          </p:cNvPicPr>
          <p:nvPr/>
        </p:nvPicPr>
        <p:blipFill>
          <a:blip r:embed="rId3" cstate="print"/>
          <a:stretch>
            <a:fillRect/>
          </a:stretch>
        </p:blipFill>
        <p:spPr>
          <a:xfrm>
            <a:off x="1526029" y="0"/>
            <a:ext cx="9139943" cy="6858000"/>
          </a:xfrm>
          <a:prstGeom prst="rect">
            <a:avLst/>
          </a:prstGeom>
        </p:spPr>
      </p:pic>
      <p:sp>
        <p:nvSpPr>
          <p:cNvPr id="3" name="Content Placeholder 2"/>
          <p:cNvSpPr>
            <a:spLocks noGrp="1"/>
          </p:cNvSpPr>
          <p:nvPr>
            <p:ph idx="1"/>
          </p:nvPr>
        </p:nvSpPr>
        <p:spPr/>
        <p:txBody>
          <a:bodyPr/>
          <a:lstStyle/>
          <a:p>
            <a:pPr marL="2743200" indent="-2743200">
              <a:buNone/>
            </a:pPr>
            <a:r>
              <a:rPr lang="en-US" b="1" dirty="0">
                <a:solidFill>
                  <a:schemeClr val="bg1"/>
                </a:solidFill>
              </a:rPr>
              <a:t>Examples</a:t>
            </a:r>
            <a:r>
              <a:rPr lang="en-US" dirty="0">
                <a:solidFill>
                  <a:schemeClr val="bg1"/>
                </a:solidFill>
              </a:rPr>
              <a:t>:</a:t>
            </a:r>
          </a:p>
          <a:p>
            <a:pPr marL="2743200" indent="-2743200">
              <a:buNone/>
            </a:pPr>
            <a:endParaRPr lang="en-US" dirty="0">
              <a:solidFill>
                <a:schemeClr val="bg1"/>
              </a:solidFill>
            </a:endParaRPr>
          </a:p>
          <a:p>
            <a:pPr marL="2743200" indent="-2743200">
              <a:buNone/>
            </a:pPr>
            <a:r>
              <a:rPr lang="en-US" b="1" dirty="0">
                <a:solidFill>
                  <a:schemeClr val="bg1"/>
                </a:solidFill>
              </a:rPr>
              <a:t>Benefits</a:t>
            </a:r>
            <a:r>
              <a:rPr lang="en-US" dirty="0">
                <a:solidFill>
                  <a:schemeClr val="bg1"/>
                </a:solidFill>
              </a:rPr>
              <a:t>:</a:t>
            </a:r>
          </a:p>
          <a:p>
            <a:pPr marL="2743200" indent="-2743200">
              <a:buNone/>
            </a:pPr>
            <a:endParaRPr lang="en-US" dirty="0">
              <a:solidFill>
                <a:schemeClr val="bg1"/>
              </a:solidFill>
            </a:endParaRPr>
          </a:p>
          <a:p>
            <a:pPr marL="2743200" indent="-2743200">
              <a:buNone/>
            </a:pPr>
            <a:r>
              <a:rPr lang="en-US" b="1" dirty="0">
                <a:solidFill>
                  <a:schemeClr val="bg1"/>
                </a:solidFill>
              </a:rPr>
              <a:t>Deficiencies</a:t>
            </a:r>
            <a:r>
              <a:rPr lang="en-US" dirty="0">
                <a:solidFill>
                  <a:schemeClr val="bg1"/>
                </a:solidFill>
              </a:rPr>
              <a:t>: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5454650" y="1143000"/>
            <a:ext cx="1023938" cy="3162300"/>
            <a:chOff x="2496" y="1632"/>
            <a:chExt cx="480" cy="1200"/>
          </a:xfrm>
        </p:grpSpPr>
        <p:sp>
          <p:nvSpPr>
            <p:cNvPr id="5" name="AutoShape 4"/>
            <p:cNvSpPr>
              <a:spLocks noChangeArrowheads="1"/>
            </p:cNvSpPr>
            <p:nvPr/>
          </p:nvSpPr>
          <p:spPr bwMode="auto">
            <a:xfrm rot="5372411" flipH="1">
              <a:off x="2520" y="2184"/>
              <a:ext cx="432" cy="384"/>
            </a:xfrm>
            <a:prstGeom prst="curvedUpArrow">
              <a:avLst>
                <a:gd name="adj1" fmla="val 22500"/>
                <a:gd name="adj2" fmla="val 45000"/>
                <a:gd name="adj3" fmla="val 33333"/>
              </a:avLst>
            </a:prstGeom>
            <a:solidFill>
              <a:srgbClr val="800000"/>
            </a:solidFill>
            <a:ln w="9525">
              <a:solidFill>
                <a:schemeClr val="bg1"/>
              </a:solidFill>
              <a:miter lim="800000"/>
              <a:headEnd/>
              <a:tailEnd/>
            </a:ln>
          </p:spPr>
          <p:txBody>
            <a:bodyPr wrap="none" anchor="ctr"/>
            <a:lstStyle/>
            <a:p>
              <a:endParaRPr lang="en-US">
                <a:solidFill>
                  <a:prstClr val="black"/>
                </a:solidFill>
                <a:latin typeface="Calibri"/>
              </a:endParaRPr>
            </a:p>
          </p:txBody>
        </p:sp>
        <p:sp>
          <p:nvSpPr>
            <p:cNvPr id="6" name="AutoShape 5"/>
            <p:cNvSpPr>
              <a:spLocks noChangeArrowheads="1"/>
            </p:cNvSpPr>
            <p:nvPr/>
          </p:nvSpPr>
          <p:spPr bwMode="auto">
            <a:xfrm>
              <a:off x="2592" y="2400"/>
              <a:ext cx="384" cy="432"/>
            </a:xfrm>
            <a:prstGeom prst="curvedLeftArrow">
              <a:avLst>
                <a:gd name="adj1" fmla="val 22500"/>
                <a:gd name="adj2" fmla="val 45000"/>
                <a:gd name="adj3" fmla="val 33333"/>
              </a:avLst>
            </a:prstGeom>
            <a:solidFill>
              <a:srgbClr val="800000"/>
            </a:solidFill>
            <a:ln w="9525">
              <a:solidFill>
                <a:schemeClr val="bg1"/>
              </a:solidFill>
              <a:miter lim="800000"/>
              <a:headEnd/>
              <a:tailEnd/>
            </a:ln>
          </p:spPr>
          <p:txBody>
            <a:bodyPr wrap="none" anchor="ctr"/>
            <a:lstStyle/>
            <a:p>
              <a:endParaRPr lang="en-US">
                <a:solidFill>
                  <a:prstClr val="black"/>
                </a:solidFill>
                <a:latin typeface="Calibri"/>
              </a:endParaRPr>
            </a:p>
          </p:txBody>
        </p:sp>
        <p:sp>
          <p:nvSpPr>
            <p:cNvPr id="7" name="AutoShape 6"/>
            <p:cNvSpPr>
              <a:spLocks noChangeArrowheads="1"/>
            </p:cNvSpPr>
            <p:nvPr/>
          </p:nvSpPr>
          <p:spPr bwMode="auto">
            <a:xfrm rot="5372411" flipH="1">
              <a:off x="2472" y="1656"/>
              <a:ext cx="432" cy="384"/>
            </a:xfrm>
            <a:prstGeom prst="curvedUpArrow">
              <a:avLst>
                <a:gd name="adj1" fmla="val 22500"/>
                <a:gd name="adj2" fmla="val 45000"/>
                <a:gd name="adj3" fmla="val 33333"/>
              </a:avLst>
            </a:prstGeom>
            <a:solidFill>
              <a:srgbClr val="800000"/>
            </a:solidFill>
            <a:ln w="9525">
              <a:solidFill>
                <a:schemeClr val="bg1"/>
              </a:solidFill>
              <a:miter lim="800000"/>
              <a:headEnd/>
              <a:tailEnd/>
            </a:ln>
          </p:spPr>
          <p:txBody>
            <a:bodyPr wrap="none" anchor="ctr"/>
            <a:lstStyle/>
            <a:p>
              <a:endParaRPr lang="en-US">
                <a:solidFill>
                  <a:prstClr val="black"/>
                </a:solidFill>
                <a:latin typeface="Calibri"/>
              </a:endParaRPr>
            </a:p>
          </p:txBody>
        </p:sp>
        <p:sp>
          <p:nvSpPr>
            <p:cNvPr id="8" name="AutoShape 7"/>
            <p:cNvSpPr>
              <a:spLocks noChangeArrowheads="1"/>
            </p:cNvSpPr>
            <p:nvPr/>
          </p:nvSpPr>
          <p:spPr bwMode="auto">
            <a:xfrm>
              <a:off x="2544" y="1872"/>
              <a:ext cx="384" cy="432"/>
            </a:xfrm>
            <a:prstGeom prst="curvedLeftArrow">
              <a:avLst>
                <a:gd name="adj1" fmla="val 22500"/>
                <a:gd name="adj2" fmla="val 45000"/>
                <a:gd name="adj3" fmla="val 33333"/>
              </a:avLst>
            </a:prstGeom>
            <a:solidFill>
              <a:srgbClr val="800000"/>
            </a:solidFill>
            <a:ln w="9525">
              <a:solidFill>
                <a:schemeClr val="bg1"/>
              </a:solidFill>
              <a:miter lim="800000"/>
              <a:headEnd/>
              <a:tailEnd/>
            </a:ln>
          </p:spPr>
          <p:txBody>
            <a:bodyPr wrap="none" anchor="ctr"/>
            <a:lstStyle/>
            <a:p>
              <a:endParaRPr lang="en-US">
                <a:solidFill>
                  <a:prstClr val="black"/>
                </a:solidFill>
                <a:latin typeface="Calibri"/>
              </a:endParaRPr>
            </a:p>
          </p:txBody>
        </p:sp>
      </p:grpSp>
      <p:sp>
        <p:nvSpPr>
          <p:cNvPr id="9" name="Text Box 8"/>
          <p:cNvSpPr txBox="1">
            <a:spLocks noChangeArrowheads="1"/>
          </p:cNvSpPr>
          <p:nvPr/>
        </p:nvSpPr>
        <p:spPr bwMode="auto">
          <a:xfrm>
            <a:off x="6781800" y="1676400"/>
            <a:ext cx="3352800" cy="2362200"/>
          </a:xfrm>
          <a:prstGeom prst="rect">
            <a:avLst/>
          </a:prstGeom>
          <a:noFill/>
          <a:ln w="9525">
            <a:noFill/>
            <a:miter lim="800000"/>
            <a:headEnd/>
            <a:tailEnd/>
          </a:ln>
        </p:spPr>
        <p:txBody>
          <a:bodyPr/>
          <a:lstStyle/>
          <a:p>
            <a:pPr eaLnBrk="0" hangingPunct="0">
              <a:buClr>
                <a:srgbClr val="800000"/>
              </a:buClr>
              <a:buFont typeface="Symbol" pitchFamily="18" charset="2"/>
              <a:buChar char="·"/>
            </a:pPr>
            <a:r>
              <a:rPr lang="en-US" sz="2800" b="1" dirty="0">
                <a:solidFill>
                  <a:prstClr val="black"/>
                </a:solidFill>
                <a:latin typeface="Times New Roman" pitchFamily="18" charset="0"/>
              </a:rPr>
              <a:t>Tradition </a:t>
            </a:r>
          </a:p>
          <a:p>
            <a:pPr eaLnBrk="0" hangingPunct="0">
              <a:buClr>
                <a:srgbClr val="800000"/>
              </a:buClr>
              <a:buFont typeface="Symbol" pitchFamily="18" charset="2"/>
              <a:buChar char="·"/>
            </a:pPr>
            <a:r>
              <a:rPr lang="en-US" sz="2800" b="1" dirty="0">
                <a:solidFill>
                  <a:prstClr val="black"/>
                </a:solidFill>
                <a:latin typeface="Times New Roman" pitchFamily="18" charset="0"/>
              </a:rPr>
              <a:t>Reason </a:t>
            </a:r>
          </a:p>
          <a:p>
            <a:pPr eaLnBrk="0" hangingPunct="0">
              <a:buClr>
                <a:srgbClr val="800000"/>
              </a:buClr>
              <a:buFont typeface="Symbol" pitchFamily="18" charset="2"/>
              <a:buChar char="·"/>
            </a:pPr>
            <a:r>
              <a:rPr lang="en-US" sz="2800" b="1" dirty="0">
                <a:solidFill>
                  <a:prstClr val="black"/>
                </a:solidFill>
                <a:latin typeface="Times New Roman" pitchFamily="18" charset="0"/>
              </a:rPr>
              <a:t>Experience </a:t>
            </a:r>
          </a:p>
          <a:p>
            <a:pPr eaLnBrk="0" hangingPunct="0">
              <a:buClr>
                <a:srgbClr val="800000"/>
              </a:buClr>
              <a:buFont typeface="Symbol" pitchFamily="18" charset="2"/>
              <a:buChar char="·"/>
            </a:pPr>
            <a:r>
              <a:rPr lang="en-US" sz="2800" b="1" dirty="0">
                <a:solidFill>
                  <a:prstClr val="black"/>
                </a:solidFill>
                <a:latin typeface="Times New Roman" pitchFamily="18" charset="0"/>
              </a:rPr>
              <a:t>Emotions</a:t>
            </a:r>
          </a:p>
        </p:txBody>
      </p:sp>
      <p:pic>
        <p:nvPicPr>
          <p:cNvPr id="12" name="Picture 11"/>
          <p:cNvPicPr>
            <a:picLocks noChangeAspect="1" noChangeArrowheads="1"/>
          </p:cNvPicPr>
          <p:nvPr/>
        </p:nvPicPr>
        <p:blipFill>
          <a:blip r:embed="rId2" cstate="print"/>
          <a:srcRect/>
          <a:stretch>
            <a:fillRect/>
          </a:stretch>
        </p:blipFill>
        <p:spPr bwMode="auto">
          <a:xfrm>
            <a:off x="2613025" y="1377950"/>
            <a:ext cx="2476500" cy="3194050"/>
          </a:xfrm>
          <a:prstGeom prst="rect">
            <a:avLst/>
          </a:prstGeom>
          <a:noFill/>
          <a:ln w="9525">
            <a:noFill/>
            <a:miter lim="800000"/>
            <a:headEnd/>
            <a:tailEnd/>
          </a:ln>
        </p:spPr>
      </p:pic>
      <p:sp>
        <p:nvSpPr>
          <p:cNvPr id="13" name="Text Box 12"/>
          <p:cNvSpPr txBox="1">
            <a:spLocks noChangeArrowheads="1"/>
          </p:cNvSpPr>
          <p:nvPr/>
        </p:nvSpPr>
        <p:spPr bwMode="auto">
          <a:xfrm>
            <a:off x="3165798" y="4572000"/>
            <a:ext cx="6039795" cy="1569660"/>
          </a:xfrm>
          <a:prstGeom prst="rect">
            <a:avLst/>
          </a:prstGeom>
          <a:noFill/>
          <a:ln w="9525">
            <a:noFill/>
            <a:miter lim="800000"/>
            <a:headEnd/>
            <a:tailEnd/>
          </a:ln>
          <a:effectLst/>
        </p:spPr>
        <p:txBody>
          <a:bodyPr wrap="none">
            <a:spAutoFit/>
          </a:bodyPr>
          <a:lstStyle/>
          <a:p>
            <a:pPr algn="ctr">
              <a:spcBef>
                <a:spcPct val="20000"/>
              </a:spcBef>
              <a:buClr>
                <a:srgbClr val="C0504D"/>
              </a:buClr>
              <a:buSzPct val="55000"/>
              <a:defRPr/>
            </a:pPr>
            <a:r>
              <a:rPr lang="en-US" sz="2400" b="1" dirty="0">
                <a:solidFill>
                  <a:prstClr val="black"/>
                </a:solidFill>
                <a:effectLst>
                  <a:outerShdw blurRad="38100" dist="38100" dir="2700000" algn="tl">
                    <a:srgbClr val="C0C0C0"/>
                  </a:outerShdw>
                </a:effectLst>
                <a:latin typeface="Times New Roman" pitchFamily="18" charset="0"/>
              </a:rPr>
              <a:t>Acts 17:11 </a:t>
            </a:r>
          </a:p>
          <a:p>
            <a:pPr algn="ctr">
              <a:spcBef>
                <a:spcPct val="20000"/>
              </a:spcBef>
              <a:buClr>
                <a:srgbClr val="C0504D"/>
              </a:buClr>
              <a:buSzPct val="55000"/>
              <a:defRPr/>
            </a:pPr>
            <a:r>
              <a:rPr lang="en-US" sz="2000" dirty="0">
                <a:solidFill>
                  <a:prstClr val="black"/>
                </a:solidFill>
                <a:latin typeface="Perpetua" pitchFamily="18" charset="0"/>
              </a:rPr>
              <a:t>These Jews were more open-minded than those in </a:t>
            </a:r>
          </a:p>
          <a:p>
            <a:pPr algn="ctr">
              <a:spcBef>
                <a:spcPct val="20000"/>
              </a:spcBef>
              <a:buClr>
                <a:srgbClr val="C0504D"/>
              </a:buClr>
              <a:buSzPct val="55000"/>
              <a:defRPr/>
            </a:pPr>
            <a:r>
              <a:rPr lang="en-US" sz="2000" dirty="0">
                <a:solidFill>
                  <a:prstClr val="black"/>
                </a:solidFill>
                <a:latin typeface="Perpetua" pitchFamily="18" charset="0"/>
              </a:rPr>
              <a:t>Thessalonica, for they eagerly received the message, examining </a:t>
            </a:r>
          </a:p>
          <a:p>
            <a:pPr algn="ctr">
              <a:spcBef>
                <a:spcPct val="20000"/>
              </a:spcBef>
              <a:buClr>
                <a:srgbClr val="C0504D"/>
              </a:buClr>
              <a:buSzPct val="55000"/>
              <a:defRPr/>
            </a:pPr>
            <a:r>
              <a:rPr lang="en-US" sz="2000" dirty="0">
                <a:solidFill>
                  <a:prstClr val="black"/>
                </a:solidFill>
                <a:latin typeface="Perpetua" pitchFamily="18" charset="0"/>
              </a:rPr>
              <a:t>the Scriptures carefully every day </a:t>
            </a:r>
            <a:r>
              <a:rPr lang="en-US" sz="2000" i="1" dirty="0">
                <a:solidFill>
                  <a:prstClr val="black"/>
                </a:solidFill>
                <a:latin typeface="Perpetua" pitchFamily="18" charset="0"/>
              </a:rPr>
              <a:t>to see if these things were so</a:t>
            </a:r>
            <a:r>
              <a:rPr lang="en-US" sz="2000" dirty="0">
                <a:solidFill>
                  <a:prstClr val="black"/>
                </a:solidFill>
                <a:latin typeface="Perpetu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_diggingSplash.jpg"/>
          <p:cNvPicPr>
            <a:picLocks noChangeAspect="1"/>
          </p:cNvPicPr>
          <p:nvPr/>
        </p:nvPicPr>
        <p:blipFill>
          <a:blip r:embed="rId3" cstate="print"/>
          <a:stretch>
            <a:fillRect/>
          </a:stretch>
        </p:blipFill>
        <p:spPr>
          <a:xfrm>
            <a:off x="1526029" y="0"/>
            <a:ext cx="9139943"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digging.jpg"/>
          <p:cNvPicPr>
            <a:picLocks noChangeAspect="1"/>
          </p:cNvPicPr>
          <p:nvPr/>
        </p:nvPicPr>
        <p:blipFill>
          <a:blip r:embed="rId3" cstate="print"/>
          <a:stretch>
            <a:fillRect/>
          </a:stretch>
        </p:blipFill>
        <p:spPr>
          <a:xfrm>
            <a:off x="1526029" y="0"/>
            <a:ext cx="9139943" cy="6858000"/>
          </a:xfrm>
          <a:prstGeom prst="rect">
            <a:avLst/>
          </a:prstGeom>
        </p:spPr>
      </p:pic>
      <p:sp>
        <p:nvSpPr>
          <p:cNvPr id="80899" name="Rectangle 3"/>
          <p:cNvSpPr>
            <a:spLocks noGrp="1" noChangeArrowheads="1"/>
          </p:cNvSpPr>
          <p:nvPr>
            <p:ph type="body" idx="1"/>
          </p:nvPr>
        </p:nvSpPr>
        <p:spPr>
          <a:xfrm>
            <a:off x="1981200" y="1371601"/>
            <a:ext cx="8229600" cy="4525963"/>
          </a:xfrm>
        </p:spPr>
        <p:txBody>
          <a:bodyPr/>
          <a:lstStyle/>
          <a:p>
            <a:pPr marL="0" indent="0">
              <a:buNone/>
              <a:defRPr/>
            </a:pPr>
            <a:r>
              <a:rPr lang="en-US" b="1" dirty="0">
                <a:solidFill>
                  <a:schemeClr val="bg1"/>
                </a:solidFill>
              </a:rPr>
              <a:t>2 Tim. 3:16</a:t>
            </a:r>
          </a:p>
          <a:p>
            <a:pPr marL="0" indent="0">
              <a:buNone/>
              <a:defRPr/>
            </a:pPr>
            <a:r>
              <a:rPr lang="en-US" dirty="0">
                <a:solidFill>
                  <a:schemeClr val="bg1"/>
                </a:solidFill>
                <a:cs typeface="Times New Roman" pitchFamily="18" charset="0"/>
              </a:rPr>
              <a:t>“All Scripture is inspired by God and profitable for teaching, for reproof, for correction, and for training in righteousness, that the man of God may be competent, equipped for every good work.”</a:t>
            </a:r>
            <a:endParaRPr lang="en-US" dirty="0">
              <a:solidFill>
                <a:schemeClr val="bg1"/>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digging.jpg"/>
          <p:cNvPicPr>
            <a:picLocks noChangeAspect="1"/>
          </p:cNvPicPr>
          <p:nvPr/>
        </p:nvPicPr>
        <p:blipFill>
          <a:blip r:embed="rId3" cstate="print"/>
          <a:stretch>
            <a:fillRect/>
          </a:stretch>
        </p:blipFill>
        <p:spPr>
          <a:xfrm>
            <a:off x="1526029" y="0"/>
            <a:ext cx="9139943" cy="6858000"/>
          </a:xfrm>
          <a:prstGeom prst="rect">
            <a:avLst/>
          </a:prstGeom>
        </p:spPr>
      </p:pic>
      <p:sp>
        <p:nvSpPr>
          <p:cNvPr id="80899" name="Rectangle 3"/>
          <p:cNvSpPr>
            <a:spLocks noGrp="1" noChangeArrowheads="1"/>
          </p:cNvSpPr>
          <p:nvPr>
            <p:ph type="body" idx="1"/>
          </p:nvPr>
        </p:nvSpPr>
        <p:spPr>
          <a:xfrm>
            <a:off x="1981200" y="1493838"/>
            <a:ext cx="8229600" cy="4525963"/>
          </a:xfrm>
        </p:spPr>
        <p:txBody>
          <a:bodyPr>
            <a:normAutofit/>
          </a:bodyPr>
          <a:lstStyle/>
          <a:p>
            <a:pPr marL="0" indent="0">
              <a:buNone/>
              <a:defRPr/>
            </a:pPr>
            <a:r>
              <a:rPr lang="en-US" b="1" dirty="0">
                <a:solidFill>
                  <a:schemeClr val="bg1"/>
                </a:solidFill>
              </a:rPr>
              <a:t>Revelation 22:18-19</a:t>
            </a:r>
          </a:p>
          <a:p>
            <a:pPr marL="0" indent="0">
              <a:buNone/>
              <a:defRPr/>
            </a:pPr>
            <a:r>
              <a:rPr lang="en-US" dirty="0">
                <a:solidFill>
                  <a:schemeClr val="bg1"/>
                </a:solidFill>
                <a:cs typeface="Times New Roman" pitchFamily="18" charset="0"/>
              </a:rPr>
              <a:t>“</a:t>
            </a:r>
            <a:r>
              <a:rPr lang="en-US" dirty="0">
                <a:solidFill>
                  <a:schemeClr val="bg1"/>
                </a:solidFill>
              </a:rPr>
              <a:t>I warn everyone who hears the words of the prophecy of this book: if anyone adds to them, God will add to him the plagues described in this book, and if anyone takes away from the words of the book of this prophecy, God will take away his share in the tree of life and in the holy city, which are described in this book.</a:t>
            </a:r>
            <a:r>
              <a:rPr lang="en-US" dirty="0">
                <a:solidFill>
                  <a:schemeClr val="bg1"/>
                </a:solidFill>
                <a:cs typeface="Times New Roman" pitchFamily="18" charset="0"/>
              </a:rPr>
              <a:t>”</a:t>
            </a:r>
            <a:endParaRPr lang="en-US" dirty="0">
              <a:solidFill>
                <a:schemeClr val="bg1"/>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digging.jpg"/>
          <p:cNvPicPr>
            <a:picLocks noChangeAspect="1"/>
          </p:cNvPicPr>
          <p:nvPr/>
        </p:nvPicPr>
        <p:blipFill>
          <a:blip r:embed="rId3" cstate="print"/>
          <a:stretch>
            <a:fillRect/>
          </a:stretch>
        </p:blipFill>
        <p:spPr>
          <a:xfrm>
            <a:off x="1526029" y="0"/>
            <a:ext cx="9139943" cy="6858000"/>
          </a:xfrm>
          <a:prstGeom prst="rect">
            <a:avLst/>
          </a:prstGeom>
        </p:spPr>
      </p:pic>
      <p:sp>
        <p:nvSpPr>
          <p:cNvPr id="80899" name="Rectangle 3"/>
          <p:cNvSpPr>
            <a:spLocks noGrp="1" noChangeArrowheads="1"/>
          </p:cNvSpPr>
          <p:nvPr>
            <p:ph type="body" idx="1"/>
          </p:nvPr>
        </p:nvSpPr>
        <p:spPr>
          <a:xfrm>
            <a:off x="1981200" y="1493838"/>
            <a:ext cx="8229600" cy="4525963"/>
          </a:xfrm>
        </p:spPr>
        <p:txBody>
          <a:bodyPr>
            <a:normAutofit/>
          </a:bodyPr>
          <a:lstStyle/>
          <a:p>
            <a:pPr marL="0" indent="0">
              <a:buNone/>
              <a:defRPr/>
            </a:pPr>
            <a:r>
              <a:rPr lang="en-US" b="1" dirty="0">
                <a:solidFill>
                  <a:schemeClr val="bg1"/>
                </a:solidFill>
              </a:rPr>
              <a:t>Rom 1:20</a:t>
            </a:r>
            <a:br>
              <a:rPr lang="en-US" dirty="0">
                <a:solidFill>
                  <a:schemeClr val="bg1"/>
                </a:solidFill>
              </a:rPr>
            </a:br>
            <a:r>
              <a:rPr lang="en-US" dirty="0">
                <a:solidFill>
                  <a:schemeClr val="bg1"/>
                </a:solidFill>
              </a:rPr>
              <a:t>For since the creation of the world God's invisible qualities--his eternal power and divine nature--have been clearly seen, being understood from what has been made, so that men are without excuse.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ToExpect_2.jpg"/>
          <p:cNvPicPr>
            <a:picLocks noChangeAspect="1"/>
          </p:cNvPicPr>
          <p:nvPr/>
        </p:nvPicPr>
        <p:blipFill>
          <a:blip r:embed="rId2" cstate="print"/>
          <a:stretch>
            <a:fillRect/>
          </a:stretch>
        </p:blipFill>
        <p:spPr>
          <a:xfrm>
            <a:off x="1526029" y="0"/>
            <a:ext cx="9139943"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digging.jpg"/>
          <p:cNvPicPr>
            <a:picLocks noChangeAspect="1"/>
          </p:cNvPicPr>
          <p:nvPr/>
        </p:nvPicPr>
        <p:blipFill>
          <a:blip r:embed="rId3" cstate="print"/>
          <a:stretch>
            <a:fillRect/>
          </a:stretch>
        </p:blipFill>
        <p:spPr>
          <a:xfrm>
            <a:off x="1526029" y="0"/>
            <a:ext cx="9139943" cy="6858000"/>
          </a:xfrm>
          <a:prstGeom prst="rect">
            <a:avLst/>
          </a:prstGeom>
        </p:spPr>
      </p:pic>
      <p:sp>
        <p:nvSpPr>
          <p:cNvPr id="80899" name="Rectangle 3"/>
          <p:cNvSpPr>
            <a:spLocks noGrp="1" noChangeArrowheads="1"/>
          </p:cNvSpPr>
          <p:nvPr>
            <p:ph type="body" idx="1"/>
          </p:nvPr>
        </p:nvSpPr>
        <p:spPr>
          <a:xfrm>
            <a:off x="1981200" y="1493838"/>
            <a:ext cx="8229600" cy="4525963"/>
          </a:xfrm>
        </p:spPr>
        <p:txBody>
          <a:bodyPr>
            <a:normAutofit/>
          </a:bodyPr>
          <a:lstStyle/>
          <a:p>
            <a:pPr>
              <a:buClr>
                <a:schemeClr val="accent2"/>
              </a:buClr>
              <a:buSzPct val="55000"/>
              <a:buNone/>
              <a:defRPr/>
            </a:pPr>
            <a:r>
              <a:rPr lang="en-US" b="1" dirty="0">
                <a:solidFill>
                  <a:schemeClr val="bg1"/>
                </a:solidFill>
              </a:rPr>
              <a:t>Acts 17:11 </a:t>
            </a:r>
          </a:p>
          <a:p>
            <a:pPr marL="0" indent="0">
              <a:buClr>
                <a:schemeClr val="accent2"/>
              </a:buClr>
              <a:buSzPct val="55000"/>
              <a:buNone/>
              <a:defRPr/>
            </a:pPr>
            <a:r>
              <a:rPr lang="en-US" dirty="0">
                <a:solidFill>
                  <a:schemeClr val="bg1"/>
                </a:solidFill>
              </a:rPr>
              <a:t>These Jews were more open-minded than those in Thessalonica, for they eagerly received the message, examining the Scriptures carefully every day to see if these things were so.</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digging.jpg"/>
          <p:cNvPicPr>
            <a:picLocks noChangeAspect="1"/>
          </p:cNvPicPr>
          <p:nvPr/>
        </p:nvPicPr>
        <p:blipFill>
          <a:blip r:embed="rId3" cstate="print"/>
          <a:stretch>
            <a:fillRect/>
          </a:stretch>
        </p:blipFill>
        <p:spPr>
          <a:xfrm>
            <a:off x="1526029" y="0"/>
            <a:ext cx="9139943" cy="6858000"/>
          </a:xfrm>
          <a:prstGeom prst="rect">
            <a:avLst/>
          </a:prstGeom>
        </p:spPr>
      </p:pic>
      <p:sp>
        <p:nvSpPr>
          <p:cNvPr id="80899" name="Rectangle 3"/>
          <p:cNvSpPr>
            <a:spLocks noGrp="1" noChangeArrowheads="1"/>
          </p:cNvSpPr>
          <p:nvPr>
            <p:ph type="body" idx="1"/>
          </p:nvPr>
        </p:nvSpPr>
        <p:spPr>
          <a:xfrm>
            <a:off x="1981200" y="1493838"/>
            <a:ext cx="8229600" cy="4525963"/>
          </a:xfrm>
        </p:spPr>
        <p:txBody>
          <a:bodyPr>
            <a:normAutofit/>
          </a:bodyPr>
          <a:lstStyle/>
          <a:p>
            <a:pPr marL="0" indent="0">
              <a:buNone/>
              <a:defRPr/>
            </a:pPr>
            <a:r>
              <a:rPr lang="en-US" b="1" dirty="0">
                <a:solidFill>
                  <a:schemeClr val="bg1"/>
                </a:solidFill>
              </a:rPr>
              <a:t>Phil. 4:7</a:t>
            </a:r>
          </a:p>
          <a:p>
            <a:pPr marL="0" indent="0">
              <a:buNone/>
              <a:defRPr/>
            </a:pPr>
            <a:r>
              <a:rPr lang="en-US" dirty="0">
                <a:solidFill>
                  <a:schemeClr val="bg1"/>
                </a:solidFill>
              </a:rPr>
              <a:t>And the peace of God, which surpasses all understanding, will guard your hearts and your minds in Christ Jesus. </a:t>
            </a:r>
          </a:p>
          <a:p>
            <a:pPr marL="0" indent="0">
              <a:buNone/>
              <a:defRPr/>
            </a:pPr>
            <a:endParaRPr lang="en-US" dirty="0">
              <a:solidFill>
                <a:schemeClr val="bg1"/>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digging.jpg"/>
          <p:cNvPicPr>
            <a:picLocks noChangeAspect="1"/>
          </p:cNvPicPr>
          <p:nvPr/>
        </p:nvPicPr>
        <p:blipFill>
          <a:blip r:embed="rId3" cstate="print"/>
          <a:stretch>
            <a:fillRect/>
          </a:stretch>
        </p:blipFill>
        <p:spPr>
          <a:xfrm>
            <a:off x="1526029" y="0"/>
            <a:ext cx="9139943" cy="6858000"/>
          </a:xfrm>
          <a:prstGeom prst="rect">
            <a:avLst/>
          </a:prstGeom>
        </p:spPr>
      </p:pic>
      <p:sp>
        <p:nvSpPr>
          <p:cNvPr id="80899" name="Rectangle 3"/>
          <p:cNvSpPr>
            <a:spLocks noGrp="1" noChangeArrowheads="1"/>
          </p:cNvSpPr>
          <p:nvPr>
            <p:ph type="body" idx="1"/>
          </p:nvPr>
        </p:nvSpPr>
        <p:spPr>
          <a:xfrm>
            <a:off x="1981200" y="1493838"/>
            <a:ext cx="8229600" cy="4525963"/>
          </a:xfrm>
        </p:spPr>
        <p:txBody>
          <a:bodyPr>
            <a:normAutofit/>
          </a:bodyPr>
          <a:lstStyle/>
          <a:p>
            <a:pPr marL="0" indent="0">
              <a:buNone/>
              <a:defRPr/>
            </a:pPr>
            <a:r>
              <a:rPr lang="en-US" b="1" dirty="0">
                <a:solidFill>
                  <a:schemeClr val="bg1"/>
                </a:solidFill>
              </a:rPr>
              <a:t>John 16:8</a:t>
            </a:r>
          </a:p>
          <a:p>
            <a:pPr marL="0" indent="0">
              <a:buNone/>
              <a:defRPr/>
            </a:pPr>
            <a:r>
              <a:rPr lang="en-US" dirty="0">
                <a:solidFill>
                  <a:schemeClr val="bg1"/>
                </a:solidFill>
              </a:rPr>
              <a:t>And when he [the Holy Spirit] comes, he will convict the world concerning sin and righteousness and judgment.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digging.jpg"/>
          <p:cNvPicPr>
            <a:picLocks noChangeAspect="1"/>
          </p:cNvPicPr>
          <p:nvPr/>
        </p:nvPicPr>
        <p:blipFill>
          <a:blip r:embed="rId3" cstate="print"/>
          <a:stretch>
            <a:fillRect/>
          </a:stretch>
        </p:blipFill>
        <p:spPr>
          <a:xfrm>
            <a:off x="1526029" y="0"/>
            <a:ext cx="9139943" cy="6858000"/>
          </a:xfrm>
          <a:prstGeom prst="rect">
            <a:avLst/>
          </a:prstGeom>
        </p:spPr>
      </p:pic>
      <p:sp>
        <p:nvSpPr>
          <p:cNvPr id="80899" name="Rectangle 3"/>
          <p:cNvSpPr>
            <a:spLocks noGrp="1" noChangeArrowheads="1"/>
          </p:cNvSpPr>
          <p:nvPr>
            <p:ph type="body" idx="1"/>
          </p:nvPr>
        </p:nvSpPr>
        <p:spPr>
          <a:xfrm>
            <a:off x="1981200" y="1493838"/>
            <a:ext cx="8229600" cy="4525963"/>
          </a:xfrm>
        </p:spPr>
        <p:txBody>
          <a:bodyPr>
            <a:normAutofit/>
          </a:bodyPr>
          <a:lstStyle/>
          <a:p>
            <a:pPr marL="0" indent="0">
              <a:buNone/>
            </a:pPr>
            <a:r>
              <a:rPr lang="en-US" b="1" dirty="0">
                <a:solidFill>
                  <a:schemeClr val="bg1"/>
                </a:solidFill>
              </a:rPr>
              <a:t>Act 4:19-20</a:t>
            </a:r>
            <a:br>
              <a:rPr lang="en-US" dirty="0">
                <a:solidFill>
                  <a:schemeClr val="bg1"/>
                </a:solidFill>
              </a:rPr>
            </a:br>
            <a:r>
              <a:rPr lang="en-US" dirty="0">
                <a:solidFill>
                  <a:schemeClr val="bg1"/>
                </a:solidFill>
              </a:rPr>
              <a:t>But Peter and John replied, “Judge for yourselves whether it is right in God’s sight to obey you rather than God. For we cannot help speaking about what we have seen and heard.”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_coffeeSplash.jpg"/>
          <p:cNvPicPr>
            <a:picLocks noChangeAspect="1"/>
          </p:cNvPicPr>
          <p:nvPr/>
        </p:nvPicPr>
        <p:blipFill>
          <a:blip r:embed="rId2" cstate="print"/>
          <a:stretch>
            <a:fillRect/>
          </a:stretch>
        </p:blipFill>
        <p:spPr>
          <a:xfrm>
            <a:off x="1526029" y="0"/>
            <a:ext cx="9139943"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ble_coffee.jpg"/>
          <p:cNvPicPr>
            <a:picLocks noChangeAspect="1"/>
          </p:cNvPicPr>
          <p:nvPr/>
        </p:nvPicPr>
        <p:blipFill>
          <a:blip r:embed="rId3" cstate="print"/>
          <a:stretch>
            <a:fillRect/>
          </a:stretch>
        </p:blipFill>
        <p:spPr>
          <a:xfrm>
            <a:off x="1524001" y="0"/>
            <a:ext cx="9139943" cy="6858000"/>
          </a:xfrm>
          <a:prstGeom prst="rect">
            <a:avLst/>
          </a:prstGeom>
        </p:spPr>
      </p:pic>
      <p:sp>
        <p:nvSpPr>
          <p:cNvPr id="3" name="Content Placeholder 2"/>
          <p:cNvSpPr>
            <a:spLocks noGrp="1"/>
          </p:cNvSpPr>
          <p:nvPr>
            <p:ph idx="1"/>
          </p:nvPr>
        </p:nvSpPr>
        <p:spPr>
          <a:xfrm>
            <a:off x="1981200" y="1493838"/>
            <a:ext cx="8229600" cy="4525963"/>
          </a:xfrm>
        </p:spPr>
        <p:txBody>
          <a:bodyPr>
            <a:noAutofit/>
          </a:bodyPr>
          <a:lstStyle/>
          <a:p>
            <a:r>
              <a:rPr lang="en-US" sz="3000" dirty="0">
                <a:solidFill>
                  <a:schemeClr val="bg1"/>
                </a:solidFill>
              </a:rPr>
              <a:t>Has your understanding of the Bible grown?</a:t>
            </a:r>
          </a:p>
          <a:p>
            <a:r>
              <a:rPr lang="en-US" sz="3000" dirty="0">
                <a:solidFill>
                  <a:schemeClr val="bg1"/>
                </a:solidFill>
              </a:rPr>
              <a:t>In what ways do you think emotions could conflict or support the Bible? Give examples?</a:t>
            </a:r>
          </a:p>
          <a:p>
            <a:r>
              <a:rPr lang="en-US" sz="3000" dirty="0">
                <a:solidFill>
                  <a:schemeClr val="bg1"/>
                </a:solidFill>
              </a:rPr>
              <a:t>Why should we trust Scripture over experience? Give examples where experience would support the Bible?</a:t>
            </a:r>
          </a:p>
          <a:p>
            <a:r>
              <a:rPr lang="en-US" sz="3000" dirty="0">
                <a:solidFill>
                  <a:schemeClr val="bg1"/>
                </a:solidFill>
              </a:rPr>
              <a:t>Why is tradition dangerous and wonderful?</a:t>
            </a:r>
          </a:p>
          <a:p>
            <a:r>
              <a:rPr lang="en-US" sz="3000" dirty="0">
                <a:solidFill>
                  <a:schemeClr val="bg1"/>
                </a:solidFill>
              </a:rPr>
              <a:t>If Scripture seems to come in conflict with modern scientific opinion, what should we do? Give examples.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ToExpect_3.jpg"/>
          <p:cNvPicPr>
            <a:picLocks noChangeAspect="1"/>
          </p:cNvPicPr>
          <p:nvPr/>
        </p:nvPicPr>
        <p:blipFill>
          <a:blip r:embed="rId2" cstate="print"/>
          <a:stretch>
            <a:fillRect/>
          </a:stretch>
        </p:blipFill>
        <p:spPr>
          <a:xfrm>
            <a:off x="1526029" y="0"/>
            <a:ext cx="9139943"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_groundingSplash.jpg"/>
          <p:cNvPicPr>
            <a:picLocks noChangeAspect="1"/>
          </p:cNvPicPr>
          <p:nvPr/>
        </p:nvPicPr>
        <p:blipFill>
          <a:blip r:embed="rId2" cstate="print"/>
          <a:stretch>
            <a:fillRect/>
          </a:stretch>
        </p:blipFill>
        <p:spPr>
          <a:xfrm>
            <a:off x="1526029" y="0"/>
            <a:ext cx="9139943"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_grounding.jpg"/>
          <p:cNvPicPr>
            <a:picLocks noChangeAspect="1"/>
          </p:cNvPicPr>
          <p:nvPr/>
        </p:nvPicPr>
        <p:blipFill>
          <a:blip r:embed="rId3" cstate="print"/>
          <a:stretch>
            <a:fillRect/>
          </a:stretch>
        </p:blipFill>
        <p:spPr>
          <a:xfrm>
            <a:off x="1526029" y="0"/>
            <a:ext cx="9139943" cy="6858000"/>
          </a:xfrm>
          <a:prstGeom prst="rect">
            <a:avLst/>
          </a:prstGeom>
        </p:spPr>
      </p:pic>
      <p:graphicFrame>
        <p:nvGraphicFramePr>
          <p:cNvPr id="2050" name="Object 19"/>
          <p:cNvGraphicFramePr>
            <a:graphicFrameLocks noChangeAspect="1"/>
          </p:cNvGraphicFramePr>
          <p:nvPr/>
        </p:nvGraphicFramePr>
        <p:xfrm>
          <a:off x="1752600" y="1497014"/>
          <a:ext cx="8839200" cy="5056187"/>
        </p:xfrm>
        <a:graphic>
          <a:graphicData uri="http://schemas.openxmlformats.org/presentationml/2006/ole">
            <mc:AlternateContent xmlns:mc="http://schemas.openxmlformats.org/markup-compatibility/2006">
              <mc:Choice xmlns:v="urn:schemas-microsoft-com:vml" Requires="v">
                <p:oleObj spid="_x0000_s1026" name="Image" r:id="rId4" imgW="11726912" imgH="6706536" progId="">
                  <p:embed/>
                </p:oleObj>
              </mc:Choice>
              <mc:Fallback>
                <p:oleObj name="Image" r:id="rId4" imgW="11726912" imgH="6706536" progId="">
                  <p:embed/>
                  <p:pic>
                    <p:nvPicPr>
                      <p:cNvPr id="205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497014"/>
                        <a:ext cx="8839200" cy="5056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und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417638"/>
            <a:ext cx="8229600" cy="4525963"/>
          </a:xfrm>
        </p:spPr>
        <p:txBody>
          <a:bodyPr>
            <a:normAutofit/>
          </a:bodyPr>
          <a:lstStyle/>
          <a:p>
            <a:pPr>
              <a:buNone/>
            </a:pPr>
            <a:endParaRPr lang="en-US" dirty="0">
              <a:solidFill>
                <a:schemeClr val="bg1"/>
              </a:solidFill>
            </a:endParaRPr>
          </a:p>
          <a:p>
            <a:pPr>
              <a:buNone/>
            </a:pPr>
            <a:endParaRPr lang="en-US" dirty="0">
              <a:solidFill>
                <a:schemeClr val="bg1"/>
              </a:solidFill>
            </a:endParaRPr>
          </a:p>
          <a:p>
            <a:pPr>
              <a:buNone/>
            </a:pPr>
            <a:endParaRPr lang="en-US" dirty="0">
              <a:solidFill>
                <a:schemeClr val="bg1"/>
              </a:solidFill>
            </a:endParaRPr>
          </a:p>
          <a:p>
            <a:pPr algn="ctr">
              <a:buNone/>
            </a:pPr>
            <a:r>
              <a:rPr lang="en-US" sz="4000" dirty="0">
                <a:solidFill>
                  <a:schemeClr val="bg1"/>
                </a:solidFill>
              </a:rPr>
              <a:t>General Introduction to the Bible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_grounding.jpg"/>
          <p:cNvPicPr>
            <a:picLocks noChangeAspect="1"/>
          </p:cNvPicPr>
          <p:nvPr/>
        </p:nvPicPr>
        <p:blipFill>
          <a:blip r:embed="rId2" cstate="print"/>
          <a:stretch>
            <a:fillRect/>
          </a:stretch>
        </p:blipFill>
        <p:spPr>
          <a:xfrm>
            <a:off x="1526029" y="0"/>
            <a:ext cx="9139943" cy="6858000"/>
          </a:xfrm>
          <a:prstGeom prst="rect">
            <a:avLst/>
          </a:prstGeom>
        </p:spPr>
      </p:pic>
      <p:sp>
        <p:nvSpPr>
          <p:cNvPr id="3" name="Content Placeholder 2"/>
          <p:cNvSpPr>
            <a:spLocks noGrp="1"/>
          </p:cNvSpPr>
          <p:nvPr>
            <p:ph idx="1"/>
          </p:nvPr>
        </p:nvSpPr>
        <p:spPr>
          <a:xfrm>
            <a:off x="1981200" y="1417638"/>
            <a:ext cx="8229600" cy="4525963"/>
          </a:xfrm>
        </p:spPr>
        <p:txBody>
          <a:bodyPr>
            <a:normAutofit/>
          </a:bodyPr>
          <a:lstStyle/>
          <a:p>
            <a:pPr>
              <a:buNone/>
            </a:pPr>
            <a:r>
              <a:rPr lang="en-US" b="1" dirty="0">
                <a:solidFill>
                  <a:schemeClr val="bg1"/>
                </a:solidFill>
              </a:rPr>
              <a:t>Vitals:</a:t>
            </a:r>
          </a:p>
          <a:p>
            <a:pPr>
              <a:buNone/>
            </a:pPr>
            <a:endParaRPr lang="en-US" dirty="0">
              <a:solidFill>
                <a:schemeClr val="bg1"/>
              </a:solidFill>
            </a:endParaRPr>
          </a:p>
          <a:p>
            <a:pPr>
              <a:buNone/>
            </a:pPr>
            <a:r>
              <a:rPr lang="en-US" b="1" dirty="0">
                <a:solidFill>
                  <a:schemeClr val="bg1"/>
                </a:solidFill>
              </a:rPr>
              <a:t>Canon</a:t>
            </a:r>
            <a:r>
              <a:rPr lang="en-US" dirty="0">
                <a:solidFill>
                  <a:schemeClr val="bg1"/>
                </a:solidFill>
              </a:rPr>
              <a:t>: The Bible is a collection of 66 books (Protestant).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Widescreen</PresentationFormat>
  <Paragraphs>209</Paragraphs>
  <Slides>45</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Bwgrkl</vt:lpstr>
      <vt:lpstr>Calibri</vt:lpstr>
      <vt:lpstr>Papyrus</vt:lpstr>
      <vt:lpstr>Perpetua</vt:lpstr>
      <vt:lpstr>Symbol</vt:lpstr>
      <vt:lpstr>Times New Roman</vt:lpstr>
      <vt:lpstr>1_Office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Patton</dc:creator>
  <cp:lastModifiedBy>Michael Patton</cp:lastModifiedBy>
  <cp:revision>1</cp:revision>
  <dcterms:created xsi:type="dcterms:W3CDTF">2019-01-24T16:30:43Z</dcterms:created>
  <dcterms:modified xsi:type="dcterms:W3CDTF">2019-01-24T16:31:07Z</dcterms:modified>
</cp:coreProperties>
</file>