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263" r:id="rId2"/>
    <p:sldId id="264" r:id="rId3"/>
    <p:sldId id="468" r:id="rId4"/>
    <p:sldId id="472" r:id="rId5"/>
    <p:sldId id="507" r:id="rId6"/>
    <p:sldId id="285" r:id="rId7"/>
    <p:sldId id="469" r:id="rId8"/>
    <p:sldId id="718" r:id="rId9"/>
    <p:sldId id="473" r:id="rId10"/>
    <p:sldId id="492" r:id="rId11"/>
    <p:sldId id="471" r:id="rId12"/>
    <p:sldId id="479" r:id="rId13"/>
    <p:sldId id="474" r:id="rId14"/>
    <p:sldId id="470" r:id="rId15"/>
    <p:sldId id="495" r:id="rId16"/>
    <p:sldId id="477" r:id="rId17"/>
    <p:sldId id="475" r:id="rId18"/>
    <p:sldId id="478" r:id="rId19"/>
    <p:sldId id="490" r:id="rId20"/>
    <p:sldId id="506" r:id="rId21"/>
    <p:sldId id="504" r:id="rId22"/>
    <p:sldId id="505" r:id="rId23"/>
    <p:sldId id="496" r:id="rId24"/>
    <p:sldId id="480" r:id="rId25"/>
    <p:sldId id="487" r:id="rId26"/>
    <p:sldId id="481" r:id="rId27"/>
    <p:sldId id="484" r:id="rId28"/>
    <p:sldId id="486" r:id="rId29"/>
    <p:sldId id="493" r:id="rId30"/>
    <p:sldId id="482" r:id="rId31"/>
    <p:sldId id="498" r:id="rId32"/>
    <p:sldId id="483" r:id="rId33"/>
    <p:sldId id="488" r:id="rId34"/>
    <p:sldId id="501" r:id="rId35"/>
    <p:sldId id="422" r:id="rId36"/>
    <p:sldId id="497" r:id="rId37"/>
    <p:sldId id="466" r:id="rId38"/>
    <p:sldId id="467" r:id="rId39"/>
    <p:sldId id="512" r:id="rId40"/>
    <p:sldId id="599" r:id="rId41"/>
    <p:sldId id="513" r:id="rId42"/>
    <p:sldId id="543" r:id="rId43"/>
    <p:sldId id="509" r:id="rId44"/>
    <p:sldId id="517" r:id="rId45"/>
    <p:sldId id="518" r:id="rId46"/>
    <p:sldId id="516" r:id="rId47"/>
    <p:sldId id="515" r:id="rId48"/>
    <p:sldId id="520" r:id="rId49"/>
    <p:sldId id="532" r:id="rId50"/>
    <p:sldId id="521" r:id="rId51"/>
    <p:sldId id="522" r:id="rId52"/>
    <p:sldId id="514" r:id="rId53"/>
    <p:sldId id="519" r:id="rId54"/>
    <p:sldId id="523" r:id="rId55"/>
    <p:sldId id="533" r:id="rId56"/>
    <p:sldId id="510" r:id="rId57"/>
    <p:sldId id="541" r:id="rId58"/>
    <p:sldId id="542" r:id="rId59"/>
    <p:sldId id="525" r:id="rId60"/>
    <p:sldId id="524" r:id="rId61"/>
    <p:sldId id="511" r:id="rId62"/>
    <p:sldId id="527" r:id="rId63"/>
    <p:sldId id="530" r:id="rId64"/>
    <p:sldId id="528" r:id="rId65"/>
    <p:sldId id="529" r:id="rId66"/>
    <p:sldId id="531" r:id="rId67"/>
    <p:sldId id="526" r:id="rId68"/>
    <p:sldId id="540" r:id="rId69"/>
    <p:sldId id="535" r:id="rId70"/>
    <p:sldId id="534" r:id="rId71"/>
    <p:sldId id="544" r:id="rId72"/>
    <p:sldId id="536" r:id="rId73"/>
    <p:sldId id="545" r:id="rId74"/>
    <p:sldId id="546" r:id="rId75"/>
    <p:sldId id="547" r:id="rId76"/>
    <p:sldId id="548" r:id="rId77"/>
    <p:sldId id="549" r:id="rId78"/>
    <p:sldId id="550" r:id="rId79"/>
    <p:sldId id="570" r:id="rId80"/>
    <p:sldId id="551" r:id="rId81"/>
    <p:sldId id="552" r:id="rId82"/>
    <p:sldId id="553" r:id="rId83"/>
    <p:sldId id="558" r:id="rId84"/>
    <p:sldId id="559" r:id="rId85"/>
    <p:sldId id="556" r:id="rId86"/>
    <p:sldId id="557" r:id="rId87"/>
    <p:sldId id="537" r:id="rId88"/>
    <p:sldId id="538" r:id="rId89"/>
    <p:sldId id="560" r:id="rId90"/>
    <p:sldId id="561" r:id="rId91"/>
    <p:sldId id="562" r:id="rId92"/>
    <p:sldId id="563" r:id="rId93"/>
    <p:sldId id="564" r:id="rId94"/>
    <p:sldId id="565" r:id="rId95"/>
    <p:sldId id="566" r:id="rId96"/>
    <p:sldId id="567"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2"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pieChart>
        <c:varyColors val="1"/>
        <c:ser>
          <c:idx val="0"/>
          <c:order val="0"/>
          <c:tx>
            <c:strRef>
              <c:f>Sheet1!$B$1</c:f>
              <c:strCache>
                <c:ptCount val="1"/>
                <c:pt idx="0">
                  <c:v>Sales</c:v>
                </c:pt>
              </c:strCache>
            </c:strRef>
          </c:tx>
          <c:cat>
            <c:strRef>
              <c:f>Sheet1!$A$2:$A$5</c:f>
              <c:strCache>
                <c:ptCount val="3"/>
                <c:pt idx="0">
                  <c:v>Father</c:v>
                </c:pt>
                <c:pt idx="1">
                  <c:v>Son</c:v>
                </c:pt>
                <c:pt idx="2">
                  <c:v>Holy Spirit</c:v>
                </c:pt>
              </c:strCache>
            </c:strRef>
          </c:cat>
          <c:val>
            <c:numRef>
              <c:f>Sheet1!$B$2:$B$5</c:f>
              <c:numCache>
                <c:formatCode>General</c:formatCode>
                <c:ptCount val="4"/>
                <c:pt idx="0">
                  <c:v>33.300000000000004</c:v>
                </c:pt>
                <c:pt idx="1">
                  <c:v>33.300000000000004</c:v>
                </c:pt>
                <c:pt idx="2">
                  <c:v>33.300000000000004</c:v>
                </c:pt>
              </c:numCache>
            </c:numRef>
          </c:val>
          <c:extLst>
            <c:ext xmlns:c16="http://schemas.microsoft.com/office/drawing/2014/chart" uri="{C3380CC4-5D6E-409C-BE32-E72D297353CC}">
              <c16:uniqueId val="{00000000-05FF-4804-B850-474EBFCABAE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609B8-F2E8-482C-AF1F-A1BDC398EC9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32FA5-6A0E-4D51-8FE4-59B7B3A97992}" type="slidenum">
              <a:rPr lang="en-US" smtClean="0"/>
              <a:t>‹#›</a:t>
            </a:fld>
            <a:endParaRPr lang="en-US"/>
          </a:p>
        </p:txBody>
      </p:sp>
    </p:spTree>
    <p:extLst>
      <p:ext uri="{BB962C8B-B14F-4D97-AF65-F5344CB8AC3E}">
        <p14:creationId xmlns:p14="http://schemas.microsoft.com/office/powerpoint/2010/main" val="348018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b="0" dirty="0"/>
              <a:t>The primary persecutors are often thought of as the three big D’s:</a:t>
            </a:r>
            <a:r>
              <a:rPr lang="en-US" b="0" baseline="0" dirty="0"/>
              <a:t> Domitian, Decius, </a:t>
            </a:r>
            <a:r>
              <a:rPr lang="en-US" b="0" baseline="0" dirty="0" err="1"/>
              <a:t>Diocletion</a:t>
            </a:r>
            <a:r>
              <a:rPr lang="en-US" b="0" baseline="0" dirty="0"/>
              <a:t> (although Nero sometimes gets thrown into the mix). With Decius came the first empire sanctioned persecution of the church. Decius blamed the Christians for the decline of the Roman empire believing that the gods were angry due to its toleration of Christianity. This eventually turned into a desire to completely eradicate Christianity from the empire.</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Presentation Notes:</a:t>
            </a:r>
          </a:p>
          <a:p>
            <a:pPr rtl="0"/>
            <a:r>
              <a:rPr lang="en-US" b="0" dirty="0"/>
              <a:t>The rest</a:t>
            </a:r>
            <a:r>
              <a:rPr lang="en-US" b="0" baseline="0" dirty="0"/>
              <a:t> of the story: </a:t>
            </a:r>
            <a:r>
              <a:rPr lang="en-US" sz="1200" b="1" i="1" dirty="0"/>
              <a:t>Into the amphitheater</a:t>
            </a:r>
          </a:p>
          <a:p>
            <a:pPr rtl="0"/>
            <a:r>
              <a:rPr lang="en-US" sz="1200" dirty="0"/>
              <a:t>[</a:t>
            </a:r>
            <a:r>
              <a:rPr lang="en-US" sz="1200" i="1" dirty="0"/>
              <a:t>An observer picks up the story and describes the events of March 7, 203.] </a:t>
            </a:r>
          </a:p>
          <a:p>
            <a:pPr rtl="0"/>
            <a:r>
              <a:rPr lang="en-US" sz="1200" dirty="0"/>
              <a:t>The day of their victory dawned, and they marched from the prison to the amphitheater joyfully, as though they were going to heaven, with calm faces, trembling, if at all, with joy rather than fear. </a:t>
            </a:r>
            <a:r>
              <a:rPr lang="en-US" sz="1200" dirty="0" err="1"/>
              <a:t>Perpetua</a:t>
            </a:r>
            <a:r>
              <a:rPr lang="en-US" sz="1200" dirty="0"/>
              <a:t> went along with shining countenance and calm step, as the beloved of God, as a wife of Christ, putting down everyone’s stare by her own intense gaze.… </a:t>
            </a:r>
          </a:p>
          <a:p>
            <a:pPr rtl="0"/>
            <a:r>
              <a:rPr lang="en-US" sz="1200" dirty="0"/>
              <a:t>They were then led up to the gates, and the men were forced to put on the robes of priests of Saturn, the women the dress of the priestesses of Ceres. But the noble </a:t>
            </a:r>
            <a:r>
              <a:rPr lang="en-US" sz="1200" dirty="0" err="1"/>
              <a:t>Perpetua</a:t>
            </a:r>
            <a:r>
              <a:rPr lang="en-US" sz="1200" dirty="0"/>
              <a:t> strenuously resisted this to the end. </a:t>
            </a:r>
          </a:p>
          <a:p>
            <a:pPr rtl="0"/>
            <a:r>
              <a:rPr lang="en-US" sz="1200" dirty="0"/>
              <a:t>“We came to this of our own free will, that our freedom should not be violated. We agreed to pledge our lives provided that we would do no such thing. You agreed with us to do this.” </a:t>
            </a:r>
          </a:p>
          <a:p>
            <a:pPr rtl="0"/>
            <a:r>
              <a:rPr lang="en-US" sz="1200" dirty="0"/>
              <a:t>Even injustice recognized justice. The military tribune agreed. They were to be brought into the arena just as they were. </a:t>
            </a:r>
            <a:r>
              <a:rPr lang="en-US" sz="1200" dirty="0" err="1"/>
              <a:t>Perpetua</a:t>
            </a:r>
            <a:r>
              <a:rPr lang="en-US" sz="1200" dirty="0"/>
              <a:t> then began to sing a psalm; she was already treading on the head of the Egyptian [dragon?]. </a:t>
            </a:r>
            <a:r>
              <a:rPr lang="en-US" sz="1200" dirty="0" err="1"/>
              <a:t>Revocatus</a:t>
            </a:r>
            <a:r>
              <a:rPr lang="en-US" sz="1200" dirty="0"/>
              <a:t>, </a:t>
            </a:r>
            <a:r>
              <a:rPr lang="en-US" sz="1200" dirty="0" err="1"/>
              <a:t>Saturninus</a:t>
            </a:r>
            <a:r>
              <a:rPr lang="en-US" sz="1200" dirty="0"/>
              <a:t>, and </a:t>
            </a:r>
            <a:r>
              <a:rPr lang="en-US" sz="1200" dirty="0" err="1"/>
              <a:t>Saturus</a:t>
            </a:r>
            <a:r>
              <a:rPr lang="en-US" sz="1200" dirty="0"/>
              <a:t> began to warn the </a:t>
            </a:r>
            <a:r>
              <a:rPr lang="en-US" sz="1200" dirty="0" err="1"/>
              <a:t>onlooking</a:t>
            </a:r>
            <a:r>
              <a:rPr lang="en-US" sz="1200" dirty="0"/>
              <a:t> mob. Then, when they came within sight of </a:t>
            </a:r>
            <a:r>
              <a:rPr lang="en-US" sz="1200" dirty="0" err="1"/>
              <a:t>Hilarianus</a:t>
            </a:r>
            <a:r>
              <a:rPr lang="en-US" sz="1200" dirty="0"/>
              <a:t>, they suggested by their motions and gestures: “You have condemned us, but God will condemn you” was what they were saying. </a:t>
            </a:r>
          </a:p>
          <a:p>
            <a:pPr rtl="0"/>
            <a:r>
              <a:rPr lang="en-US" sz="1200" dirty="0"/>
              <a:t>At this time the crowds became enraged and demanded that they be scourged before a line of gladiators. And they rejoiced at this, that they had obtained a share of the Lord’s sufferings.… </a:t>
            </a:r>
          </a:p>
          <a:p>
            <a:pPr rtl="0"/>
            <a:r>
              <a:rPr lang="en-US" sz="1200" dirty="0"/>
              <a:t>For the young women, however, the Devil had prepared a mad heifer. This was an unusual animal, but it was chosen that their sex might be matched with that of the beast. So they were stripped naked, placed in nets and thus brought out into the arena. Even the crowd was horrified when they saw that one was a delicate young girl and the other was a woman fresh from childbirth with the milk still dripping from her breasts. And so they were brought back again and dressed in unbelted tunics. </a:t>
            </a:r>
          </a:p>
          <a:p>
            <a:pPr rtl="0"/>
            <a:r>
              <a:rPr lang="en-US" sz="1200" dirty="0"/>
              <a:t>First the heifer tossed </a:t>
            </a:r>
            <a:r>
              <a:rPr lang="en-US" sz="1200" dirty="0" err="1"/>
              <a:t>Perpetua</a:t>
            </a:r>
            <a:r>
              <a:rPr lang="en-US" sz="1200" dirty="0"/>
              <a:t>, and she fell on her back. Then sitting up, she pulled down the tunic that was ripped along the side so that it covered her thighs, thinking more of her modesty than of her pain. Next she asked for a pin to fasten her untidy hair; for it was not right that a martyr should die with her hair in disorder, lest she might seem to be in mourning in her hour of triumph. </a:t>
            </a:r>
          </a:p>
          <a:p>
            <a:pPr rtl="0"/>
            <a:r>
              <a:rPr lang="en-US" sz="1200" dirty="0"/>
              <a:t>Then she got up. And seeing that </a:t>
            </a:r>
            <a:r>
              <a:rPr lang="en-US" sz="1200" dirty="0" err="1"/>
              <a:t>Felicitas</a:t>
            </a:r>
            <a:r>
              <a:rPr lang="en-US" sz="1200" dirty="0"/>
              <a:t> [</a:t>
            </a:r>
            <a:r>
              <a:rPr lang="en-US" sz="1200" dirty="0" err="1"/>
              <a:t>Perpetua’s</a:t>
            </a:r>
            <a:r>
              <a:rPr lang="en-US" sz="1200" dirty="0"/>
              <a:t> Christian slave] had been crushed to the ground, she went over to her, gave her </a:t>
            </a:r>
            <a:r>
              <a:rPr lang="en-US" sz="1200" dirty="0" err="1"/>
              <a:t>her</a:t>
            </a:r>
            <a:r>
              <a:rPr lang="en-US" sz="1200" dirty="0"/>
              <a:t> hand, and lifted her up. Then the two stood side by side. But the cruelty of the mob was now appeased, and so they were called back through the Gate of Life.… </a:t>
            </a:r>
          </a:p>
          <a:p>
            <a:pPr rtl="0"/>
            <a:r>
              <a:rPr lang="en-US" sz="1200" dirty="0" err="1"/>
              <a:t>Perpetua</a:t>
            </a:r>
            <a:r>
              <a:rPr lang="en-US" sz="1200" dirty="0"/>
              <a:t> then called for her brother and spoke to him together with the catechumens and said: “You must all stand fast in the faith and love one another, and do not be weakened by what we have gone through.” </a:t>
            </a:r>
          </a:p>
          <a:p>
            <a:pPr rtl="0"/>
            <a:r>
              <a:rPr lang="en-US" sz="1200" dirty="0"/>
              <a:t> … Immediately as the contest was coming to a close, a leopard was let loose, and [as </a:t>
            </a:r>
            <a:r>
              <a:rPr lang="en-US" sz="1200" dirty="0" err="1"/>
              <a:t>Saturus</a:t>
            </a:r>
            <a:r>
              <a:rPr lang="en-US" sz="1200" dirty="0"/>
              <a:t> predicted,] after one bite </a:t>
            </a:r>
            <a:r>
              <a:rPr lang="en-US" sz="1200" dirty="0" err="1"/>
              <a:t>Saturus</a:t>
            </a:r>
            <a:r>
              <a:rPr lang="en-US" sz="1200" dirty="0"/>
              <a:t> was … drenched in blood.… Shortly afterward, he was thrown unconscious with the rest in the usual spot to have his throat cut. But the mob asked that their bodies be brought out into the open. And so the martyrs got up and went to the spot of their own accord, and kissing one another they sealed their martyrdom with the ritual kiss of peace. The others took the sword in silence and without moving, especially </a:t>
            </a:r>
            <a:r>
              <a:rPr lang="en-US" sz="1200" dirty="0" err="1"/>
              <a:t>Saturus</a:t>
            </a:r>
            <a:r>
              <a:rPr lang="en-US" sz="1200" dirty="0"/>
              <a:t>, who being the first to climb the stairway was the first to die. For once again he was waiting for Perpetual. </a:t>
            </a:r>
          </a:p>
          <a:p>
            <a:pPr rtl="0"/>
            <a:r>
              <a:rPr lang="en-US" sz="1200" dirty="0" err="1"/>
              <a:t>Perpetua</a:t>
            </a:r>
            <a:r>
              <a:rPr lang="en-US" sz="1200" dirty="0"/>
              <a:t>, however, had yet to taste more pain. She screamed as she was struck on the bone; then she took the trembling hand of the young gladiator and guided it to her throat. It was as though so great a woman could not be dispatched unless she herself were willing. </a:t>
            </a:r>
          </a:p>
          <a:p>
            <a:pPr rtl="0"/>
            <a:r>
              <a:rPr lang="en-US" sz="1200" dirty="0"/>
              <a:t>Ah, most valiant and blessed martyrs! Truly you are called and chosen for the glory of Christ Jesus our Lord!</a:t>
            </a:r>
            <a:r>
              <a:rPr lang="en-US" sz="1200" baseline="0" dirty="0"/>
              <a:t> (</a:t>
            </a:r>
            <a:r>
              <a:rPr lang="en-US" dirty="0"/>
              <a:t>Christian History Magazine-Issue 27: Persecution in the Early Church. 1990. Carol Stream, IL: Christianity Today.)</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Presentation Notes:</a:t>
            </a:r>
          </a:p>
          <a:p>
            <a:pPr rtl="0"/>
            <a:r>
              <a:rPr lang="en-US" b="0" dirty="0"/>
              <a:t>The rest</a:t>
            </a:r>
            <a:r>
              <a:rPr lang="en-US" b="0" baseline="0" dirty="0"/>
              <a:t> of the story: </a:t>
            </a:r>
            <a:r>
              <a:rPr lang="en-US" sz="1200" b="1" i="1" dirty="0"/>
              <a:t>Into the amphitheater</a:t>
            </a:r>
          </a:p>
          <a:p>
            <a:pPr rtl="0"/>
            <a:r>
              <a:rPr lang="en-US" sz="1200" dirty="0"/>
              <a:t>[</a:t>
            </a:r>
            <a:r>
              <a:rPr lang="en-US" sz="1200" i="1" dirty="0"/>
              <a:t>An observer picks up the story and describes the events of March 7, 203.] </a:t>
            </a:r>
          </a:p>
          <a:p>
            <a:pPr rtl="0"/>
            <a:r>
              <a:rPr lang="en-US" sz="1200" dirty="0"/>
              <a:t>The day of their victory dawned, and they marched from the prison to the amphitheater joyfully, as though they were going to heaven, with calm faces, trembling, if at all, with joy rather than fear. </a:t>
            </a:r>
            <a:r>
              <a:rPr lang="en-US" sz="1200" dirty="0" err="1"/>
              <a:t>Perpetua</a:t>
            </a:r>
            <a:r>
              <a:rPr lang="en-US" sz="1200" dirty="0"/>
              <a:t> went along with shining countenance and calm step, as the beloved of God, as a wife of Christ, putting down everyone’s stare by her own intense gaze.… </a:t>
            </a:r>
          </a:p>
          <a:p>
            <a:pPr rtl="0"/>
            <a:r>
              <a:rPr lang="en-US" sz="1200" dirty="0"/>
              <a:t>They were then led up to the gates, and the men were forced to put on the robes of priests of Saturn, the women the dress of the priestesses of Ceres. But the noble </a:t>
            </a:r>
            <a:r>
              <a:rPr lang="en-US" sz="1200" dirty="0" err="1"/>
              <a:t>Perpetua</a:t>
            </a:r>
            <a:r>
              <a:rPr lang="en-US" sz="1200" dirty="0"/>
              <a:t> strenuously resisted this to the end. </a:t>
            </a:r>
          </a:p>
          <a:p>
            <a:pPr rtl="0"/>
            <a:r>
              <a:rPr lang="en-US" sz="1200" dirty="0"/>
              <a:t>“We came to this of our own free will, that our freedom should not be violated. We agreed to pledge our lives provided that we would do no such thing. You agreed with us to do this.” </a:t>
            </a:r>
          </a:p>
          <a:p>
            <a:pPr rtl="0"/>
            <a:r>
              <a:rPr lang="en-US" sz="1200" dirty="0"/>
              <a:t>Even injustice recognized justice. The military tribune agreed. They were to be brought into the arena just as they were. </a:t>
            </a:r>
            <a:r>
              <a:rPr lang="en-US" sz="1200" dirty="0" err="1"/>
              <a:t>Perpetua</a:t>
            </a:r>
            <a:r>
              <a:rPr lang="en-US" sz="1200" dirty="0"/>
              <a:t> then began to sing a psalm; she was already treading on the head of the Egyptian [dragon?]. </a:t>
            </a:r>
            <a:r>
              <a:rPr lang="en-US" sz="1200" dirty="0" err="1"/>
              <a:t>Revocatus</a:t>
            </a:r>
            <a:r>
              <a:rPr lang="en-US" sz="1200" dirty="0"/>
              <a:t>, </a:t>
            </a:r>
            <a:r>
              <a:rPr lang="en-US" sz="1200" dirty="0" err="1"/>
              <a:t>Saturninus</a:t>
            </a:r>
            <a:r>
              <a:rPr lang="en-US" sz="1200" dirty="0"/>
              <a:t>, and </a:t>
            </a:r>
            <a:r>
              <a:rPr lang="en-US" sz="1200" dirty="0" err="1"/>
              <a:t>Saturus</a:t>
            </a:r>
            <a:r>
              <a:rPr lang="en-US" sz="1200" dirty="0"/>
              <a:t> began to warn the </a:t>
            </a:r>
            <a:r>
              <a:rPr lang="en-US" sz="1200" dirty="0" err="1"/>
              <a:t>onlooking</a:t>
            </a:r>
            <a:r>
              <a:rPr lang="en-US" sz="1200" dirty="0"/>
              <a:t> mob. Then, when they came within sight of </a:t>
            </a:r>
            <a:r>
              <a:rPr lang="en-US" sz="1200" dirty="0" err="1"/>
              <a:t>Hilarianus</a:t>
            </a:r>
            <a:r>
              <a:rPr lang="en-US" sz="1200" dirty="0"/>
              <a:t>, they suggested by their motions and gestures: “You have condemned us, but God will condemn you” was what they were saying. </a:t>
            </a:r>
          </a:p>
          <a:p>
            <a:pPr rtl="0"/>
            <a:r>
              <a:rPr lang="en-US" sz="1200" dirty="0"/>
              <a:t>At this time the crowds became enraged and demanded that they be scourged before a line of gladiators. And they rejoiced at this, that they had obtained a share of the Lord’s sufferings.… </a:t>
            </a:r>
          </a:p>
          <a:p>
            <a:pPr rtl="0"/>
            <a:r>
              <a:rPr lang="en-US" sz="1200" dirty="0"/>
              <a:t>For the young women, however, the Devil had prepared a mad heifer. This was an unusual animal, but it was chosen that their sex might be matched with that of the beast. So they were stripped naked, placed in nets and thus brought out into the arena. Even the crowd was horrified when they saw that one was a delicate young girl and the other was a woman fresh from childbirth with the milk still dripping from her breasts. And so they were brought back again and dressed in unbelted tunics. </a:t>
            </a:r>
          </a:p>
          <a:p>
            <a:pPr rtl="0"/>
            <a:r>
              <a:rPr lang="en-US" sz="1200" dirty="0"/>
              <a:t>First the heifer tossed </a:t>
            </a:r>
            <a:r>
              <a:rPr lang="en-US" sz="1200" dirty="0" err="1"/>
              <a:t>Perpetua</a:t>
            </a:r>
            <a:r>
              <a:rPr lang="en-US" sz="1200" dirty="0"/>
              <a:t>, and she fell on her back. Then sitting up, she pulled down the tunic that was ripped along the side so that it covered her thighs, thinking more of her modesty than of her pain. Next she asked for a pin to fasten her untidy hair; for it was not right that a martyr should die with her hair in disorder, lest she might seem to be in mourning in her hour of triumph. </a:t>
            </a:r>
          </a:p>
          <a:p>
            <a:pPr rtl="0"/>
            <a:r>
              <a:rPr lang="en-US" sz="1200" dirty="0"/>
              <a:t>Then she got up. And seeing that </a:t>
            </a:r>
            <a:r>
              <a:rPr lang="en-US" sz="1200" dirty="0" err="1"/>
              <a:t>Felicitas</a:t>
            </a:r>
            <a:r>
              <a:rPr lang="en-US" sz="1200" dirty="0"/>
              <a:t> [</a:t>
            </a:r>
            <a:r>
              <a:rPr lang="en-US" sz="1200" dirty="0" err="1"/>
              <a:t>Perpetua’s</a:t>
            </a:r>
            <a:r>
              <a:rPr lang="en-US" sz="1200" dirty="0"/>
              <a:t> Christian slave] had been crushed to the ground, she went over to her, gave her </a:t>
            </a:r>
            <a:r>
              <a:rPr lang="en-US" sz="1200" dirty="0" err="1"/>
              <a:t>her</a:t>
            </a:r>
            <a:r>
              <a:rPr lang="en-US" sz="1200" dirty="0"/>
              <a:t> hand, and lifted her up. Then the two stood side by side. But the cruelty of the mob was now appeased, and so they were called back through the Gate of Life.… </a:t>
            </a:r>
          </a:p>
          <a:p>
            <a:pPr rtl="0"/>
            <a:r>
              <a:rPr lang="en-US" sz="1200" dirty="0" err="1"/>
              <a:t>Perpetua</a:t>
            </a:r>
            <a:r>
              <a:rPr lang="en-US" sz="1200" dirty="0"/>
              <a:t> then called for her brother and spoke to him together with the catechumens and said: “You must all stand fast in the faith and love one another, and do not be weakened by what we have gone through.” </a:t>
            </a:r>
          </a:p>
          <a:p>
            <a:pPr rtl="0"/>
            <a:r>
              <a:rPr lang="en-US" sz="1200" dirty="0"/>
              <a:t> … Immediately as the contest was coming to a close, a leopard was let loose, and [as </a:t>
            </a:r>
            <a:r>
              <a:rPr lang="en-US" sz="1200" dirty="0" err="1"/>
              <a:t>Saturus</a:t>
            </a:r>
            <a:r>
              <a:rPr lang="en-US" sz="1200" dirty="0"/>
              <a:t> predicted,] after one bite </a:t>
            </a:r>
            <a:r>
              <a:rPr lang="en-US" sz="1200" dirty="0" err="1"/>
              <a:t>Saturus</a:t>
            </a:r>
            <a:r>
              <a:rPr lang="en-US" sz="1200" dirty="0"/>
              <a:t> was … drenched in blood.… Shortly afterward, he was thrown unconscious with the rest in the usual spot to have his throat cut. But the mob asked that their bodies be brought out into the open. And so the martyrs got up and went to the spot of their own accord, and kissing one another they sealed their martyrdom with the ritual kiss of peace. The others took the sword in silence and without moving, especially </a:t>
            </a:r>
            <a:r>
              <a:rPr lang="en-US" sz="1200" dirty="0" err="1"/>
              <a:t>Saturus</a:t>
            </a:r>
            <a:r>
              <a:rPr lang="en-US" sz="1200" dirty="0"/>
              <a:t>, who being the first to climb the stairway was the first to die. For once again he was waiting for Perpetual. </a:t>
            </a:r>
          </a:p>
          <a:p>
            <a:pPr rtl="0"/>
            <a:r>
              <a:rPr lang="en-US" sz="1200" dirty="0" err="1"/>
              <a:t>Perpetua</a:t>
            </a:r>
            <a:r>
              <a:rPr lang="en-US" sz="1200" dirty="0"/>
              <a:t>, however, had yet to taste more pain. She screamed as she was struck on the bone; then she took the trembling hand of the young gladiator and guided it to her throat. It was as though so great a woman could not be dispatched unless she herself were willing. </a:t>
            </a:r>
          </a:p>
          <a:p>
            <a:pPr rtl="0"/>
            <a:r>
              <a:rPr lang="en-US" sz="1200" dirty="0"/>
              <a:t>Ah, most valiant and blessed martyrs! Truly you are called and chosen for the glory of Christ Jesus our Lord!</a:t>
            </a:r>
            <a:r>
              <a:rPr lang="en-US" sz="1200" baseline="0" dirty="0"/>
              <a:t> (</a:t>
            </a:r>
            <a:r>
              <a:rPr lang="en-US" dirty="0"/>
              <a:t>Christian History Magazine-Issue 27: Persecution in the Early Church. 1990. Carol Stream, IL: Christianity Today.)</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This</a:t>
            </a:r>
            <a:r>
              <a:rPr lang="en-US" baseline="0" dirty="0"/>
              <a:t> illustrates the importance of a proper method of interpretation.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This</a:t>
            </a:r>
            <a:r>
              <a:rPr lang="en-US" baseline="0" dirty="0"/>
              <a:t> illustrates the importance of a proper method of interpretation.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This</a:t>
            </a:r>
            <a:r>
              <a:rPr lang="en-US" baseline="0" dirty="0"/>
              <a:t> illustrates the importance of a proper method of interpretation.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When Constantine’s dad died, since there</a:t>
            </a:r>
            <a:r>
              <a:rPr lang="en-US" baseline="0" dirty="0"/>
              <a:t> was no formal arrangement of succession, it was not a guarantee that Constantine would be proclaimed emperor. However, the army did proclaim him </a:t>
            </a:r>
            <a:r>
              <a:rPr lang="en-US" baseline="0" dirty="0" err="1"/>
              <a:t>emporer</a:t>
            </a:r>
            <a:r>
              <a:rPr lang="en-US" baseline="0" dirty="0"/>
              <a:t>. Yet </a:t>
            </a:r>
            <a:r>
              <a:rPr lang="en-US" baseline="0" dirty="0" err="1"/>
              <a:t>Maxintius</a:t>
            </a:r>
            <a:r>
              <a:rPr lang="en-US" baseline="0" dirty="0"/>
              <a:t> also proclaimed himself emperor in Rome. He did not have the support of Galerius, the primary emperor in the East (and senior emperor of the empire). </a:t>
            </a:r>
            <a:r>
              <a:rPr lang="en-US" baseline="0" dirty="0" err="1"/>
              <a:t>Galarius</a:t>
            </a:r>
            <a:r>
              <a:rPr lang="en-US" baseline="0" dirty="0"/>
              <a:t> thought of him as a usurper. Eventually Galerius sent his co-emperor, Severus, to counter </a:t>
            </a:r>
            <a:r>
              <a:rPr lang="en-US" baseline="0" dirty="0" err="1"/>
              <a:t>Maxintius</a:t>
            </a:r>
            <a:r>
              <a:rPr lang="en-US" baseline="0" dirty="0"/>
              <a:t>. </a:t>
            </a:r>
            <a:r>
              <a:rPr lang="en-US" baseline="0" dirty="0" err="1"/>
              <a:t>Maxintius</a:t>
            </a:r>
            <a:r>
              <a:rPr lang="en-US" baseline="0" dirty="0"/>
              <a:t> captured and killed Severus (307). Galerius also unsuccessfully attempted to end </a:t>
            </a:r>
            <a:r>
              <a:rPr lang="en-US" baseline="0" dirty="0" err="1"/>
              <a:t>Maxintius</a:t>
            </a:r>
            <a:r>
              <a:rPr lang="en-US" baseline="0" dirty="0"/>
              <a:t>’ reign, but could not take Rome. Constantine kept his distance from these conflicts for a time.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When Constantine himself</a:t>
            </a:r>
            <a:r>
              <a:rPr lang="en-US" baseline="0" dirty="0"/>
              <a:t> entered into the conflict to oust </a:t>
            </a:r>
            <a:r>
              <a:rPr lang="en-US" baseline="0" dirty="0" err="1"/>
              <a:t>Maxintius</a:t>
            </a:r>
            <a:r>
              <a:rPr lang="en-US" baseline="0" dirty="0"/>
              <a:t>, it is said that on Oct 27, 312, Constantine had a vision of a cross in the sky (often depicted as a Chi Rho, the first two letter of Christ’s name in the Greek alphabet). From this vision came a voice saying </a:t>
            </a:r>
            <a:r>
              <a:rPr lang="en-US" i="1" baseline="0" dirty="0"/>
              <a:t>en </a:t>
            </a:r>
            <a:r>
              <a:rPr lang="en-US" i="1" baseline="0" dirty="0" err="1"/>
              <a:t>touto</a:t>
            </a:r>
            <a:r>
              <a:rPr lang="en-US" i="1" baseline="0" dirty="0"/>
              <a:t> </a:t>
            </a:r>
            <a:r>
              <a:rPr lang="en-US" i="1" baseline="0" dirty="0" err="1"/>
              <a:t>nika</a:t>
            </a:r>
            <a:r>
              <a:rPr lang="en-US" baseline="0" dirty="0"/>
              <a:t>, meaning “in this [sign] conquer. As the story goes, Constantine used this sign (labarum?) as a military standard and went to battle.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Following</a:t>
            </a:r>
            <a:r>
              <a:rPr lang="en-US" baseline="0" dirty="0"/>
              <a:t> </a:t>
            </a:r>
            <a:r>
              <a:rPr lang="en-US" dirty="0"/>
              <a:t>Constantine’s “vision of the cross” he</a:t>
            </a:r>
            <a:r>
              <a:rPr lang="en-US" baseline="0" dirty="0"/>
              <a:t> faced </a:t>
            </a:r>
            <a:r>
              <a:rPr lang="en-US" baseline="0" dirty="0" err="1"/>
              <a:t>Maxintius</a:t>
            </a:r>
            <a:r>
              <a:rPr lang="en-US" baseline="0" dirty="0"/>
              <a:t> in Rome. Previously, </a:t>
            </a:r>
            <a:r>
              <a:rPr lang="en-US" baseline="0" dirty="0" err="1"/>
              <a:t>Maxintius</a:t>
            </a:r>
            <a:r>
              <a:rPr lang="en-US" baseline="0" dirty="0"/>
              <a:t> had been able to hold off the invasion of Galerius by barricading himself in Rome. However, for reasons unknown (some say a miracle of God some say magic) he decided to meet Constantine head on. This is know as the battle of </a:t>
            </a:r>
            <a:r>
              <a:rPr lang="en-US" baseline="0" dirty="0" err="1"/>
              <a:t>Milvian</a:t>
            </a:r>
            <a:r>
              <a:rPr lang="en-US" baseline="0" dirty="0"/>
              <a:t> Bridge. </a:t>
            </a:r>
            <a:r>
              <a:rPr lang="en-US" baseline="0" dirty="0" err="1"/>
              <a:t>Maxintius</a:t>
            </a:r>
            <a:r>
              <a:rPr lang="en-US" baseline="0" dirty="0"/>
              <a:t> destroyed part of the bridge to prevent Constantine from crossing, then built a temporary bridge or barge for his own army. However, Constantine’s army proved to </a:t>
            </a:r>
            <a:r>
              <a:rPr lang="en-US" baseline="0" dirty="0" err="1"/>
              <a:t>formatable</a:t>
            </a:r>
            <a:r>
              <a:rPr lang="en-US" baseline="0" dirty="0"/>
              <a:t> and backed </a:t>
            </a:r>
            <a:r>
              <a:rPr lang="en-US" baseline="0" dirty="0" err="1"/>
              <a:t>Maxintius</a:t>
            </a:r>
            <a:r>
              <a:rPr lang="en-US" baseline="0" dirty="0"/>
              <a:t> into the Tiber. When </a:t>
            </a:r>
            <a:r>
              <a:rPr lang="en-US" baseline="0" dirty="0" err="1"/>
              <a:t>Maxintius</a:t>
            </a:r>
            <a:r>
              <a:rPr lang="en-US" baseline="0" dirty="0"/>
              <a:t> and his troops finally decided to retreat back to the safety of Rome, they found themselves on an </a:t>
            </a:r>
            <a:r>
              <a:rPr lang="en-US" baseline="0" dirty="0" err="1"/>
              <a:t>unsturdy</a:t>
            </a:r>
            <a:r>
              <a:rPr lang="en-US" baseline="0" dirty="0"/>
              <a:t> bridge (which some believe was built to collapse if Constantine’s army tried to cross). The bridge gave away and </a:t>
            </a:r>
            <a:r>
              <a:rPr lang="en-US" baseline="0" dirty="0" err="1"/>
              <a:t>Maxintius</a:t>
            </a:r>
            <a:r>
              <a:rPr lang="en-US" baseline="0" dirty="0"/>
              <a:t> drown and his army was defeated. The Western empire was united under Constantine.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“The emperors agreed on the so-called Edict of Milan,</a:t>
            </a:r>
            <a:r>
              <a:rPr lang="en-US" baseline="0" dirty="0"/>
              <a:t> </a:t>
            </a:r>
            <a:r>
              <a:rPr lang="en-US" dirty="0"/>
              <a:t>officially granting full tolerance to Christianity and all religions in the </a:t>
            </a:r>
            <a:r>
              <a:rPr lang="en-US" dirty="0" err="1"/>
              <a:t>Empire.The</a:t>
            </a:r>
            <a:r>
              <a:rPr lang="en-US" dirty="0"/>
              <a:t> document had special benefits for Christians, legalizing their religion and granting them restoration for all property seized during Diocletian's persecution. It repudiates past methods of religious coercion and used only general terms to refer to the divine sphere — "Divinity" and "Supreme Divinity", </a:t>
            </a:r>
            <a:r>
              <a:rPr lang="en-US" i="1" dirty="0"/>
              <a:t>summa </a:t>
            </a:r>
            <a:r>
              <a:rPr lang="en-US" i="1" dirty="0" err="1"/>
              <a:t>divinitas</a:t>
            </a:r>
            <a:r>
              <a:rPr lang="en-US" dirty="0"/>
              <a:t>.” (Wikipedia)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This</a:t>
            </a:r>
            <a:r>
              <a:rPr lang="en-US" baseline="0" dirty="0"/>
              <a:t> illustrates the importance of a proper method of interpretation.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This</a:t>
            </a:r>
            <a:r>
              <a:rPr lang="en-US" baseline="0" dirty="0"/>
              <a:t> illustrates the importance of a proper method of interpretation.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year 320, </a:t>
            </a:r>
            <a:r>
              <a:rPr lang="en-US" dirty="0" err="1"/>
              <a:t>Licinius</a:t>
            </a:r>
            <a:r>
              <a:rPr lang="en-US" dirty="0"/>
              <a:t> reneged on his toleration for Christians, hoping once again to restore to Rome the glories</a:t>
            </a:r>
            <a:r>
              <a:rPr lang="en-US" baseline="0" dirty="0"/>
              <a:t> of the former religion</a:t>
            </a:r>
            <a:r>
              <a:rPr lang="en-US" dirty="0"/>
              <a:t>. For the first time the perception of the conflict</a:t>
            </a:r>
            <a:r>
              <a:rPr lang="en-US" baseline="0" dirty="0"/>
              <a:t> was that of the Christian God against the Roman gods. “</a:t>
            </a:r>
            <a:r>
              <a:rPr lang="en-US" dirty="0"/>
              <a:t>Constantine's army emerged victorious in the Battle of Adrianople. </a:t>
            </a:r>
            <a:r>
              <a:rPr lang="en-US" dirty="0" err="1"/>
              <a:t>Licinius</a:t>
            </a:r>
            <a:r>
              <a:rPr lang="en-US" dirty="0"/>
              <a:t> fled across the </a:t>
            </a:r>
            <a:r>
              <a:rPr lang="en-US" dirty="0" err="1"/>
              <a:t>Bosphorus</a:t>
            </a:r>
            <a:r>
              <a:rPr lang="en-US" dirty="0"/>
              <a:t> and appointed </a:t>
            </a:r>
            <a:r>
              <a:rPr lang="en-US" dirty="0" err="1"/>
              <a:t>Martius</a:t>
            </a:r>
            <a:r>
              <a:rPr lang="en-US" dirty="0"/>
              <a:t> </a:t>
            </a:r>
            <a:r>
              <a:rPr lang="en-US" dirty="0" err="1"/>
              <a:t>Martinianus</a:t>
            </a:r>
            <a:r>
              <a:rPr lang="en-US" dirty="0"/>
              <a:t>, the commander of his bodyguard, as Caesar, but Constantine next won the Battle of the Hellespont, and finally the Battle of </a:t>
            </a:r>
            <a:r>
              <a:rPr lang="en-US" dirty="0" err="1"/>
              <a:t>Chrysopolis</a:t>
            </a:r>
            <a:r>
              <a:rPr lang="en-US" dirty="0"/>
              <a:t> on 18 September 324. </a:t>
            </a:r>
            <a:r>
              <a:rPr lang="en-US" dirty="0" err="1"/>
              <a:t>Licinius</a:t>
            </a:r>
            <a:r>
              <a:rPr lang="en-US" dirty="0"/>
              <a:t> and </a:t>
            </a:r>
            <a:r>
              <a:rPr lang="en-US" dirty="0" err="1"/>
              <a:t>Martinianus</a:t>
            </a:r>
            <a:r>
              <a:rPr lang="en-US" dirty="0"/>
              <a:t> surrendered to Constantine at Nicomedia on the promise their lives would be spared: they were sent to live as private citizens in Thessalonica and Cappadocia respectively, but in 325 Constantine accused </a:t>
            </a:r>
            <a:r>
              <a:rPr lang="en-US" dirty="0" err="1"/>
              <a:t>Licinius</a:t>
            </a:r>
            <a:r>
              <a:rPr lang="en-US" dirty="0"/>
              <a:t> of plotting against him and had them both arrested and hanged; </a:t>
            </a:r>
            <a:r>
              <a:rPr lang="en-US" dirty="0" err="1"/>
              <a:t>Licinius's</a:t>
            </a:r>
            <a:r>
              <a:rPr lang="en-US" dirty="0"/>
              <a:t> son (the son of Constantine's half-sister) was also eradicated. Thus Constantine became the sole emperor of the Roman Empire.” (Wikipedia)</a:t>
            </a:r>
            <a:endParaRPr lang="en-US" b="1"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err="1"/>
              <a:t>Licinius</a:t>
            </a:r>
            <a:r>
              <a:rPr lang="en-US" dirty="0"/>
              <a:t> reneged</a:t>
            </a:r>
            <a:r>
              <a:rPr lang="en-US" baseline="0" dirty="0"/>
              <a:t> on the Edict of Milan, turning once again to the gods of Rome. Constantine fought under the Chi Rho.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This</a:t>
            </a:r>
            <a:r>
              <a:rPr lang="en-US" baseline="0" dirty="0"/>
              <a:t> illustrates the importance of a proper method of interpretation.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This</a:t>
            </a:r>
            <a:r>
              <a:rPr lang="en-US" baseline="0" dirty="0"/>
              <a:t> illustrates the importance of a proper method of interpretation.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Reference:</a:t>
            </a:r>
          </a:p>
          <a:p>
            <a:r>
              <a:rPr lang="en-US" dirty="0"/>
              <a:t>Turning Points,</a:t>
            </a:r>
            <a:r>
              <a:rPr lang="en-US" baseline="0" dirty="0"/>
              <a:t> 59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This</a:t>
            </a:r>
            <a:r>
              <a:rPr lang="en-US" baseline="0" dirty="0"/>
              <a:t> illustrates the importance of a proper method of interpretation.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This</a:t>
            </a:r>
            <a:r>
              <a:rPr lang="en-US" baseline="0" dirty="0"/>
              <a:t> illustrates the importance of a proper method of interpretation.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This</a:t>
            </a:r>
            <a:r>
              <a:rPr lang="en-US" baseline="0" dirty="0"/>
              <a:t> illustrates the importance of a proper method of interpretation.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16"/>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The Theology Leader’s Guide</a:t>
            </a:r>
          </a:p>
        </p:txBody>
      </p:sp>
      <p:sp>
        <p:nvSpPr>
          <p:cNvPr id="791555" name="Rectangle 17"/>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Trinitarianism</a:t>
            </a:r>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791556" name="Rectangle 18"/>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 The Theology Program. All Rights Reserved.</a:t>
            </a:r>
            <a:r>
              <a:rPr kumimoji="0" lang="en-US" sz="11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91557" name="Rectangle 19"/>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9751D3A8-1441-405F-B01A-218703FC7CD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91558" name="Rectangle 2"/>
          <p:cNvSpPr>
            <a:spLocks noGrp="1" noRot="1" noChangeAspect="1" noChangeArrowheads="1" noTextEdit="1"/>
          </p:cNvSpPr>
          <p:nvPr>
            <p:ph type="sldImg"/>
          </p:nvPr>
        </p:nvSpPr>
        <p:spPr>
          <a:ln/>
        </p:spPr>
      </p:sp>
      <p:sp>
        <p:nvSpPr>
          <p:cNvPr id="791559" name="Rectangle 3"/>
          <p:cNvSpPr>
            <a:spLocks noGrp="1" noChangeArrowheads="1"/>
          </p:cNvSpPr>
          <p:nvPr>
            <p:ph type="body" idx="1"/>
          </p:nvPr>
        </p:nvSpPr>
        <p:spPr>
          <a:noFill/>
          <a:ln/>
        </p:spPr>
        <p:txBody>
          <a:bodyPr/>
          <a:lstStyle/>
          <a:p>
            <a:pPr eaLnBrk="1" hangingPunct="1"/>
            <a:r>
              <a:rPr lang="en-US" b="1">
                <a:latin typeface="Arial" charset="0"/>
              </a:rPr>
              <a:t>Presentation notes:</a:t>
            </a:r>
            <a:endParaRPr lang="en-US">
              <a:latin typeface="Arial" charset="0"/>
            </a:endParaRPr>
          </a:p>
          <a:p>
            <a:pPr eaLnBrk="1" hangingPunct="1"/>
            <a:r>
              <a:rPr lang="en-US">
                <a:latin typeface="Arial" charset="0"/>
              </a:rPr>
              <a:t>Some would adhere to an eighth ecumenical council held in Constantinople. Eastern Orthodoxy would see the  eighth council as that which took place in 879 and condemned the </a:t>
            </a:r>
            <a:r>
              <a:rPr lang="en-US" i="1">
                <a:latin typeface="Arial" charset="0"/>
              </a:rPr>
              <a:t>filique</a:t>
            </a:r>
            <a:r>
              <a:rPr lang="en-US">
                <a:latin typeface="Arial" charset="0"/>
              </a:rPr>
              <a:t> clause to the Nicene Creed. Roman Catholics would see the eighth council as that which took place in 869 which rebuked the immorality of Emperor Caesar Bardas.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16"/>
          <p:cNvSpPr>
            <a:spLocks noGrp="1" noChangeArrowheads="1"/>
          </p:cNvSpPr>
          <p:nvPr>
            <p:ph type="hdr" sz="quarter"/>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The Theology Leader’s Guide</a:t>
            </a:r>
          </a:p>
        </p:txBody>
      </p:sp>
      <p:sp>
        <p:nvSpPr>
          <p:cNvPr id="792579" name="Rectangle 17"/>
          <p:cNvSpPr>
            <a:spLocks noGrp="1" noChangeArrowheads="1"/>
          </p:cNvSpPr>
          <p:nvPr>
            <p:ph type="dt" sz="quarter" idx="1"/>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Trinitarianism</a:t>
            </a:r>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792580" name="Rectangle 18"/>
          <p:cNvSpPr>
            <a:spLocks noGrp="1" noChangeArrowheads="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Copyright © 2005 The Theology Program. All Rights Reserved.</a:t>
            </a:r>
            <a:r>
              <a:rPr kumimoji="0" lang="en-US" sz="11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92581" name="Rectangle 19"/>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Slide </a:t>
            </a:r>
            <a:fld id="{D8E653BC-6603-4C51-9256-6E3D86B5912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92582" name="Rectangle 2"/>
          <p:cNvSpPr>
            <a:spLocks noGrp="1" noRot="1" noChangeAspect="1" noChangeArrowheads="1" noTextEdit="1"/>
          </p:cNvSpPr>
          <p:nvPr>
            <p:ph type="sldImg"/>
          </p:nvPr>
        </p:nvSpPr>
        <p:spPr>
          <a:ln/>
        </p:spPr>
      </p:sp>
      <p:sp>
        <p:nvSpPr>
          <p:cNvPr id="792583" name="Rectangle 3"/>
          <p:cNvSpPr>
            <a:spLocks noGrp="1" noChangeArrowheads="1"/>
          </p:cNvSpPr>
          <p:nvPr>
            <p:ph type="body" idx="1"/>
          </p:nvPr>
        </p:nvSpPr>
        <p:spPr>
          <a:noFill/>
          <a:ln/>
        </p:spPr>
        <p:txBody>
          <a:bodyPr/>
          <a:lstStyle/>
          <a:p>
            <a:pPr eaLnBrk="1" hangingPunct="1"/>
            <a:r>
              <a:rPr lang="en-US" b="1">
                <a:latin typeface="Arial" charset="0"/>
              </a:rPr>
              <a:t>Presentation notes:</a:t>
            </a:r>
            <a:endParaRPr lang="en-US">
              <a:latin typeface="Arial" charset="0"/>
            </a:endParaRPr>
          </a:p>
          <a:p>
            <a:pPr eaLnBrk="1" hangingPunct="1"/>
            <a:r>
              <a:rPr lang="en-US">
                <a:latin typeface="Arial" charset="0"/>
              </a:rPr>
              <a:t>This chart is in the back of the student notes.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b="0" dirty="0"/>
              <a:t>It is important to emphasize</a:t>
            </a:r>
            <a:r>
              <a:rPr lang="en-US" b="0" baseline="0" dirty="0"/>
              <a:t> here that the organic rise of persecution was due to the nationalistic pride that people took in their religious polytheism. But this pride should not be seen as a religious conviction, but more of a social convention. The worship of the gods was a way of life that they were used to and enjoyed. To disturb their religion was to “crash their party” in a sense. Christians came in expressing true devotion and real conviction concerning their faith. This was quite uncommon.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8A987-C569-4EFC-A475-EFED2239BF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C441087-AE3B-4BC8-B036-D001B81174D6}"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AEEB-9A71-46D2-9D78-1C7C9EF29F51}" type="slidenum">
              <a:rPr lang="en-US" smtClean="0"/>
              <a:pPr/>
              <a:t>‹#›</a:t>
            </a:fld>
            <a:endParaRPr lang="en-US"/>
          </a:p>
        </p:txBody>
      </p:sp>
    </p:spTree>
    <p:extLst>
      <p:ext uri="{BB962C8B-B14F-4D97-AF65-F5344CB8AC3E}">
        <p14:creationId xmlns:p14="http://schemas.microsoft.com/office/powerpoint/2010/main" val="1211382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41087-AE3B-4BC8-B036-D001B81174D6}"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AEEB-9A71-46D2-9D78-1C7C9EF29F51}" type="slidenum">
              <a:rPr lang="en-US" smtClean="0"/>
              <a:pPr/>
              <a:t>‹#›</a:t>
            </a:fld>
            <a:endParaRPr lang="en-US"/>
          </a:p>
        </p:txBody>
      </p:sp>
    </p:spTree>
    <p:extLst>
      <p:ext uri="{BB962C8B-B14F-4D97-AF65-F5344CB8AC3E}">
        <p14:creationId xmlns:p14="http://schemas.microsoft.com/office/powerpoint/2010/main" val="200889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41087-AE3B-4BC8-B036-D001B81174D6}"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AEEB-9A71-46D2-9D78-1C7C9EF29F51}" type="slidenum">
              <a:rPr lang="en-US" smtClean="0"/>
              <a:pPr/>
              <a:t>‹#›</a:t>
            </a:fld>
            <a:endParaRPr lang="en-US"/>
          </a:p>
        </p:txBody>
      </p:sp>
    </p:spTree>
    <p:extLst>
      <p:ext uri="{BB962C8B-B14F-4D97-AF65-F5344CB8AC3E}">
        <p14:creationId xmlns:p14="http://schemas.microsoft.com/office/powerpoint/2010/main" val="382532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08000" y="914400"/>
            <a:ext cx="10972800" cy="4495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C441087-AE3B-4BC8-B036-D001B81174D6}"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AEEB-9A71-46D2-9D78-1C7C9EF29F51}" type="slidenum">
              <a:rPr lang="en-US" smtClean="0"/>
              <a:pPr/>
              <a:t>‹#›</a:t>
            </a:fld>
            <a:endParaRPr lang="en-US"/>
          </a:p>
        </p:txBody>
      </p:sp>
    </p:spTree>
    <p:extLst>
      <p:ext uri="{BB962C8B-B14F-4D97-AF65-F5344CB8AC3E}">
        <p14:creationId xmlns:p14="http://schemas.microsoft.com/office/powerpoint/2010/main" val="36953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441087-AE3B-4BC8-B036-D001B81174D6}"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AEEB-9A71-46D2-9D78-1C7C9EF29F51}" type="slidenum">
              <a:rPr lang="en-US" smtClean="0"/>
              <a:pPr/>
              <a:t>‹#›</a:t>
            </a:fld>
            <a:endParaRPr lang="en-US"/>
          </a:p>
        </p:txBody>
      </p:sp>
    </p:spTree>
    <p:extLst>
      <p:ext uri="{BB962C8B-B14F-4D97-AF65-F5344CB8AC3E}">
        <p14:creationId xmlns:p14="http://schemas.microsoft.com/office/powerpoint/2010/main" val="322637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441087-AE3B-4BC8-B036-D001B81174D6}"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8AEEB-9A71-46D2-9D78-1C7C9EF29F51}" type="slidenum">
              <a:rPr lang="en-US" smtClean="0"/>
              <a:pPr/>
              <a:t>‹#›</a:t>
            </a:fld>
            <a:endParaRPr lang="en-US"/>
          </a:p>
        </p:txBody>
      </p:sp>
    </p:spTree>
    <p:extLst>
      <p:ext uri="{BB962C8B-B14F-4D97-AF65-F5344CB8AC3E}">
        <p14:creationId xmlns:p14="http://schemas.microsoft.com/office/powerpoint/2010/main" val="309809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441087-AE3B-4BC8-B036-D001B81174D6}" type="datetimeFigureOut">
              <a:rPr lang="en-US" smtClean="0"/>
              <a:pPr/>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8AEEB-9A71-46D2-9D78-1C7C9EF29F51}" type="slidenum">
              <a:rPr lang="en-US" smtClean="0"/>
              <a:pPr/>
              <a:t>‹#›</a:t>
            </a:fld>
            <a:endParaRPr lang="en-US"/>
          </a:p>
        </p:txBody>
      </p:sp>
    </p:spTree>
    <p:extLst>
      <p:ext uri="{BB962C8B-B14F-4D97-AF65-F5344CB8AC3E}">
        <p14:creationId xmlns:p14="http://schemas.microsoft.com/office/powerpoint/2010/main" val="393915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441087-AE3B-4BC8-B036-D001B81174D6}" type="datetimeFigureOut">
              <a:rPr lang="en-US" smtClean="0"/>
              <a:pPr/>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8AEEB-9A71-46D2-9D78-1C7C9EF29F51}" type="slidenum">
              <a:rPr lang="en-US" smtClean="0"/>
              <a:pPr/>
              <a:t>‹#›</a:t>
            </a:fld>
            <a:endParaRPr lang="en-US"/>
          </a:p>
        </p:txBody>
      </p:sp>
    </p:spTree>
    <p:extLst>
      <p:ext uri="{BB962C8B-B14F-4D97-AF65-F5344CB8AC3E}">
        <p14:creationId xmlns:p14="http://schemas.microsoft.com/office/powerpoint/2010/main" val="326753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41087-AE3B-4BC8-B036-D001B81174D6}" type="datetimeFigureOut">
              <a:rPr lang="en-US" smtClean="0"/>
              <a:pPr/>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8AEEB-9A71-46D2-9D78-1C7C9EF29F51}" type="slidenum">
              <a:rPr lang="en-US" smtClean="0"/>
              <a:pPr/>
              <a:t>‹#›</a:t>
            </a:fld>
            <a:endParaRPr lang="en-US"/>
          </a:p>
        </p:txBody>
      </p:sp>
    </p:spTree>
    <p:extLst>
      <p:ext uri="{BB962C8B-B14F-4D97-AF65-F5344CB8AC3E}">
        <p14:creationId xmlns:p14="http://schemas.microsoft.com/office/powerpoint/2010/main" val="210349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441087-AE3B-4BC8-B036-D001B81174D6}"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8AEEB-9A71-46D2-9D78-1C7C9EF29F51}" type="slidenum">
              <a:rPr lang="en-US" smtClean="0"/>
              <a:pPr/>
              <a:t>‹#›</a:t>
            </a:fld>
            <a:endParaRPr lang="en-US"/>
          </a:p>
        </p:txBody>
      </p:sp>
    </p:spTree>
    <p:extLst>
      <p:ext uri="{BB962C8B-B14F-4D97-AF65-F5344CB8AC3E}">
        <p14:creationId xmlns:p14="http://schemas.microsoft.com/office/powerpoint/2010/main" val="13937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441087-AE3B-4BC8-B036-D001B81174D6}"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8AEEB-9A71-46D2-9D78-1C7C9EF29F51}" type="slidenum">
              <a:rPr lang="en-US" smtClean="0"/>
              <a:pPr/>
              <a:t>‹#›</a:t>
            </a:fld>
            <a:endParaRPr lang="en-US"/>
          </a:p>
        </p:txBody>
      </p:sp>
    </p:spTree>
    <p:extLst>
      <p:ext uri="{BB962C8B-B14F-4D97-AF65-F5344CB8AC3E}">
        <p14:creationId xmlns:p14="http://schemas.microsoft.com/office/powerpoint/2010/main" val="180330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623E"/>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cstate="print"/>
          <a:srcRect/>
          <a:stretch>
            <a:fillRect/>
          </a:stretch>
        </p:blipFill>
        <p:spPr bwMode="auto">
          <a:xfrm>
            <a:off x="0" y="0"/>
            <a:ext cx="12217400" cy="6877050"/>
          </a:xfrm>
          <a:prstGeom prst="rect">
            <a:avLst/>
          </a:prstGeom>
          <a:noFill/>
          <a:ln w="9525">
            <a:noFill/>
            <a:miter lim="800000"/>
            <a:headEnd/>
            <a:tailEnd/>
          </a:ln>
        </p:spPr>
      </p:pic>
      <p:sp>
        <p:nvSpPr>
          <p:cNvPr id="2" name="Title Placeholder 1"/>
          <p:cNvSpPr>
            <a:spLocks noGrp="1"/>
          </p:cNvSpPr>
          <p:nvPr>
            <p:ph type="title"/>
          </p:nvPr>
        </p:nvSpPr>
        <p:spPr>
          <a:xfrm>
            <a:off x="609600" y="0"/>
            <a:ext cx="8128000" cy="6858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914400"/>
            <a:ext cx="10972800" cy="4495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41087-AE3B-4BC8-B036-D001B81174D6}" type="datetimeFigureOut">
              <a:rPr lang="en-US" smtClean="0"/>
              <a:pPr/>
              <a:t>1/24/2019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8AEEB-9A71-46D2-9D78-1C7C9EF29F51}" type="slidenum">
              <a:rPr lang="en-US" smtClean="0"/>
              <a:pPr/>
              <a:t>‹#›</a:t>
            </a:fld>
            <a:endParaRPr lang="en-US"/>
          </a:p>
        </p:txBody>
      </p:sp>
    </p:spTree>
    <p:extLst>
      <p:ext uri="{BB962C8B-B14F-4D97-AF65-F5344CB8AC3E}">
        <p14:creationId xmlns:p14="http://schemas.microsoft.com/office/powerpoint/2010/main" val="190468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upload.wikimedia.org/wikipedia/commons/7/7b/Simple_Labarum2.svg" TargetMode="External"/><Relationship Id="rId5" Type="http://schemas.openxmlformats.org/officeDocument/2006/relationships/image" Target="../media/image26.gif"/><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upload.wikimedia.org/wikipedia/commons/d/d4/Ponte_Milvio-side_view-antmoose.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upload.wikimedia.org/wikipedia/commons/c/ce/Rome-Capitole-StatueConstantin.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upload.wikimedia.org/wikipedia/commons/c/ce/Rome-Capitole-StatueConstantin.jp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upload.wikimedia.org/wikipedia/commons/9/99/Labarum_of_Constantine_the_Great.sv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7.gif"/></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9.png"/><Relationship Id="rId4" Type="http://schemas.openxmlformats.org/officeDocument/2006/relationships/oleObject" Target="../embeddings/oleObject1.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en.wikipedia.org/wiki/File:Pelagius.jpg"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elcome.jpg"/>
          <p:cNvPicPr>
            <a:picLocks noChangeAspect="1"/>
          </p:cNvPicPr>
          <p:nvPr/>
        </p:nvPicPr>
        <p:blipFill>
          <a:blip r:embed="rId2" cstate="print"/>
          <a:stretch>
            <a:fillRect/>
          </a:stretch>
        </p:blipFill>
        <p:spPr>
          <a:xfrm>
            <a:off x="1524000" y="0"/>
            <a:ext cx="9144000" cy="6858000"/>
          </a:xfrm>
          <a:prstGeom prst="rect">
            <a:avLst/>
          </a:prstGeom>
        </p:spPr>
      </p:pic>
      <p:sp>
        <p:nvSpPr>
          <p:cNvPr id="3" name="TextBox 2"/>
          <p:cNvSpPr txBox="1"/>
          <p:nvPr/>
        </p:nvSpPr>
        <p:spPr>
          <a:xfrm>
            <a:off x="3505200" y="4800601"/>
            <a:ext cx="5029200" cy="1138773"/>
          </a:xfrm>
          <a:prstGeom prst="rect">
            <a:avLst/>
          </a:prstGeom>
          <a:noFill/>
        </p:spPr>
        <p:txBody>
          <a:bodyPr wrap="square" rtlCol="0">
            <a:spAutoFit/>
          </a:bodyPr>
          <a:lstStyle/>
          <a:p>
            <a:pPr algn="ctr"/>
            <a:r>
              <a:rPr lang="en-US" sz="6800" dirty="0">
                <a:solidFill>
                  <a:srgbClr val="EEECE1"/>
                </a:solidFill>
                <a:latin typeface="Alternate Gothic No.2 BT"/>
                <a:cs typeface="Alternate Gothic No.2 BT"/>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8305800" y="5075238"/>
            <a:ext cx="1676400" cy="639763"/>
          </a:xfrm>
        </p:spPr>
        <p:txBody>
          <a:bodyPr/>
          <a:lstStyle/>
          <a:p>
            <a:pPr>
              <a:buNone/>
            </a:pPr>
            <a:r>
              <a:rPr lang="en-US" dirty="0">
                <a:solidFill>
                  <a:srgbClr val="000000"/>
                </a:solidFill>
                <a:latin typeface="Gotham-Book"/>
                <a:cs typeface="Gotham-Book"/>
              </a:rPr>
              <a:t>Martyrs </a:t>
            </a:r>
          </a:p>
        </p:txBody>
      </p:sp>
      <p:sp>
        <p:nvSpPr>
          <p:cNvPr id="5"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1905000" y="46038"/>
            <a:ext cx="1676400" cy="639763"/>
          </a:xfrm>
        </p:spPr>
        <p:txBody>
          <a:bodyPr/>
          <a:lstStyle/>
          <a:p>
            <a:pPr>
              <a:buNone/>
            </a:pPr>
            <a:r>
              <a:rPr lang="en-US" dirty="0">
                <a:solidFill>
                  <a:srgbClr val="000000"/>
                </a:solidFill>
                <a:latin typeface="Gotham-Book"/>
                <a:cs typeface="Gotham-Book"/>
              </a:rPr>
              <a:t>Martyrs </a:t>
            </a:r>
          </a:p>
        </p:txBody>
      </p:sp>
      <p:sp>
        <p:nvSpPr>
          <p:cNvPr id="5"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pic>
        <p:nvPicPr>
          <p:cNvPr id="7170" name="Picture 2" descr="http://www.bible-history.com/past/images/The_Christian_Martyrs_Last_Prayer_by_leon_gerome.jpg"/>
          <p:cNvPicPr>
            <a:picLocks noChangeAspect="1" noChangeArrowheads="1"/>
          </p:cNvPicPr>
          <p:nvPr/>
        </p:nvPicPr>
        <p:blipFill>
          <a:blip r:embed="rId4" cstate="print"/>
          <a:srcRect/>
          <a:stretch>
            <a:fillRect/>
          </a:stretch>
        </p:blipFill>
        <p:spPr bwMode="auto">
          <a:xfrm>
            <a:off x="3962400" y="1219200"/>
            <a:ext cx="6477000" cy="3936024"/>
          </a:xfrm>
          <a:prstGeom prst="rect">
            <a:avLst/>
          </a:prstGeom>
          <a:noFill/>
        </p:spPr>
      </p:pic>
      <p:sp>
        <p:nvSpPr>
          <p:cNvPr id="7" name="TextBox 6"/>
          <p:cNvSpPr txBox="1"/>
          <p:nvPr/>
        </p:nvSpPr>
        <p:spPr>
          <a:xfrm>
            <a:off x="1676400" y="2362201"/>
            <a:ext cx="2133600" cy="2031325"/>
          </a:xfrm>
          <a:prstGeom prst="rect">
            <a:avLst/>
          </a:prstGeom>
          <a:noFill/>
        </p:spPr>
        <p:txBody>
          <a:bodyPr wrap="square" rtlCol="0">
            <a:spAutoFit/>
          </a:bodyPr>
          <a:lstStyle/>
          <a:p>
            <a:r>
              <a:rPr lang="en-US" dirty="0">
                <a:solidFill>
                  <a:prstClr val="black"/>
                </a:solidFill>
                <a:latin typeface="Calibri"/>
              </a:rPr>
              <a:t>“If you suffer as a Christian, do not be ashamed, but praise God that you bear that name.” </a:t>
            </a:r>
          </a:p>
          <a:p>
            <a:r>
              <a:rPr lang="en-US" dirty="0">
                <a:solidFill>
                  <a:prstClr val="black"/>
                </a:solidFill>
                <a:latin typeface="Calibri"/>
              </a:rPr>
              <a:t>(1 Pet. 4:16) </a:t>
            </a:r>
          </a:p>
          <a:p>
            <a:endParaRPr lang="en-US" dirty="0">
              <a:solidFill>
                <a:prstClr val="black"/>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1905000" y="46038"/>
            <a:ext cx="1676400" cy="639763"/>
          </a:xfrm>
        </p:spPr>
        <p:txBody>
          <a:bodyPr/>
          <a:lstStyle/>
          <a:p>
            <a:pPr>
              <a:buNone/>
            </a:pPr>
            <a:r>
              <a:rPr lang="en-US" dirty="0">
                <a:solidFill>
                  <a:srgbClr val="000000"/>
                </a:solidFill>
                <a:latin typeface="Gotham-Book"/>
                <a:cs typeface="Gotham-Book"/>
              </a:rPr>
              <a:t>Martyrs </a:t>
            </a:r>
          </a:p>
        </p:txBody>
      </p:sp>
      <p:sp>
        <p:nvSpPr>
          <p:cNvPr id="5"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6" name="TextBox 5"/>
          <p:cNvSpPr txBox="1"/>
          <p:nvPr/>
        </p:nvSpPr>
        <p:spPr>
          <a:xfrm>
            <a:off x="2133600" y="2057400"/>
            <a:ext cx="8077200" cy="1231106"/>
          </a:xfrm>
          <a:prstGeom prst="rect">
            <a:avLst/>
          </a:prstGeom>
          <a:noFill/>
        </p:spPr>
        <p:txBody>
          <a:bodyPr wrap="square" rtlCol="0">
            <a:spAutoFit/>
          </a:bodyPr>
          <a:lstStyle/>
          <a:p>
            <a:r>
              <a:rPr lang="en-US" sz="2800" dirty="0">
                <a:solidFill>
                  <a:prstClr val="black"/>
                </a:solidFill>
                <a:latin typeface="Calibri"/>
              </a:rPr>
              <a:t>“The oftener we are mown down by you, the more in number we grow; the blood of Christians is seed.”</a:t>
            </a:r>
          </a:p>
          <a:p>
            <a:r>
              <a:rPr lang="en-US" dirty="0">
                <a:solidFill>
                  <a:prstClr val="black"/>
                </a:solidFill>
                <a:latin typeface="Calibri"/>
              </a:rPr>
              <a:t>- Tertullian (Apology, 50)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1981200" y="762001"/>
            <a:ext cx="4953000" cy="4525963"/>
          </a:xfrm>
        </p:spPr>
        <p:txBody>
          <a:bodyPr>
            <a:normAutofit fontScale="62500" lnSpcReduction="20000"/>
          </a:bodyPr>
          <a:lstStyle/>
          <a:p>
            <a:pPr>
              <a:buNone/>
            </a:pPr>
            <a:r>
              <a:rPr lang="en-US" sz="2900" b="1" dirty="0">
                <a:latin typeface="Gotham-Book"/>
                <a:cs typeface="Gotham-Book"/>
              </a:rPr>
              <a:t>Facts about martyrdom in the early church:</a:t>
            </a:r>
          </a:p>
          <a:p>
            <a:r>
              <a:rPr lang="en-US" sz="2900" dirty="0"/>
              <a:t>Martyrdom in the early Church was sporadic, spaced sometimes by long periods of relative peace.</a:t>
            </a:r>
          </a:p>
          <a:p>
            <a:r>
              <a:rPr lang="en-US" sz="2900" dirty="0"/>
              <a:t>Early believers were charged with atheism, cannibalism, and incest.</a:t>
            </a:r>
          </a:p>
          <a:p>
            <a:r>
              <a:rPr lang="en-US" sz="2900" dirty="0"/>
              <a:t>Persecution often grew out of animosity by the populace rather than from deliberate government policy. </a:t>
            </a:r>
          </a:p>
          <a:p>
            <a:r>
              <a:rPr lang="en-US" sz="2900" dirty="0"/>
              <a:t>There have been more martyrs in the past 50 years than in the first 300 combined.  </a:t>
            </a:r>
          </a:p>
          <a:p>
            <a:r>
              <a:rPr lang="en-US" sz="2900" dirty="0"/>
              <a:t>Most imperial decrees were directed against church property, the Scriptures, or limited to church leadership.</a:t>
            </a:r>
          </a:p>
          <a:p>
            <a:r>
              <a:rPr lang="en-US" sz="2900" dirty="0"/>
              <a:t>Christians were blamed for causing natural disasters due to refusing to worship the deities that protected communities. </a:t>
            </a:r>
          </a:p>
          <a:p>
            <a:pPr>
              <a:buNone/>
            </a:pPr>
            <a:endParaRPr lang="en-US" sz="2900" dirty="0"/>
          </a:p>
          <a:p>
            <a:pPr>
              <a:buNone/>
            </a:pPr>
            <a:endParaRPr lang="en-US" dirty="0">
              <a:solidFill>
                <a:schemeClr val="tx1"/>
              </a:solidFill>
            </a:endParaRPr>
          </a:p>
        </p:txBody>
      </p:sp>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a:solidFill>
                  <a:srgbClr val="000000"/>
                </a:solidFill>
                <a:latin typeface="Gotham-Book"/>
                <a:cs typeface="Gotham-Book"/>
              </a:rPr>
              <a:t>Martyrs </a:t>
            </a:r>
            <a:endParaRPr lang="en-US" sz="3200" dirty="0">
              <a:solidFill>
                <a:srgbClr val="000000"/>
              </a:solidFill>
              <a:latin typeface="Gotham-Book"/>
              <a:cs typeface="Gotham-Book"/>
            </a:endParaRPr>
          </a:p>
        </p:txBody>
      </p:sp>
      <p:pic>
        <p:nvPicPr>
          <p:cNvPr id="201732" name="Picture 4" descr="http://3.bp.blogspot.com/_jAr-z0nLqt8/SX38hrMRTQI/AAAAAAAABt0/IDtcNNPo7B0/s400/martyr2.jpg"/>
          <p:cNvPicPr>
            <a:picLocks noChangeAspect="1" noChangeArrowheads="1"/>
          </p:cNvPicPr>
          <p:nvPr/>
        </p:nvPicPr>
        <p:blipFill>
          <a:blip r:embed="rId4" cstate="print"/>
          <a:srcRect/>
          <a:stretch>
            <a:fillRect/>
          </a:stretch>
        </p:blipFill>
        <p:spPr bwMode="auto">
          <a:xfrm>
            <a:off x="7086600" y="1524001"/>
            <a:ext cx="3009900" cy="29622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5410200" y="960438"/>
            <a:ext cx="4953000" cy="4525963"/>
          </a:xfrm>
        </p:spPr>
        <p:txBody>
          <a:bodyPr>
            <a:normAutofit fontScale="55000" lnSpcReduction="20000"/>
          </a:bodyPr>
          <a:lstStyle/>
          <a:p>
            <a:pPr>
              <a:buNone/>
            </a:pPr>
            <a:r>
              <a:rPr lang="en-US" b="1" dirty="0">
                <a:solidFill>
                  <a:srgbClr val="000000"/>
                </a:solidFill>
                <a:latin typeface="Gotham-Book"/>
                <a:cs typeface="Gotham-Book"/>
              </a:rPr>
              <a:t>Death of the Apostles</a:t>
            </a:r>
          </a:p>
          <a:p>
            <a:pPr>
              <a:buNone/>
            </a:pPr>
            <a:r>
              <a:rPr lang="en-US" dirty="0">
                <a:solidFill>
                  <a:schemeClr val="tx1"/>
                </a:solidFill>
              </a:rPr>
              <a:t>1. James - Killed with a sword. 45 A.D. </a:t>
            </a:r>
          </a:p>
          <a:p>
            <a:pPr>
              <a:buNone/>
            </a:pPr>
            <a:r>
              <a:rPr lang="en-US" dirty="0">
                <a:solidFill>
                  <a:schemeClr val="tx1"/>
                </a:solidFill>
              </a:rPr>
              <a:t>2. Peter - Hung on a cross “head downward.” A.D. 64</a:t>
            </a:r>
          </a:p>
          <a:p>
            <a:pPr>
              <a:buNone/>
            </a:pPr>
            <a:r>
              <a:rPr lang="en-US" dirty="0">
                <a:solidFill>
                  <a:schemeClr val="tx1"/>
                </a:solidFill>
              </a:rPr>
              <a:t>3. Andrew - Hung from an olive tree. A.D. 70</a:t>
            </a:r>
          </a:p>
          <a:p>
            <a:pPr>
              <a:buNone/>
            </a:pPr>
            <a:r>
              <a:rPr lang="en-US" dirty="0">
                <a:solidFill>
                  <a:schemeClr val="tx1"/>
                </a:solidFill>
              </a:rPr>
              <a:t>4. Thomas - Burned alive. A.D. 70</a:t>
            </a:r>
          </a:p>
          <a:p>
            <a:pPr>
              <a:buNone/>
            </a:pPr>
            <a:r>
              <a:rPr lang="en-US" dirty="0">
                <a:solidFill>
                  <a:schemeClr val="tx1"/>
                </a:solidFill>
              </a:rPr>
              <a:t>5. Phillip - Crucified. A.D. 54</a:t>
            </a:r>
          </a:p>
          <a:p>
            <a:pPr>
              <a:buNone/>
            </a:pPr>
            <a:r>
              <a:rPr lang="en-US" dirty="0">
                <a:solidFill>
                  <a:schemeClr val="tx1"/>
                </a:solidFill>
              </a:rPr>
              <a:t>6. Matthew - Beheaded. A.D. 65</a:t>
            </a:r>
          </a:p>
          <a:p>
            <a:pPr>
              <a:buNone/>
            </a:pPr>
            <a:r>
              <a:rPr lang="en-US" dirty="0">
                <a:solidFill>
                  <a:schemeClr val="tx1"/>
                </a:solidFill>
              </a:rPr>
              <a:t>7. Nathanael - Crucified. A.D. 70</a:t>
            </a:r>
          </a:p>
          <a:p>
            <a:pPr>
              <a:buNone/>
            </a:pPr>
            <a:r>
              <a:rPr lang="en-US" dirty="0">
                <a:solidFill>
                  <a:schemeClr val="tx1"/>
                </a:solidFill>
              </a:rPr>
              <a:t>8. James - Thrown from the temple. A.D. 63</a:t>
            </a:r>
          </a:p>
          <a:p>
            <a:pPr>
              <a:buNone/>
            </a:pPr>
            <a:r>
              <a:rPr lang="en-US" dirty="0">
                <a:solidFill>
                  <a:schemeClr val="tx1"/>
                </a:solidFill>
              </a:rPr>
              <a:t>9. Simon - Crucified. A.D. 74</a:t>
            </a:r>
          </a:p>
          <a:p>
            <a:pPr>
              <a:buNone/>
            </a:pPr>
            <a:r>
              <a:rPr lang="en-US" dirty="0">
                <a:solidFill>
                  <a:schemeClr val="tx1"/>
                </a:solidFill>
              </a:rPr>
              <a:t>10. Judas Thaddeus - Beaten with sticks. A.D. 72</a:t>
            </a:r>
          </a:p>
          <a:p>
            <a:pPr>
              <a:buNone/>
            </a:pPr>
            <a:r>
              <a:rPr lang="en-US" dirty="0">
                <a:solidFill>
                  <a:schemeClr val="tx1"/>
                </a:solidFill>
              </a:rPr>
              <a:t>11. Matthias - Stoned on a cross. A.D. 70</a:t>
            </a:r>
          </a:p>
          <a:p>
            <a:pPr>
              <a:buNone/>
            </a:pPr>
            <a:r>
              <a:rPr lang="en-US" dirty="0">
                <a:solidFill>
                  <a:schemeClr val="tx1"/>
                </a:solidFill>
              </a:rPr>
              <a:t>12. John - Natural death. A.D. 95</a:t>
            </a:r>
          </a:p>
          <a:p>
            <a:pPr>
              <a:buNone/>
            </a:pPr>
            <a:r>
              <a:rPr lang="en-US" dirty="0">
                <a:solidFill>
                  <a:schemeClr val="tx1"/>
                </a:solidFill>
              </a:rPr>
              <a:t>13. Paul - Beheaded. A.D. 69</a:t>
            </a:r>
          </a:p>
        </p:txBody>
      </p:sp>
      <p:pic>
        <p:nvPicPr>
          <p:cNvPr id="5" name="Picture 2" descr="http://www.reclaimingthemind.org/images/Parchment%20and%20Pen/MichaelPatton/12apostles.jpg"/>
          <p:cNvPicPr>
            <a:picLocks noChangeAspect="1" noChangeArrowheads="1"/>
          </p:cNvPicPr>
          <p:nvPr/>
        </p:nvPicPr>
        <p:blipFill>
          <a:blip r:embed="rId4" cstate="print"/>
          <a:srcRect/>
          <a:stretch>
            <a:fillRect/>
          </a:stretch>
        </p:blipFill>
        <p:spPr bwMode="auto">
          <a:xfrm>
            <a:off x="2133601" y="914400"/>
            <a:ext cx="3038475" cy="4133850"/>
          </a:xfrm>
          <a:prstGeom prst="rect">
            <a:avLst/>
          </a:prstGeom>
          <a:noFill/>
        </p:spPr>
      </p:pic>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a:solidFill>
                  <a:srgbClr val="000000"/>
                </a:solidFill>
                <a:latin typeface="Gotham-Book"/>
                <a:cs typeface="Gotham-Book"/>
              </a:rPr>
              <a:t>Martyrs </a:t>
            </a:r>
            <a:endParaRPr lang="en-US" sz="3200" dirty="0">
              <a:solidFill>
                <a:srgbClr val="000000"/>
              </a:solidFill>
              <a:latin typeface="Gotham-Book"/>
              <a:cs typeface="Gotham-Boo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a:solidFill>
                  <a:srgbClr val="000000"/>
                </a:solidFill>
                <a:latin typeface="Gotham-Book"/>
                <a:cs typeface="Gotham-Book"/>
              </a:rPr>
              <a:t>Martyrs </a:t>
            </a:r>
            <a:endParaRPr lang="en-US" sz="3200" dirty="0">
              <a:solidFill>
                <a:srgbClr val="000000"/>
              </a:solidFill>
              <a:latin typeface="Gotham-Book"/>
              <a:cs typeface="Gotham-Book"/>
            </a:endParaRPr>
          </a:p>
        </p:txBody>
      </p:sp>
      <p:sp>
        <p:nvSpPr>
          <p:cNvPr id="10" name="TextBox 9"/>
          <p:cNvSpPr txBox="1"/>
          <p:nvPr/>
        </p:nvSpPr>
        <p:spPr>
          <a:xfrm>
            <a:off x="2362200" y="1464946"/>
            <a:ext cx="7696200" cy="2954655"/>
          </a:xfrm>
          <a:prstGeom prst="rect">
            <a:avLst/>
          </a:prstGeom>
          <a:noFill/>
        </p:spPr>
        <p:txBody>
          <a:bodyPr wrap="square" rtlCol="0">
            <a:spAutoFit/>
          </a:bodyPr>
          <a:lstStyle/>
          <a:p>
            <a:r>
              <a:rPr lang="en-US" sz="2400" dirty="0">
                <a:solidFill>
                  <a:prstClr val="black"/>
                </a:solidFill>
                <a:latin typeface="Calibri"/>
              </a:rPr>
              <a:t>“A vast multitude [of Christians], were convicted, not so much of the crime of arson as of hatred of the human race. And in their deaths they were made the subjects of sport; for they were wrapped in the hides of wild beasts and torn to pieces by dogs, or nailed to crosses, or set on fire, and when day declined, were burned to serve for nocturnal lights.“ </a:t>
            </a:r>
          </a:p>
          <a:p>
            <a:pPr algn="r"/>
            <a:r>
              <a:rPr lang="en-US" dirty="0">
                <a:solidFill>
                  <a:prstClr val="black"/>
                </a:solidFill>
                <a:latin typeface="Calibri"/>
              </a:rPr>
              <a:t>-Tacitus' </a:t>
            </a:r>
            <a:r>
              <a:rPr lang="en-US" i="1" dirty="0">
                <a:solidFill>
                  <a:prstClr val="black"/>
                </a:solidFill>
                <a:latin typeface="Calibri"/>
              </a:rPr>
              <a:t>Annals</a:t>
            </a:r>
            <a:r>
              <a:rPr lang="en-US" dirty="0">
                <a:solidFill>
                  <a:prstClr val="black"/>
                </a:solidFill>
                <a:latin typeface="Calibri"/>
              </a:rPr>
              <a:t> XV.44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a:solidFill>
                  <a:srgbClr val="000000"/>
                </a:solidFill>
                <a:latin typeface="Gotham-Book"/>
                <a:cs typeface="Gotham-Book"/>
              </a:rPr>
              <a:t>Martyrs </a:t>
            </a:r>
            <a:endParaRPr lang="en-US" sz="3200" dirty="0">
              <a:solidFill>
                <a:srgbClr val="000000"/>
              </a:solidFill>
              <a:latin typeface="Gotham-Book"/>
              <a:cs typeface="Gotham-Book"/>
            </a:endParaRPr>
          </a:p>
        </p:txBody>
      </p:sp>
      <p:pic>
        <p:nvPicPr>
          <p:cNvPr id="195586" name="Picture 2" descr="C:\Users\Michael\Desktop\martyr-timeline.gif"/>
          <p:cNvPicPr>
            <a:picLocks noChangeAspect="1" noChangeArrowheads="1"/>
          </p:cNvPicPr>
          <p:nvPr/>
        </p:nvPicPr>
        <p:blipFill>
          <a:blip r:embed="rId4" cstate="print"/>
          <a:srcRect/>
          <a:stretch>
            <a:fillRect/>
          </a:stretch>
        </p:blipFill>
        <p:spPr bwMode="auto">
          <a:xfrm>
            <a:off x="1676976" y="2856528"/>
            <a:ext cx="8838624" cy="110587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1981200" y="914402"/>
            <a:ext cx="4953000" cy="1295399"/>
          </a:xfrm>
        </p:spPr>
        <p:txBody>
          <a:bodyPr>
            <a:normAutofit fontScale="47500" lnSpcReduction="20000"/>
          </a:bodyPr>
          <a:lstStyle/>
          <a:p>
            <a:pPr marL="169863" indent="-169863">
              <a:buNone/>
            </a:pPr>
            <a:r>
              <a:rPr lang="en-US" sz="5100" b="1" dirty="0" err="1"/>
              <a:t>Labellus</a:t>
            </a:r>
            <a:r>
              <a:rPr lang="en-US" sz="5100" b="1" dirty="0"/>
              <a:t>: </a:t>
            </a:r>
            <a:r>
              <a:rPr lang="en-US" sz="5100" dirty="0"/>
              <a:t>A certificate demonstrating that one had made the appropriate sacrifices to the gods of Rome.</a:t>
            </a:r>
          </a:p>
          <a:p>
            <a:pPr>
              <a:buNone/>
            </a:pPr>
            <a:endParaRPr lang="en-US" dirty="0">
              <a:solidFill>
                <a:schemeClr val="tx1"/>
              </a:solidFill>
            </a:endParaRPr>
          </a:p>
        </p:txBody>
      </p:sp>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a:solidFill>
                  <a:srgbClr val="000000"/>
                </a:solidFill>
                <a:latin typeface="Gotham-Book"/>
                <a:cs typeface="Gotham-Book"/>
              </a:rPr>
              <a:t>Martyrs </a:t>
            </a:r>
            <a:endParaRPr lang="en-US" sz="3200" dirty="0">
              <a:solidFill>
                <a:srgbClr val="000000"/>
              </a:solidFill>
              <a:latin typeface="Gotham-Book"/>
              <a:cs typeface="Gotham-Book"/>
            </a:endParaRPr>
          </a:p>
        </p:txBody>
      </p:sp>
      <p:pic>
        <p:nvPicPr>
          <p:cNvPr id="199682" name="Picture 2" descr="http://ldysinger.stjohnsem.edu/@texts/0258_cyprian/x-libellus.JPG"/>
          <p:cNvPicPr>
            <a:picLocks noChangeAspect="1" noChangeArrowheads="1"/>
          </p:cNvPicPr>
          <p:nvPr/>
        </p:nvPicPr>
        <p:blipFill>
          <a:blip r:embed="rId4" cstate="print"/>
          <a:srcRect/>
          <a:stretch>
            <a:fillRect/>
          </a:stretch>
        </p:blipFill>
        <p:spPr bwMode="auto">
          <a:xfrm>
            <a:off x="8153401" y="914400"/>
            <a:ext cx="2080821" cy="4343400"/>
          </a:xfrm>
          <a:prstGeom prst="rect">
            <a:avLst/>
          </a:prstGeom>
          <a:noFill/>
        </p:spPr>
      </p:pic>
      <p:sp>
        <p:nvSpPr>
          <p:cNvPr id="9" name="TextBox 8"/>
          <p:cNvSpPr txBox="1"/>
          <p:nvPr/>
        </p:nvSpPr>
        <p:spPr>
          <a:xfrm>
            <a:off x="2590800" y="1905001"/>
            <a:ext cx="5486400" cy="3693319"/>
          </a:xfrm>
          <a:prstGeom prst="rect">
            <a:avLst/>
          </a:prstGeom>
          <a:noFill/>
        </p:spPr>
        <p:txBody>
          <a:bodyPr wrap="square" rtlCol="0">
            <a:spAutoFit/>
          </a:bodyPr>
          <a:lstStyle/>
          <a:p>
            <a:pPr marL="1084263" indent="-1084263"/>
            <a:r>
              <a:rPr lang="en-US" b="1" dirty="0" err="1">
                <a:solidFill>
                  <a:prstClr val="black"/>
                </a:solidFill>
                <a:latin typeface="Calibri"/>
              </a:rPr>
              <a:t>Sacrificati</a:t>
            </a:r>
            <a:r>
              <a:rPr lang="en-US" b="1" dirty="0">
                <a:solidFill>
                  <a:prstClr val="black"/>
                </a:solidFill>
                <a:latin typeface="Calibri"/>
              </a:rPr>
              <a:t>:  </a:t>
            </a:r>
            <a:r>
              <a:rPr lang="en-US" dirty="0">
                <a:solidFill>
                  <a:prstClr val="black"/>
                </a:solidFill>
                <a:latin typeface="Calibri"/>
              </a:rPr>
              <a:t>Describes those who had actually offered a sacrifice to the idols. If a Christian made sacrifices and obtained a </a:t>
            </a:r>
            <a:r>
              <a:rPr lang="en-US" dirty="0" err="1">
                <a:solidFill>
                  <a:prstClr val="black"/>
                </a:solidFill>
                <a:latin typeface="Calibri"/>
              </a:rPr>
              <a:t>labellus</a:t>
            </a:r>
            <a:r>
              <a:rPr lang="en-US" dirty="0">
                <a:solidFill>
                  <a:prstClr val="black"/>
                </a:solidFill>
                <a:latin typeface="Calibri"/>
              </a:rPr>
              <a:t>, they were only offered absolution on their deathbeds.</a:t>
            </a:r>
          </a:p>
          <a:p>
            <a:pPr marL="1084263" indent="-1084263"/>
            <a:r>
              <a:rPr lang="en-US" b="1" dirty="0" err="1">
                <a:solidFill>
                  <a:prstClr val="black"/>
                </a:solidFill>
                <a:latin typeface="Calibri"/>
              </a:rPr>
              <a:t>Libellatici</a:t>
            </a:r>
            <a:r>
              <a:rPr lang="en-US" dirty="0">
                <a:solidFill>
                  <a:prstClr val="black"/>
                </a:solidFill>
                <a:latin typeface="Calibri"/>
              </a:rPr>
              <a:t>:  Describes those who had false </a:t>
            </a:r>
            <a:r>
              <a:rPr lang="en-US" dirty="0" err="1">
                <a:solidFill>
                  <a:prstClr val="black"/>
                </a:solidFill>
                <a:latin typeface="Calibri"/>
              </a:rPr>
              <a:t>labellus</a:t>
            </a:r>
            <a:r>
              <a:rPr lang="en-US" dirty="0">
                <a:solidFill>
                  <a:prstClr val="black"/>
                </a:solidFill>
                <a:latin typeface="Calibri"/>
              </a:rPr>
              <a:t> created without actually making the </a:t>
            </a:r>
            <a:r>
              <a:rPr lang="en-US" dirty="0" err="1">
                <a:solidFill>
                  <a:prstClr val="black"/>
                </a:solidFill>
                <a:latin typeface="Calibri"/>
              </a:rPr>
              <a:t>sacrafices</a:t>
            </a:r>
            <a:r>
              <a:rPr lang="en-US" dirty="0">
                <a:solidFill>
                  <a:prstClr val="black"/>
                </a:solidFill>
                <a:latin typeface="Calibri"/>
              </a:rPr>
              <a:t>. A two year sanction was imposed as penance. </a:t>
            </a:r>
          </a:p>
          <a:p>
            <a:pPr marL="1084263" indent="-1084263"/>
            <a:r>
              <a:rPr lang="en-US" b="1" dirty="0" err="1">
                <a:solidFill>
                  <a:prstClr val="black"/>
                </a:solidFill>
                <a:latin typeface="Calibri"/>
              </a:rPr>
              <a:t>Traditores</a:t>
            </a:r>
            <a:r>
              <a:rPr lang="en-US" dirty="0">
                <a:solidFill>
                  <a:prstClr val="black"/>
                </a:solidFill>
                <a:latin typeface="Calibri"/>
              </a:rPr>
              <a:t>: Describes those who gave up scriptures and/or revealed names of fellow Christians. From Latin </a:t>
            </a:r>
            <a:r>
              <a:rPr lang="en-US" i="1" dirty="0" err="1">
                <a:solidFill>
                  <a:prstClr val="black"/>
                </a:solidFill>
                <a:latin typeface="Calibri"/>
              </a:rPr>
              <a:t>tradere</a:t>
            </a:r>
            <a:r>
              <a:rPr lang="en-US" dirty="0">
                <a:solidFill>
                  <a:prstClr val="black"/>
                </a:solidFill>
                <a:latin typeface="Calibri"/>
              </a:rPr>
              <a:t> - "hand over; deliver; betray”</a:t>
            </a:r>
          </a:p>
          <a:p>
            <a:endParaRPr lang="en-US" dirty="0">
              <a:solidFill>
                <a:prstClr val="black"/>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5486400" y="1036638"/>
            <a:ext cx="4953000" cy="4525963"/>
          </a:xfrm>
        </p:spPr>
        <p:txBody>
          <a:bodyPr>
            <a:normAutofit fontScale="62500" lnSpcReduction="20000"/>
          </a:bodyPr>
          <a:lstStyle/>
          <a:p>
            <a:pPr>
              <a:buNone/>
            </a:pPr>
            <a:r>
              <a:rPr lang="en-US" dirty="0">
                <a:solidFill>
                  <a:schemeClr val="tx1"/>
                </a:solidFill>
              </a:rPr>
              <a:t>	Polycarp was brought before the proconsul, who begged him to have respect for his great age (he was probably nearly 100), saying, “Swear by the genius of Caesar” and denounce “the atheists.” But Polycarp, seeing “the lawless heathen” in the amphitheater, “waved his hands at them, and looked up to heaven with a groan and said, ‘Away with the atheists.’ ” The proconsul persisted, “Swear, and I will release you. Curse Christ.” And Polycarp replied, “Eighty-six years have I served him, and he has done me no wrong; how can I blaspheme my King who saved me?” He was condemned to death and burned alive. </a:t>
            </a:r>
          </a:p>
        </p:txBody>
      </p:sp>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a:solidFill>
                  <a:srgbClr val="000000"/>
                </a:solidFill>
                <a:latin typeface="Gotham-Book"/>
                <a:cs typeface="Gotham-Book"/>
              </a:rPr>
              <a:t>Martyrs </a:t>
            </a:r>
            <a:endParaRPr lang="en-US" sz="3200" dirty="0">
              <a:solidFill>
                <a:srgbClr val="000000"/>
              </a:solidFill>
              <a:latin typeface="Gotham-Book"/>
              <a:cs typeface="Gotham-Book"/>
            </a:endParaRPr>
          </a:p>
        </p:txBody>
      </p:sp>
      <p:pic>
        <p:nvPicPr>
          <p:cNvPr id="193538" name="Picture 2" descr="http://saints.sqpn.com/wp-content/gallery/saint-polycarp-of-smyrna/saint-polycarp-of-smyrna-01.jpg"/>
          <p:cNvPicPr>
            <a:picLocks noChangeAspect="1" noChangeArrowheads="1"/>
          </p:cNvPicPr>
          <p:nvPr/>
        </p:nvPicPr>
        <p:blipFill>
          <a:blip r:embed="rId4" cstate="print"/>
          <a:srcRect/>
          <a:stretch>
            <a:fillRect/>
          </a:stretch>
        </p:blipFill>
        <p:spPr bwMode="auto">
          <a:xfrm>
            <a:off x="2514601" y="1447800"/>
            <a:ext cx="2771775" cy="2857500"/>
          </a:xfrm>
          <a:prstGeom prst="rect">
            <a:avLst/>
          </a:prstGeom>
          <a:noFill/>
        </p:spPr>
      </p:pic>
      <p:sp>
        <p:nvSpPr>
          <p:cNvPr id="9" name="Rectangle 8"/>
          <p:cNvSpPr/>
          <p:nvPr/>
        </p:nvSpPr>
        <p:spPr>
          <a:xfrm>
            <a:off x="3276600" y="914400"/>
            <a:ext cx="1056700" cy="369332"/>
          </a:xfrm>
          <a:prstGeom prst="rect">
            <a:avLst/>
          </a:prstGeom>
        </p:spPr>
        <p:txBody>
          <a:bodyPr wrap="none">
            <a:spAutoFit/>
          </a:bodyPr>
          <a:lstStyle/>
          <a:p>
            <a:r>
              <a:rPr lang="en-US" b="1" dirty="0">
                <a:solidFill>
                  <a:prstClr val="black"/>
                </a:solidFill>
                <a:latin typeface="Calibri"/>
              </a:rPr>
              <a:t>Polycarp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1295400" y="914401"/>
            <a:ext cx="4953000" cy="4525963"/>
          </a:xfrm>
        </p:spPr>
        <p:txBody>
          <a:bodyPr>
            <a:normAutofit fontScale="55000" lnSpcReduction="20000"/>
          </a:bodyPr>
          <a:lstStyle/>
          <a:p>
            <a:pPr>
              <a:buNone/>
            </a:pPr>
            <a:r>
              <a:rPr lang="en-US" dirty="0">
                <a:solidFill>
                  <a:schemeClr val="tx1"/>
                </a:solidFill>
              </a:rPr>
              <a:t>	“While” says she, “we were still with the persecutors, and my father, for the sake of his affection for me, was persisting in seeking to turn me away, and to cast me down from the </a:t>
            </a:r>
            <a:r>
              <a:rPr lang="en-US" dirty="0" err="1">
                <a:solidFill>
                  <a:schemeClr val="tx1"/>
                </a:solidFill>
              </a:rPr>
              <a:t>faith,—‘Father</a:t>
            </a:r>
            <a:r>
              <a:rPr lang="en-US" dirty="0">
                <a:solidFill>
                  <a:schemeClr val="tx1"/>
                </a:solidFill>
              </a:rPr>
              <a:t>,’ said I, ‘do you see, let us say, this vessel lying here to be a little pitcher, or something else?’ And he said, ‘I see it to be so.’ And I replied to him, ‘Can it be called by any other name than what it is?’ And he said, ‘No.’ ‘Neither can I call myself anything else than what I am, a Christian.’ Then my father, provoked at this saying, threw himself upon me, as if he would tear my eyes out. But he only distressed me, and went away overcome by the devil’s arguments. Then, in a few days after I had been without my father, I gave thanks to the Lord; and his absence became a source of consolation to me.</a:t>
            </a:r>
          </a:p>
          <a:p>
            <a:pPr algn="r">
              <a:buNone/>
            </a:pPr>
            <a:r>
              <a:rPr lang="en-US" dirty="0">
                <a:solidFill>
                  <a:schemeClr val="tx1"/>
                </a:solidFill>
              </a:rPr>
              <a:t>-</a:t>
            </a:r>
            <a:r>
              <a:rPr lang="en-US" i="1" dirty="0">
                <a:solidFill>
                  <a:schemeClr val="tx1"/>
                </a:solidFill>
              </a:rPr>
              <a:t>The Passion of </a:t>
            </a:r>
            <a:r>
              <a:rPr lang="en-US" i="1" dirty="0" err="1">
                <a:solidFill>
                  <a:schemeClr val="tx1"/>
                </a:solidFill>
              </a:rPr>
              <a:t>Perpetua</a:t>
            </a:r>
            <a:r>
              <a:rPr lang="en-US" i="1" dirty="0">
                <a:solidFill>
                  <a:schemeClr val="tx1"/>
                </a:solidFill>
              </a:rPr>
              <a:t> and Felicity</a:t>
            </a:r>
          </a:p>
        </p:txBody>
      </p:sp>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a:solidFill>
                  <a:srgbClr val="000000"/>
                </a:solidFill>
                <a:latin typeface="Gotham-Book"/>
                <a:cs typeface="Gotham-Book"/>
              </a:rPr>
              <a:t>Martyrs </a:t>
            </a:r>
            <a:endParaRPr lang="en-US" sz="3200" dirty="0">
              <a:solidFill>
                <a:srgbClr val="000000"/>
              </a:solidFill>
              <a:latin typeface="Gotham-Book"/>
              <a:cs typeface="Gotham-Book"/>
            </a:endParaRPr>
          </a:p>
        </p:txBody>
      </p:sp>
      <p:pic>
        <p:nvPicPr>
          <p:cNvPr id="222210" name="Picture 2" descr="Felicity and Perpetua"/>
          <p:cNvPicPr>
            <a:picLocks noChangeAspect="1" noChangeArrowheads="1"/>
          </p:cNvPicPr>
          <p:nvPr/>
        </p:nvPicPr>
        <p:blipFill>
          <a:blip r:embed="rId4" cstate="print"/>
          <a:srcRect/>
          <a:stretch>
            <a:fillRect/>
          </a:stretch>
        </p:blipFill>
        <p:spPr bwMode="auto">
          <a:xfrm>
            <a:off x="6399373" y="1219201"/>
            <a:ext cx="3878103" cy="3914775"/>
          </a:xfrm>
          <a:prstGeom prst="rect">
            <a:avLst/>
          </a:prstGeom>
          <a:noFill/>
        </p:spPr>
      </p:pic>
      <p:sp>
        <p:nvSpPr>
          <p:cNvPr id="9" name="Rectangle 8"/>
          <p:cNvSpPr/>
          <p:nvPr/>
        </p:nvSpPr>
        <p:spPr>
          <a:xfrm>
            <a:off x="7162801" y="838200"/>
            <a:ext cx="2194127" cy="369332"/>
          </a:xfrm>
          <a:prstGeom prst="rect">
            <a:avLst/>
          </a:prstGeom>
        </p:spPr>
        <p:txBody>
          <a:bodyPr wrap="none">
            <a:spAutoFit/>
          </a:bodyPr>
          <a:lstStyle/>
          <a:p>
            <a:r>
              <a:rPr lang="en-US" b="1" dirty="0" err="1">
                <a:solidFill>
                  <a:prstClr val="black"/>
                </a:solidFill>
                <a:latin typeface="Calibri"/>
              </a:rPr>
              <a:t>Perpetua</a:t>
            </a:r>
            <a:r>
              <a:rPr lang="en-US" b="1" dirty="0">
                <a:solidFill>
                  <a:prstClr val="black"/>
                </a:solidFill>
                <a:latin typeface="Calibri"/>
              </a:rPr>
              <a:t> and Felicity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_Orientation.jpg"/>
          <p:cNvPicPr>
            <a:picLocks noChangeAspect="1"/>
          </p:cNvPicPr>
          <p:nvPr/>
        </p:nvPicPr>
        <p:blipFill>
          <a:blip r:embed="rId2" cstate="print"/>
          <a:stretch>
            <a:fillRect/>
          </a:stretch>
        </p:blipFill>
        <p:spPr>
          <a:xfrm>
            <a:off x="1524000" y="0"/>
            <a:ext cx="9144000" cy="6858000"/>
          </a:xfrm>
          <a:prstGeom prst="rect">
            <a:avLst/>
          </a:prstGeom>
        </p:spPr>
      </p:pic>
      <p:sp>
        <p:nvSpPr>
          <p:cNvPr id="2" name="Title 1"/>
          <p:cNvSpPr>
            <a:spLocks noGrp="1"/>
          </p:cNvSpPr>
          <p:nvPr>
            <p:ph type="ctrTitle"/>
          </p:nvPr>
        </p:nvSpPr>
        <p:spPr>
          <a:xfrm>
            <a:off x="2209800" y="1600200"/>
            <a:ext cx="7772400" cy="1847850"/>
          </a:xfrm>
        </p:spPr>
        <p:txBody>
          <a:bodyPr>
            <a:normAutofit/>
          </a:bodyPr>
          <a:lstStyle/>
          <a:p>
            <a:r>
              <a:rPr lang="en-US" sz="5400" cap="all" dirty="0">
                <a:latin typeface="Alternate Gothic No.2 BT"/>
                <a:cs typeface="Alternate Gothic No.2 BT"/>
              </a:rPr>
              <a:t>Church History Boot Camp</a:t>
            </a:r>
          </a:p>
        </p:txBody>
      </p:sp>
      <p:sp>
        <p:nvSpPr>
          <p:cNvPr id="3" name="Subtitle 2"/>
          <p:cNvSpPr>
            <a:spLocks noGrp="1"/>
          </p:cNvSpPr>
          <p:nvPr>
            <p:ph type="subTitle" idx="1"/>
          </p:nvPr>
        </p:nvSpPr>
        <p:spPr>
          <a:xfrm>
            <a:off x="2819400" y="3200400"/>
            <a:ext cx="6400800" cy="1752600"/>
          </a:xfrm>
        </p:spPr>
        <p:txBody>
          <a:bodyPr>
            <a:normAutofit/>
          </a:bodyPr>
          <a:lstStyle/>
          <a:p>
            <a:endParaRPr lang="en-US" sz="2300" cap="small" dirty="0">
              <a:solidFill>
                <a:srgbClr val="000000"/>
              </a:solidFill>
              <a:latin typeface="Gotham-Book"/>
              <a:cs typeface="Gotham-Boo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1295400" y="914401"/>
            <a:ext cx="4953000" cy="4525963"/>
          </a:xfrm>
        </p:spPr>
        <p:txBody>
          <a:bodyPr>
            <a:normAutofit/>
          </a:bodyPr>
          <a:lstStyle/>
          <a:p>
            <a:pPr>
              <a:buNone/>
            </a:pPr>
            <a:r>
              <a:rPr lang="en-US" dirty="0">
                <a:solidFill>
                  <a:schemeClr val="tx1"/>
                </a:solidFill>
              </a:rPr>
              <a:t>	The rest of the story</a:t>
            </a:r>
          </a:p>
        </p:txBody>
      </p:sp>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a:solidFill>
                  <a:srgbClr val="000000"/>
                </a:solidFill>
                <a:latin typeface="Gotham-Book"/>
                <a:cs typeface="Gotham-Book"/>
              </a:rPr>
              <a:t>Martyrs </a:t>
            </a:r>
            <a:endParaRPr lang="en-US" sz="3200" dirty="0">
              <a:solidFill>
                <a:srgbClr val="000000"/>
              </a:solidFill>
              <a:latin typeface="Gotham-Book"/>
              <a:cs typeface="Gotham-Book"/>
            </a:endParaRPr>
          </a:p>
        </p:txBody>
      </p:sp>
      <p:sp>
        <p:nvSpPr>
          <p:cNvPr id="9" name="Rectangle 8"/>
          <p:cNvSpPr/>
          <p:nvPr/>
        </p:nvSpPr>
        <p:spPr>
          <a:xfrm>
            <a:off x="7162801" y="838201"/>
            <a:ext cx="2590800" cy="646331"/>
          </a:xfrm>
          <a:prstGeom prst="rect">
            <a:avLst/>
          </a:prstGeom>
        </p:spPr>
        <p:txBody>
          <a:bodyPr wrap="square">
            <a:spAutoFit/>
          </a:bodyPr>
          <a:lstStyle/>
          <a:p>
            <a:r>
              <a:rPr lang="en-US" b="1" dirty="0" err="1">
                <a:solidFill>
                  <a:prstClr val="black"/>
                </a:solidFill>
                <a:latin typeface="Calibri"/>
              </a:rPr>
              <a:t>Perpetua</a:t>
            </a:r>
            <a:r>
              <a:rPr lang="en-US" b="1" dirty="0">
                <a:solidFill>
                  <a:prstClr val="black"/>
                </a:solidFill>
                <a:latin typeface="Calibri"/>
              </a:rPr>
              <a:t> and Felicity’s place of death</a:t>
            </a:r>
          </a:p>
        </p:txBody>
      </p:sp>
      <p:pic>
        <p:nvPicPr>
          <p:cNvPr id="2050" name="Picture 2"/>
          <p:cNvPicPr>
            <a:picLocks noChangeAspect="1" noChangeArrowheads="1"/>
          </p:cNvPicPr>
          <p:nvPr/>
        </p:nvPicPr>
        <p:blipFill>
          <a:blip r:embed="rId4" cstate="print"/>
          <a:srcRect/>
          <a:stretch>
            <a:fillRect/>
          </a:stretch>
        </p:blipFill>
        <p:spPr bwMode="auto">
          <a:xfrm>
            <a:off x="6321226" y="1676400"/>
            <a:ext cx="3922472" cy="3429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1752600" y="914401"/>
            <a:ext cx="8534400" cy="4525963"/>
          </a:xfrm>
        </p:spPr>
        <p:txBody>
          <a:bodyPr>
            <a:normAutofit fontScale="85000" lnSpcReduction="20000"/>
          </a:bodyPr>
          <a:lstStyle/>
          <a:p>
            <a:pPr>
              <a:buNone/>
            </a:pPr>
            <a:r>
              <a:rPr lang="en-US" dirty="0">
                <a:solidFill>
                  <a:schemeClr val="tx1"/>
                </a:solidFill>
              </a:rPr>
              <a:t>	“We ourselves beheld, when we were at these places, many all at once in a single day, some of whom suffered beheading, others punishment by fire, so that the murderous axe was dulled, and worn out, was broken in pieces, and the executioners grew utterly weary.… It was then that we observed a most marvelous eagerness and a truly divine power and zeal in those who placed their faith in the Christ of God. Thus, as soon as sentence was given against the first, some from one quarter and others from another would leap up to the tribunal before the judge and confess themselves Christians.”</a:t>
            </a:r>
          </a:p>
          <a:p>
            <a:pPr algn="r">
              <a:buNone/>
            </a:pPr>
            <a:r>
              <a:rPr lang="en-US" dirty="0">
                <a:solidFill>
                  <a:schemeClr val="tx1"/>
                </a:solidFill>
              </a:rPr>
              <a:t>-Eusebius of Caesarea</a:t>
            </a:r>
          </a:p>
        </p:txBody>
      </p:sp>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a:solidFill>
                  <a:srgbClr val="000000"/>
                </a:solidFill>
                <a:latin typeface="Gotham-Book"/>
                <a:cs typeface="Gotham-Book"/>
              </a:rPr>
              <a:t>Martyrs </a:t>
            </a:r>
            <a:endParaRPr lang="en-US" sz="3200" dirty="0">
              <a:solidFill>
                <a:srgbClr val="000000"/>
              </a:solidFill>
              <a:latin typeface="Gotham-Book"/>
              <a:cs typeface="Gotham-Boo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1752600" y="914401"/>
            <a:ext cx="8534400" cy="4525963"/>
          </a:xfrm>
        </p:spPr>
        <p:txBody>
          <a:bodyPr>
            <a:normAutofit/>
          </a:bodyPr>
          <a:lstStyle/>
          <a:p>
            <a:pPr>
              <a:buNone/>
            </a:pPr>
            <a:r>
              <a:rPr lang="en-US" dirty="0">
                <a:solidFill>
                  <a:schemeClr val="tx1"/>
                </a:solidFill>
              </a:rPr>
              <a:t>	Popular opinion about Christianity began to change in the late third century as people witnessed the steadfast commitment of Christians to die for their faith.</a:t>
            </a:r>
          </a:p>
        </p:txBody>
      </p:sp>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a:solidFill>
                  <a:srgbClr val="000000"/>
                </a:solidFill>
                <a:latin typeface="Gotham-Book"/>
                <a:cs typeface="Gotham-Book"/>
              </a:rPr>
              <a:t>Martyrs </a:t>
            </a:r>
            <a:endParaRPr lang="en-US" sz="3200" dirty="0">
              <a:solidFill>
                <a:srgbClr val="000000"/>
              </a:solidFill>
              <a:latin typeface="Gotham-Book"/>
              <a:cs typeface="Gotham-Boo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6858000" y="4876801"/>
            <a:ext cx="3581400" cy="639763"/>
          </a:xfrm>
          <a:prstGeom prst="rect">
            <a:avLst/>
          </a:prstGeom>
        </p:spPr>
        <p:txBody>
          <a:bodyPr vert="horz" lIns="91440" tIns="45720" rIns="91440" bIns="45720" rtlCol="0">
            <a:normAutofit/>
          </a:bodyPr>
          <a:lstStyle/>
          <a:p>
            <a:pPr marL="342900" indent="-342900">
              <a:spcBef>
                <a:spcPct val="20000"/>
              </a:spcBef>
              <a:defRPr/>
            </a:pPr>
            <a:r>
              <a:rPr lang="en-US" sz="3200" dirty="0">
                <a:solidFill>
                  <a:srgbClr val="000000"/>
                </a:solidFill>
                <a:latin typeface="Gotham-Book"/>
                <a:cs typeface="Gotham-Book"/>
              </a:rPr>
              <a:t>Apostolic Fathers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1981200" y="762001"/>
            <a:ext cx="4953000" cy="4525963"/>
          </a:xfrm>
        </p:spPr>
        <p:txBody>
          <a:bodyPr>
            <a:normAutofit/>
          </a:bodyPr>
          <a:lstStyle/>
          <a:p>
            <a:pPr>
              <a:buNone/>
            </a:pPr>
            <a:endParaRPr lang="en-US" sz="2900" dirty="0"/>
          </a:p>
          <a:p>
            <a:pPr>
              <a:buNone/>
            </a:pPr>
            <a:endParaRPr lang="en-US" dirty="0">
              <a:solidFill>
                <a:schemeClr val="tx1"/>
              </a:solidFill>
            </a:endParaRPr>
          </a:p>
        </p:txBody>
      </p:sp>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3124200" cy="639763"/>
          </a:xfrm>
          <a:prstGeom prst="rect">
            <a:avLst/>
          </a:prstGeom>
        </p:spPr>
        <p:txBody>
          <a:bodyPr vert="horz" lIns="91440" tIns="45720" rIns="91440" bIns="45720" rtlCol="0">
            <a:normAutofit/>
          </a:bodyPr>
          <a:lstStyle/>
          <a:p>
            <a:pPr marL="342900" indent="-342900">
              <a:spcBef>
                <a:spcPct val="20000"/>
              </a:spcBef>
              <a:defRPr/>
            </a:pPr>
            <a:r>
              <a:rPr lang="en-US" sz="3200" dirty="0">
                <a:solidFill>
                  <a:srgbClr val="000000"/>
                </a:solidFill>
                <a:latin typeface="Gotham-Book"/>
                <a:cs typeface="Gotham-Book"/>
              </a:rPr>
              <a:t>Apostolic Fathers</a:t>
            </a:r>
          </a:p>
        </p:txBody>
      </p:sp>
      <p:graphicFrame>
        <p:nvGraphicFramePr>
          <p:cNvPr id="9" name="Table 8"/>
          <p:cNvGraphicFramePr>
            <a:graphicFrameLocks noGrp="1"/>
          </p:cNvGraphicFramePr>
          <p:nvPr/>
        </p:nvGraphicFramePr>
        <p:xfrm>
          <a:off x="1905000" y="838200"/>
          <a:ext cx="8382000" cy="4404360"/>
        </p:xfrm>
        <a:graphic>
          <a:graphicData uri="http://schemas.openxmlformats.org/drawingml/2006/table">
            <a:tbl>
              <a:tblPr firstRow="1" bandRow="1">
                <a:tableStyleId>{073A0DAA-6AF3-43AB-8588-CEC1D06C72B9}</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337896">
                  <a:extLst>
                    <a:ext uri="{9D8B030D-6E8A-4147-A177-3AD203B41FA5}">
                      <a16:colId xmlns:a16="http://schemas.microsoft.com/office/drawing/2014/main" val="20003"/>
                    </a:ext>
                  </a:extLst>
                </a:gridCol>
                <a:gridCol w="2014904">
                  <a:extLst>
                    <a:ext uri="{9D8B030D-6E8A-4147-A177-3AD203B41FA5}">
                      <a16:colId xmlns:a16="http://schemas.microsoft.com/office/drawing/2014/main" val="20004"/>
                    </a:ext>
                  </a:extLst>
                </a:gridCol>
              </a:tblGrid>
              <a:tr h="370840">
                <a:tc>
                  <a:txBody>
                    <a:bodyPr/>
                    <a:lstStyle/>
                    <a:p>
                      <a:r>
                        <a:rPr lang="en-US" dirty="0"/>
                        <a:t>Name</a:t>
                      </a:r>
                    </a:p>
                  </a:txBody>
                  <a:tcPr/>
                </a:tc>
                <a:tc>
                  <a:txBody>
                    <a:bodyPr/>
                    <a:lstStyle/>
                    <a:p>
                      <a:r>
                        <a:rPr lang="en-US" dirty="0"/>
                        <a:t>Dates</a:t>
                      </a:r>
                    </a:p>
                  </a:txBody>
                  <a:tcPr/>
                </a:tc>
                <a:tc>
                  <a:txBody>
                    <a:bodyPr/>
                    <a:lstStyle/>
                    <a:p>
                      <a:r>
                        <a:rPr lang="en-US" dirty="0"/>
                        <a:t>Place</a:t>
                      </a:r>
                    </a:p>
                  </a:txBody>
                  <a:tcPr/>
                </a:tc>
                <a:tc>
                  <a:txBody>
                    <a:bodyPr/>
                    <a:lstStyle/>
                    <a:p>
                      <a:r>
                        <a:rPr lang="en-US" dirty="0"/>
                        <a:t>Works</a:t>
                      </a:r>
                    </a:p>
                  </a:txBody>
                  <a:tcPr/>
                </a:tc>
                <a:tc>
                  <a:txBody>
                    <a:bodyPr/>
                    <a:lstStyle/>
                    <a:p>
                      <a:r>
                        <a:rPr lang="en-US" dirty="0"/>
                        <a:t>Facts</a:t>
                      </a:r>
                    </a:p>
                  </a:txBody>
                  <a:tcPr/>
                </a:tc>
                <a:extLst>
                  <a:ext uri="{0D108BD9-81ED-4DB2-BD59-A6C34878D82A}">
                    <a16:rowId xmlns:a16="http://schemas.microsoft.com/office/drawing/2014/main" val="10000"/>
                  </a:ext>
                </a:extLst>
              </a:tr>
              <a:tr h="370840">
                <a:tc>
                  <a:txBody>
                    <a:bodyPr/>
                    <a:lstStyle/>
                    <a:p>
                      <a:r>
                        <a:rPr lang="en-US" sz="1200" dirty="0"/>
                        <a:t>Clement of Rome</a:t>
                      </a:r>
                    </a:p>
                  </a:txBody>
                  <a:tcPr/>
                </a:tc>
                <a:tc>
                  <a:txBody>
                    <a:bodyPr/>
                    <a:lstStyle/>
                    <a:p>
                      <a:r>
                        <a:rPr lang="en-US" sz="1200" dirty="0"/>
                        <a:t>c.30</a:t>
                      </a:r>
                      <a:r>
                        <a:rPr lang="en-US" sz="1200" baseline="0" dirty="0"/>
                        <a:t> – c. 100</a:t>
                      </a:r>
                      <a:endParaRPr lang="en-US" sz="1200" dirty="0"/>
                    </a:p>
                  </a:txBody>
                  <a:tcPr/>
                </a:tc>
                <a:tc>
                  <a:txBody>
                    <a:bodyPr/>
                    <a:lstStyle/>
                    <a:p>
                      <a:r>
                        <a:rPr lang="en-US" sz="1200" dirty="0"/>
                        <a:t>Rome</a:t>
                      </a:r>
                    </a:p>
                  </a:txBody>
                  <a:tcPr/>
                </a:tc>
                <a:tc>
                  <a:txBody>
                    <a:bodyPr/>
                    <a:lstStyle/>
                    <a:p>
                      <a:r>
                        <a:rPr lang="en-US" sz="1200" dirty="0"/>
                        <a:t>1 Clement</a:t>
                      </a:r>
                    </a:p>
                  </a:txBody>
                  <a:tcPr/>
                </a:tc>
                <a:tc>
                  <a:txBody>
                    <a:bodyPr/>
                    <a:lstStyle/>
                    <a:p>
                      <a:r>
                        <a:rPr lang="en-US" sz="1200" dirty="0"/>
                        <a:t>Possibly</a:t>
                      </a:r>
                      <a:r>
                        <a:rPr lang="en-US" sz="1200" baseline="0" dirty="0"/>
                        <a:t> knew Paul and Peter</a:t>
                      </a:r>
                      <a:endParaRPr lang="en-US" sz="1200" dirty="0"/>
                    </a:p>
                    <a:p>
                      <a:r>
                        <a:rPr lang="en-US" sz="1200" dirty="0"/>
                        <a:t>Considered to be</a:t>
                      </a:r>
                      <a:r>
                        <a:rPr lang="en-US" sz="1200" baseline="0" dirty="0"/>
                        <a:t> the forth Pope.</a:t>
                      </a:r>
                    </a:p>
                  </a:txBody>
                  <a:tcPr/>
                </a:tc>
                <a:extLst>
                  <a:ext uri="{0D108BD9-81ED-4DB2-BD59-A6C34878D82A}">
                    <a16:rowId xmlns:a16="http://schemas.microsoft.com/office/drawing/2014/main" val="10001"/>
                  </a:ext>
                </a:extLst>
              </a:tr>
              <a:tr h="370840">
                <a:tc>
                  <a:txBody>
                    <a:bodyPr/>
                    <a:lstStyle/>
                    <a:p>
                      <a:r>
                        <a:rPr lang="en-US" sz="1200" dirty="0"/>
                        <a:t>Ignatius</a:t>
                      </a:r>
                    </a:p>
                  </a:txBody>
                  <a:tcPr/>
                </a:tc>
                <a:tc>
                  <a:txBody>
                    <a:bodyPr/>
                    <a:lstStyle/>
                    <a:p>
                      <a:r>
                        <a:rPr lang="en-US" sz="1200" dirty="0"/>
                        <a:t>d.</a:t>
                      </a:r>
                      <a:r>
                        <a:rPr lang="en-US" sz="1200" baseline="0" dirty="0"/>
                        <a:t> 117</a:t>
                      </a:r>
                      <a:endParaRPr lang="en-US" sz="1200" dirty="0"/>
                    </a:p>
                  </a:txBody>
                  <a:tcPr/>
                </a:tc>
                <a:tc>
                  <a:txBody>
                    <a:bodyPr/>
                    <a:lstStyle/>
                    <a:p>
                      <a:r>
                        <a:rPr lang="en-US" sz="1200" dirty="0"/>
                        <a:t>Antioch</a:t>
                      </a:r>
                    </a:p>
                  </a:txBody>
                  <a:tcPr/>
                </a:tc>
                <a:tc>
                  <a:txBody>
                    <a:bodyPr/>
                    <a:lstStyle/>
                    <a:p>
                      <a:r>
                        <a:rPr lang="en-US" sz="1200" dirty="0"/>
                        <a:t>Ephesians</a:t>
                      </a:r>
                    </a:p>
                    <a:p>
                      <a:r>
                        <a:rPr lang="en-US" sz="1200" dirty="0" err="1"/>
                        <a:t>Magnesians</a:t>
                      </a:r>
                      <a:endParaRPr lang="en-US" sz="1200" dirty="0"/>
                    </a:p>
                    <a:p>
                      <a:r>
                        <a:rPr lang="en-US" sz="1200" dirty="0" err="1"/>
                        <a:t>Trallians</a:t>
                      </a:r>
                      <a:endParaRPr lang="en-US" sz="1200" dirty="0"/>
                    </a:p>
                    <a:p>
                      <a:r>
                        <a:rPr lang="en-US" sz="1200" dirty="0"/>
                        <a:t>Romans</a:t>
                      </a:r>
                    </a:p>
                    <a:p>
                      <a:r>
                        <a:rPr lang="en-US" sz="1200" dirty="0"/>
                        <a:t>Philadelphians</a:t>
                      </a:r>
                    </a:p>
                    <a:p>
                      <a:r>
                        <a:rPr lang="en-US" sz="1200" dirty="0" err="1"/>
                        <a:t>Smyrnaeans</a:t>
                      </a:r>
                      <a:endParaRPr lang="en-US" sz="1200" dirty="0"/>
                    </a:p>
                    <a:p>
                      <a:r>
                        <a:rPr lang="en-US" sz="1200" dirty="0"/>
                        <a:t>To Polycarp</a:t>
                      </a:r>
                    </a:p>
                  </a:txBody>
                  <a:tcPr/>
                </a:tc>
                <a:tc>
                  <a:txBody>
                    <a:bodyPr/>
                    <a:lstStyle/>
                    <a:p>
                      <a:r>
                        <a:rPr lang="en-US" sz="1200" dirty="0"/>
                        <a:t>Letters written in route to martyrdom</a:t>
                      </a:r>
                    </a:p>
                    <a:p>
                      <a:r>
                        <a:rPr lang="en-US" sz="1200" dirty="0"/>
                        <a:t>Opposed </a:t>
                      </a:r>
                      <a:r>
                        <a:rPr lang="en-US" sz="1200" dirty="0" err="1"/>
                        <a:t>gnosticism</a:t>
                      </a:r>
                      <a:endParaRPr lang="en-US" sz="1200" dirty="0"/>
                    </a:p>
                  </a:txBody>
                  <a:tcPr/>
                </a:tc>
                <a:extLst>
                  <a:ext uri="{0D108BD9-81ED-4DB2-BD59-A6C34878D82A}">
                    <a16:rowId xmlns:a16="http://schemas.microsoft.com/office/drawing/2014/main" val="10002"/>
                  </a:ext>
                </a:extLst>
              </a:tr>
              <a:tr h="370840">
                <a:tc>
                  <a:txBody>
                    <a:bodyPr/>
                    <a:lstStyle/>
                    <a:p>
                      <a:r>
                        <a:rPr lang="en-US" sz="1200" dirty="0"/>
                        <a:t>Shepherd</a:t>
                      </a:r>
                      <a:r>
                        <a:rPr lang="en-US" sz="1200" baseline="0" dirty="0"/>
                        <a:t> of </a:t>
                      </a:r>
                      <a:r>
                        <a:rPr lang="en-US" sz="1200" baseline="0" dirty="0" err="1"/>
                        <a:t>Hermas</a:t>
                      </a:r>
                      <a:endParaRPr lang="en-US" sz="1200" dirty="0"/>
                    </a:p>
                  </a:txBody>
                  <a:tcPr/>
                </a:tc>
                <a:tc>
                  <a:txBody>
                    <a:bodyPr/>
                    <a:lstStyle/>
                    <a:p>
                      <a:r>
                        <a:rPr lang="en-US" sz="1200" dirty="0"/>
                        <a:t>Late</a:t>
                      </a:r>
                      <a:r>
                        <a:rPr lang="en-US" sz="1200" baseline="0" dirty="0"/>
                        <a:t> 1</a:t>
                      </a:r>
                      <a:r>
                        <a:rPr lang="en-US" sz="1200" baseline="30000" dirty="0"/>
                        <a:t>st</a:t>
                      </a:r>
                      <a:r>
                        <a:rPr lang="en-US" sz="1200" baseline="0" dirty="0"/>
                        <a:t> century</a:t>
                      </a:r>
                      <a:endParaRPr lang="en-US" sz="1200" dirty="0"/>
                    </a:p>
                  </a:txBody>
                  <a:tcPr/>
                </a:tc>
                <a:tc>
                  <a:txBody>
                    <a:bodyPr/>
                    <a:lstStyle/>
                    <a:p>
                      <a:r>
                        <a:rPr lang="en-US" sz="1200" dirty="0"/>
                        <a:t>Rome</a:t>
                      </a:r>
                    </a:p>
                  </a:txBody>
                  <a:tcPr/>
                </a:tc>
                <a:tc>
                  <a:txBody>
                    <a:bodyPr/>
                    <a:lstStyle/>
                    <a:p>
                      <a:r>
                        <a:rPr lang="en-US" sz="1200" dirty="0"/>
                        <a:t>The Shepherd</a:t>
                      </a:r>
                    </a:p>
                  </a:txBody>
                  <a:tcPr/>
                </a:tc>
                <a:tc>
                  <a:txBody>
                    <a:bodyPr/>
                    <a:lstStyle/>
                    <a:p>
                      <a:r>
                        <a:rPr lang="en-US" sz="1200" dirty="0"/>
                        <a:t>Wrote in visions</a:t>
                      </a:r>
                      <a:r>
                        <a:rPr lang="en-US" sz="1200" baseline="0" dirty="0"/>
                        <a:t> and parables</a:t>
                      </a:r>
                      <a:endParaRPr lang="en-US" sz="1200" dirty="0"/>
                    </a:p>
                  </a:txBody>
                  <a:tcPr/>
                </a:tc>
                <a:extLst>
                  <a:ext uri="{0D108BD9-81ED-4DB2-BD59-A6C34878D82A}">
                    <a16:rowId xmlns:a16="http://schemas.microsoft.com/office/drawing/2014/main" val="10003"/>
                  </a:ext>
                </a:extLst>
              </a:tr>
              <a:tr h="370840">
                <a:tc>
                  <a:txBody>
                    <a:bodyPr/>
                    <a:lstStyle/>
                    <a:p>
                      <a:r>
                        <a:rPr lang="en-US" sz="1200" dirty="0"/>
                        <a:t>Barnabas</a:t>
                      </a:r>
                    </a:p>
                  </a:txBody>
                  <a:tcPr/>
                </a:tc>
                <a:tc>
                  <a:txBody>
                    <a:bodyPr/>
                    <a:lstStyle/>
                    <a:p>
                      <a:r>
                        <a:rPr lang="en-US" sz="1200" dirty="0"/>
                        <a:t>Late 1</a:t>
                      </a:r>
                      <a:r>
                        <a:rPr lang="en-US" sz="1200" baseline="30000" dirty="0"/>
                        <a:t>st</a:t>
                      </a:r>
                      <a:r>
                        <a:rPr lang="en-US" sz="1200" dirty="0"/>
                        <a:t> century</a:t>
                      </a:r>
                    </a:p>
                  </a:txBody>
                  <a:tcPr/>
                </a:tc>
                <a:tc>
                  <a:txBody>
                    <a:bodyPr/>
                    <a:lstStyle/>
                    <a:p>
                      <a:r>
                        <a:rPr lang="en-US" sz="1200" dirty="0"/>
                        <a:t>Alexandria</a:t>
                      </a:r>
                    </a:p>
                  </a:txBody>
                  <a:tcPr/>
                </a:tc>
                <a:tc>
                  <a:txBody>
                    <a:bodyPr/>
                    <a:lstStyle/>
                    <a:p>
                      <a:r>
                        <a:rPr lang="en-US" sz="1200" dirty="0"/>
                        <a:t>Epistle of Barnabas</a:t>
                      </a:r>
                    </a:p>
                  </a:txBody>
                  <a:tcPr/>
                </a:tc>
                <a:tc>
                  <a:txBody>
                    <a:bodyPr/>
                    <a:lstStyle/>
                    <a:p>
                      <a:r>
                        <a:rPr lang="en-US" sz="1200" dirty="0"/>
                        <a:t>Wrote</a:t>
                      </a:r>
                      <a:r>
                        <a:rPr lang="en-US" sz="1200" baseline="0" dirty="0"/>
                        <a:t> in allegory</a:t>
                      </a:r>
                      <a:endParaRPr lang="en-US" sz="1200" dirty="0"/>
                    </a:p>
                  </a:txBody>
                  <a:tcPr/>
                </a:tc>
                <a:extLst>
                  <a:ext uri="{0D108BD9-81ED-4DB2-BD59-A6C34878D82A}">
                    <a16:rowId xmlns:a16="http://schemas.microsoft.com/office/drawing/2014/main" val="10004"/>
                  </a:ext>
                </a:extLst>
              </a:tr>
              <a:tr h="370840">
                <a:tc>
                  <a:txBody>
                    <a:bodyPr/>
                    <a:lstStyle/>
                    <a:p>
                      <a:r>
                        <a:rPr lang="en-US" sz="1200" dirty="0" err="1"/>
                        <a:t>Papias</a:t>
                      </a:r>
                      <a:endParaRPr lang="en-US" sz="1200" dirty="0"/>
                    </a:p>
                  </a:txBody>
                  <a:tcPr/>
                </a:tc>
                <a:tc>
                  <a:txBody>
                    <a:bodyPr/>
                    <a:lstStyle/>
                    <a:p>
                      <a:r>
                        <a:rPr lang="en-US" sz="1200" dirty="0"/>
                        <a:t>c. 60 – c. 130</a:t>
                      </a:r>
                    </a:p>
                  </a:txBody>
                  <a:tcPr/>
                </a:tc>
                <a:tc>
                  <a:txBody>
                    <a:bodyPr/>
                    <a:lstStyle/>
                    <a:p>
                      <a:r>
                        <a:rPr lang="en-US" sz="1200" dirty="0"/>
                        <a:t>Hierapolis</a:t>
                      </a:r>
                    </a:p>
                  </a:txBody>
                  <a:tcPr/>
                </a:tc>
                <a:tc>
                  <a:txBody>
                    <a:bodyPr/>
                    <a:lstStyle/>
                    <a:p>
                      <a:r>
                        <a:rPr lang="en-US" sz="1200" dirty="0"/>
                        <a:t>Exposition</a:t>
                      </a:r>
                      <a:r>
                        <a:rPr lang="en-US" sz="1200" baseline="0" dirty="0"/>
                        <a:t> of the Oracles of Our Lord</a:t>
                      </a:r>
                      <a:endParaRPr lang="en-US" sz="1200" dirty="0"/>
                    </a:p>
                  </a:txBody>
                  <a:tcPr/>
                </a:tc>
                <a:tc>
                  <a:txBody>
                    <a:bodyPr/>
                    <a:lstStyle/>
                    <a:p>
                      <a:r>
                        <a:rPr lang="en-US" sz="1200" dirty="0"/>
                        <a:t>Knew John</a:t>
                      </a:r>
                    </a:p>
                    <a:p>
                      <a:r>
                        <a:rPr lang="en-US" sz="1200" dirty="0"/>
                        <a:t>Was </a:t>
                      </a:r>
                      <a:r>
                        <a:rPr lang="en-US" sz="1200" dirty="0" err="1"/>
                        <a:t>premillenial</a:t>
                      </a:r>
                      <a:endParaRPr lang="en-US" sz="1200" dirty="0"/>
                    </a:p>
                    <a:p>
                      <a:r>
                        <a:rPr lang="en-US" sz="1200" dirty="0"/>
                        <a:t>Claimed Mark’s Gospel was from Peter</a:t>
                      </a:r>
                    </a:p>
                  </a:txBody>
                  <a:tcPr/>
                </a:tc>
                <a:extLst>
                  <a:ext uri="{0D108BD9-81ED-4DB2-BD59-A6C34878D82A}">
                    <a16:rowId xmlns:a16="http://schemas.microsoft.com/office/drawing/2014/main" val="10005"/>
                  </a:ext>
                </a:extLst>
              </a:tr>
              <a:tr h="370840">
                <a:tc>
                  <a:txBody>
                    <a:bodyPr/>
                    <a:lstStyle/>
                    <a:p>
                      <a:r>
                        <a:rPr lang="en-US" sz="1200" dirty="0"/>
                        <a:t>Polycarp</a:t>
                      </a:r>
                    </a:p>
                  </a:txBody>
                  <a:tcPr/>
                </a:tc>
                <a:tc>
                  <a:txBody>
                    <a:bodyPr/>
                    <a:lstStyle/>
                    <a:p>
                      <a:r>
                        <a:rPr lang="en-US" sz="1200" dirty="0"/>
                        <a:t>c. 69 – 160 </a:t>
                      </a:r>
                    </a:p>
                  </a:txBody>
                  <a:tcPr/>
                </a:tc>
                <a:tc>
                  <a:txBody>
                    <a:bodyPr/>
                    <a:lstStyle/>
                    <a:p>
                      <a:r>
                        <a:rPr lang="en-US" sz="1200" dirty="0"/>
                        <a:t>Smyrna</a:t>
                      </a:r>
                    </a:p>
                  </a:txBody>
                  <a:tcPr/>
                </a:tc>
                <a:tc>
                  <a:txBody>
                    <a:bodyPr/>
                    <a:lstStyle/>
                    <a:p>
                      <a:r>
                        <a:rPr lang="en-US" sz="1200" dirty="0"/>
                        <a:t>Philippians</a:t>
                      </a:r>
                    </a:p>
                  </a:txBody>
                  <a:tcPr/>
                </a:tc>
                <a:tc>
                  <a:txBody>
                    <a:bodyPr/>
                    <a:lstStyle/>
                    <a:p>
                      <a:r>
                        <a:rPr lang="en-US" sz="1200" dirty="0"/>
                        <a:t>Knew John</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1981200" y="762001"/>
            <a:ext cx="4953000" cy="4525963"/>
          </a:xfrm>
        </p:spPr>
        <p:txBody>
          <a:bodyPr>
            <a:normAutofit/>
          </a:bodyPr>
          <a:lstStyle/>
          <a:p>
            <a:pPr>
              <a:buNone/>
            </a:pPr>
            <a:endParaRPr lang="en-US" sz="2900" dirty="0"/>
          </a:p>
          <a:p>
            <a:pPr>
              <a:buNone/>
            </a:pPr>
            <a:endParaRPr lang="en-US" dirty="0">
              <a:solidFill>
                <a:schemeClr val="tx1"/>
              </a:solidFill>
            </a:endParaRPr>
          </a:p>
        </p:txBody>
      </p:sp>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3124200" cy="639763"/>
          </a:xfrm>
          <a:prstGeom prst="rect">
            <a:avLst/>
          </a:prstGeom>
        </p:spPr>
        <p:txBody>
          <a:bodyPr vert="horz" lIns="91440" tIns="45720" rIns="91440" bIns="45720" rtlCol="0">
            <a:normAutofit/>
          </a:bodyPr>
          <a:lstStyle/>
          <a:p>
            <a:pPr marL="342900" indent="-342900">
              <a:spcBef>
                <a:spcPct val="20000"/>
              </a:spcBef>
              <a:defRPr/>
            </a:pPr>
            <a:r>
              <a:rPr lang="en-US" sz="3200" dirty="0">
                <a:solidFill>
                  <a:srgbClr val="000000"/>
                </a:solidFill>
                <a:latin typeface="Gotham-Book"/>
                <a:cs typeface="Gotham-Book"/>
              </a:rPr>
              <a:t>Apostolic Fathers</a:t>
            </a:r>
          </a:p>
        </p:txBody>
      </p:sp>
      <p:pic>
        <p:nvPicPr>
          <p:cNvPr id="214018" name="Picture 2" descr="http://www.soladeiverbum.com/ecf.jpg"/>
          <p:cNvPicPr>
            <a:picLocks noChangeAspect="1" noChangeArrowheads="1"/>
          </p:cNvPicPr>
          <p:nvPr/>
        </p:nvPicPr>
        <p:blipFill>
          <a:blip r:embed="rId4" cstate="print"/>
          <a:srcRect/>
          <a:stretch>
            <a:fillRect/>
          </a:stretch>
        </p:blipFill>
        <p:spPr bwMode="auto">
          <a:xfrm>
            <a:off x="2895600" y="1066800"/>
            <a:ext cx="6667500" cy="36930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04950" y="0"/>
            <a:ext cx="9163050" cy="6877050"/>
          </a:xfrm>
          <a:prstGeom prst="rect">
            <a:avLst/>
          </a:prstGeom>
          <a:noFill/>
          <a:ln w="9525">
            <a:noFill/>
            <a:miter lim="800000"/>
            <a:headEnd/>
            <a:tailEnd/>
          </a:ln>
        </p:spPr>
      </p:pic>
      <p:sp>
        <p:nvSpPr>
          <p:cNvPr id="3" name="Content Placeholder 2"/>
          <p:cNvSpPr>
            <a:spLocks noGrp="1"/>
          </p:cNvSpPr>
          <p:nvPr>
            <p:ph idx="1"/>
          </p:nvPr>
        </p:nvSpPr>
        <p:spPr>
          <a:xfrm>
            <a:off x="1981200" y="762001"/>
            <a:ext cx="4953000" cy="4525963"/>
          </a:xfrm>
        </p:spPr>
        <p:txBody>
          <a:bodyPr>
            <a:normAutofit/>
          </a:bodyPr>
          <a:lstStyle/>
          <a:p>
            <a:pPr>
              <a:buNone/>
            </a:pPr>
            <a:endParaRPr lang="en-US" sz="2900" dirty="0"/>
          </a:p>
          <a:p>
            <a:pPr>
              <a:buNone/>
            </a:pPr>
            <a:endParaRPr lang="en-US" dirty="0">
              <a:solidFill>
                <a:schemeClr val="tx1"/>
              </a:solidFill>
            </a:endParaRPr>
          </a:p>
        </p:txBody>
      </p:sp>
      <p:sp>
        <p:nvSpPr>
          <p:cNvPr id="7" name="Title 5"/>
          <p:cNvSpPr txBox="1">
            <a:spLocks/>
          </p:cNvSpPr>
          <p:nvPr/>
        </p:nvSpPr>
        <p:spPr>
          <a:xfrm>
            <a:off x="762000" y="54864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pic>
        <p:nvPicPr>
          <p:cNvPr id="207874" name="Picture 2" descr="http://satucket.com/lectionary/Ignatius_Antioch.jpg"/>
          <p:cNvPicPr>
            <a:picLocks noChangeAspect="1" noChangeArrowheads="1"/>
          </p:cNvPicPr>
          <p:nvPr/>
        </p:nvPicPr>
        <p:blipFill>
          <a:blip r:embed="rId4" cstate="print"/>
          <a:srcRect/>
          <a:stretch>
            <a:fillRect/>
          </a:stretch>
        </p:blipFill>
        <p:spPr bwMode="auto">
          <a:xfrm>
            <a:off x="1981200" y="1066800"/>
            <a:ext cx="2828636" cy="3733800"/>
          </a:xfrm>
          <a:prstGeom prst="rect">
            <a:avLst/>
          </a:prstGeom>
          <a:noFill/>
        </p:spPr>
      </p:pic>
      <p:sp>
        <p:nvSpPr>
          <p:cNvPr id="9" name="TextBox 8"/>
          <p:cNvSpPr txBox="1"/>
          <p:nvPr/>
        </p:nvSpPr>
        <p:spPr>
          <a:xfrm>
            <a:off x="5181600" y="914400"/>
            <a:ext cx="4724400" cy="4678204"/>
          </a:xfrm>
          <a:prstGeom prst="rect">
            <a:avLst/>
          </a:prstGeom>
          <a:noFill/>
        </p:spPr>
        <p:txBody>
          <a:bodyPr wrap="square" rtlCol="0">
            <a:spAutoFit/>
          </a:bodyPr>
          <a:lstStyle/>
          <a:p>
            <a:r>
              <a:rPr lang="en-US" sz="2800" dirty="0">
                <a:solidFill>
                  <a:prstClr val="black"/>
                </a:solidFill>
                <a:latin typeface="Calibri"/>
              </a:rPr>
              <a:t>“And in proportion as a man </a:t>
            </a:r>
            <a:r>
              <a:rPr lang="en-US" sz="2800" dirty="0" err="1">
                <a:solidFill>
                  <a:prstClr val="black"/>
                </a:solidFill>
                <a:latin typeface="Calibri"/>
              </a:rPr>
              <a:t>seeth</a:t>
            </a:r>
            <a:r>
              <a:rPr lang="en-US" sz="2800" dirty="0">
                <a:solidFill>
                  <a:prstClr val="black"/>
                </a:solidFill>
                <a:latin typeface="Calibri"/>
              </a:rPr>
              <a:t> that his bishop is silent, let him fear him the more. For every one whom the Master of the household </a:t>
            </a:r>
            <a:r>
              <a:rPr lang="en-US" sz="2800" dirty="0" err="1">
                <a:solidFill>
                  <a:prstClr val="black"/>
                </a:solidFill>
                <a:latin typeface="Calibri"/>
              </a:rPr>
              <a:t>sendeth</a:t>
            </a:r>
            <a:r>
              <a:rPr lang="en-US" sz="2800" dirty="0">
                <a:solidFill>
                  <a:prstClr val="black"/>
                </a:solidFill>
                <a:latin typeface="Calibri"/>
              </a:rPr>
              <a:t> to be steward over His own house, we ought so to receive as Him that sent him. Plainly therefore we ought to regard the bishop as the Lord Himself.” </a:t>
            </a:r>
          </a:p>
          <a:p>
            <a:r>
              <a:rPr lang="en-US" dirty="0">
                <a:solidFill>
                  <a:prstClr val="black"/>
                </a:solidFill>
                <a:latin typeface="Calibri"/>
              </a:rPr>
              <a:t>(Polycarp, Ephesians 6:1)</a:t>
            </a:r>
          </a:p>
        </p:txBody>
      </p:sp>
      <p:sp>
        <p:nvSpPr>
          <p:cNvPr id="10" name="Content Placeholder 2"/>
          <p:cNvSpPr txBox="1">
            <a:spLocks/>
          </p:cNvSpPr>
          <p:nvPr/>
        </p:nvSpPr>
        <p:spPr>
          <a:xfrm>
            <a:off x="1905000" y="46038"/>
            <a:ext cx="3124200" cy="639763"/>
          </a:xfrm>
          <a:prstGeom prst="rect">
            <a:avLst/>
          </a:prstGeom>
        </p:spPr>
        <p:txBody>
          <a:bodyPr vert="horz" lIns="91440" tIns="45720" rIns="91440" bIns="45720" rtlCol="0">
            <a:normAutofit/>
          </a:bodyPr>
          <a:lstStyle/>
          <a:p>
            <a:pPr marL="342900" indent="-342900">
              <a:spcBef>
                <a:spcPct val="20000"/>
              </a:spcBef>
              <a:defRPr/>
            </a:pPr>
            <a:r>
              <a:rPr lang="en-US" sz="3200" dirty="0">
                <a:solidFill>
                  <a:srgbClr val="000000"/>
                </a:solidFill>
                <a:latin typeface="Gotham-Book"/>
                <a:cs typeface="Gotham-Book"/>
              </a:rPr>
              <a:t>Apostolic Fathers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04950" y="0"/>
            <a:ext cx="9163050" cy="6877050"/>
          </a:xfrm>
          <a:prstGeom prst="rect">
            <a:avLst/>
          </a:prstGeom>
          <a:noFill/>
          <a:ln w="9525">
            <a:noFill/>
            <a:miter lim="800000"/>
            <a:headEnd/>
            <a:tailEnd/>
          </a:ln>
        </p:spPr>
      </p:pic>
      <p:sp>
        <p:nvSpPr>
          <p:cNvPr id="3" name="Content Placeholder 2"/>
          <p:cNvSpPr>
            <a:spLocks noGrp="1"/>
          </p:cNvSpPr>
          <p:nvPr>
            <p:ph idx="1"/>
          </p:nvPr>
        </p:nvSpPr>
        <p:spPr>
          <a:xfrm>
            <a:off x="1981200" y="762001"/>
            <a:ext cx="4953000" cy="4525963"/>
          </a:xfrm>
        </p:spPr>
        <p:txBody>
          <a:bodyPr>
            <a:normAutofit/>
          </a:bodyPr>
          <a:lstStyle/>
          <a:p>
            <a:pPr>
              <a:buNone/>
            </a:pPr>
            <a:endParaRPr lang="en-US" sz="2900" dirty="0"/>
          </a:p>
          <a:p>
            <a:pPr>
              <a:buNone/>
            </a:pPr>
            <a:endParaRPr lang="en-US" dirty="0">
              <a:solidFill>
                <a:schemeClr val="tx1"/>
              </a:solidFill>
            </a:endParaRPr>
          </a:p>
        </p:txBody>
      </p:sp>
      <p:sp>
        <p:nvSpPr>
          <p:cNvPr id="7" name="Title 5"/>
          <p:cNvSpPr txBox="1">
            <a:spLocks/>
          </p:cNvSpPr>
          <p:nvPr/>
        </p:nvSpPr>
        <p:spPr>
          <a:xfrm>
            <a:off x="762000" y="54864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9" name="TextBox 8"/>
          <p:cNvSpPr txBox="1"/>
          <p:nvPr/>
        </p:nvSpPr>
        <p:spPr>
          <a:xfrm>
            <a:off x="1828800" y="1136572"/>
            <a:ext cx="5410200" cy="3816429"/>
          </a:xfrm>
          <a:prstGeom prst="rect">
            <a:avLst/>
          </a:prstGeom>
          <a:noFill/>
        </p:spPr>
        <p:txBody>
          <a:bodyPr wrap="square" rtlCol="0">
            <a:spAutoFit/>
          </a:bodyPr>
          <a:lstStyle/>
          <a:p>
            <a:r>
              <a:rPr lang="en-US" sz="1600" dirty="0">
                <a:solidFill>
                  <a:prstClr val="black"/>
                </a:solidFill>
                <a:latin typeface="Calibri"/>
              </a:rPr>
              <a:t>“Let us fear the Lord Jesus [Christ], whose blood was given for us. Let us reverence our rulers; let us honor our elders; let us instruct our young men in the lesson of the fear of God. Let us guide our women toward that which is good:  let them show forth their lovely disposition of purity; let them prove their sincere affection of gentleness; let them make manifest the moderation of their tongue through their silence; let them show their love, not in factious preferences but without partiality towards all them that fear God, in holiness. Let our children be partakers of the instruction which is in Christ. Let them learn how lowliness of mind </a:t>
            </a:r>
            <a:r>
              <a:rPr lang="en-US" sz="1600" dirty="0" err="1">
                <a:solidFill>
                  <a:prstClr val="black"/>
                </a:solidFill>
                <a:latin typeface="Calibri"/>
              </a:rPr>
              <a:t>prevaileth</a:t>
            </a:r>
            <a:r>
              <a:rPr lang="en-US" sz="1600" dirty="0">
                <a:solidFill>
                  <a:prstClr val="black"/>
                </a:solidFill>
                <a:latin typeface="Calibri"/>
              </a:rPr>
              <a:t> with God, what power chaste love hath with God, how the fear of Him is good and great and </a:t>
            </a:r>
            <a:r>
              <a:rPr lang="en-US" sz="1600" dirty="0" err="1">
                <a:solidFill>
                  <a:prstClr val="black"/>
                </a:solidFill>
                <a:latin typeface="Calibri"/>
              </a:rPr>
              <a:t>saveth</a:t>
            </a:r>
            <a:r>
              <a:rPr lang="en-US" sz="1600" dirty="0">
                <a:solidFill>
                  <a:prstClr val="black"/>
                </a:solidFill>
                <a:latin typeface="Calibri"/>
              </a:rPr>
              <a:t> all them that walk therein in a pure mind with holiness.”</a:t>
            </a:r>
            <a:endParaRPr lang="en-US" sz="2800" dirty="0">
              <a:solidFill>
                <a:prstClr val="black"/>
              </a:solidFill>
              <a:latin typeface="Calibri"/>
            </a:endParaRPr>
          </a:p>
          <a:p>
            <a:r>
              <a:rPr lang="en-US" dirty="0">
                <a:solidFill>
                  <a:prstClr val="black"/>
                </a:solidFill>
                <a:latin typeface="Calibri"/>
              </a:rPr>
              <a:t>(Clement of Rome, Corinthians 21:6-8)</a:t>
            </a:r>
          </a:p>
        </p:txBody>
      </p:sp>
      <p:sp>
        <p:nvSpPr>
          <p:cNvPr id="10" name="Content Placeholder 2"/>
          <p:cNvSpPr txBox="1">
            <a:spLocks/>
          </p:cNvSpPr>
          <p:nvPr/>
        </p:nvSpPr>
        <p:spPr>
          <a:xfrm>
            <a:off x="1905000" y="46038"/>
            <a:ext cx="3124200" cy="639763"/>
          </a:xfrm>
          <a:prstGeom prst="rect">
            <a:avLst/>
          </a:prstGeom>
        </p:spPr>
        <p:txBody>
          <a:bodyPr vert="horz" lIns="91440" tIns="45720" rIns="91440" bIns="45720" rtlCol="0">
            <a:normAutofit/>
          </a:bodyPr>
          <a:lstStyle/>
          <a:p>
            <a:pPr marL="342900" indent="-342900">
              <a:spcBef>
                <a:spcPct val="20000"/>
              </a:spcBef>
              <a:defRPr/>
            </a:pPr>
            <a:r>
              <a:rPr lang="en-US" sz="3200" dirty="0">
                <a:solidFill>
                  <a:srgbClr val="000000"/>
                </a:solidFill>
                <a:latin typeface="Gotham-Book"/>
                <a:cs typeface="Gotham-Book"/>
              </a:rPr>
              <a:t>Apostolic Fathers</a:t>
            </a:r>
          </a:p>
        </p:txBody>
      </p:sp>
      <p:pic>
        <p:nvPicPr>
          <p:cNvPr id="211970" name="Picture 2" descr="http://commons.orthodoxwiki.org/images/thumb/c/c5/Clemens_I.jpg/250px-Clemens_I.jpg"/>
          <p:cNvPicPr>
            <a:picLocks noChangeAspect="1" noChangeArrowheads="1"/>
          </p:cNvPicPr>
          <p:nvPr/>
        </p:nvPicPr>
        <p:blipFill>
          <a:blip r:embed="rId4" cstate="print"/>
          <a:srcRect/>
          <a:stretch>
            <a:fillRect/>
          </a:stretch>
        </p:blipFill>
        <p:spPr bwMode="auto">
          <a:xfrm>
            <a:off x="7391400" y="1447801"/>
            <a:ext cx="2381250" cy="31527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04950" y="0"/>
            <a:ext cx="9163050" cy="6877050"/>
          </a:xfrm>
          <a:prstGeom prst="rect">
            <a:avLst/>
          </a:prstGeom>
          <a:noFill/>
          <a:ln w="9525">
            <a:noFill/>
            <a:miter lim="800000"/>
            <a:headEnd/>
            <a:tailEnd/>
          </a:ln>
        </p:spPr>
      </p:pic>
      <p:sp>
        <p:nvSpPr>
          <p:cNvPr id="7" name="Title 5"/>
          <p:cNvSpPr txBox="1">
            <a:spLocks/>
          </p:cNvSpPr>
          <p:nvPr/>
        </p:nvSpPr>
        <p:spPr>
          <a:xfrm>
            <a:off x="762000" y="54864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10" name="Content Placeholder 2"/>
          <p:cNvSpPr txBox="1">
            <a:spLocks/>
          </p:cNvSpPr>
          <p:nvPr/>
        </p:nvSpPr>
        <p:spPr>
          <a:xfrm>
            <a:off x="1905000" y="46038"/>
            <a:ext cx="3124200" cy="639763"/>
          </a:xfrm>
          <a:prstGeom prst="rect">
            <a:avLst/>
          </a:prstGeom>
        </p:spPr>
        <p:txBody>
          <a:bodyPr vert="horz" lIns="91440" tIns="45720" rIns="91440" bIns="45720" rtlCol="0">
            <a:normAutofit/>
          </a:bodyPr>
          <a:lstStyle/>
          <a:p>
            <a:pPr marL="342900" indent="-342900">
              <a:spcBef>
                <a:spcPct val="20000"/>
              </a:spcBef>
              <a:defRPr/>
            </a:pPr>
            <a:r>
              <a:rPr lang="en-US" sz="3200" dirty="0">
                <a:solidFill>
                  <a:srgbClr val="000000"/>
                </a:solidFill>
                <a:latin typeface="Gotham-Book"/>
                <a:cs typeface="Gotham-Book"/>
              </a:rPr>
              <a:t>Apostolic Fathers</a:t>
            </a:r>
          </a:p>
        </p:txBody>
      </p:sp>
      <p:sp>
        <p:nvSpPr>
          <p:cNvPr id="8" name="Content Placeholder 2"/>
          <p:cNvSpPr txBox="1">
            <a:spLocks/>
          </p:cNvSpPr>
          <p:nvPr/>
        </p:nvSpPr>
        <p:spPr>
          <a:xfrm>
            <a:off x="1981200" y="838201"/>
            <a:ext cx="8229600" cy="4525963"/>
          </a:xfrm>
          <a:prstGeom prst="rect">
            <a:avLst/>
          </a:prstGeom>
        </p:spPr>
        <p:txBody>
          <a:bodyPr vert="horz" lIns="91440" tIns="45720" rIns="91440" bIns="45720" rtlCol="0">
            <a:normAutofit fontScale="85000" lnSpcReduction="20000"/>
          </a:bodyPr>
          <a:lstStyle/>
          <a:p>
            <a:pPr marL="342900" indent="-342900">
              <a:spcBef>
                <a:spcPct val="20000"/>
              </a:spcBef>
              <a:defRPr/>
            </a:pPr>
            <a:r>
              <a:rPr lang="en-US" sz="3200" b="1" dirty="0" err="1">
                <a:solidFill>
                  <a:prstClr val="black"/>
                </a:solidFill>
                <a:latin typeface="Calibri"/>
              </a:rPr>
              <a:t>Didache</a:t>
            </a:r>
            <a:r>
              <a:rPr lang="en-US" sz="3200" b="1" dirty="0">
                <a:solidFill>
                  <a:prstClr val="black"/>
                </a:solidFill>
                <a:latin typeface="Calibri"/>
              </a:rPr>
              <a:t> 7</a:t>
            </a:r>
          </a:p>
          <a:p>
            <a:pPr marL="342900" indent="-342900">
              <a:spcBef>
                <a:spcPct val="20000"/>
              </a:spcBef>
              <a:defRPr/>
            </a:pPr>
            <a:r>
              <a:rPr lang="en-US" sz="3200" dirty="0">
                <a:solidFill>
                  <a:prstClr val="black"/>
                </a:solidFill>
                <a:latin typeface="Calibri"/>
              </a:rPr>
              <a:t>	“And concerning baptism, baptize this way: Having first said all these things, baptize into the name of the Father, and of the Son, and of the Holy Spirit, in living water. But if you have no living water, baptize into other water; and if you cannot do so in cold water, do so in warm. But if you have neither, pour out water three times upon the head into the name of Father and Son and Holy Spirit. But before the baptism let the baptizer fast, and the baptized, and whoever else can; but you shall order the baptized to fast one or two days before.”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8001000" y="4800601"/>
            <a:ext cx="1676400" cy="639763"/>
          </a:xfrm>
          <a:prstGeom prst="rect">
            <a:avLst/>
          </a:prstGeom>
        </p:spPr>
        <p:txBody>
          <a:bodyPr vert="horz" lIns="91440" tIns="45720" rIns="91440" bIns="45720" rtlCol="0">
            <a:noAutofit/>
          </a:bodyPr>
          <a:lstStyle/>
          <a:p>
            <a:pPr marL="342900" indent="-342900">
              <a:spcBef>
                <a:spcPct val="20000"/>
              </a:spcBef>
              <a:defRPr/>
            </a:pPr>
            <a:r>
              <a:rPr lang="en-US" sz="4800" dirty="0">
                <a:solidFill>
                  <a:srgbClr val="000000"/>
                </a:solidFill>
                <a:latin typeface="Gotham-Book"/>
                <a:cs typeface="Gotham-Book"/>
              </a:rPr>
              <a:t>Faith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_Orientation.jpg"/>
          <p:cNvPicPr>
            <a:picLocks noChangeAspect="1"/>
          </p:cNvPicPr>
          <p:nvPr/>
        </p:nvPicPr>
        <p:blipFill>
          <a:blip r:embed="rId2" cstate="print"/>
          <a:stretch>
            <a:fillRect/>
          </a:stretch>
        </p:blipFill>
        <p:spPr>
          <a:xfrm>
            <a:off x="1524000" y="0"/>
            <a:ext cx="9144000" cy="6858000"/>
          </a:xfrm>
          <a:prstGeom prst="rect">
            <a:avLst/>
          </a:prstGeom>
        </p:spPr>
      </p:pic>
      <p:sp>
        <p:nvSpPr>
          <p:cNvPr id="4" name="Content Placeholder 3"/>
          <p:cNvSpPr>
            <a:spLocks noGrp="1"/>
          </p:cNvSpPr>
          <p:nvPr>
            <p:ph idx="1"/>
          </p:nvPr>
        </p:nvSpPr>
        <p:spPr/>
        <p:txBody>
          <a:bodyPr/>
          <a:lstStyle/>
          <a:p>
            <a:pPr>
              <a:buNone/>
            </a:pPr>
            <a:r>
              <a:rPr lang="en-US" dirty="0">
                <a:solidFill>
                  <a:schemeClr val="tx1"/>
                </a:solidFill>
              </a:rPr>
              <a:t>Week 1: Early Church (70 – 300)</a:t>
            </a:r>
          </a:p>
          <a:p>
            <a:pPr>
              <a:buNone/>
            </a:pPr>
            <a:r>
              <a:rPr lang="en-US" dirty="0">
                <a:solidFill>
                  <a:schemeClr val="tx1"/>
                </a:solidFill>
              </a:rPr>
              <a:t>Week 2: Orthodoxy (300 – 529)</a:t>
            </a:r>
          </a:p>
          <a:p>
            <a:pPr>
              <a:buNone/>
            </a:pPr>
            <a:r>
              <a:rPr lang="en-US" dirty="0">
                <a:solidFill>
                  <a:schemeClr val="tx1"/>
                </a:solidFill>
              </a:rPr>
              <a:t>Week 3: The Medieval Church (500 – 1516)</a:t>
            </a:r>
          </a:p>
          <a:p>
            <a:pPr>
              <a:buNone/>
            </a:pPr>
            <a:r>
              <a:rPr lang="en-US" dirty="0">
                <a:solidFill>
                  <a:schemeClr val="tx1"/>
                </a:solidFill>
              </a:rPr>
              <a:t>Week 4: The Reformation (1517 – 1650)</a:t>
            </a:r>
          </a:p>
          <a:p>
            <a:pPr>
              <a:buNone/>
            </a:pPr>
            <a:r>
              <a:rPr lang="en-US" dirty="0">
                <a:solidFill>
                  <a:schemeClr val="tx1"/>
                </a:solidFill>
              </a:rPr>
              <a:t>Week 5: The Modern Church (1650 – Present)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1981200" y="762001"/>
            <a:ext cx="4953000" cy="4525963"/>
          </a:xfrm>
        </p:spPr>
        <p:txBody>
          <a:bodyPr>
            <a:normAutofit fontScale="77500" lnSpcReduction="20000"/>
          </a:bodyPr>
          <a:lstStyle/>
          <a:p>
            <a:pPr>
              <a:buNone/>
            </a:pPr>
            <a:r>
              <a:rPr lang="en-US" sz="2900" b="1" dirty="0">
                <a:latin typeface="Gotham-Book"/>
                <a:cs typeface="Gotham-Book"/>
              </a:rPr>
              <a:t>Facts about faith in the early church:</a:t>
            </a:r>
          </a:p>
          <a:p>
            <a:r>
              <a:rPr lang="en-US" sz="2900" dirty="0"/>
              <a:t>Most of the leaders were pastoral.</a:t>
            </a:r>
          </a:p>
          <a:p>
            <a:r>
              <a:rPr lang="en-US" sz="2900" dirty="0"/>
              <a:t>Most elements of faith were in “seed form”.</a:t>
            </a:r>
          </a:p>
          <a:p>
            <a:r>
              <a:rPr lang="en-US" sz="2900" dirty="0"/>
              <a:t>Much time was spend trying to give a defense of Christian behavior to political leaders.</a:t>
            </a:r>
          </a:p>
          <a:p>
            <a:r>
              <a:rPr lang="en-US" sz="2900" dirty="0"/>
              <a:t>Practical leadership was the primary concern.</a:t>
            </a:r>
          </a:p>
          <a:p>
            <a:r>
              <a:rPr lang="en-US" sz="2900" dirty="0"/>
              <a:t>Establishment of the “Rule of Faith”</a:t>
            </a:r>
          </a:p>
          <a:p>
            <a:r>
              <a:rPr lang="en-US" sz="2900" dirty="0"/>
              <a:t>Catechumen (new converts) were expected to go through three years of training before being baptized.</a:t>
            </a:r>
          </a:p>
          <a:p>
            <a:pPr>
              <a:buNone/>
            </a:pPr>
            <a:endParaRPr lang="en-US" dirty="0">
              <a:solidFill>
                <a:schemeClr val="tx1"/>
              </a:solidFill>
            </a:endParaRPr>
          </a:p>
        </p:txBody>
      </p:sp>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dirty="0">
                <a:solidFill>
                  <a:srgbClr val="000000"/>
                </a:solidFill>
                <a:latin typeface="Gotham-Book"/>
                <a:cs typeface="Gotham-Book"/>
              </a:rPr>
              <a:t>Faith</a:t>
            </a:r>
          </a:p>
        </p:txBody>
      </p:sp>
      <p:pic>
        <p:nvPicPr>
          <p:cNvPr id="205826" name="Picture 2" descr="http://www.deanransom.com/Early%20Church%20Mosiac.jpg"/>
          <p:cNvPicPr>
            <a:picLocks noChangeAspect="1" noChangeArrowheads="1"/>
          </p:cNvPicPr>
          <p:nvPr/>
        </p:nvPicPr>
        <p:blipFill>
          <a:blip r:embed="rId4" cstate="print"/>
          <a:srcRect/>
          <a:stretch>
            <a:fillRect/>
          </a:stretch>
        </p:blipFill>
        <p:spPr bwMode="auto">
          <a:xfrm rot="16200000">
            <a:off x="6529387" y="1957389"/>
            <a:ext cx="4267200" cy="26384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1981200" y="762001"/>
            <a:ext cx="4953000" cy="4525963"/>
          </a:xfrm>
        </p:spPr>
        <p:txBody>
          <a:bodyPr>
            <a:normAutofit/>
          </a:bodyPr>
          <a:lstStyle/>
          <a:p>
            <a:pPr>
              <a:buNone/>
            </a:pPr>
            <a:endParaRPr lang="en-US" sz="2900" dirty="0"/>
          </a:p>
          <a:p>
            <a:pPr>
              <a:buNone/>
            </a:pPr>
            <a:endParaRPr lang="en-US" dirty="0">
              <a:solidFill>
                <a:schemeClr val="tx1"/>
              </a:solidFill>
            </a:endParaRPr>
          </a:p>
        </p:txBody>
      </p:sp>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dirty="0">
                <a:solidFill>
                  <a:srgbClr val="000000"/>
                </a:solidFill>
                <a:latin typeface="Gotham-Book"/>
                <a:cs typeface="Gotham-Book"/>
              </a:rPr>
              <a:t>Faith</a:t>
            </a:r>
          </a:p>
        </p:txBody>
      </p:sp>
      <p:sp>
        <p:nvSpPr>
          <p:cNvPr id="9" name="Rectangle 8"/>
          <p:cNvSpPr/>
          <p:nvPr/>
        </p:nvSpPr>
        <p:spPr>
          <a:xfrm>
            <a:off x="2590800" y="1981200"/>
            <a:ext cx="7315200" cy="2523768"/>
          </a:xfrm>
          <a:prstGeom prst="rect">
            <a:avLst/>
          </a:prstGeom>
        </p:spPr>
        <p:txBody>
          <a:bodyPr wrap="square">
            <a:spAutoFit/>
          </a:bodyPr>
          <a:lstStyle/>
          <a:p>
            <a:r>
              <a:rPr lang="en-US" sz="2800" dirty="0">
                <a:solidFill>
                  <a:prstClr val="black"/>
                </a:solidFill>
                <a:latin typeface="Calibri"/>
              </a:rPr>
              <a:t>“Let me compare the catechizing to a building. Unless we methodically bind and joint the whole structure together, we shall have leaks and dry rot, and all our previous exertions will be wasted.”</a:t>
            </a:r>
          </a:p>
          <a:p>
            <a:pPr algn="r"/>
            <a:r>
              <a:rPr lang="en-US" dirty="0">
                <a:solidFill>
                  <a:prstClr val="black"/>
                </a:solidFill>
                <a:latin typeface="Calibri"/>
              </a:rPr>
              <a:t>-Cyril of Jerusalem, </a:t>
            </a:r>
            <a:r>
              <a:rPr lang="en-US" i="1" dirty="0" err="1">
                <a:solidFill>
                  <a:prstClr val="black"/>
                </a:solidFill>
                <a:latin typeface="Calibri"/>
              </a:rPr>
              <a:t>Prochatechesis</a:t>
            </a:r>
            <a:r>
              <a:rPr lang="en-US" dirty="0">
                <a:solidFill>
                  <a:prstClr val="black"/>
                </a:solidFill>
                <a:latin typeface="Calibri"/>
              </a:rPr>
              <a:t> 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7" name="Rectangle 36"/>
          <p:cNvSpPr/>
          <p:nvPr/>
        </p:nvSpPr>
        <p:spPr>
          <a:xfrm>
            <a:off x="152400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Oval 5"/>
          <p:cNvSpPr>
            <a:spLocks noChangeArrowheads="1"/>
          </p:cNvSpPr>
          <p:nvPr/>
        </p:nvSpPr>
        <p:spPr bwMode="auto">
          <a:xfrm>
            <a:off x="8305800" y="-1006475"/>
            <a:ext cx="3200400" cy="3048000"/>
          </a:xfrm>
          <a:prstGeom prst="ellipse">
            <a:avLst/>
          </a:prstGeom>
          <a:solidFill>
            <a:schemeClr val="bg1"/>
          </a:solidFill>
          <a:ln w="9525" algn="ctr">
            <a:solidFill>
              <a:schemeClr val="tx1"/>
            </a:solidFill>
            <a:round/>
            <a:headEnd/>
            <a:tailEnd/>
          </a:ln>
        </p:spPr>
        <p:txBody>
          <a:bodyPr wrap="none" anchor="ctr"/>
          <a:lstStyle/>
          <a:p>
            <a:endParaRPr lang="en-US">
              <a:solidFill>
                <a:prstClr val="black"/>
              </a:solidFill>
              <a:latin typeface="Calibri"/>
            </a:endParaRPr>
          </a:p>
        </p:txBody>
      </p:sp>
      <p:sp>
        <p:nvSpPr>
          <p:cNvPr id="11" name="Text Box 8"/>
          <p:cNvSpPr txBox="1">
            <a:spLocks noChangeArrowheads="1"/>
          </p:cNvSpPr>
          <p:nvPr/>
        </p:nvSpPr>
        <p:spPr bwMode="auto">
          <a:xfrm>
            <a:off x="8382000" y="441325"/>
            <a:ext cx="2286000" cy="579438"/>
          </a:xfrm>
          <a:prstGeom prst="rect">
            <a:avLst/>
          </a:prstGeom>
          <a:noFill/>
          <a:ln w="9525" algn="ctr">
            <a:noFill/>
            <a:miter lim="800000"/>
            <a:headEnd/>
            <a:tailEnd/>
          </a:ln>
        </p:spPr>
        <p:txBody>
          <a:bodyPr>
            <a:spAutoFit/>
          </a:bodyPr>
          <a:lstStyle/>
          <a:p>
            <a:pPr>
              <a:spcBef>
                <a:spcPct val="50000"/>
              </a:spcBef>
            </a:pPr>
            <a:r>
              <a:rPr lang="en-US" sz="3200" b="1">
                <a:solidFill>
                  <a:prstClr val="black"/>
                </a:solidFill>
                <a:latin typeface="Bradley Hand ITC" pitchFamily="66" charset="0"/>
              </a:rPr>
              <a:t>True God</a:t>
            </a:r>
          </a:p>
        </p:txBody>
      </p:sp>
      <p:sp>
        <p:nvSpPr>
          <p:cNvPr id="12" name="Line 9"/>
          <p:cNvSpPr>
            <a:spLocks noChangeShapeType="1"/>
          </p:cNvSpPr>
          <p:nvPr/>
        </p:nvSpPr>
        <p:spPr bwMode="auto">
          <a:xfrm>
            <a:off x="1524000" y="3336925"/>
            <a:ext cx="9144000" cy="0"/>
          </a:xfrm>
          <a:prstGeom prst="line">
            <a:avLst/>
          </a:prstGeom>
          <a:noFill/>
          <a:ln w="38100">
            <a:solidFill>
              <a:schemeClr val="tx1"/>
            </a:solidFill>
            <a:prstDash val="lgDash"/>
            <a:round/>
            <a:headEnd/>
            <a:tailEnd/>
          </a:ln>
          <a:effectLst/>
        </p:spPr>
        <p:txBody>
          <a:bodyPr wrap="none" anchor="ctr"/>
          <a:lstStyle/>
          <a:p>
            <a:pPr>
              <a:defRPr/>
            </a:pPr>
            <a:endParaRPr lang="en-US">
              <a:solidFill>
                <a:prstClr val="black"/>
              </a:solidFill>
              <a:latin typeface="Calibri"/>
            </a:endParaRPr>
          </a:p>
        </p:txBody>
      </p:sp>
      <p:sp>
        <p:nvSpPr>
          <p:cNvPr id="13" name="Text Box 17"/>
          <p:cNvSpPr txBox="1">
            <a:spLocks noChangeArrowheads="1"/>
          </p:cNvSpPr>
          <p:nvPr/>
        </p:nvSpPr>
        <p:spPr bwMode="auto">
          <a:xfrm>
            <a:off x="2362201" y="900114"/>
            <a:ext cx="2157413" cy="1311275"/>
          </a:xfrm>
          <a:prstGeom prst="rect">
            <a:avLst/>
          </a:prstGeom>
          <a:noFill/>
          <a:ln w="9525" algn="ctr">
            <a:noFill/>
            <a:miter lim="800000"/>
            <a:headEnd/>
            <a:tailEnd/>
          </a:ln>
        </p:spPr>
        <p:txBody>
          <a:bodyPr wrap="none">
            <a:spAutoFit/>
          </a:bodyPr>
          <a:lstStyle/>
          <a:p>
            <a:r>
              <a:rPr lang="en-US" sz="4000" b="1" dirty="0">
                <a:solidFill>
                  <a:prstClr val="black"/>
                </a:solidFill>
                <a:latin typeface="Bradley Hand ITC" pitchFamily="66" charset="0"/>
              </a:rPr>
              <a:t>Spiritual</a:t>
            </a:r>
          </a:p>
          <a:p>
            <a:r>
              <a:rPr lang="en-US" sz="4000" b="1" dirty="0">
                <a:solidFill>
                  <a:prstClr val="black"/>
                </a:solidFill>
                <a:latin typeface="Bradley Hand ITC" pitchFamily="66" charset="0"/>
              </a:rPr>
              <a:t>Good</a:t>
            </a:r>
          </a:p>
        </p:txBody>
      </p:sp>
      <p:sp>
        <p:nvSpPr>
          <p:cNvPr id="14" name="Text Box 18"/>
          <p:cNvSpPr txBox="1">
            <a:spLocks noChangeArrowheads="1"/>
          </p:cNvSpPr>
          <p:nvPr/>
        </p:nvSpPr>
        <p:spPr bwMode="auto">
          <a:xfrm>
            <a:off x="8016876" y="4845051"/>
            <a:ext cx="2041525" cy="1311275"/>
          </a:xfrm>
          <a:prstGeom prst="rect">
            <a:avLst/>
          </a:prstGeom>
          <a:noFill/>
          <a:ln w="9525" algn="ctr">
            <a:noFill/>
            <a:miter lim="800000"/>
            <a:headEnd/>
            <a:tailEnd/>
          </a:ln>
        </p:spPr>
        <p:txBody>
          <a:bodyPr wrap="none">
            <a:spAutoFit/>
          </a:bodyPr>
          <a:lstStyle/>
          <a:p>
            <a:r>
              <a:rPr lang="en-US" sz="4000" b="1">
                <a:solidFill>
                  <a:prstClr val="black"/>
                </a:solidFill>
                <a:latin typeface="Bradley Hand ITC" pitchFamily="66" charset="0"/>
              </a:rPr>
              <a:t>Physical</a:t>
            </a:r>
          </a:p>
          <a:p>
            <a:r>
              <a:rPr lang="en-US" sz="4000" b="1">
                <a:solidFill>
                  <a:prstClr val="black"/>
                </a:solidFill>
                <a:latin typeface="Bradley Hand ITC" pitchFamily="66" charset="0"/>
              </a:rPr>
              <a:t>Evil</a:t>
            </a:r>
          </a:p>
        </p:txBody>
      </p:sp>
      <p:grpSp>
        <p:nvGrpSpPr>
          <p:cNvPr id="15" name="Group 41"/>
          <p:cNvGrpSpPr>
            <a:grpSpLocks/>
          </p:cNvGrpSpPr>
          <p:nvPr/>
        </p:nvGrpSpPr>
        <p:grpSpPr bwMode="auto">
          <a:xfrm>
            <a:off x="2819401" y="4327526"/>
            <a:ext cx="4379913" cy="1851025"/>
            <a:chOff x="816" y="2736"/>
            <a:chExt cx="2759" cy="1166"/>
          </a:xfrm>
        </p:grpSpPr>
        <p:pic>
          <p:nvPicPr>
            <p:cNvPr id="16" name="Picture 23"/>
            <p:cNvPicPr>
              <a:picLocks noChangeAspect="1" noChangeArrowheads="1"/>
            </p:cNvPicPr>
            <p:nvPr/>
          </p:nvPicPr>
          <p:blipFill>
            <a:blip r:embed="rId4" cstate="print">
              <a:grayscl/>
            </a:blip>
            <a:srcRect/>
            <a:stretch>
              <a:fillRect/>
            </a:stretch>
          </p:blipFill>
          <p:spPr bwMode="auto">
            <a:xfrm>
              <a:off x="2400" y="2736"/>
              <a:ext cx="1175" cy="1166"/>
            </a:xfrm>
            <a:prstGeom prst="rect">
              <a:avLst/>
            </a:prstGeom>
            <a:noFill/>
            <a:ln w="9525">
              <a:noFill/>
              <a:miter lim="800000"/>
              <a:headEnd/>
              <a:tailEnd/>
            </a:ln>
          </p:spPr>
        </p:pic>
        <p:sp>
          <p:nvSpPr>
            <p:cNvPr id="17" name="Line 25"/>
            <p:cNvSpPr>
              <a:spLocks noChangeShapeType="1"/>
            </p:cNvSpPr>
            <p:nvPr/>
          </p:nvSpPr>
          <p:spPr bwMode="auto">
            <a:xfrm>
              <a:off x="816" y="3360"/>
              <a:ext cx="1440" cy="0"/>
            </a:xfrm>
            <a:prstGeom prst="line">
              <a:avLst/>
            </a:prstGeom>
            <a:noFill/>
            <a:ln w="38100">
              <a:solidFill>
                <a:schemeClr val="tx1"/>
              </a:solidFill>
              <a:round/>
              <a:headEnd/>
              <a:tailEnd type="triangle" w="med" len="med"/>
            </a:ln>
            <a:effectLst/>
          </p:spPr>
          <p:txBody>
            <a:bodyPr wrap="none" anchor="ctr"/>
            <a:lstStyle/>
            <a:p>
              <a:pPr>
                <a:defRPr/>
              </a:pPr>
              <a:endParaRPr lang="en-US">
                <a:solidFill>
                  <a:prstClr val="black"/>
                </a:solidFill>
                <a:latin typeface="Calibri"/>
              </a:endParaRPr>
            </a:p>
          </p:txBody>
        </p:sp>
      </p:grpSp>
      <p:grpSp>
        <p:nvGrpSpPr>
          <p:cNvPr id="18" name="Group 48"/>
          <p:cNvGrpSpPr>
            <a:grpSpLocks/>
          </p:cNvGrpSpPr>
          <p:nvPr/>
        </p:nvGrpSpPr>
        <p:grpSpPr bwMode="auto">
          <a:xfrm>
            <a:off x="1524000" y="1050925"/>
            <a:ext cx="6934200" cy="4941888"/>
            <a:chOff x="48" y="672"/>
            <a:chExt cx="4368" cy="3113"/>
          </a:xfrm>
        </p:grpSpPr>
        <p:grpSp>
          <p:nvGrpSpPr>
            <p:cNvPr id="19" name="Group 42"/>
            <p:cNvGrpSpPr>
              <a:grpSpLocks/>
            </p:cNvGrpSpPr>
            <p:nvPr/>
          </p:nvGrpSpPr>
          <p:grpSpPr bwMode="auto">
            <a:xfrm>
              <a:off x="48" y="672"/>
              <a:ext cx="4368" cy="3113"/>
              <a:chOff x="48" y="672"/>
              <a:chExt cx="4368" cy="3113"/>
            </a:xfrm>
          </p:grpSpPr>
          <p:sp>
            <p:nvSpPr>
              <p:cNvPr id="23" name="Oval 10"/>
              <p:cNvSpPr>
                <a:spLocks noChangeArrowheads="1"/>
              </p:cNvSpPr>
              <p:nvPr/>
            </p:nvSpPr>
            <p:spPr bwMode="auto">
              <a:xfrm>
                <a:off x="3360" y="672"/>
                <a:ext cx="1056" cy="864"/>
              </a:xfrm>
              <a:prstGeom prst="ellipse">
                <a:avLst/>
              </a:prstGeom>
              <a:solidFill>
                <a:srgbClr val="EAEAEA"/>
              </a:solidFill>
              <a:ln w="9525" algn="ctr">
                <a:solidFill>
                  <a:schemeClr val="tx1"/>
                </a:solidFill>
                <a:round/>
                <a:headEnd/>
                <a:tailEnd/>
              </a:ln>
            </p:spPr>
            <p:txBody>
              <a:bodyPr wrap="none" anchor="ctr"/>
              <a:lstStyle/>
              <a:p>
                <a:endParaRPr lang="en-US" sz="2800" b="1">
                  <a:solidFill>
                    <a:prstClr val="black"/>
                  </a:solidFill>
                  <a:latin typeface="Bradley Hand ITC" pitchFamily="66" charset="0"/>
                </a:endParaRPr>
              </a:p>
            </p:txBody>
          </p:sp>
          <p:sp>
            <p:nvSpPr>
              <p:cNvPr id="24" name="Oval 11"/>
              <p:cNvSpPr>
                <a:spLocks noChangeArrowheads="1"/>
              </p:cNvSpPr>
              <p:nvPr/>
            </p:nvSpPr>
            <p:spPr bwMode="auto">
              <a:xfrm>
                <a:off x="2448" y="1344"/>
                <a:ext cx="912" cy="720"/>
              </a:xfrm>
              <a:prstGeom prst="ellipse">
                <a:avLst/>
              </a:prstGeom>
              <a:solidFill>
                <a:srgbClr val="C0C0C0"/>
              </a:solidFill>
              <a:ln w="9525" algn="ctr">
                <a:solidFill>
                  <a:schemeClr val="tx1"/>
                </a:solidFill>
                <a:round/>
                <a:headEnd/>
                <a:tailEnd/>
              </a:ln>
              <a:effectLst/>
            </p:spPr>
            <p:txBody>
              <a:bodyPr wrap="none" anchor="ctr"/>
              <a:lstStyle/>
              <a:p>
                <a:pPr>
                  <a:defRPr/>
                </a:pPr>
                <a:endParaRPr lang="en-US">
                  <a:solidFill>
                    <a:prstClr val="black"/>
                  </a:solidFill>
                  <a:latin typeface="Calibri"/>
                </a:endParaRPr>
              </a:p>
            </p:txBody>
          </p:sp>
          <p:sp>
            <p:nvSpPr>
              <p:cNvPr id="25" name="Oval 12"/>
              <p:cNvSpPr>
                <a:spLocks noChangeArrowheads="1"/>
              </p:cNvSpPr>
              <p:nvPr/>
            </p:nvSpPr>
            <p:spPr bwMode="auto">
              <a:xfrm>
                <a:off x="1536" y="2160"/>
                <a:ext cx="720" cy="576"/>
              </a:xfrm>
              <a:prstGeom prst="ellipse">
                <a:avLst/>
              </a:prstGeom>
              <a:solidFill>
                <a:srgbClr val="969696"/>
              </a:solidFill>
              <a:ln w="9525" algn="ctr">
                <a:solidFill>
                  <a:schemeClr val="tx1"/>
                </a:solidFill>
                <a:round/>
                <a:headEnd/>
                <a:tailEnd/>
              </a:ln>
              <a:effectLst/>
            </p:spPr>
            <p:txBody>
              <a:bodyPr wrap="none" anchor="ctr"/>
              <a:lstStyle/>
              <a:p>
                <a:pPr>
                  <a:defRPr/>
                </a:pPr>
                <a:endParaRPr lang="en-US">
                  <a:solidFill>
                    <a:prstClr val="black"/>
                  </a:solidFill>
                  <a:latin typeface="Calibri"/>
                </a:endParaRPr>
              </a:p>
            </p:txBody>
          </p:sp>
          <p:sp>
            <p:nvSpPr>
              <p:cNvPr id="26" name="Oval 13"/>
              <p:cNvSpPr>
                <a:spLocks noChangeArrowheads="1"/>
              </p:cNvSpPr>
              <p:nvPr/>
            </p:nvSpPr>
            <p:spPr bwMode="auto">
              <a:xfrm>
                <a:off x="864" y="2688"/>
                <a:ext cx="624" cy="480"/>
              </a:xfrm>
              <a:prstGeom prst="ellipse">
                <a:avLst/>
              </a:prstGeom>
              <a:solidFill>
                <a:srgbClr val="4D4D4D"/>
              </a:solidFill>
              <a:ln w="9525" algn="ctr">
                <a:solidFill>
                  <a:schemeClr val="tx1"/>
                </a:solidFill>
                <a:round/>
                <a:headEnd/>
                <a:tailEnd/>
              </a:ln>
              <a:effectLst/>
            </p:spPr>
            <p:txBody>
              <a:bodyPr wrap="none" anchor="ctr"/>
              <a:lstStyle/>
              <a:p>
                <a:pPr>
                  <a:defRPr/>
                </a:pPr>
                <a:endParaRPr lang="en-US">
                  <a:solidFill>
                    <a:prstClr val="black"/>
                  </a:solidFill>
                  <a:latin typeface="Calibri"/>
                </a:endParaRPr>
              </a:p>
            </p:txBody>
          </p:sp>
          <p:sp>
            <p:nvSpPr>
              <p:cNvPr id="27" name="Oval 14"/>
              <p:cNvSpPr>
                <a:spLocks noChangeArrowheads="1"/>
              </p:cNvSpPr>
              <p:nvPr/>
            </p:nvSpPr>
            <p:spPr bwMode="auto">
              <a:xfrm>
                <a:off x="336" y="3168"/>
                <a:ext cx="432" cy="336"/>
              </a:xfrm>
              <a:prstGeom prst="ellipse">
                <a:avLst/>
              </a:prstGeom>
              <a:solidFill>
                <a:schemeClr val="tx1"/>
              </a:solidFill>
              <a:ln w="9525" algn="ctr">
                <a:solidFill>
                  <a:schemeClr val="tx1"/>
                </a:solidFill>
                <a:round/>
                <a:headEnd/>
                <a:tailEnd/>
              </a:ln>
              <a:effectLst/>
            </p:spPr>
            <p:txBody>
              <a:bodyPr wrap="none" anchor="ctr"/>
              <a:lstStyle/>
              <a:p>
                <a:pPr>
                  <a:defRPr/>
                </a:pPr>
                <a:endParaRPr lang="en-US">
                  <a:solidFill>
                    <a:prstClr val="black"/>
                  </a:solidFill>
                  <a:latin typeface="Calibri"/>
                </a:endParaRPr>
              </a:p>
            </p:txBody>
          </p:sp>
          <p:sp>
            <p:nvSpPr>
              <p:cNvPr id="28" name="Text Box 16"/>
              <p:cNvSpPr txBox="1">
                <a:spLocks noChangeArrowheads="1"/>
              </p:cNvSpPr>
              <p:nvPr/>
            </p:nvSpPr>
            <p:spPr bwMode="auto">
              <a:xfrm>
                <a:off x="48" y="3552"/>
                <a:ext cx="1296" cy="233"/>
              </a:xfrm>
              <a:prstGeom prst="rect">
                <a:avLst/>
              </a:prstGeom>
              <a:noFill/>
              <a:ln w="9525" algn="ctr">
                <a:noFill/>
                <a:miter lim="800000"/>
                <a:headEnd/>
                <a:tailEnd/>
              </a:ln>
            </p:spPr>
            <p:txBody>
              <a:bodyPr>
                <a:spAutoFit/>
              </a:bodyPr>
              <a:lstStyle/>
              <a:p>
                <a:pPr>
                  <a:spcBef>
                    <a:spcPct val="50000"/>
                  </a:spcBef>
                </a:pPr>
                <a:r>
                  <a:rPr lang="en-US" b="1" dirty="0">
                    <a:solidFill>
                      <a:prstClr val="black"/>
                    </a:solidFill>
                    <a:latin typeface="Bradley Hand ITC" pitchFamily="66" charset="0"/>
                  </a:rPr>
                  <a:t>Evil Demiurge</a:t>
                </a:r>
              </a:p>
            </p:txBody>
          </p:sp>
        </p:grpSp>
        <p:grpSp>
          <p:nvGrpSpPr>
            <p:cNvPr id="20" name="Group 47"/>
            <p:cNvGrpSpPr>
              <a:grpSpLocks/>
            </p:cNvGrpSpPr>
            <p:nvPr/>
          </p:nvGrpSpPr>
          <p:grpSpPr bwMode="auto">
            <a:xfrm>
              <a:off x="816" y="1296"/>
              <a:ext cx="1968" cy="1248"/>
              <a:chOff x="816" y="1296"/>
              <a:chExt cx="1968" cy="1248"/>
            </a:xfrm>
          </p:grpSpPr>
          <p:sp>
            <p:nvSpPr>
              <p:cNvPr id="21" name="Text Box 43"/>
              <p:cNvSpPr txBox="1">
                <a:spLocks noChangeArrowheads="1"/>
              </p:cNvSpPr>
              <p:nvPr/>
            </p:nvSpPr>
            <p:spPr bwMode="auto">
              <a:xfrm rot="-2430919">
                <a:off x="1414" y="1296"/>
                <a:ext cx="1370" cy="365"/>
              </a:xfrm>
              <a:prstGeom prst="rect">
                <a:avLst/>
              </a:prstGeom>
              <a:noFill/>
              <a:ln w="9525" algn="ctr">
                <a:noFill/>
                <a:miter lim="800000"/>
                <a:headEnd/>
                <a:tailEnd/>
              </a:ln>
            </p:spPr>
            <p:txBody>
              <a:bodyPr wrap="none">
                <a:spAutoFit/>
              </a:bodyPr>
              <a:lstStyle/>
              <a:p>
                <a:r>
                  <a:rPr lang="en-US" sz="3200" b="1">
                    <a:solidFill>
                      <a:prstClr val="black"/>
                    </a:solidFill>
                    <a:latin typeface="Calibri"/>
                  </a:rPr>
                  <a:t>Emanations</a:t>
                </a:r>
              </a:p>
            </p:txBody>
          </p:sp>
          <p:sp>
            <p:nvSpPr>
              <p:cNvPr id="22" name="Line 46"/>
              <p:cNvSpPr>
                <a:spLocks noChangeShapeType="1"/>
              </p:cNvSpPr>
              <p:nvPr/>
            </p:nvSpPr>
            <p:spPr bwMode="auto">
              <a:xfrm flipH="1">
                <a:off x="816" y="1920"/>
                <a:ext cx="768" cy="624"/>
              </a:xfrm>
              <a:prstGeom prst="line">
                <a:avLst/>
              </a:prstGeom>
              <a:noFill/>
              <a:ln w="57150">
                <a:solidFill>
                  <a:schemeClr val="tx1"/>
                </a:solidFill>
                <a:round/>
                <a:headEnd/>
                <a:tailEnd type="triangle" w="med" len="med"/>
              </a:ln>
              <a:effectLst/>
            </p:spPr>
            <p:txBody>
              <a:bodyPr wrap="none" anchor="ctr"/>
              <a:lstStyle/>
              <a:p>
                <a:pPr>
                  <a:defRPr/>
                </a:pPr>
                <a:endParaRPr lang="en-US">
                  <a:solidFill>
                    <a:prstClr val="black"/>
                  </a:solidFill>
                  <a:latin typeface="Calibri"/>
                </a:endParaRPr>
              </a:p>
            </p:txBody>
          </p:sp>
        </p:grpSp>
      </p:grpSp>
      <p:grpSp>
        <p:nvGrpSpPr>
          <p:cNvPr id="29" name="Group 50"/>
          <p:cNvGrpSpPr>
            <a:grpSpLocks/>
          </p:cNvGrpSpPr>
          <p:nvPr/>
        </p:nvGrpSpPr>
        <p:grpSpPr bwMode="auto">
          <a:xfrm>
            <a:off x="6019800" y="1446213"/>
            <a:ext cx="2362200" cy="2881312"/>
            <a:chOff x="2832" y="921"/>
            <a:chExt cx="1488" cy="1815"/>
          </a:xfrm>
        </p:grpSpPr>
        <p:grpSp>
          <p:nvGrpSpPr>
            <p:cNvPr id="30" name="Group 40"/>
            <p:cNvGrpSpPr>
              <a:grpSpLocks/>
            </p:cNvGrpSpPr>
            <p:nvPr/>
          </p:nvGrpSpPr>
          <p:grpSpPr bwMode="auto">
            <a:xfrm>
              <a:off x="2832" y="921"/>
              <a:ext cx="1488" cy="1815"/>
              <a:chOff x="2832" y="921"/>
              <a:chExt cx="1488" cy="1815"/>
            </a:xfrm>
          </p:grpSpPr>
          <p:sp>
            <p:nvSpPr>
              <p:cNvPr id="32" name="Line 26"/>
              <p:cNvSpPr>
                <a:spLocks noChangeShapeType="1"/>
              </p:cNvSpPr>
              <p:nvPr/>
            </p:nvSpPr>
            <p:spPr bwMode="auto">
              <a:xfrm flipH="1">
                <a:off x="3216" y="1632"/>
                <a:ext cx="528" cy="1056"/>
              </a:xfrm>
              <a:prstGeom prst="line">
                <a:avLst/>
              </a:prstGeom>
              <a:noFill/>
              <a:ln w="38100">
                <a:solidFill>
                  <a:schemeClr val="tx1"/>
                </a:solidFill>
                <a:round/>
                <a:headEnd/>
                <a:tailEnd type="triangle" w="med" len="med"/>
              </a:ln>
              <a:effectLst/>
            </p:spPr>
            <p:txBody>
              <a:bodyPr wrap="none" anchor="ctr"/>
              <a:lstStyle/>
              <a:p>
                <a:pPr>
                  <a:defRPr/>
                </a:pPr>
                <a:endParaRPr lang="en-US">
                  <a:solidFill>
                    <a:prstClr val="black"/>
                  </a:solidFill>
                  <a:latin typeface="Calibri"/>
                </a:endParaRPr>
              </a:p>
            </p:txBody>
          </p:sp>
          <p:sp>
            <p:nvSpPr>
              <p:cNvPr id="33" name="Line 37"/>
              <p:cNvSpPr>
                <a:spLocks noChangeShapeType="1"/>
              </p:cNvSpPr>
              <p:nvPr/>
            </p:nvSpPr>
            <p:spPr bwMode="auto">
              <a:xfrm flipV="1">
                <a:off x="2976" y="2352"/>
                <a:ext cx="0" cy="384"/>
              </a:xfrm>
              <a:prstGeom prst="line">
                <a:avLst/>
              </a:prstGeom>
              <a:noFill/>
              <a:ln w="9525">
                <a:solidFill>
                  <a:schemeClr val="tx1"/>
                </a:solidFill>
                <a:round/>
                <a:headEnd/>
                <a:tailEnd/>
              </a:ln>
              <a:effectLst/>
            </p:spPr>
            <p:txBody>
              <a:bodyPr wrap="none" anchor="ctr"/>
              <a:lstStyle/>
              <a:p>
                <a:pPr>
                  <a:defRPr/>
                </a:pPr>
                <a:endParaRPr lang="en-US">
                  <a:solidFill>
                    <a:prstClr val="black"/>
                  </a:solidFill>
                  <a:latin typeface="Calibri"/>
                </a:endParaRPr>
              </a:p>
            </p:txBody>
          </p:sp>
          <p:sp>
            <p:nvSpPr>
              <p:cNvPr id="34" name="Line 38"/>
              <p:cNvSpPr>
                <a:spLocks noChangeShapeType="1"/>
              </p:cNvSpPr>
              <p:nvPr/>
            </p:nvSpPr>
            <p:spPr bwMode="auto">
              <a:xfrm>
                <a:off x="2832" y="2496"/>
                <a:ext cx="288" cy="0"/>
              </a:xfrm>
              <a:prstGeom prst="line">
                <a:avLst/>
              </a:prstGeom>
              <a:noFill/>
              <a:ln w="9525">
                <a:solidFill>
                  <a:schemeClr val="tx1"/>
                </a:solidFill>
                <a:round/>
                <a:headEnd/>
                <a:tailEnd/>
              </a:ln>
              <a:effectLst/>
            </p:spPr>
            <p:txBody>
              <a:bodyPr wrap="none" anchor="ctr"/>
              <a:lstStyle/>
              <a:p>
                <a:pPr>
                  <a:defRPr/>
                </a:pPr>
                <a:endParaRPr lang="en-US">
                  <a:solidFill>
                    <a:prstClr val="black"/>
                  </a:solidFill>
                  <a:latin typeface="Calibri"/>
                </a:endParaRPr>
              </a:p>
            </p:txBody>
          </p:sp>
          <p:sp>
            <p:nvSpPr>
              <p:cNvPr id="35" name="Text Box 39"/>
              <p:cNvSpPr txBox="1">
                <a:spLocks noChangeArrowheads="1"/>
              </p:cNvSpPr>
              <p:nvPr/>
            </p:nvSpPr>
            <p:spPr bwMode="auto">
              <a:xfrm>
                <a:off x="3408" y="921"/>
                <a:ext cx="912" cy="327"/>
              </a:xfrm>
              <a:prstGeom prst="rect">
                <a:avLst/>
              </a:prstGeom>
              <a:noFill/>
              <a:ln w="9525" algn="ctr">
                <a:noFill/>
                <a:miter lim="800000"/>
                <a:headEnd/>
                <a:tailEnd/>
              </a:ln>
            </p:spPr>
            <p:txBody>
              <a:bodyPr>
                <a:spAutoFit/>
              </a:bodyPr>
              <a:lstStyle/>
              <a:p>
                <a:pPr>
                  <a:spcBef>
                    <a:spcPct val="50000"/>
                  </a:spcBef>
                </a:pPr>
                <a:r>
                  <a:rPr lang="en-US" sz="2800" b="1">
                    <a:solidFill>
                      <a:prstClr val="black"/>
                    </a:solidFill>
                    <a:latin typeface="Bradley Hand ITC" pitchFamily="66" charset="0"/>
                  </a:rPr>
                  <a:t>Christ</a:t>
                </a:r>
              </a:p>
            </p:txBody>
          </p:sp>
        </p:grpSp>
        <p:sp>
          <p:nvSpPr>
            <p:cNvPr id="31" name="Text Box 49"/>
            <p:cNvSpPr txBox="1">
              <a:spLocks noChangeArrowheads="1"/>
            </p:cNvSpPr>
            <p:nvPr/>
          </p:nvSpPr>
          <p:spPr bwMode="auto">
            <a:xfrm>
              <a:off x="3745" y="940"/>
              <a:ext cx="116" cy="327"/>
            </a:xfrm>
            <a:prstGeom prst="rect">
              <a:avLst/>
            </a:prstGeom>
            <a:noFill/>
            <a:ln w="9525" algn="ctr">
              <a:noFill/>
              <a:miter lim="800000"/>
              <a:headEnd/>
              <a:tailEnd/>
            </a:ln>
          </p:spPr>
          <p:txBody>
            <a:bodyPr wrap="none">
              <a:spAutoFit/>
            </a:bodyPr>
            <a:lstStyle/>
            <a:p>
              <a:endParaRPr lang="en-US" sz="2800" b="1">
                <a:solidFill>
                  <a:prstClr val="black"/>
                </a:solidFill>
                <a:latin typeface="Bradley Hand ITC" pitchFamily="66" charset="0"/>
              </a:endParaRPr>
            </a:p>
          </p:txBody>
        </p:sp>
      </p:grpSp>
      <p:sp>
        <p:nvSpPr>
          <p:cNvPr id="38" name="TextBox 37"/>
          <p:cNvSpPr txBox="1"/>
          <p:nvPr/>
        </p:nvSpPr>
        <p:spPr>
          <a:xfrm>
            <a:off x="1828800" y="152401"/>
            <a:ext cx="3810000" cy="584775"/>
          </a:xfrm>
          <a:prstGeom prst="rect">
            <a:avLst/>
          </a:prstGeom>
          <a:noFill/>
        </p:spPr>
        <p:txBody>
          <a:bodyPr wrap="square" rtlCol="0">
            <a:spAutoFit/>
          </a:bodyPr>
          <a:lstStyle/>
          <a:p>
            <a:r>
              <a:rPr lang="en-US" sz="3200" dirty="0">
                <a:solidFill>
                  <a:prstClr val="black"/>
                </a:solidFill>
                <a:latin typeface="Calibri"/>
              </a:rPr>
              <a:t>Gnosticism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1981200" y="762001"/>
            <a:ext cx="8305800" cy="4525963"/>
          </a:xfrm>
        </p:spPr>
        <p:txBody>
          <a:bodyPr>
            <a:normAutofit/>
          </a:bodyPr>
          <a:lstStyle/>
          <a:p>
            <a:pPr>
              <a:buNone/>
            </a:pPr>
            <a:r>
              <a:rPr lang="en-US" sz="2900" b="1" dirty="0">
                <a:latin typeface="Gotham-Book"/>
                <a:cs typeface="Gotham-Book"/>
              </a:rPr>
              <a:t>Monasticism:</a:t>
            </a:r>
          </a:p>
          <a:p>
            <a:pPr>
              <a:buNone/>
            </a:pPr>
            <a:r>
              <a:rPr lang="en-US" sz="2800" dirty="0"/>
              <a:t>Gk. </a:t>
            </a:r>
            <a:r>
              <a:rPr lang="en-US" sz="2800" i="1" dirty="0" err="1"/>
              <a:t>monachos</a:t>
            </a:r>
            <a:r>
              <a:rPr lang="en-US" sz="2800" dirty="0"/>
              <a:t>, “to be alone”</a:t>
            </a:r>
            <a:endParaRPr lang="en-US" sz="2900" dirty="0">
              <a:latin typeface="Gotham-Book"/>
              <a:cs typeface="Gotham-Book"/>
            </a:endParaRPr>
          </a:p>
          <a:p>
            <a:pPr>
              <a:buNone/>
            </a:pPr>
            <a:r>
              <a:rPr lang="en-US" sz="2900" dirty="0">
                <a:latin typeface="Gotham-Book"/>
                <a:cs typeface="Gotham-Book"/>
              </a:rPr>
              <a:t>	Early church practice of separating from the world in order to live a holy life, devoted to God.</a:t>
            </a:r>
          </a:p>
          <a:p>
            <a:pPr lvl="2">
              <a:buNone/>
            </a:pPr>
            <a:r>
              <a:rPr lang="en-US" sz="2100" dirty="0">
                <a:latin typeface="Gotham-Book"/>
                <a:cs typeface="Gotham-Book"/>
              </a:rPr>
              <a:t>Food</a:t>
            </a:r>
          </a:p>
          <a:p>
            <a:pPr lvl="2">
              <a:buNone/>
            </a:pPr>
            <a:r>
              <a:rPr lang="en-US" sz="2100" dirty="0">
                <a:latin typeface="Gotham-Book"/>
                <a:cs typeface="Gotham-Book"/>
              </a:rPr>
              <a:t>Alcohol 	</a:t>
            </a:r>
          </a:p>
          <a:p>
            <a:pPr lvl="2">
              <a:buNone/>
            </a:pPr>
            <a:r>
              <a:rPr lang="en-US" sz="2100" dirty="0">
                <a:latin typeface="Gotham-Book"/>
                <a:cs typeface="Gotham-Book"/>
              </a:rPr>
              <a:t>Marriage/Sex</a:t>
            </a:r>
          </a:p>
          <a:p>
            <a:pPr lvl="2">
              <a:buNone/>
            </a:pPr>
            <a:r>
              <a:rPr lang="en-US" sz="2100" dirty="0">
                <a:latin typeface="Gotham-Book"/>
                <a:cs typeface="Gotham-Book"/>
              </a:rPr>
              <a:t>Fellowship</a:t>
            </a:r>
          </a:p>
          <a:p>
            <a:pPr lvl="2">
              <a:buNone/>
            </a:pPr>
            <a:r>
              <a:rPr lang="en-US" sz="2100" dirty="0">
                <a:latin typeface="Gotham-Book"/>
                <a:cs typeface="Gotham-Book"/>
              </a:rPr>
              <a:t>Speaking</a:t>
            </a:r>
          </a:p>
          <a:p>
            <a:pPr>
              <a:buNone/>
            </a:pPr>
            <a:endParaRPr lang="en-US" sz="2900" b="1" dirty="0">
              <a:latin typeface="Gotham-Book"/>
              <a:cs typeface="Gotham-Book"/>
            </a:endParaRPr>
          </a:p>
          <a:p>
            <a:pPr>
              <a:buNone/>
            </a:pPr>
            <a:endParaRPr lang="en-US" sz="2900" dirty="0"/>
          </a:p>
          <a:p>
            <a:pPr>
              <a:buNone/>
            </a:pPr>
            <a:endParaRPr lang="en-US" sz="2900" dirty="0"/>
          </a:p>
          <a:p>
            <a:pPr>
              <a:buNone/>
            </a:pPr>
            <a:endParaRPr lang="en-US" dirty="0">
              <a:solidFill>
                <a:schemeClr val="tx1"/>
              </a:solidFill>
            </a:endParaRPr>
          </a:p>
        </p:txBody>
      </p:sp>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dirty="0">
                <a:solidFill>
                  <a:srgbClr val="000000"/>
                </a:solidFill>
                <a:latin typeface="Gotham-Book"/>
                <a:cs typeface="Gotham-Book"/>
              </a:rPr>
              <a:t>Faith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1981200" y="762001"/>
            <a:ext cx="8305800" cy="4525963"/>
          </a:xfrm>
        </p:spPr>
        <p:txBody>
          <a:bodyPr>
            <a:normAutofit fontScale="70000" lnSpcReduction="20000"/>
          </a:bodyPr>
          <a:lstStyle/>
          <a:p>
            <a:pPr>
              <a:buNone/>
            </a:pPr>
            <a:r>
              <a:rPr lang="en-US" sz="4000" b="1" dirty="0">
                <a:latin typeface="Gotham-Book"/>
                <a:cs typeface="Gotham-Book"/>
              </a:rPr>
              <a:t>Apostles’ Creed</a:t>
            </a:r>
          </a:p>
          <a:p>
            <a:pPr>
              <a:buNone/>
            </a:pPr>
            <a:r>
              <a:rPr lang="en-US" dirty="0">
                <a:solidFill>
                  <a:schemeClr val="tx1"/>
                </a:solidFill>
              </a:rPr>
              <a:t>I believe in God, the Father almighty, creator of heaven.</a:t>
            </a:r>
          </a:p>
          <a:p>
            <a:pPr>
              <a:buNone/>
            </a:pPr>
            <a:r>
              <a:rPr lang="en-US" dirty="0">
                <a:solidFill>
                  <a:schemeClr val="tx1"/>
                </a:solidFill>
              </a:rPr>
              <a:t>I believe in Jesus Christ, his only Son, our Lord. </a:t>
            </a:r>
          </a:p>
          <a:p>
            <a:pPr>
              <a:buNone/>
            </a:pPr>
            <a:r>
              <a:rPr lang="en-US" dirty="0">
                <a:solidFill>
                  <a:schemeClr val="tx1"/>
                </a:solidFill>
              </a:rPr>
              <a:t>He was conceived by the power of the Holy Spirit and born of the Virgin Mary. </a:t>
            </a:r>
          </a:p>
          <a:p>
            <a:pPr>
              <a:buNone/>
            </a:pPr>
            <a:r>
              <a:rPr lang="en-US" dirty="0">
                <a:solidFill>
                  <a:schemeClr val="tx1"/>
                </a:solidFill>
              </a:rPr>
              <a:t>He suffered under Pontius Pilate, was crucified, died, and was buried. </a:t>
            </a:r>
          </a:p>
          <a:p>
            <a:pPr>
              <a:buNone/>
            </a:pPr>
            <a:r>
              <a:rPr lang="en-US" dirty="0">
                <a:solidFill>
                  <a:schemeClr val="tx1"/>
                </a:solidFill>
              </a:rPr>
              <a:t>He descended to the dead. On the third day he rose again. </a:t>
            </a:r>
          </a:p>
          <a:p>
            <a:pPr>
              <a:buNone/>
            </a:pPr>
            <a:r>
              <a:rPr lang="en-US" dirty="0">
                <a:solidFill>
                  <a:schemeClr val="tx1"/>
                </a:solidFill>
              </a:rPr>
              <a:t>He ascended into heaven and is seated at the right hand of the Father. </a:t>
            </a:r>
          </a:p>
          <a:p>
            <a:pPr>
              <a:buNone/>
            </a:pPr>
            <a:r>
              <a:rPr lang="en-US" dirty="0">
                <a:solidFill>
                  <a:schemeClr val="tx1"/>
                </a:solidFill>
              </a:rPr>
              <a:t>He will come again to judge the living and the dead. </a:t>
            </a:r>
          </a:p>
          <a:p>
            <a:pPr>
              <a:buNone/>
            </a:pPr>
            <a:r>
              <a:rPr lang="en-US" dirty="0">
                <a:solidFill>
                  <a:schemeClr val="tx1"/>
                </a:solidFill>
              </a:rPr>
              <a:t>I believe in the Holy Spirit.</a:t>
            </a:r>
          </a:p>
          <a:p>
            <a:pPr>
              <a:buNone/>
            </a:pPr>
            <a:r>
              <a:rPr lang="en-US" dirty="0">
                <a:solidFill>
                  <a:schemeClr val="tx1"/>
                </a:solidFill>
              </a:rPr>
              <a:t>The holy catholic Church, the communion of saints, the forgiveness of sins, the resurrection of the body, and life everlasting. </a:t>
            </a:r>
          </a:p>
          <a:p>
            <a:pPr>
              <a:buNone/>
            </a:pPr>
            <a:r>
              <a:rPr lang="en-US" dirty="0">
                <a:solidFill>
                  <a:schemeClr val="tx1"/>
                </a:solidFill>
              </a:rPr>
              <a:t>Amen </a:t>
            </a:r>
          </a:p>
          <a:p>
            <a:pPr>
              <a:buNone/>
            </a:pPr>
            <a:endParaRPr lang="en-US" sz="2900" dirty="0">
              <a:latin typeface="Gotham-Book"/>
              <a:cs typeface="Gotham-Book"/>
            </a:endParaRPr>
          </a:p>
          <a:p>
            <a:pPr>
              <a:buNone/>
            </a:pPr>
            <a:endParaRPr lang="en-US" sz="2900" b="1" dirty="0">
              <a:latin typeface="Gotham-Book"/>
              <a:cs typeface="Gotham-Book"/>
            </a:endParaRPr>
          </a:p>
          <a:p>
            <a:pPr>
              <a:buNone/>
            </a:pPr>
            <a:endParaRPr lang="en-US" sz="2900" dirty="0"/>
          </a:p>
          <a:p>
            <a:pPr>
              <a:buNone/>
            </a:pPr>
            <a:endParaRPr lang="en-US" sz="2900" dirty="0"/>
          </a:p>
          <a:p>
            <a:pPr>
              <a:buNone/>
            </a:pPr>
            <a:endParaRPr lang="en-US" dirty="0">
              <a:solidFill>
                <a:schemeClr val="tx1"/>
              </a:solidFill>
            </a:endParaRPr>
          </a:p>
        </p:txBody>
      </p:sp>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dirty="0">
                <a:solidFill>
                  <a:srgbClr val="000000"/>
                </a:solidFill>
                <a:latin typeface="Gotham-Book"/>
                <a:cs typeface="Gotham-Book"/>
              </a:rPr>
              <a:t>Faith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Field Ops</a:t>
            </a:r>
          </a:p>
        </p:txBody>
      </p:sp>
      <p:sp>
        <p:nvSpPr>
          <p:cNvPr id="3" name="Subtitle 2"/>
          <p:cNvSpPr>
            <a:spLocks noGrp="1"/>
          </p:cNvSpPr>
          <p:nvPr>
            <p:ph type="subTitle" idx="1"/>
          </p:nvPr>
        </p:nvSpPr>
        <p:spPr/>
        <p:txBody>
          <a:bodyPr/>
          <a:lstStyle/>
          <a:p>
            <a:endParaRPr lang="en-US"/>
          </a:p>
        </p:txBody>
      </p:sp>
      <p:pic>
        <p:nvPicPr>
          <p:cNvPr id="4" name="Picture 3" descr="FieldOps.jpg"/>
          <p:cNvPicPr>
            <a:picLocks noChangeAspect="1"/>
          </p:cNvPicPr>
          <p:nvPr/>
        </p:nvPicPr>
        <p:blipFill>
          <a:blip r:embed="rId2" cstate="print"/>
          <a:stretch>
            <a:fillRect/>
          </a:stretch>
        </p:blipFill>
        <p:spPr>
          <a:xfrm>
            <a:off x="1524000" y="0"/>
            <a:ext cx="9144000"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a:solidFill>
                  <a:srgbClr val="000000"/>
                </a:solidFill>
                <a:latin typeface="Gotham-Book"/>
                <a:cs typeface="Gotham-Book"/>
              </a:rPr>
              <a:t>Martyrs </a:t>
            </a:r>
            <a:endParaRPr lang="en-US" sz="3200" dirty="0">
              <a:solidFill>
                <a:srgbClr val="000000"/>
              </a:solidFill>
              <a:latin typeface="Gotham-Book"/>
              <a:cs typeface="Gotham-Book"/>
            </a:endParaRPr>
          </a:p>
        </p:txBody>
      </p:sp>
      <p:sp>
        <p:nvSpPr>
          <p:cNvPr id="10" name="TextBox 9"/>
          <p:cNvSpPr txBox="1"/>
          <p:nvPr/>
        </p:nvSpPr>
        <p:spPr>
          <a:xfrm>
            <a:off x="2286000" y="1150204"/>
            <a:ext cx="7696200" cy="830997"/>
          </a:xfrm>
          <a:prstGeom prst="rect">
            <a:avLst/>
          </a:prstGeom>
          <a:noFill/>
        </p:spPr>
        <p:txBody>
          <a:bodyPr wrap="square" rtlCol="0">
            <a:spAutoFit/>
          </a:bodyPr>
          <a:lstStyle/>
          <a:p>
            <a:r>
              <a:rPr lang="en-US" sz="2400" dirty="0">
                <a:solidFill>
                  <a:prstClr val="black"/>
                </a:solidFill>
                <a:latin typeface="Calibri"/>
              </a:rPr>
              <a:t>How is it that the death of the Apostles provides a unique “seed” or witness to the truths of Christianity?</a:t>
            </a:r>
          </a:p>
        </p:txBody>
      </p:sp>
      <p:sp>
        <p:nvSpPr>
          <p:cNvPr id="11" name="Rectangle 10"/>
          <p:cNvSpPr/>
          <p:nvPr/>
        </p:nvSpPr>
        <p:spPr>
          <a:xfrm>
            <a:off x="6019800" y="2369404"/>
            <a:ext cx="4876800" cy="830997"/>
          </a:xfrm>
          <a:prstGeom prst="rect">
            <a:avLst/>
          </a:prstGeom>
        </p:spPr>
        <p:txBody>
          <a:bodyPr wrap="square">
            <a:spAutoFit/>
          </a:bodyPr>
          <a:lstStyle/>
          <a:p>
            <a:r>
              <a:rPr lang="en-US" sz="2400" dirty="0">
                <a:solidFill>
                  <a:prstClr val="black"/>
                </a:solidFill>
                <a:latin typeface="Calibri"/>
              </a:rPr>
              <a:t>In what ways is </a:t>
            </a:r>
            <a:r>
              <a:rPr lang="en-US" sz="2400" dirty="0" err="1">
                <a:solidFill>
                  <a:prstClr val="black"/>
                </a:solidFill>
                <a:latin typeface="Calibri"/>
              </a:rPr>
              <a:t>gnosticism</a:t>
            </a:r>
            <a:r>
              <a:rPr lang="en-US" sz="2400" dirty="0">
                <a:solidFill>
                  <a:prstClr val="black"/>
                </a:solidFill>
                <a:latin typeface="Calibri"/>
              </a:rPr>
              <a:t> still present in the church today?</a:t>
            </a:r>
          </a:p>
        </p:txBody>
      </p:sp>
      <p:sp>
        <p:nvSpPr>
          <p:cNvPr id="9" name="Rectangle 8"/>
          <p:cNvSpPr/>
          <p:nvPr/>
        </p:nvSpPr>
        <p:spPr>
          <a:xfrm>
            <a:off x="2286000" y="2057400"/>
            <a:ext cx="3505200" cy="3046988"/>
          </a:xfrm>
          <a:prstGeom prst="rect">
            <a:avLst/>
          </a:prstGeom>
        </p:spPr>
        <p:txBody>
          <a:bodyPr wrap="square">
            <a:spAutoFit/>
          </a:bodyPr>
          <a:lstStyle/>
          <a:p>
            <a:r>
              <a:rPr lang="en-US" sz="3200" dirty="0">
                <a:solidFill>
                  <a:prstClr val="black"/>
                </a:solidFill>
                <a:latin typeface="Calibri"/>
              </a:rPr>
              <a:t>How does the fact that the inception of Christianity is filled with martyrdom effect your view of God?</a:t>
            </a:r>
          </a:p>
        </p:txBody>
      </p:sp>
      <p:sp>
        <p:nvSpPr>
          <p:cNvPr id="13" name="Rectangle 12"/>
          <p:cNvSpPr/>
          <p:nvPr/>
        </p:nvSpPr>
        <p:spPr>
          <a:xfrm>
            <a:off x="5638800" y="3702784"/>
            <a:ext cx="4876800" cy="1631216"/>
          </a:xfrm>
          <a:prstGeom prst="rect">
            <a:avLst/>
          </a:prstGeom>
        </p:spPr>
        <p:txBody>
          <a:bodyPr wrap="square">
            <a:spAutoFit/>
          </a:bodyPr>
          <a:lstStyle/>
          <a:p>
            <a:r>
              <a:rPr lang="en-US" sz="2000" dirty="0">
                <a:solidFill>
                  <a:prstClr val="black"/>
                </a:solidFill>
                <a:latin typeface="Calibri"/>
              </a:rPr>
              <a:t>Considering most churches have a four week membership class when someone becomes a believer, discuss the strengths and weakness of having a three year initiation into Christianity?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verview.jpg"/>
          <p:cNvPicPr>
            <a:picLocks noChangeAspect="1"/>
          </p:cNvPicPr>
          <p:nvPr/>
        </p:nvPicPr>
        <p:blipFill>
          <a:blip r:embed="rId2" cstate="print"/>
          <a:stretch>
            <a:fillRect/>
          </a:stretch>
        </p:blipFill>
        <p:spPr>
          <a:xfrm>
            <a:off x="1524000" y="0"/>
            <a:ext cx="9144000"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ankYou.jpg"/>
          <p:cNvPicPr>
            <a:picLocks noChangeAspect="1"/>
          </p:cNvPicPr>
          <p:nvPr/>
        </p:nvPicPr>
        <p:blipFill>
          <a:blip r:embed="rId2" cstate="print"/>
          <a:stretch>
            <a:fillRect/>
          </a:stretch>
        </p:blipFill>
        <p:spPr>
          <a:xfrm>
            <a:off x="1524000" y="0"/>
            <a:ext cx="9144000"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_Orientation.jpg"/>
          <p:cNvPicPr>
            <a:picLocks noChangeAspect="1"/>
          </p:cNvPicPr>
          <p:nvPr/>
        </p:nvPicPr>
        <p:blipFill>
          <a:blip r:embed="rId2" cstate="print"/>
          <a:stretch>
            <a:fillRect/>
          </a:stretch>
        </p:blipFill>
        <p:spPr>
          <a:xfrm>
            <a:off x="1524000" y="0"/>
            <a:ext cx="9144000" cy="6858000"/>
          </a:xfrm>
          <a:prstGeom prst="rect">
            <a:avLst/>
          </a:prstGeom>
        </p:spPr>
      </p:pic>
      <p:sp>
        <p:nvSpPr>
          <p:cNvPr id="2" name="Title 1"/>
          <p:cNvSpPr>
            <a:spLocks noGrp="1"/>
          </p:cNvSpPr>
          <p:nvPr>
            <p:ph type="ctrTitle"/>
          </p:nvPr>
        </p:nvSpPr>
        <p:spPr>
          <a:xfrm>
            <a:off x="2209800" y="1600200"/>
            <a:ext cx="7772400" cy="1847850"/>
          </a:xfrm>
        </p:spPr>
        <p:txBody>
          <a:bodyPr>
            <a:normAutofit/>
          </a:bodyPr>
          <a:lstStyle/>
          <a:p>
            <a:r>
              <a:rPr lang="en-US" sz="5400" cap="all" dirty="0">
                <a:latin typeface="Alternate Gothic No.2 BT"/>
                <a:cs typeface="Alternate Gothic No.2 BT"/>
              </a:rPr>
              <a:t>Orthodoxy</a:t>
            </a:r>
          </a:p>
        </p:txBody>
      </p:sp>
      <p:sp>
        <p:nvSpPr>
          <p:cNvPr id="3" name="Subtitle 2"/>
          <p:cNvSpPr>
            <a:spLocks noGrp="1"/>
          </p:cNvSpPr>
          <p:nvPr>
            <p:ph type="subTitle" idx="1"/>
          </p:nvPr>
        </p:nvSpPr>
        <p:spPr>
          <a:xfrm>
            <a:off x="2819400" y="3200400"/>
            <a:ext cx="6400800" cy="1752600"/>
          </a:xfrm>
        </p:spPr>
        <p:txBody>
          <a:bodyPr>
            <a:normAutofit/>
          </a:bodyPr>
          <a:lstStyle/>
          <a:p>
            <a:endParaRPr lang="en-US" sz="2300" cap="small" dirty="0">
              <a:solidFill>
                <a:srgbClr val="000000"/>
              </a:solidFill>
              <a:latin typeface="Gotham-Book"/>
              <a:cs typeface="Gotham-Boo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_Orientation.jpg"/>
          <p:cNvPicPr>
            <a:picLocks noChangeAspect="1"/>
          </p:cNvPicPr>
          <p:nvPr/>
        </p:nvPicPr>
        <p:blipFill>
          <a:blip r:embed="rId2" cstate="print"/>
          <a:stretch>
            <a:fillRect/>
          </a:stretch>
        </p:blipFill>
        <p:spPr>
          <a:xfrm>
            <a:off x="1524000" y="0"/>
            <a:ext cx="9144000" cy="6858000"/>
          </a:xfrm>
          <a:prstGeom prst="rect">
            <a:avLst/>
          </a:prstGeom>
        </p:spPr>
      </p:pic>
      <p:pic>
        <p:nvPicPr>
          <p:cNvPr id="4" name="Picture 2" descr="C:\Users\Michael\Desktop\church-history-timeline.gif"/>
          <p:cNvPicPr>
            <a:picLocks noChangeAspect="1" noChangeArrowheads="1"/>
          </p:cNvPicPr>
          <p:nvPr/>
        </p:nvPicPr>
        <p:blipFill>
          <a:blip r:embed="rId3" cstate="print"/>
          <a:srcRect/>
          <a:stretch>
            <a:fillRect/>
          </a:stretch>
        </p:blipFill>
        <p:spPr bwMode="auto">
          <a:xfrm>
            <a:off x="1676400" y="3023186"/>
            <a:ext cx="8763000" cy="63441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_Orientation.jpg"/>
          <p:cNvPicPr>
            <a:picLocks noChangeAspect="1"/>
          </p:cNvPicPr>
          <p:nvPr/>
        </p:nvPicPr>
        <p:blipFill>
          <a:blip r:embed="rId2" cstate="print"/>
          <a:stretch>
            <a:fillRect/>
          </a:stretch>
        </p:blipFill>
        <p:spPr>
          <a:xfrm>
            <a:off x="1524000" y="0"/>
            <a:ext cx="9144000" cy="6858000"/>
          </a:xfrm>
          <a:prstGeom prst="rect">
            <a:avLst/>
          </a:prstGeom>
        </p:spPr>
      </p:pic>
      <p:pic>
        <p:nvPicPr>
          <p:cNvPr id="4" name="Picture 2" descr="C:\Users\Michael\Desktop\church-history-timeline.gif"/>
          <p:cNvPicPr>
            <a:picLocks noChangeAspect="1" noChangeArrowheads="1"/>
          </p:cNvPicPr>
          <p:nvPr/>
        </p:nvPicPr>
        <p:blipFill>
          <a:blip r:embed="rId3" cstate="print"/>
          <a:srcRect/>
          <a:stretch>
            <a:fillRect/>
          </a:stretch>
        </p:blipFill>
        <p:spPr bwMode="auto">
          <a:xfrm>
            <a:off x="1676400" y="3023186"/>
            <a:ext cx="8763000" cy="63441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_Orientation.jpg"/>
          <p:cNvPicPr>
            <a:picLocks noChangeAspect="1"/>
          </p:cNvPicPr>
          <p:nvPr/>
        </p:nvPicPr>
        <p:blipFill>
          <a:blip r:embed="rId2" cstate="print"/>
          <a:stretch>
            <a:fillRect/>
          </a:stretch>
        </p:blipFill>
        <p:spPr>
          <a:xfrm>
            <a:off x="1524000" y="0"/>
            <a:ext cx="9144000" cy="6858000"/>
          </a:xfrm>
          <a:prstGeom prst="rect">
            <a:avLst/>
          </a:prstGeom>
        </p:spPr>
      </p:pic>
      <p:sp>
        <p:nvSpPr>
          <p:cNvPr id="3" name="Subtitle 2"/>
          <p:cNvSpPr>
            <a:spLocks noGrp="1"/>
          </p:cNvSpPr>
          <p:nvPr>
            <p:ph type="subTitle" idx="1"/>
          </p:nvPr>
        </p:nvSpPr>
        <p:spPr>
          <a:xfrm>
            <a:off x="2819400" y="3200400"/>
            <a:ext cx="6400800" cy="1752600"/>
          </a:xfrm>
        </p:spPr>
        <p:txBody>
          <a:bodyPr>
            <a:normAutofit/>
          </a:bodyPr>
          <a:lstStyle/>
          <a:p>
            <a:endParaRPr lang="en-US" sz="2300" cap="small" dirty="0">
              <a:solidFill>
                <a:srgbClr val="000000"/>
              </a:solidFill>
              <a:latin typeface="Gotham-Book"/>
              <a:cs typeface="Gotham-Book"/>
            </a:endParaRPr>
          </a:p>
        </p:txBody>
      </p:sp>
      <p:pic>
        <p:nvPicPr>
          <p:cNvPr id="1026" name="Picture 2" descr="C:\Users\Michael\Desktop\orthodoxy-timeline.gif"/>
          <p:cNvPicPr>
            <a:picLocks noChangeAspect="1" noChangeArrowheads="1"/>
          </p:cNvPicPr>
          <p:nvPr/>
        </p:nvPicPr>
        <p:blipFill>
          <a:blip r:embed="rId3" cstate="print"/>
          <a:srcRect/>
          <a:stretch>
            <a:fillRect/>
          </a:stretch>
        </p:blipFill>
        <p:spPr bwMode="auto">
          <a:xfrm>
            <a:off x="2514601" y="2362201"/>
            <a:ext cx="7639051" cy="194250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_Orientation.jpg"/>
          <p:cNvPicPr>
            <a:picLocks noChangeAspect="1"/>
          </p:cNvPicPr>
          <p:nvPr/>
        </p:nvPicPr>
        <p:blipFill>
          <a:blip r:embed="rId2" cstate="print"/>
          <a:stretch>
            <a:fillRect/>
          </a:stretch>
        </p:blipFill>
        <p:spPr>
          <a:xfrm>
            <a:off x="1524000" y="0"/>
            <a:ext cx="9144000" cy="6858000"/>
          </a:xfrm>
          <a:prstGeom prst="rect">
            <a:avLst/>
          </a:prstGeom>
        </p:spPr>
      </p:pic>
      <p:pic>
        <p:nvPicPr>
          <p:cNvPr id="37890" name="Picture 2" descr="http://www.reclaimingthemind.org/blog/wp-content/uploads/2011/04/church-develop-large.gif"/>
          <p:cNvPicPr>
            <a:picLocks noChangeAspect="1" noChangeArrowheads="1"/>
          </p:cNvPicPr>
          <p:nvPr/>
        </p:nvPicPr>
        <p:blipFill>
          <a:blip r:embed="rId3" cstate="print"/>
          <a:srcRect/>
          <a:stretch>
            <a:fillRect/>
          </a:stretch>
        </p:blipFill>
        <p:spPr bwMode="auto">
          <a:xfrm>
            <a:off x="1524000" y="195580"/>
            <a:ext cx="9144000" cy="475488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7010400" y="4953001"/>
            <a:ext cx="3581400" cy="1173163"/>
          </a:xfrm>
        </p:spPr>
        <p:txBody>
          <a:bodyPr/>
          <a:lstStyle/>
          <a:p>
            <a:pPr>
              <a:buNone/>
            </a:pPr>
            <a:r>
              <a:rPr lang="en-US" dirty="0">
                <a:solidFill>
                  <a:srgbClr val="000000"/>
                </a:solidFill>
                <a:latin typeface="Gotham-Book"/>
                <a:cs typeface="Gotham-Book"/>
              </a:rPr>
              <a:t>Edict of Milan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5" name="TextBox 4"/>
          <p:cNvSpPr txBox="1"/>
          <p:nvPr/>
        </p:nvSpPr>
        <p:spPr>
          <a:xfrm>
            <a:off x="3352800" y="2263914"/>
            <a:ext cx="1219200" cy="707886"/>
          </a:xfrm>
          <a:prstGeom prst="rect">
            <a:avLst/>
          </a:prstGeom>
          <a:noFill/>
        </p:spPr>
        <p:txBody>
          <a:bodyPr wrap="square" rtlCol="0">
            <a:spAutoFit/>
          </a:bodyPr>
          <a:lstStyle/>
          <a:p>
            <a:r>
              <a:rPr lang="en-US" sz="4000" dirty="0">
                <a:solidFill>
                  <a:prstClr val="black"/>
                </a:solidFill>
                <a:latin typeface="Calibri"/>
              </a:rPr>
              <a:t>East</a:t>
            </a:r>
          </a:p>
        </p:txBody>
      </p:sp>
      <p:sp>
        <p:nvSpPr>
          <p:cNvPr id="6" name="TextBox 5"/>
          <p:cNvSpPr txBox="1"/>
          <p:nvPr/>
        </p:nvSpPr>
        <p:spPr>
          <a:xfrm>
            <a:off x="7467600" y="2263914"/>
            <a:ext cx="1447800" cy="707886"/>
          </a:xfrm>
          <a:prstGeom prst="rect">
            <a:avLst/>
          </a:prstGeom>
          <a:noFill/>
        </p:spPr>
        <p:txBody>
          <a:bodyPr wrap="square" rtlCol="0">
            <a:spAutoFit/>
          </a:bodyPr>
          <a:lstStyle/>
          <a:p>
            <a:r>
              <a:rPr lang="en-US" sz="4000" dirty="0">
                <a:solidFill>
                  <a:prstClr val="black"/>
                </a:solidFill>
                <a:latin typeface="Calibri"/>
              </a:rPr>
              <a:t>West</a:t>
            </a:r>
          </a:p>
        </p:txBody>
      </p:sp>
      <p:sp>
        <p:nvSpPr>
          <p:cNvPr id="7" name="TextBox 6"/>
          <p:cNvSpPr txBox="1"/>
          <p:nvPr/>
        </p:nvSpPr>
        <p:spPr>
          <a:xfrm>
            <a:off x="3581400" y="1295400"/>
            <a:ext cx="5181600" cy="707886"/>
          </a:xfrm>
          <a:prstGeom prst="rect">
            <a:avLst/>
          </a:prstGeom>
          <a:noFill/>
        </p:spPr>
        <p:txBody>
          <a:bodyPr wrap="square" rtlCol="0">
            <a:spAutoFit/>
          </a:bodyPr>
          <a:lstStyle/>
          <a:p>
            <a:pPr algn="ctr"/>
            <a:r>
              <a:rPr lang="en-US" sz="4000" b="1" dirty="0">
                <a:solidFill>
                  <a:prstClr val="black"/>
                </a:solidFill>
                <a:latin typeface="Calibri"/>
              </a:rPr>
              <a:t>Roman </a:t>
            </a:r>
            <a:r>
              <a:rPr lang="en-US" sz="4000" b="1" dirty="0" err="1">
                <a:solidFill>
                  <a:prstClr val="black"/>
                </a:solidFill>
                <a:latin typeface="Calibri"/>
              </a:rPr>
              <a:t>Tetrarchy</a:t>
            </a:r>
            <a:endParaRPr lang="en-US" sz="4000" b="1" dirty="0">
              <a:solidFill>
                <a:prstClr val="black"/>
              </a:solidFill>
              <a:latin typeface="Calibri"/>
            </a:endParaRPr>
          </a:p>
        </p:txBody>
      </p:sp>
      <p:sp>
        <p:nvSpPr>
          <p:cNvPr id="9" name="TextBox 8"/>
          <p:cNvSpPr txBox="1"/>
          <p:nvPr/>
        </p:nvSpPr>
        <p:spPr>
          <a:xfrm>
            <a:off x="2209800" y="3072826"/>
            <a:ext cx="1600200" cy="584775"/>
          </a:xfrm>
          <a:prstGeom prst="rect">
            <a:avLst/>
          </a:prstGeom>
          <a:noFill/>
        </p:spPr>
        <p:txBody>
          <a:bodyPr wrap="square" rtlCol="0">
            <a:spAutoFit/>
          </a:bodyPr>
          <a:lstStyle/>
          <a:p>
            <a:r>
              <a:rPr lang="en-US" sz="3200" dirty="0">
                <a:solidFill>
                  <a:prstClr val="black"/>
                </a:solidFill>
                <a:latin typeface="Calibri"/>
              </a:rPr>
              <a:t>Galerius</a:t>
            </a:r>
            <a:endParaRPr lang="en-US" sz="4000" dirty="0">
              <a:solidFill>
                <a:prstClr val="black"/>
              </a:solidFill>
              <a:latin typeface="Calibri"/>
            </a:endParaRPr>
          </a:p>
        </p:txBody>
      </p:sp>
      <p:sp>
        <p:nvSpPr>
          <p:cNvPr id="10" name="TextBox 9"/>
          <p:cNvSpPr txBox="1"/>
          <p:nvPr/>
        </p:nvSpPr>
        <p:spPr>
          <a:xfrm>
            <a:off x="4038600" y="3072826"/>
            <a:ext cx="1600200" cy="584775"/>
          </a:xfrm>
          <a:prstGeom prst="rect">
            <a:avLst/>
          </a:prstGeom>
          <a:noFill/>
        </p:spPr>
        <p:txBody>
          <a:bodyPr wrap="square" rtlCol="0">
            <a:spAutoFit/>
          </a:bodyPr>
          <a:lstStyle/>
          <a:p>
            <a:r>
              <a:rPr lang="en-US" sz="3200" dirty="0">
                <a:solidFill>
                  <a:prstClr val="black"/>
                </a:solidFill>
                <a:latin typeface="Calibri"/>
              </a:rPr>
              <a:t>Severus</a:t>
            </a:r>
            <a:endParaRPr lang="en-US" sz="4000" dirty="0">
              <a:solidFill>
                <a:prstClr val="black"/>
              </a:solidFill>
              <a:latin typeface="Calibri"/>
            </a:endParaRPr>
          </a:p>
        </p:txBody>
      </p:sp>
      <p:sp>
        <p:nvSpPr>
          <p:cNvPr id="11" name="TextBox 10"/>
          <p:cNvSpPr txBox="1"/>
          <p:nvPr/>
        </p:nvSpPr>
        <p:spPr>
          <a:xfrm>
            <a:off x="6248400" y="3072826"/>
            <a:ext cx="2209800" cy="584775"/>
          </a:xfrm>
          <a:prstGeom prst="rect">
            <a:avLst/>
          </a:prstGeom>
          <a:noFill/>
        </p:spPr>
        <p:txBody>
          <a:bodyPr wrap="square" rtlCol="0">
            <a:spAutoFit/>
          </a:bodyPr>
          <a:lstStyle/>
          <a:p>
            <a:r>
              <a:rPr lang="en-US" sz="3200" dirty="0">
                <a:solidFill>
                  <a:prstClr val="black"/>
                </a:solidFill>
                <a:latin typeface="Calibri"/>
              </a:rPr>
              <a:t>Constantine</a:t>
            </a:r>
            <a:endParaRPr lang="en-US" sz="4000" dirty="0">
              <a:solidFill>
                <a:prstClr val="black"/>
              </a:solidFill>
              <a:latin typeface="Calibri"/>
            </a:endParaRPr>
          </a:p>
        </p:txBody>
      </p:sp>
      <p:sp>
        <p:nvSpPr>
          <p:cNvPr id="12" name="TextBox 11"/>
          <p:cNvSpPr txBox="1"/>
          <p:nvPr/>
        </p:nvSpPr>
        <p:spPr>
          <a:xfrm>
            <a:off x="8534400" y="3072826"/>
            <a:ext cx="1905000" cy="584775"/>
          </a:xfrm>
          <a:prstGeom prst="rect">
            <a:avLst/>
          </a:prstGeom>
          <a:noFill/>
        </p:spPr>
        <p:txBody>
          <a:bodyPr wrap="square" rtlCol="0">
            <a:spAutoFit/>
          </a:bodyPr>
          <a:lstStyle/>
          <a:p>
            <a:r>
              <a:rPr lang="en-US" sz="3200" dirty="0" err="1">
                <a:solidFill>
                  <a:prstClr val="black"/>
                </a:solidFill>
                <a:latin typeface="Calibri"/>
              </a:rPr>
              <a:t>Maxintius</a:t>
            </a:r>
            <a:endParaRPr lang="en-US" sz="4000" dirty="0">
              <a:solidFill>
                <a:prstClr val="black"/>
              </a:solidFill>
              <a:latin typeface="Calibri"/>
            </a:endParaRPr>
          </a:p>
        </p:txBody>
      </p:sp>
      <p:cxnSp>
        <p:nvCxnSpPr>
          <p:cNvPr id="14" name="Straight Connector 13"/>
          <p:cNvCxnSpPr/>
          <p:nvPr/>
        </p:nvCxnSpPr>
        <p:spPr>
          <a:xfrm rot="5400000">
            <a:off x="4572000" y="3810000"/>
            <a:ext cx="3048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Edict of Milan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pic>
        <p:nvPicPr>
          <p:cNvPr id="5122" name="Picture 2" descr="http://orderofcenturions.org/labarum_guard/images/RaphaelVision.jpg"/>
          <p:cNvPicPr>
            <a:picLocks noChangeAspect="1" noChangeArrowheads="1"/>
          </p:cNvPicPr>
          <p:nvPr/>
        </p:nvPicPr>
        <p:blipFill>
          <a:blip r:embed="rId4" cstate="print"/>
          <a:srcRect/>
          <a:stretch>
            <a:fillRect/>
          </a:stretch>
        </p:blipFill>
        <p:spPr bwMode="auto">
          <a:xfrm>
            <a:off x="5943601" y="914400"/>
            <a:ext cx="4451985" cy="4343400"/>
          </a:xfrm>
          <a:prstGeom prst="rect">
            <a:avLst/>
          </a:prstGeom>
          <a:noFill/>
        </p:spPr>
      </p:pic>
      <p:pic>
        <p:nvPicPr>
          <p:cNvPr id="107522" name="Picture 2" descr="C:\Users\Michael\Desktop\coin.gif"/>
          <p:cNvPicPr>
            <a:picLocks noChangeAspect="1" noChangeArrowheads="1"/>
          </p:cNvPicPr>
          <p:nvPr/>
        </p:nvPicPr>
        <p:blipFill>
          <a:blip r:embed="rId5" cstate="print"/>
          <a:srcRect/>
          <a:stretch>
            <a:fillRect/>
          </a:stretch>
        </p:blipFill>
        <p:spPr bwMode="auto">
          <a:xfrm>
            <a:off x="2286000" y="1066801"/>
            <a:ext cx="2876550" cy="1400175"/>
          </a:xfrm>
          <a:prstGeom prst="rect">
            <a:avLst/>
          </a:prstGeom>
          <a:noFill/>
        </p:spPr>
      </p:pic>
      <p:pic>
        <p:nvPicPr>
          <p:cNvPr id="107524" name="Picture 4" descr="File:Simple Labarum2.svg">
            <a:hlinkClick r:id="rId6"/>
          </p:cNvPr>
          <p:cNvPicPr>
            <a:picLocks noChangeAspect="1" noChangeArrowheads="1"/>
          </p:cNvPicPr>
          <p:nvPr/>
        </p:nvPicPr>
        <p:blipFill>
          <a:blip r:embed="rId7" cstate="print"/>
          <a:srcRect/>
          <a:stretch>
            <a:fillRect/>
          </a:stretch>
        </p:blipFill>
        <p:spPr bwMode="auto">
          <a:xfrm>
            <a:off x="3124201" y="2971800"/>
            <a:ext cx="1266825" cy="1676400"/>
          </a:xfrm>
          <a:prstGeom prst="rect">
            <a:avLst/>
          </a:prstGeom>
          <a:noFill/>
        </p:spPr>
      </p:pic>
      <p:sp>
        <p:nvSpPr>
          <p:cNvPr id="8"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Edict of Milan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073" name="Rectangle 1"/>
          <p:cNvSpPr>
            <a:spLocks noChangeArrowheads="1"/>
          </p:cNvSpPr>
          <p:nvPr/>
        </p:nvSpPr>
        <p:spPr bwMode="auto">
          <a:xfrm>
            <a:off x="2743201" y="4215826"/>
            <a:ext cx="680865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1600" dirty="0">
                <a:solidFill>
                  <a:prstClr val="black"/>
                </a:solidFill>
                <a:latin typeface="Arial" charset="0"/>
                <a:cs typeface="Arial" charset="0"/>
              </a:rPr>
              <a:t>  </a:t>
            </a:r>
            <a:br>
              <a:rPr lang="en-US" sz="1600" dirty="0">
                <a:solidFill>
                  <a:prstClr val="black"/>
                </a:solidFill>
                <a:latin typeface="Arial" charset="0"/>
                <a:cs typeface="Arial" charset="0"/>
              </a:rPr>
            </a:br>
            <a:r>
              <a:rPr lang="en-US" sz="1600" b="1" i="1" dirty="0">
                <a:solidFill>
                  <a:prstClr val="black"/>
                </a:solidFill>
                <a:latin typeface="Arial" charset="0"/>
                <a:cs typeface="Arial" charset="0"/>
              </a:rPr>
              <a:t>Battle of the </a:t>
            </a:r>
            <a:r>
              <a:rPr lang="en-US" sz="1600" b="1" i="1" dirty="0" err="1">
                <a:solidFill>
                  <a:prstClr val="black"/>
                </a:solidFill>
                <a:latin typeface="Arial" charset="0"/>
                <a:cs typeface="Arial" charset="0"/>
              </a:rPr>
              <a:t>Milvian</a:t>
            </a:r>
            <a:r>
              <a:rPr lang="en-US" sz="1600" b="1" i="1" dirty="0">
                <a:solidFill>
                  <a:prstClr val="black"/>
                </a:solidFill>
                <a:latin typeface="Arial" charset="0"/>
                <a:cs typeface="Arial" charset="0"/>
              </a:rPr>
              <a:t> Bridge, fresco by Raphael in the Vatican Palace</a:t>
            </a:r>
            <a:endParaRPr lang="en-US" sz="1600" dirty="0">
              <a:solidFill>
                <a:prstClr val="black"/>
              </a:solidFill>
              <a:latin typeface="Arial" charset="0"/>
              <a:cs typeface="Arial" charset="0"/>
            </a:endParaRPr>
          </a:p>
        </p:txBody>
      </p:sp>
      <p:pic>
        <p:nvPicPr>
          <p:cNvPr id="3074" name="Picture 2" descr="http://www.fanaticus.org/DBA/armies/II64/MilvianBridge.jpg"/>
          <p:cNvPicPr>
            <a:picLocks noChangeAspect="1" noChangeArrowheads="1"/>
          </p:cNvPicPr>
          <p:nvPr/>
        </p:nvPicPr>
        <p:blipFill>
          <a:blip r:embed="rId4" cstate="print"/>
          <a:srcRect/>
          <a:stretch>
            <a:fillRect/>
          </a:stretch>
        </p:blipFill>
        <p:spPr bwMode="auto">
          <a:xfrm>
            <a:off x="1981201" y="1070526"/>
            <a:ext cx="8368145" cy="3272875"/>
          </a:xfrm>
          <a:prstGeom prst="rect">
            <a:avLst/>
          </a:prstGeom>
          <a:noFill/>
        </p:spPr>
      </p:pic>
      <p:sp>
        <p:nvSpPr>
          <p:cNvPr id="7" name="Content Placeholder 2"/>
          <p:cNvSpPr>
            <a:spLocks noGrp="1"/>
          </p:cNvSpPr>
          <p:nvPr>
            <p:ph idx="1"/>
          </p:nvPr>
        </p:nvSpPr>
        <p:spPr>
          <a:xfrm>
            <a:off x="3352800" y="5791201"/>
            <a:ext cx="3581400" cy="1173163"/>
          </a:xfrm>
        </p:spPr>
        <p:txBody>
          <a:bodyPr>
            <a:noAutofit/>
          </a:bodyPr>
          <a:lstStyle/>
          <a:p>
            <a:pPr>
              <a:buNone/>
            </a:pPr>
            <a:r>
              <a:rPr lang="en-US" sz="3600" dirty="0">
                <a:solidFill>
                  <a:srgbClr val="000000"/>
                </a:solidFill>
                <a:latin typeface="Gotham-Book"/>
                <a:cs typeface="Gotham-Book"/>
              </a:rPr>
              <a:t>Edict of Milan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pic>
        <p:nvPicPr>
          <p:cNvPr id="5126" name="Picture 6" descr="File:Ponte Milvio-side view-antmoose.jpg">
            <a:hlinkClick r:id="rId4"/>
          </p:cNvPr>
          <p:cNvPicPr>
            <a:picLocks noChangeAspect="1" noChangeArrowheads="1"/>
          </p:cNvPicPr>
          <p:nvPr/>
        </p:nvPicPr>
        <p:blipFill>
          <a:blip r:embed="rId5" cstate="print"/>
          <a:srcRect/>
          <a:stretch>
            <a:fillRect/>
          </a:stretch>
        </p:blipFill>
        <p:spPr bwMode="auto">
          <a:xfrm>
            <a:off x="2209800" y="1295400"/>
            <a:ext cx="7620000" cy="3143250"/>
          </a:xfrm>
          <a:prstGeom prst="rect">
            <a:avLst/>
          </a:prstGeom>
          <a:noFill/>
        </p:spPr>
      </p:pic>
      <p:sp>
        <p:nvSpPr>
          <p:cNvPr id="8" name="Rectangle 7"/>
          <p:cNvSpPr/>
          <p:nvPr/>
        </p:nvSpPr>
        <p:spPr>
          <a:xfrm>
            <a:off x="4953001" y="4431268"/>
            <a:ext cx="2481211" cy="369332"/>
          </a:xfrm>
          <a:prstGeom prst="rect">
            <a:avLst/>
          </a:prstGeom>
        </p:spPr>
        <p:txBody>
          <a:bodyPr wrap="square">
            <a:spAutoFit/>
          </a:bodyPr>
          <a:lstStyle/>
          <a:p>
            <a:r>
              <a:rPr lang="en-US" b="1" dirty="0" err="1">
                <a:solidFill>
                  <a:prstClr val="black"/>
                </a:solidFill>
                <a:latin typeface="Arial" charset="0"/>
                <a:cs typeface="Arial" charset="0"/>
              </a:rPr>
              <a:t>Milvian</a:t>
            </a:r>
            <a:r>
              <a:rPr lang="en-US" b="1" dirty="0">
                <a:solidFill>
                  <a:prstClr val="black"/>
                </a:solidFill>
                <a:latin typeface="Arial" charset="0"/>
                <a:cs typeface="Arial" charset="0"/>
              </a:rPr>
              <a:t> Bridge, 2005</a:t>
            </a:r>
            <a:endParaRPr lang="en-US" dirty="0">
              <a:solidFill>
                <a:prstClr val="black"/>
              </a:solidFill>
              <a:latin typeface="Calibri"/>
            </a:endParaRPr>
          </a:p>
        </p:txBody>
      </p:sp>
      <p:sp>
        <p:nvSpPr>
          <p:cNvPr id="9"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Edict of Milan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5" name="TextBox 4"/>
          <p:cNvSpPr txBox="1"/>
          <p:nvPr/>
        </p:nvSpPr>
        <p:spPr>
          <a:xfrm>
            <a:off x="3352800" y="2263914"/>
            <a:ext cx="1219200" cy="707886"/>
          </a:xfrm>
          <a:prstGeom prst="rect">
            <a:avLst/>
          </a:prstGeom>
          <a:noFill/>
        </p:spPr>
        <p:txBody>
          <a:bodyPr wrap="square" rtlCol="0">
            <a:spAutoFit/>
          </a:bodyPr>
          <a:lstStyle/>
          <a:p>
            <a:r>
              <a:rPr lang="en-US" sz="4000" dirty="0">
                <a:solidFill>
                  <a:prstClr val="black"/>
                </a:solidFill>
                <a:latin typeface="Calibri"/>
              </a:rPr>
              <a:t>East</a:t>
            </a:r>
          </a:p>
        </p:txBody>
      </p:sp>
      <p:sp>
        <p:nvSpPr>
          <p:cNvPr id="6" name="TextBox 5"/>
          <p:cNvSpPr txBox="1"/>
          <p:nvPr/>
        </p:nvSpPr>
        <p:spPr>
          <a:xfrm>
            <a:off x="7467600" y="2263914"/>
            <a:ext cx="1447800" cy="707886"/>
          </a:xfrm>
          <a:prstGeom prst="rect">
            <a:avLst/>
          </a:prstGeom>
          <a:noFill/>
        </p:spPr>
        <p:txBody>
          <a:bodyPr wrap="square" rtlCol="0">
            <a:spAutoFit/>
          </a:bodyPr>
          <a:lstStyle/>
          <a:p>
            <a:r>
              <a:rPr lang="en-US" sz="4000" dirty="0">
                <a:solidFill>
                  <a:prstClr val="black"/>
                </a:solidFill>
                <a:latin typeface="Calibri"/>
              </a:rPr>
              <a:t>West</a:t>
            </a:r>
          </a:p>
        </p:txBody>
      </p:sp>
      <p:sp>
        <p:nvSpPr>
          <p:cNvPr id="7" name="TextBox 6"/>
          <p:cNvSpPr txBox="1"/>
          <p:nvPr/>
        </p:nvSpPr>
        <p:spPr>
          <a:xfrm>
            <a:off x="3657600" y="1295400"/>
            <a:ext cx="5181600" cy="707886"/>
          </a:xfrm>
          <a:prstGeom prst="rect">
            <a:avLst/>
          </a:prstGeom>
          <a:noFill/>
        </p:spPr>
        <p:txBody>
          <a:bodyPr wrap="square" rtlCol="0">
            <a:spAutoFit/>
          </a:bodyPr>
          <a:lstStyle/>
          <a:p>
            <a:r>
              <a:rPr lang="en-US" sz="4000" dirty="0">
                <a:solidFill>
                  <a:prstClr val="black"/>
                </a:solidFill>
                <a:latin typeface="Calibri"/>
              </a:rPr>
              <a:t>Roman Emperors 313</a:t>
            </a:r>
          </a:p>
        </p:txBody>
      </p:sp>
      <p:sp>
        <p:nvSpPr>
          <p:cNvPr id="9" name="TextBox 8"/>
          <p:cNvSpPr txBox="1"/>
          <p:nvPr/>
        </p:nvSpPr>
        <p:spPr>
          <a:xfrm>
            <a:off x="2209800" y="3072826"/>
            <a:ext cx="1600200" cy="584775"/>
          </a:xfrm>
          <a:prstGeom prst="rect">
            <a:avLst/>
          </a:prstGeom>
          <a:noFill/>
        </p:spPr>
        <p:txBody>
          <a:bodyPr wrap="square" rtlCol="0">
            <a:spAutoFit/>
          </a:bodyPr>
          <a:lstStyle/>
          <a:p>
            <a:r>
              <a:rPr lang="en-US" sz="3200" strike="sngStrike" dirty="0">
                <a:solidFill>
                  <a:prstClr val="black"/>
                </a:solidFill>
                <a:latin typeface="Calibri"/>
              </a:rPr>
              <a:t>Galerius</a:t>
            </a:r>
            <a:endParaRPr lang="en-US" sz="4000" strike="sngStrike" dirty="0">
              <a:solidFill>
                <a:prstClr val="black"/>
              </a:solidFill>
              <a:latin typeface="Calibri"/>
            </a:endParaRPr>
          </a:p>
        </p:txBody>
      </p:sp>
      <p:sp>
        <p:nvSpPr>
          <p:cNvPr id="10" name="TextBox 9"/>
          <p:cNvSpPr txBox="1"/>
          <p:nvPr/>
        </p:nvSpPr>
        <p:spPr>
          <a:xfrm>
            <a:off x="4038600" y="3072826"/>
            <a:ext cx="1600200" cy="584775"/>
          </a:xfrm>
          <a:prstGeom prst="rect">
            <a:avLst/>
          </a:prstGeom>
          <a:noFill/>
        </p:spPr>
        <p:txBody>
          <a:bodyPr wrap="square" rtlCol="0">
            <a:spAutoFit/>
          </a:bodyPr>
          <a:lstStyle/>
          <a:p>
            <a:r>
              <a:rPr lang="en-US" sz="3200" strike="sngStrike" dirty="0">
                <a:solidFill>
                  <a:prstClr val="black"/>
                </a:solidFill>
                <a:latin typeface="Calibri"/>
              </a:rPr>
              <a:t>Severus</a:t>
            </a:r>
            <a:endParaRPr lang="en-US" sz="4000" strike="sngStrike" dirty="0">
              <a:solidFill>
                <a:prstClr val="black"/>
              </a:solidFill>
              <a:latin typeface="Calibri"/>
            </a:endParaRPr>
          </a:p>
        </p:txBody>
      </p:sp>
      <p:sp>
        <p:nvSpPr>
          <p:cNvPr id="11" name="TextBox 10"/>
          <p:cNvSpPr txBox="1"/>
          <p:nvPr/>
        </p:nvSpPr>
        <p:spPr>
          <a:xfrm>
            <a:off x="6248400" y="3072826"/>
            <a:ext cx="2209800" cy="584775"/>
          </a:xfrm>
          <a:prstGeom prst="rect">
            <a:avLst/>
          </a:prstGeom>
          <a:noFill/>
        </p:spPr>
        <p:txBody>
          <a:bodyPr wrap="square" rtlCol="0">
            <a:spAutoFit/>
          </a:bodyPr>
          <a:lstStyle/>
          <a:p>
            <a:r>
              <a:rPr lang="en-US" sz="3200" dirty="0">
                <a:solidFill>
                  <a:prstClr val="black"/>
                </a:solidFill>
                <a:latin typeface="Calibri"/>
              </a:rPr>
              <a:t>Constantine</a:t>
            </a:r>
            <a:endParaRPr lang="en-US" sz="4000" dirty="0">
              <a:solidFill>
                <a:prstClr val="black"/>
              </a:solidFill>
              <a:latin typeface="Calibri"/>
            </a:endParaRPr>
          </a:p>
        </p:txBody>
      </p:sp>
      <p:sp>
        <p:nvSpPr>
          <p:cNvPr id="12" name="TextBox 11"/>
          <p:cNvSpPr txBox="1"/>
          <p:nvPr/>
        </p:nvSpPr>
        <p:spPr>
          <a:xfrm>
            <a:off x="8534400" y="3072826"/>
            <a:ext cx="1905000" cy="584775"/>
          </a:xfrm>
          <a:prstGeom prst="rect">
            <a:avLst/>
          </a:prstGeom>
          <a:noFill/>
        </p:spPr>
        <p:txBody>
          <a:bodyPr wrap="square" rtlCol="0">
            <a:spAutoFit/>
          </a:bodyPr>
          <a:lstStyle/>
          <a:p>
            <a:r>
              <a:rPr lang="en-US" sz="3200" strike="sngStrike" dirty="0" err="1">
                <a:solidFill>
                  <a:prstClr val="black"/>
                </a:solidFill>
                <a:latin typeface="Calibri"/>
              </a:rPr>
              <a:t>Maxintius</a:t>
            </a:r>
            <a:endParaRPr lang="en-US" sz="4000" strike="sngStrike" dirty="0">
              <a:solidFill>
                <a:prstClr val="black"/>
              </a:solidFill>
              <a:latin typeface="Calibri"/>
            </a:endParaRPr>
          </a:p>
        </p:txBody>
      </p:sp>
      <p:cxnSp>
        <p:nvCxnSpPr>
          <p:cNvPr id="14" name="Straight Connector 13"/>
          <p:cNvCxnSpPr/>
          <p:nvPr/>
        </p:nvCxnSpPr>
        <p:spPr>
          <a:xfrm rot="5400000">
            <a:off x="4572000" y="3810000"/>
            <a:ext cx="3048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Edict of Milan</a:t>
            </a:r>
          </a:p>
        </p:txBody>
      </p:sp>
      <p:sp>
        <p:nvSpPr>
          <p:cNvPr id="13" name="TextBox 12"/>
          <p:cNvSpPr txBox="1"/>
          <p:nvPr/>
        </p:nvSpPr>
        <p:spPr>
          <a:xfrm>
            <a:off x="3276600" y="3810001"/>
            <a:ext cx="1600200" cy="584775"/>
          </a:xfrm>
          <a:prstGeom prst="rect">
            <a:avLst/>
          </a:prstGeom>
          <a:noFill/>
        </p:spPr>
        <p:txBody>
          <a:bodyPr wrap="square" rtlCol="0">
            <a:spAutoFit/>
          </a:bodyPr>
          <a:lstStyle/>
          <a:p>
            <a:r>
              <a:rPr lang="en-US" sz="3200" dirty="0" err="1">
                <a:solidFill>
                  <a:prstClr val="black"/>
                </a:solidFill>
                <a:latin typeface="Calibri"/>
              </a:rPr>
              <a:t>Licinius</a:t>
            </a:r>
            <a:endParaRPr lang="en-US" sz="4000" dirty="0">
              <a:solidFill>
                <a:prstClr val="black"/>
              </a:solidFill>
              <a:latin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Edict of Milan</a:t>
            </a:r>
          </a:p>
        </p:txBody>
      </p:sp>
      <p:sp>
        <p:nvSpPr>
          <p:cNvPr id="16" name="Rectangle 15"/>
          <p:cNvSpPr/>
          <p:nvPr/>
        </p:nvSpPr>
        <p:spPr>
          <a:xfrm>
            <a:off x="1828800" y="1296412"/>
            <a:ext cx="4572000" cy="3539430"/>
          </a:xfrm>
          <a:prstGeom prst="rect">
            <a:avLst/>
          </a:prstGeom>
        </p:spPr>
        <p:txBody>
          <a:bodyPr wrap="square">
            <a:spAutoFit/>
          </a:bodyPr>
          <a:lstStyle/>
          <a:p>
            <a:r>
              <a:rPr lang="en-US" sz="3200" b="1" dirty="0">
                <a:solidFill>
                  <a:prstClr val="black"/>
                </a:solidFill>
                <a:latin typeface="Calibri"/>
              </a:rPr>
              <a:t>Edict of Milan</a:t>
            </a:r>
          </a:p>
          <a:p>
            <a:r>
              <a:rPr lang="en-US" sz="3200" dirty="0">
                <a:solidFill>
                  <a:prstClr val="black"/>
                </a:solidFill>
                <a:latin typeface="Calibri"/>
              </a:rPr>
              <a:t>Edict agreed upon by Emperors Constantine and </a:t>
            </a:r>
            <a:r>
              <a:rPr lang="en-US" sz="3200" dirty="0" err="1">
                <a:solidFill>
                  <a:prstClr val="black"/>
                </a:solidFill>
                <a:latin typeface="Calibri"/>
              </a:rPr>
              <a:t>Licinius</a:t>
            </a:r>
            <a:r>
              <a:rPr lang="en-US" sz="3200" dirty="0">
                <a:solidFill>
                  <a:prstClr val="black"/>
                </a:solidFill>
                <a:latin typeface="Calibri"/>
              </a:rPr>
              <a:t> which legalized Christianity, granting them restitution of lands and property. </a:t>
            </a:r>
          </a:p>
        </p:txBody>
      </p:sp>
      <p:pic>
        <p:nvPicPr>
          <p:cNvPr id="112642" name="Picture 2" descr="File:Rome-Capitole-StatueConstantin.jpg">
            <a:hlinkClick r:id="rId4"/>
          </p:cNvPr>
          <p:cNvPicPr>
            <a:picLocks noChangeAspect="1" noChangeArrowheads="1"/>
          </p:cNvPicPr>
          <p:nvPr/>
        </p:nvPicPr>
        <p:blipFill>
          <a:blip r:embed="rId5" cstate="print"/>
          <a:srcRect/>
          <a:stretch>
            <a:fillRect/>
          </a:stretch>
        </p:blipFill>
        <p:spPr bwMode="auto">
          <a:xfrm>
            <a:off x="6781800" y="990600"/>
            <a:ext cx="3124200" cy="4165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_Orientation.jpg"/>
          <p:cNvPicPr>
            <a:picLocks noChangeAspect="1"/>
          </p:cNvPicPr>
          <p:nvPr/>
        </p:nvPicPr>
        <p:blipFill>
          <a:blip r:embed="rId2" cstate="print"/>
          <a:stretch>
            <a:fillRect/>
          </a:stretch>
        </p:blipFill>
        <p:spPr>
          <a:xfrm>
            <a:off x="1524000" y="0"/>
            <a:ext cx="9144000" cy="6858000"/>
          </a:xfrm>
          <a:prstGeom prst="rect">
            <a:avLst/>
          </a:prstGeom>
        </p:spPr>
      </p:pic>
      <p:sp>
        <p:nvSpPr>
          <p:cNvPr id="2" name="Title 1"/>
          <p:cNvSpPr>
            <a:spLocks noGrp="1"/>
          </p:cNvSpPr>
          <p:nvPr>
            <p:ph type="ctrTitle"/>
          </p:nvPr>
        </p:nvSpPr>
        <p:spPr>
          <a:xfrm>
            <a:off x="2209800" y="1600200"/>
            <a:ext cx="7772400" cy="1847850"/>
          </a:xfrm>
        </p:spPr>
        <p:txBody>
          <a:bodyPr>
            <a:normAutofit/>
          </a:bodyPr>
          <a:lstStyle/>
          <a:p>
            <a:r>
              <a:rPr lang="en-US" sz="5400" cap="all" dirty="0">
                <a:latin typeface="Alternate Gothic No.2 BT"/>
                <a:cs typeface="Alternate Gothic No.2 BT"/>
              </a:rPr>
              <a:t>The Early Church</a:t>
            </a:r>
          </a:p>
        </p:txBody>
      </p:sp>
      <p:sp>
        <p:nvSpPr>
          <p:cNvPr id="3" name="Subtitle 2"/>
          <p:cNvSpPr>
            <a:spLocks noGrp="1"/>
          </p:cNvSpPr>
          <p:nvPr>
            <p:ph type="subTitle" idx="1"/>
          </p:nvPr>
        </p:nvSpPr>
        <p:spPr>
          <a:xfrm>
            <a:off x="2819400" y="3200400"/>
            <a:ext cx="6400800" cy="1752600"/>
          </a:xfrm>
        </p:spPr>
        <p:txBody>
          <a:bodyPr>
            <a:normAutofit/>
          </a:bodyPr>
          <a:lstStyle/>
          <a:p>
            <a:endParaRPr lang="en-US" sz="2300" cap="small" dirty="0">
              <a:solidFill>
                <a:srgbClr val="000000"/>
              </a:solidFill>
              <a:latin typeface="Gotham-Book"/>
              <a:cs typeface="Gotham-Book"/>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Edict of Milan</a:t>
            </a:r>
          </a:p>
        </p:txBody>
      </p:sp>
      <p:sp>
        <p:nvSpPr>
          <p:cNvPr id="16" name="Rectangle 15"/>
          <p:cNvSpPr/>
          <p:nvPr/>
        </p:nvSpPr>
        <p:spPr>
          <a:xfrm>
            <a:off x="1828800" y="1296412"/>
            <a:ext cx="4572000" cy="3046988"/>
          </a:xfrm>
          <a:prstGeom prst="rect">
            <a:avLst/>
          </a:prstGeom>
        </p:spPr>
        <p:txBody>
          <a:bodyPr wrap="square">
            <a:spAutoFit/>
          </a:bodyPr>
          <a:lstStyle/>
          <a:p>
            <a:r>
              <a:rPr lang="en-US" sz="3200" dirty="0">
                <a:solidFill>
                  <a:prstClr val="black"/>
                </a:solidFill>
                <a:latin typeface="Calibri"/>
              </a:rPr>
              <a:t>“We . . . grant to the Christians and others full authority to observe that religion which each preferred.”</a:t>
            </a:r>
          </a:p>
          <a:p>
            <a:pPr algn="r"/>
            <a:r>
              <a:rPr lang="en-US" sz="3200" dirty="0">
                <a:solidFill>
                  <a:prstClr val="black"/>
                </a:solidFill>
                <a:latin typeface="Calibri"/>
              </a:rPr>
              <a:t>-Constantine and </a:t>
            </a:r>
            <a:r>
              <a:rPr lang="en-US" sz="3200" dirty="0" err="1">
                <a:solidFill>
                  <a:prstClr val="black"/>
                </a:solidFill>
                <a:latin typeface="Calibri"/>
              </a:rPr>
              <a:t>Licinius</a:t>
            </a:r>
            <a:endParaRPr lang="en-US" sz="3200" dirty="0">
              <a:solidFill>
                <a:prstClr val="black"/>
              </a:solidFill>
              <a:latin typeface="Calibri"/>
            </a:endParaRPr>
          </a:p>
        </p:txBody>
      </p:sp>
      <p:pic>
        <p:nvPicPr>
          <p:cNvPr id="112642" name="Picture 2" descr="File:Rome-Capitole-StatueConstantin.jpg">
            <a:hlinkClick r:id="rId4"/>
          </p:cNvPr>
          <p:cNvPicPr>
            <a:picLocks noChangeAspect="1" noChangeArrowheads="1"/>
          </p:cNvPicPr>
          <p:nvPr/>
        </p:nvPicPr>
        <p:blipFill>
          <a:blip r:embed="rId5" cstate="print"/>
          <a:srcRect/>
          <a:stretch>
            <a:fillRect/>
          </a:stretch>
        </p:blipFill>
        <p:spPr bwMode="auto">
          <a:xfrm>
            <a:off x="6781800" y="990600"/>
            <a:ext cx="3124200" cy="41656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7010400" y="4495801"/>
            <a:ext cx="3581400" cy="1173163"/>
          </a:xfrm>
        </p:spPr>
        <p:txBody>
          <a:bodyPr/>
          <a:lstStyle/>
          <a:p>
            <a:pPr>
              <a:buNone/>
            </a:pPr>
            <a:r>
              <a:rPr lang="en-US" dirty="0">
                <a:solidFill>
                  <a:srgbClr val="000000"/>
                </a:solidFill>
                <a:latin typeface="Gotham-Book"/>
                <a:cs typeface="Gotham-Book"/>
              </a:rPr>
              <a:t>Council of </a:t>
            </a:r>
            <a:r>
              <a:rPr lang="en-US" dirty="0" err="1">
                <a:solidFill>
                  <a:srgbClr val="000000"/>
                </a:solidFill>
                <a:latin typeface="Gotham-Book"/>
                <a:cs typeface="Gotham-Book"/>
              </a:rPr>
              <a:t>Nicea</a:t>
            </a:r>
            <a:r>
              <a:rPr lang="en-US" dirty="0">
                <a:solidFill>
                  <a:srgbClr val="000000"/>
                </a:solidFill>
                <a:latin typeface="Gotham-Book"/>
                <a:cs typeface="Gotham-Book"/>
              </a:rPr>
              <a:t> 325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Early Church</a:t>
            </a:r>
          </a:p>
        </p:txBody>
      </p:sp>
      <p:sp>
        <p:nvSpPr>
          <p:cNvPr id="8" name="Content Placeholder 2"/>
          <p:cNvSpPr txBox="1">
            <a:spLocks/>
          </p:cNvSpPr>
          <p:nvPr/>
        </p:nvSpPr>
        <p:spPr>
          <a:xfrm>
            <a:off x="1905000" y="46038"/>
            <a:ext cx="1676400" cy="639763"/>
          </a:xfrm>
          <a:prstGeom prst="rect">
            <a:avLst/>
          </a:prstGeom>
        </p:spPr>
        <p:txBody>
          <a:bodyPr vert="horz" lIns="91440" tIns="45720" rIns="91440" bIns="45720" rtlCol="0">
            <a:normAutofit/>
          </a:bodyPr>
          <a:lstStyle/>
          <a:p>
            <a:pPr marL="342900" indent="-342900">
              <a:spcBef>
                <a:spcPct val="20000"/>
              </a:spcBef>
              <a:defRPr/>
            </a:pPr>
            <a:r>
              <a:rPr lang="en-US" sz="3200" dirty="0">
                <a:solidFill>
                  <a:srgbClr val="000000"/>
                </a:solidFill>
                <a:latin typeface="Gotham-Book"/>
                <a:cs typeface="Gotham-Book"/>
              </a:rPr>
              <a:t>Peace</a:t>
            </a:r>
          </a:p>
        </p:txBody>
      </p:sp>
      <p:pic>
        <p:nvPicPr>
          <p:cNvPr id="244739" name="Picture 3" descr="C:\Users\Michael\Desktop\spread-Christianity.gif"/>
          <p:cNvPicPr>
            <a:picLocks noChangeAspect="1" noChangeArrowheads="1"/>
          </p:cNvPicPr>
          <p:nvPr/>
        </p:nvPicPr>
        <p:blipFill>
          <a:blip r:embed="rId4" cstate="print"/>
          <a:srcRect/>
          <a:stretch>
            <a:fillRect/>
          </a:stretch>
        </p:blipFill>
        <p:spPr bwMode="auto">
          <a:xfrm>
            <a:off x="1524000" y="0"/>
            <a:ext cx="9144000" cy="6820768"/>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5" name="TextBox 4"/>
          <p:cNvSpPr txBox="1"/>
          <p:nvPr/>
        </p:nvSpPr>
        <p:spPr>
          <a:xfrm>
            <a:off x="3352800" y="2263914"/>
            <a:ext cx="1219200" cy="707886"/>
          </a:xfrm>
          <a:prstGeom prst="rect">
            <a:avLst/>
          </a:prstGeom>
          <a:noFill/>
        </p:spPr>
        <p:txBody>
          <a:bodyPr wrap="square" rtlCol="0">
            <a:spAutoFit/>
          </a:bodyPr>
          <a:lstStyle/>
          <a:p>
            <a:r>
              <a:rPr lang="en-US" sz="4000" dirty="0">
                <a:solidFill>
                  <a:prstClr val="black"/>
                </a:solidFill>
                <a:latin typeface="Calibri"/>
              </a:rPr>
              <a:t>East</a:t>
            </a:r>
          </a:p>
        </p:txBody>
      </p:sp>
      <p:sp>
        <p:nvSpPr>
          <p:cNvPr id="6" name="TextBox 5"/>
          <p:cNvSpPr txBox="1"/>
          <p:nvPr/>
        </p:nvSpPr>
        <p:spPr>
          <a:xfrm>
            <a:off x="7467600" y="2263914"/>
            <a:ext cx="1447800" cy="707886"/>
          </a:xfrm>
          <a:prstGeom prst="rect">
            <a:avLst/>
          </a:prstGeom>
          <a:noFill/>
        </p:spPr>
        <p:txBody>
          <a:bodyPr wrap="square" rtlCol="0">
            <a:spAutoFit/>
          </a:bodyPr>
          <a:lstStyle/>
          <a:p>
            <a:r>
              <a:rPr lang="en-US" sz="4000" dirty="0">
                <a:solidFill>
                  <a:prstClr val="black"/>
                </a:solidFill>
                <a:latin typeface="Calibri"/>
              </a:rPr>
              <a:t>West</a:t>
            </a:r>
          </a:p>
        </p:txBody>
      </p:sp>
      <p:sp>
        <p:nvSpPr>
          <p:cNvPr id="7" name="TextBox 6"/>
          <p:cNvSpPr txBox="1"/>
          <p:nvPr/>
        </p:nvSpPr>
        <p:spPr>
          <a:xfrm>
            <a:off x="3657600" y="1295400"/>
            <a:ext cx="5181600" cy="707886"/>
          </a:xfrm>
          <a:prstGeom prst="rect">
            <a:avLst/>
          </a:prstGeom>
          <a:noFill/>
        </p:spPr>
        <p:txBody>
          <a:bodyPr wrap="square" rtlCol="0">
            <a:spAutoFit/>
          </a:bodyPr>
          <a:lstStyle/>
          <a:p>
            <a:r>
              <a:rPr lang="en-US" sz="4000" dirty="0">
                <a:solidFill>
                  <a:prstClr val="black"/>
                </a:solidFill>
                <a:latin typeface="Calibri"/>
              </a:rPr>
              <a:t>Roman Emperors 324</a:t>
            </a:r>
          </a:p>
        </p:txBody>
      </p:sp>
      <p:sp>
        <p:nvSpPr>
          <p:cNvPr id="9" name="TextBox 8"/>
          <p:cNvSpPr txBox="1"/>
          <p:nvPr/>
        </p:nvSpPr>
        <p:spPr>
          <a:xfrm>
            <a:off x="2209800" y="3072826"/>
            <a:ext cx="1600200" cy="584775"/>
          </a:xfrm>
          <a:prstGeom prst="rect">
            <a:avLst/>
          </a:prstGeom>
          <a:noFill/>
        </p:spPr>
        <p:txBody>
          <a:bodyPr wrap="square" rtlCol="0">
            <a:spAutoFit/>
          </a:bodyPr>
          <a:lstStyle/>
          <a:p>
            <a:r>
              <a:rPr lang="en-US" sz="3200" strike="sngStrike" dirty="0">
                <a:solidFill>
                  <a:prstClr val="black"/>
                </a:solidFill>
                <a:latin typeface="Calibri"/>
              </a:rPr>
              <a:t>Galerius</a:t>
            </a:r>
            <a:endParaRPr lang="en-US" sz="4000" strike="sngStrike" dirty="0">
              <a:solidFill>
                <a:prstClr val="black"/>
              </a:solidFill>
              <a:latin typeface="Calibri"/>
            </a:endParaRPr>
          </a:p>
        </p:txBody>
      </p:sp>
      <p:sp>
        <p:nvSpPr>
          <p:cNvPr id="10" name="TextBox 9"/>
          <p:cNvSpPr txBox="1"/>
          <p:nvPr/>
        </p:nvSpPr>
        <p:spPr>
          <a:xfrm>
            <a:off x="4038600" y="3072826"/>
            <a:ext cx="1600200" cy="584775"/>
          </a:xfrm>
          <a:prstGeom prst="rect">
            <a:avLst/>
          </a:prstGeom>
          <a:noFill/>
        </p:spPr>
        <p:txBody>
          <a:bodyPr wrap="square" rtlCol="0">
            <a:spAutoFit/>
          </a:bodyPr>
          <a:lstStyle/>
          <a:p>
            <a:r>
              <a:rPr lang="en-US" sz="3200" strike="sngStrike" dirty="0">
                <a:solidFill>
                  <a:prstClr val="black"/>
                </a:solidFill>
                <a:latin typeface="Calibri"/>
              </a:rPr>
              <a:t>Severus</a:t>
            </a:r>
            <a:endParaRPr lang="en-US" sz="4000" strike="sngStrike" dirty="0">
              <a:solidFill>
                <a:prstClr val="black"/>
              </a:solidFill>
              <a:latin typeface="Calibri"/>
            </a:endParaRPr>
          </a:p>
        </p:txBody>
      </p:sp>
      <p:sp>
        <p:nvSpPr>
          <p:cNvPr id="11" name="TextBox 10"/>
          <p:cNvSpPr txBox="1"/>
          <p:nvPr/>
        </p:nvSpPr>
        <p:spPr>
          <a:xfrm>
            <a:off x="6248400" y="3072826"/>
            <a:ext cx="2209800" cy="584775"/>
          </a:xfrm>
          <a:prstGeom prst="rect">
            <a:avLst/>
          </a:prstGeom>
          <a:noFill/>
        </p:spPr>
        <p:txBody>
          <a:bodyPr wrap="square" rtlCol="0">
            <a:spAutoFit/>
          </a:bodyPr>
          <a:lstStyle/>
          <a:p>
            <a:r>
              <a:rPr lang="en-US" sz="3200" dirty="0">
                <a:solidFill>
                  <a:prstClr val="black"/>
                </a:solidFill>
                <a:latin typeface="Calibri"/>
              </a:rPr>
              <a:t>Constantine</a:t>
            </a:r>
            <a:endParaRPr lang="en-US" sz="4000" dirty="0">
              <a:solidFill>
                <a:prstClr val="black"/>
              </a:solidFill>
              <a:latin typeface="Calibri"/>
            </a:endParaRPr>
          </a:p>
        </p:txBody>
      </p:sp>
      <p:sp>
        <p:nvSpPr>
          <p:cNvPr id="12" name="TextBox 11"/>
          <p:cNvSpPr txBox="1"/>
          <p:nvPr/>
        </p:nvSpPr>
        <p:spPr>
          <a:xfrm>
            <a:off x="8534400" y="3072826"/>
            <a:ext cx="1905000" cy="584775"/>
          </a:xfrm>
          <a:prstGeom prst="rect">
            <a:avLst/>
          </a:prstGeom>
          <a:noFill/>
        </p:spPr>
        <p:txBody>
          <a:bodyPr wrap="square" rtlCol="0">
            <a:spAutoFit/>
          </a:bodyPr>
          <a:lstStyle/>
          <a:p>
            <a:r>
              <a:rPr lang="en-US" sz="3200" strike="sngStrike" dirty="0" err="1">
                <a:solidFill>
                  <a:prstClr val="black"/>
                </a:solidFill>
                <a:latin typeface="Calibri"/>
              </a:rPr>
              <a:t>Maxintius</a:t>
            </a:r>
            <a:endParaRPr lang="en-US" sz="4000" strike="sngStrike" dirty="0">
              <a:solidFill>
                <a:prstClr val="black"/>
              </a:solidFill>
              <a:latin typeface="Calibri"/>
            </a:endParaRPr>
          </a:p>
        </p:txBody>
      </p:sp>
      <p:cxnSp>
        <p:nvCxnSpPr>
          <p:cNvPr id="14" name="Straight Connector 13"/>
          <p:cNvCxnSpPr/>
          <p:nvPr/>
        </p:nvCxnSpPr>
        <p:spPr>
          <a:xfrm rot="5400000">
            <a:off x="4572000" y="3810000"/>
            <a:ext cx="3048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
        <p:nvSpPr>
          <p:cNvPr id="13" name="TextBox 12"/>
          <p:cNvSpPr txBox="1"/>
          <p:nvPr/>
        </p:nvSpPr>
        <p:spPr>
          <a:xfrm>
            <a:off x="3200400" y="3758626"/>
            <a:ext cx="1600200" cy="584775"/>
          </a:xfrm>
          <a:prstGeom prst="rect">
            <a:avLst/>
          </a:prstGeom>
          <a:noFill/>
        </p:spPr>
        <p:txBody>
          <a:bodyPr wrap="square" rtlCol="0">
            <a:spAutoFit/>
          </a:bodyPr>
          <a:lstStyle/>
          <a:p>
            <a:r>
              <a:rPr lang="en-US" sz="3200" dirty="0" err="1">
                <a:solidFill>
                  <a:prstClr val="black"/>
                </a:solidFill>
                <a:latin typeface="Calibri"/>
              </a:rPr>
              <a:t>Licinius</a:t>
            </a:r>
            <a:endParaRPr lang="en-US" sz="4000" dirty="0">
              <a:solidFill>
                <a:prstClr val="black"/>
              </a:solidFill>
              <a:latin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pic>
        <p:nvPicPr>
          <p:cNvPr id="116738" name="Picture 2" descr="File:Labarum of Constantine the Great.svg">
            <a:hlinkClick r:id="rId4"/>
          </p:cNvPr>
          <p:cNvPicPr>
            <a:picLocks noChangeAspect="1" noChangeArrowheads="1"/>
          </p:cNvPicPr>
          <p:nvPr/>
        </p:nvPicPr>
        <p:blipFill>
          <a:blip r:embed="rId5" cstate="print"/>
          <a:srcRect/>
          <a:stretch>
            <a:fillRect/>
          </a:stretch>
        </p:blipFill>
        <p:spPr bwMode="auto">
          <a:xfrm>
            <a:off x="4648201" y="1066800"/>
            <a:ext cx="2638425" cy="3867150"/>
          </a:xfrm>
          <a:prstGeom prst="rect">
            <a:avLst/>
          </a:prstGeom>
          <a:noFill/>
        </p:spPr>
      </p:pic>
      <p:sp>
        <p:nvSpPr>
          <p:cNvPr id="16" name="Content Placeholder 15"/>
          <p:cNvSpPr>
            <a:spLocks noGrp="1"/>
          </p:cNvSpPr>
          <p:nvPr>
            <p:ph idx="1"/>
          </p:nvPr>
        </p:nvSpPr>
        <p:spPr/>
        <p:txBody>
          <a:bodyPr/>
          <a:lstStyle/>
          <a:p>
            <a:endParaRPr lang="en-US"/>
          </a:p>
        </p:txBody>
      </p:sp>
      <p:sp>
        <p:nvSpPr>
          <p:cNvPr id="17" name="Content Placeholder 2"/>
          <p:cNvSpPr txBox="1">
            <a:spLocks/>
          </p:cNvSpPr>
          <p:nvPr/>
        </p:nvSpPr>
        <p:spPr>
          <a:xfrm>
            <a:off x="3352800" y="57610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5" name="TextBox 4"/>
          <p:cNvSpPr txBox="1"/>
          <p:nvPr/>
        </p:nvSpPr>
        <p:spPr>
          <a:xfrm>
            <a:off x="5105400" y="2263914"/>
            <a:ext cx="2514600" cy="707886"/>
          </a:xfrm>
          <a:prstGeom prst="rect">
            <a:avLst/>
          </a:prstGeom>
          <a:noFill/>
        </p:spPr>
        <p:txBody>
          <a:bodyPr wrap="square" rtlCol="0">
            <a:spAutoFit/>
          </a:bodyPr>
          <a:lstStyle/>
          <a:p>
            <a:r>
              <a:rPr lang="en-US" sz="4000" dirty="0">
                <a:solidFill>
                  <a:prstClr val="black"/>
                </a:solidFill>
                <a:latin typeface="Calibri"/>
              </a:rPr>
              <a:t>East/West</a:t>
            </a:r>
          </a:p>
        </p:txBody>
      </p:sp>
      <p:sp>
        <p:nvSpPr>
          <p:cNvPr id="7" name="TextBox 6"/>
          <p:cNvSpPr txBox="1"/>
          <p:nvPr/>
        </p:nvSpPr>
        <p:spPr>
          <a:xfrm>
            <a:off x="3657600" y="1295400"/>
            <a:ext cx="5181600" cy="707886"/>
          </a:xfrm>
          <a:prstGeom prst="rect">
            <a:avLst/>
          </a:prstGeom>
          <a:noFill/>
        </p:spPr>
        <p:txBody>
          <a:bodyPr wrap="square" rtlCol="0">
            <a:spAutoFit/>
          </a:bodyPr>
          <a:lstStyle/>
          <a:p>
            <a:r>
              <a:rPr lang="en-US" sz="4000" dirty="0">
                <a:solidFill>
                  <a:prstClr val="black"/>
                </a:solidFill>
                <a:latin typeface="Calibri"/>
              </a:rPr>
              <a:t>Roman Emperors 324</a:t>
            </a:r>
          </a:p>
        </p:txBody>
      </p:sp>
      <p:sp>
        <p:nvSpPr>
          <p:cNvPr id="9" name="TextBox 8"/>
          <p:cNvSpPr txBox="1"/>
          <p:nvPr/>
        </p:nvSpPr>
        <p:spPr>
          <a:xfrm>
            <a:off x="2209800" y="3072826"/>
            <a:ext cx="1600200" cy="584775"/>
          </a:xfrm>
          <a:prstGeom prst="rect">
            <a:avLst/>
          </a:prstGeom>
          <a:noFill/>
        </p:spPr>
        <p:txBody>
          <a:bodyPr wrap="square" rtlCol="0">
            <a:spAutoFit/>
          </a:bodyPr>
          <a:lstStyle/>
          <a:p>
            <a:r>
              <a:rPr lang="en-US" sz="3200" strike="sngStrike" dirty="0">
                <a:solidFill>
                  <a:prstClr val="black"/>
                </a:solidFill>
                <a:latin typeface="Calibri"/>
              </a:rPr>
              <a:t>Galerius</a:t>
            </a:r>
            <a:endParaRPr lang="en-US" sz="4000" strike="sngStrike" dirty="0">
              <a:solidFill>
                <a:prstClr val="black"/>
              </a:solidFill>
              <a:latin typeface="Calibri"/>
            </a:endParaRPr>
          </a:p>
        </p:txBody>
      </p:sp>
      <p:sp>
        <p:nvSpPr>
          <p:cNvPr id="10" name="TextBox 9"/>
          <p:cNvSpPr txBox="1"/>
          <p:nvPr/>
        </p:nvSpPr>
        <p:spPr>
          <a:xfrm>
            <a:off x="4038600" y="3072826"/>
            <a:ext cx="1600200" cy="584775"/>
          </a:xfrm>
          <a:prstGeom prst="rect">
            <a:avLst/>
          </a:prstGeom>
          <a:noFill/>
        </p:spPr>
        <p:txBody>
          <a:bodyPr wrap="square" rtlCol="0">
            <a:spAutoFit/>
          </a:bodyPr>
          <a:lstStyle/>
          <a:p>
            <a:r>
              <a:rPr lang="en-US" sz="3200" strike="sngStrike" dirty="0">
                <a:solidFill>
                  <a:prstClr val="black"/>
                </a:solidFill>
                <a:latin typeface="Calibri"/>
              </a:rPr>
              <a:t>Severus</a:t>
            </a:r>
            <a:endParaRPr lang="en-US" sz="4000" strike="sngStrike" dirty="0">
              <a:solidFill>
                <a:prstClr val="black"/>
              </a:solidFill>
              <a:latin typeface="Calibri"/>
            </a:endParaRPr>
          </a:p>
        </p:txBody>
      </p:sp>
      <p:sp>
        <p:nvSpPr>
          <p:cNvPr id="11" name="TextBox 10"/>
          <p:cNvSpPr txBox="1"/>
          <p:nvPr/>
        </p:nvSpPr>
        <p:spPr>
          <a:xfrm>
            <a:off x="6248400" y="3072826"/>
            <a:ext cx="2209800" cy="584775"/>
          </a:xfrm>
          <a:prstGeom prst="rect">
            <a:avLst/>
          </a:prstGeom>
          <a:noFill/>
        </p:spPr>
        <p:txBody>
          <a:bodyPr wrap="square" rtlCol="0">
            <a:spAutoFit/>
          </a:bodyPr>
          <a:lstStyle/>
          <a:p>
            <a:r>
              <a:rPr lang="en-US" sz="3200" dirty="0">
                <a:solidFill>
                  <a:prstClr val="black"/>
                </a:solidFill>
                <a:latin typeface="Calibri"/>
              </a:rPr>
              <a:t>Constantine</a:t>
            </a:r>
            <a:endParaRPr lang="en-US" sz="4000" dirty="0">
              <a:solidFill>
                <a:prstClr val="black"/>
              </a:solidFill>
              <a:latin typeface="Calibri"/>
            </a:endParaRPr>
          </a:p>
        </p:txBody>
      </p:sp>
      <p:sp>
        <p:nvSpPr>
          <p:cNvPr id="12" name="TextBox 11"/>
          <p:cNvSpPr txBox="1"/>
          <p:nvPr/>
        </p:nvSpPr>
        <p:spPr>
          <a:xfrm>
            <a:off x="8534400" y="3072826"/>
            <a:ext cx="1905000" cy="584775"/>
          </a:xfrm>
          <a:prstGeom prst="rect">
            <a:avLst/>
          </a:prstGeom>
          <a:noFill/>
        </p:spPr>
        <p:txBody>
          <a:bodyPr wrap="square" rtlCol="0">
            <a:spAutoFit/>
          </a:bodyPr>
          <a:lstStyle/>
          <a:p>
            <a:r>
              <a:rPr lang="en-US" sz="3200" strike="sngStrike" dirty="0" err="1">
                <a:solidFill>
                  <a:prstClr val="black"/>
                </a:solidFill>
                <a:latin typeface="Calibri"/>
              </a:rPr>
              <a:t>Maxintius</a:t>
            </a:r>
            <a:endParaRPr lang="en-US" sz="4000" strike="sngStrike" dirty="0">
              <a:solidFill>
                <a:prstClr val="black"/>
              </a:solidFill>
              <a:latin typeface="Calibri"/>
            </a:endParaRPr>
          </a:p>
        </p:txBody>
      </p:sp>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
        <p:nvSpPr>
          <p:cNvPr id="13" name="TextBox 12"/>
          <p:cNvSpPr txBox="1"/>
          <p:nvPr/>
        </p:nvSpPr>
        <p:spPr>
          <a:xfrm>
            <a:off x="3200400" y="3758626"/>
            <a:ext cx="1600200" cy="584775"/>
          </a:xfrm>
          <a:prstGeom prst="rect">
            <a:avLst/>
          </a:prstGeom>
          <a:noFill/>
        </p:spPr>
        <p:txBody>
          <a:bodyPr wrap="square" rtlCol="0">
            <a:spAutoFit/>
          </a:bodyPr>
          <a:lstStyle/>
          <a:p>
            <a:r>
              <a:rPr lang="en-US" sz="3200" strike="sngStrike" dirty="0" err="1">
                <a:solidFill>
                  <a:prstClr val="black"/>
                </a:solidFill>
                <a:latin typeface="Calibri"/>
              </a:rPr>
              <a:t>Licinius</a:t>
            </a:r>
            <a:endParaRPr lang="en-US" sz="4000" strike="sngStrike" dirty="0">
              <a:solidFill>
                <a:prstClr val="black"/>
              </a:solidFill>
              <a:latin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pic>
        <p:nvPicPr>
          <p:cNvPr id="12292" name="Picture 4" descr="http://www.encyclopedia.edwardtbabinski.us/who/a/arius/arius.jpg"/>
          <p:cNvPicPr>
            <a:picLocks noChangeAspect="1" noChangeArrowheads="1"/>
          </p:cNvPicPr>
          <p:nvPr/>
        </p:nvPicPr>
        <p:blipFill>
          <a:blip r:embed="rId4" cstate="print"/>
          <a:srcRect/>
          <a:stretch>
            <a:fillRect/>
          </a:stretch>
        </p:blipFill>
        <p:spPr bwMode="auto">
          <a:xfrm>
            <a:off x="7467600" y="1962150"/>
            <a:ext cx="2381250" cy="2228850"/>
          </a:xfrm>
          <a:prstGeom prst="rect">
            <a:avLst/>
          </a:prstGeom>
          <a:noFill/>
        </p:spPr>
      </p:pic>
      <p:sp>
        <p:nvSpPr>
          <p:cNvPr id="10" name="Rectangle 9"/>
          <p:cNvSpPr/>
          <p:nvPr/>
        </p:nvSpPr>
        <p:spPr>
          <a:xfrm>
            <a:off x="2514600" y="1447800"/>
            <a:ext cx="4876800" cy="2806922"/>
          </a:xfrm>
          <a:prstGeom prst="rect">
            <a:avLst/>
          </a:prstGeom>
        </p:spPr>
        <p:txBody>
          <a:bodyPr wrap="square">
            <a:spAutoFit/>
          </a:bodyPr>
          <a:lstStyle/>
          <a:p>
            <a:pPr marL="1381125" indent="-1381125">
              <a:lnSpc>
                <a:spcPct val="90000"/>
              </a:lnSpc>
              <a:defRPr/>
            </a:pPr>
            <a:r>
              <a:rPr lang="en-US" sz="2800" b="1" dirty="0">
                <a:solidFill>
                  <a:prstClr val="black"/>
                </a:solidFill>
                <a:latin typeface="Calligrapher" pitchFamily="2" charset="0"/>
              </a:rPr>
              <a:t>Arius</a:t>
            </a:r>
            <a:r>
              <a:rPr lang="en-US" sz="2800" dirty="0">
                <a:solidFill>
                  <a:prstClr val="black"/>
                </a:solidFill>
                <a:latin typeface="Calligrapher" pitchFamily="2" charset="0"/>
              </a:rPr>
              <a:t>:</a:t>
            </a:r>
            <a:r>
              <a:rPr lang="en-US" sz="2800" dirty="0">
                <a:solidFill>
                  <a:prstClr val="black"/>
                </a:solidFill>
                <a:latin typeface="Calibri"/>
              </a:rPr>
              <a:t> 	</a:t>
            </a:r>
          </a:p>
          <a:p>
            <a:pPr>
              <a:lnSpc>
                <a:spcPct val="90000"/>
              </a:lnSpc>
              <a:defRPr/>
            </a:pPr>
            <a:r>
              <a:rPr lang="en-US" sz="2800" dirty="0">
                <a:solidFill>
                  <a:prstClr val="black"/>
                </a:solidFill>
                <a:latin typeface="Calibri"/>
              </a:rPr>
              <a:t>Believed that Christ is not eternally God but a creation of God the Father, having his genesis/“</a:t>
            </a:r>
            <a:r>
              <a:rPr lang="en-US" sz="2800" dirty="0" err="1">
                <a:solidFill>
                  <a:prstClr val="black"/>
                </a:solidFill>
                <a:latin typeface="Calibri"/>
              </a:rPr>
              <a:t>begotteness</a:t>
            </a:r>
            <a:r>
              <a:rPr lang="en-US" sz="2800" dirty="0">
                <a:solidFill>
                  <a:prstClr val="black"/>
                </a:solidFill>
                <a:latin typeface="Calibri"/>
              </a:rPr>
              <a:t>” in eternity past. He is the first created being. </a:t>
            </a:r>
            <a:endParaRPr lang="en-US" sz="2800" b="1" dirty="0">
              <a:solidFill>
                <a:prstClr val="black"/>
              </a:solidFill>
              <a:latin typeface="Calibri"/>
            </a:endParaRPr>
          </a:p>
        </p:txBody>
      </p:sp>
      <p:sp>
        <p:nvSpPr>
          <p:cNvPr id="12" name="Content Placeholder 2"/>
          <p:cNvSpPr txBox="1">
            <a:spLocks/>
          </p:cNvSpPr>
          <p:nvPr/>
        </p:nvSpPr>
        <p:spPr>
          <a:xfrm>
            <a:off x="3352800" y="57610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pic>
        <p:nvPicPr>
          <p:cNvPr id="12292" name="Picture 4" descr="http://www.encyclopedia.edwardtbabinski.us/who/a/arius/arius.jpg"/>
          <p:cNvPicPr>
            <a:picLocks noChangeAspect="1" noChangeArrowheads="1"/>
          </p:cNvPicPr>
          <p:nvPr/>
        </p:nvPicPr>
        <p:blipFill>
          <a:blip r:embed="rId4" cstate="print"/>
          <a:srcRect/>
          <a:stretch>
            <a:fillRect/>
          </a:stretch>
        </p:blipFill>
        <p:spPr bwMode="auto">
          <a:xfrm>
            <a:off x="7467600" y="1962150"/>
            <a:ext cx="2381250" cy="2228850"/>
          </a:xfrm>
          <a:prstGeom prst="rect">
            <a:avLst/>
          </a:prstGeom>
          <a:noFill/>
        </p:spPr>
      </p:pic>
      <p:sp>
        <p:nvSpPr>
          <p:cNvPr id="10" name="Rectangle 9"/>
          <p:cNvSpPr/>
          <p:nvPr/>
        </p:nvSpPr>
        <p:spPr>
          <a:xfrm>
            <a:off x="2057400" y="2000477"/>
            <a:ext cx="5029200" cy="3582519"/>
          </a:xfrm>
          <a:prstGeom prst="rect">
            <a:avLst/>
          </a:prstGeom>
        </p:spPr>
        <p:txBody>
          <a:bodyPr wrap="square">
            <a:spAutoFit/>
          </a:bodyPr>
          <a:lstStyle/>
          <a:p>
            <a:pPr>
              <a:lnSpc>
                <a:spcPct val="90000"/>
              </a:lnSpc>
              <a:defRPr/>
            </a:pPr>
            <a:r>
              <a:rPr lang="en-US" sz="3600" dirty="0">
                <a:solidFill>
                  <a:prstClr val="black"/>
                </a:solidFill>
                <a:latin typeface="Calligrapher" pitchFamily="2" charset="0"/>
              </a:rPr>
              <a:t>“If the Father begat the son, he that was begotten had a beginning of existence; hence it is clear that there was a time when the son was not.”</a:t>
            </a:r>
          </a:p>
          <a:p>
            <a:pPr algn="r">
              <a:lnSpc>
                <a:spcPct val="90000"/>
              </a:lnSpc>
              <a:defRPr/>
            </a:pPr>
            <a:r>
              <a:rPr lang="en-US" sz="3600" dirty="0">
                <a:solidFill>
                  <a:prstClr val="black"/>
                </a:solidFill>
                <a:latin typeface="Calligrapher" pitchFamily="2" charset="0"/>
              </a:rPr>
              <a:t>-Arius</a:t>
            </a:r>
            <a:endParaRPr lang="en-US" sz="3600" dirty="0">
              <a:solidFill>
                <a:prstClr val="black"/>
              </a:solidFill>
              <a:latin typeface="Calibri"/>
            </a:endParaRPr>
          </a:p>
        </p:txBody>
      </p:sp>
      <p:sp>
        <p:nvSpPr>
          <p:cNvPr id="12" name="Content Placeholder 2"/>
          <p:cNvSpPr txBox="1">
            <a:spLocks/>
          </p:cNvSpPr>
          <p:nvPr/>
        </p:nvSpPr>
        <p:spPr>
          <a:xfrm>
            <a:off x="3352800" y="57610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pic>
        <p:nvPicPr>
          <p:cNvPr id="141314" name="Picture 2" descr="http://fluffykins0.files.wordpress.com/2011/02/musical_note.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6400800" y="762001"/>
            <a:ext cx="3905250" cy="5229225"/>
          </a:xfrm>
          <a:prstGeom prst="rect">
            <a:avLst/>
          </a:prstGeom>
          <a:noFill/>
        </p:spPr>
      </p:pic>
      <p:sp>
        <p:nvSpPr>
          <p:cNvPr id="10" name="Rectangle 9"/>
          <p:cNvSpPr/>
          <p:nvPr/>
        </p:nvSpPr>
        <p:spPr>
          <a:xfrm>
            <a:off x="3200400" y="816686"/>
            <a:ext cx="8305800" cy="4745915"/>
          </a:xfrm>
          <a:prstGeom prst="rect">
            <a:avLst/>
          </a:prstGeom>
        </p:spPr>
        <p:txBody>
          <a:bodyPr wrap="square">
            <a:spAutoFit/>
          </a:bodyPr>
          <a:lstStyle/>
          <a:p>
            <a:pPr>
              <a:lnSpc>
                <a:spcPct val="90000"/>
              </a:lnSpc>
              <a:defRPr/>
            </a:pPr>
            <a:r>
              <a:rPr lang="en-US" sz="2800" dirty="0">
                <a:solidFill>
                  <a:prstClr val="black"/>
                </a:solidFill>
                <a:latin typeface="Calligrapher" pitchFamily="2" charset="0"/>
              </a:rPr>
              <a:t>The uncreated God has made the Son</a:t>
            </a:r>
          </a:p>
          <a:p>
            <a:pPr>
              <a:lnSpc>
                <a:spcPct val="90000"/>
              </a:lnSpc>
              <a:defRPr/>
            </a:pPr>
            <a:r>
              <a:rPr lang="en-US" sz="2800" dirty="0">
                <a:solidFill>
                  <a:prstClr val="black"/>
                </a:solidFill>
                <a:latin typeface="Calligrapher" pitchFamily="2" charset="0"/>
              </a:rPr>
              <a:t>A beginning of things created,</a:t>
            </a:r>
          </a:p>
          <a:p>
            <a:pPr>
              <a:lnSpc>
                <a:spcPct val="90000"/>
              </a:lnSpc>
              <a:defRPr/>
            </a:pPr>
            <a:r>
              <a:rPr lang="en-US" sz="2800" dirty="0">
                <a:solidFill>
                  <a:prstClr val="black"/>
                </a:solidFill>
                <a:latin typeface="Calligrapher" pitchFamily="2" charset="0"/>
              </a:rPr>
              <a:t>And by adoption has God made the Son</a:t>
            </a:r>
          </a:p>
          <a:p>
            <a:pPr>
              <a:lnSpc>
                <a:spcPct val="90000"/>
              </a:lnSpc>
              <a:defRPr/>
            </a:pPr>
            <a:r>
              <a:rPr lang="en-US" sz="2800" dirty="0">
                <a:solidFill>
                  <a:prstClr val="black"/>
                </a:solidFill>
                <a:latin typeface="Calligrapher" pitchFamily="2" charset="0"/>
              </a:rPr>
              <a:t>Into an advancement of himself.</a:t>
            </a:r>
          </a:p>
          <a:p>
            <a:pPr>
              <a:lnSpc>
                <a:spcPct val="90000"/>
              </a:lnSpc>
              <a:defRPr/>
            </a:pPr>
            <a:r>
              <a:rPr lang="en-US" sz="2800" dirty="0">
                <a:solidFill>
                  <a:prstClr val="black"/>
                </a:solidFill>
                <a:latin typeface="Calligrapher" pitchFamily="2" charset="0"/>
              </a:rPr>
              <a:t>Yet the Son’s substance is </a:t>
            </a:r>
          </a:p>
          <a:p>
            <a:pPr>
              <a:lnSpc>
                <a:spcPct val="90000"/>
              </a:lnSpc>
              <a:defRPr/>
            </a:pPr>
            <a:r>
              <a:rPr lang="en-US" sz="2800" dirty="0">
                <a:solidFill>
                  <a:prstClr val="black"/>
                </a:solidFill>
                <a:latin typeface="Calligrapher" pitchFamily="2" charset="0"/>
              </a:rPr>
              <a:t>Removed from the substance of the Father:</a:t>
            </a:r>
          </a:p>
          <a:p>
            <a:pPr>
              <a:lnSpc>
                <a:spcPct val="90000"/>
              </a:lnSpc>
              <a:defRPr/>
            </a:pPr>
            <a:r>
              <a:rPr lang="en-US" sz="2800" dirty="0">
                <a:solidFill>
                  <a:prstClr val="black"/>
                </a:solidFill>
                <a:latin typeface="Calligrapher" pitchFamily="2" charset="0"/>
              </a:rPr>
              <a:t>The Son is not equal to the Father,</a:t>
            </a:r>
          </a:p>
          <a:p>
            <a:pPr>
              <a:lnSpc>
                <a:spcPct val="90000"/>
              </a:lnSpc>
              <a:defRPr/>
            </a:pPr>
            <a:r>
              <a:rPr lang="en-US" sz="2800" dirty="0">
                <a:solidFill>
                  <a:prstClr val="black"/>
                </a:solidFill>
                <a:latin typeface="Calligrapher" pitchFamily="2" charset="0"/>
              </a:rPr>
              <a:t>Nor does he share the same substance.</a:t>
            </a:r>
          </a:p>
          <a:p>
            <a:pPr>
              <a:lnSpc>
                <a:spcPct val="90000"/>
              </a:lnSpc>
              <a:defRPr/>
            </a:pPr>
            <a:r>
              <a:rPr lang="en-US" sz="2800" dirty="0">
                <a:solidFill>
                  <a:prstClr val="black"/>
                </a:solidFill>
                <a:latin typeface="Calligrapher" pitchFamily="2" charset="0"/>
              </a:rPr>
              <a:t>God is the all-wise Father,</a:t>
            </a:r>
          </a:p>
          <a:p>
            <a:pPr>
              <a:lnSpc>
                <a:spcPct val="90000"/>
              </a:lnSpc>
              <a:defRPr/>
            </a:pPr>
            <a:r>
              <a:rPr lang="en-US" sz="2800" dirty="0">
                <a:solidFill>
                  <a:prstClr val="black"/>
                </a:solidFill>
                <a:latin typeface="Calligrapher" pitchFamily="2" charset="0"/>
              </a:rPr>
              <a:t>And the Son is the teacher of his mysteries.</a:t>
            </a:r>
          </a:p>
          <a:p>
            <a:pPr>
              <a:lnSpc>
                <a:spcPct val="90000"/>
              </a:lnSpc>
              <a:defRPr/>
            </a:pPr>
            <a:r>
              <a:rPr lang="en-US" sz="2800" dirty="0">
                <a:solidFill>
                  <a:prstClr val="black"/>
                </a:solidFill>
                <a:latin typeface="Calligrapher" pitchFamily="2" charset="0"/>
              </a:rPr>
              <a:t>The members of the Holy Trinity</a:t>
            </a:r>
          </a:p>
          <a:p>
            <a:pPr>
              <a:lnSpc>
                <a:spcPct val="90000"/>
              </a:lnSpc>
              <a:defRPr/>
            </a:pPr>
            <a:r>
              <a:rPr lang="en-US" sz="2800" dirty="0">
                <a:solidFill>
                  <a:prstClr val="black"/>
                </a:solidFill>
                <a:latin typeface="Calligrapher" pitchFamily="2" charset="0"/>
              </a:rPr>
              <a:t>Share unequal glories.</a:t>
            </a:r>
            <a:endParaRPr lang="en-US" sz="2800" dirty="0">
              <a:solidFill>
                <a:prstClr val="black"/>
              </a:solidFill>
              <a:latin typeface="Calibri"/>
            </a:endParaRPr>
          </a:p>
        </p:txBody>
      </p:sp>
      <p:sp>
        <p:nvSpPr>
          <p:cNvPr id="12" name="Content Placeholder 2"/>
          <p:cNvSpPr txBox="1">
            <a:spLocks/>
          </p:cNvSpPr>
          <p:nvPr/>
        </p:nvSpPr>
        <p:spPr>
          <a:xfrm>
            <a:off x="3352800" y="57610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2" name="Content Placeholder 2"/>
          <p:cNvSpPr txBox="1">
            <a:spLocks/>
          </p:cNvSpPr>
          <p:nvPr/>
        </p:nvSpPr>
        <p:spPr>
          <a:xfrm>
            <a:off x="3352800" y="57610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
        <p:nvSpPr>
          <p:cNvPr id="13" name="Rectangle 9"/>
          <p:cNvSpPr>
            <a:spLocks noChangeArrowheads="1"/>
          </p:cNvSpPr>
          <p:nvPr/>
        </p:nvSpPr>
        <p:spPr bwMode="auto">
          <a:xfrm>
            <a:off x="1524000" y="1600200"/>
            <a:ext cx="9144000" cy="838200"/>
          </a:xfrm>
          <a:prstGeom prst="rect">
            <a:avLst/>
          </a:prstGeom>
          <a:solidFill>
            <a:srgbClr val="DDDDDD"/>
          </a:solidFill>
          <a:ln w="9525" algn="ctr">
            <a:noFill/>
            <a:miter lim="800000"/>
            <a:headEnd/>
            <a:tailEnd/>
          </a:ln>
        </p:spPr>
        <p:txBody>
          <a:bodyPr wrap="none" anchor="ctr"/>
          <a:lstStyle/>
          <a:p>
            <a:r>
              <a:rPr lang="en-US" sz="3600" b="1" dirty="0">
                <a:solidFill>
                  <a:prstClr val="black"/>
                </a:solidFill>
                <a:latin typeface="Bradley Hand ITC" pitchFamily="66" charset="0"/>
              </a:rPr>
              <a:t>God</a:t>
            </a:r>
          </a:p>
        </p:txBody>
      </p:sp>
      <p:sp>
        <p:nvSpPr>
          <p:cNvPr id="14" name="Line 4"/>
          <p:cNvSpPr>
            <a:spLocks noChangeShapeType="1"/>
          </p:cNvSpPr>
          <p:nvPr/>
        </p:nvSpPr>
        <p:spPr bwMode="auto">
          <a:xfrm>
            <a:off x="5486400" y="1295400"/>
            <a:ext cx="0" cy="4267200"/>
          </a:xfrm>
          <a:prstGeom prst="line">
            <a:avLst/>
          </a:prstGeom>
          <a:noFill/>
          <a:ln w="38100">
            <a:solidFill>
              <a:schemeClr val="tx1"/>
            </a:solidFill>
            <a:prstDash val="dash"/>
            <a:round/>
            <a:headEnd/>
            <a:tailEnd/>
          </a:ln>
          <a:effectLst/>
        </p:spPr>
        <p:txBody>
          <a:bodyPr wrap="none" anchor="ctr"/>
          <a:lstStyle/>
          <a:p>
            <a:pPr>
              <a:defRPr/>
            </a:pPr>
            <a:endParaRPr lang="en-US">
              <a:solidFill>
                <a:prstClr val="black"/>
              </a:solidFill>
              <a:latin typeface="Calibri"/>
            </a:endParaRPr>
          </a:p>
        </p:txBody>
      </p:sp>
      <p:sp>
        <p:nvSpPr>
          <p:cNvPr id="15" name="AutoShape 5"/>
          <p:cNvSpPr>
            <a:spLocks noChangeArrowheads="1"/>
          </p:cNvSpPr>
          <p:nvPr/>
        </p:nvSpPr>
        <p:spPr bwMode="auto">
          <a:xfrm>
            <a:off x="4419600" y="2895600"/>
            <a:ext cx="3886200" cy="1219200"/>
          </a:xfrm>
          <a:prstGeom prst="rightArrow">
            <a:avLst>
              <a:gd name="adj1" fmla="val 50000"/>
              <a:gd name="adj2" fmla="val 79688"/>
            </a:avLst>
          </a:prstGeom>
          <a:solidFill>
            <a:schemeClr val="bg1"/>
          </a:solidFill>
          <a:ln w="9525" algn="ctr">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r>
              <a:rPr lang="en-US" sz="3600" b="1">
                <a:solidFill>
                  <a:prstClr val="black"/>
                </a:solidFill>
                <a:latin typeface="Bradley Hand ITC" pitchFamily="66" charset="0"/>
              </a:rPr>
              <a:t>Christ</a:t>
            </a:r>
          </a:p>
        </p:txBody>
      </p:sp>
      <p:sp>
        <p:nvSpPr>
          <p:cNvPr id="16" name="AutoShape 6"/>
          <p:cNvSpPr>
            <a:spLocks noChangeArrowheads="1"/>
          </p:cNvSpPr>
          <p:nvPr/>
        </p:nvSpPr>
        <p:spPr bwMode="auto">
          <a:xfrm>
            <a:off x="5486400" y="4191000"/>
            <a:ext cx="2819400" cy="1219200"/>
          </a:xfrm>
          <a:prstGeom prst="rightArrow">
            <a:avLst>
              <a:gd name="adj1" fmla="val 50000"/>
              <a:gd name="adj2" fmla="val 57813"/>
            </a:avLst>
          </a:prstGeom>
          <a:solidFill>
            <a:schemeClr val="bg1"/>
          </a:solidFill>
          <a:ln w="9525" algn="ctr">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r>
              <a:rPr lang="en-US" sz="2400" b="1">
                <a:solidFill>
                  <a:prstClr val="black"/>
                </a:solidFill>
                <a:latin typeface="Bradley Hand ITC" pitchFamily="66" charset="0"/>
              </a:rPr>
              <a:t>All other Creatures</a:t>
            </a:r>
          </a:p>
        </p:txBody>
      </p:sp>
      <p:sp>
        <p:nvSpPr>
          <p:cNvPr id="17" name="Text Box 8"/>
          <p:cNvSpPr txBox="1">
            <a:spLocks noChangeArrowheads="1"/>
          </p:cNvSpPr>
          <p:nvPr/>
        </p:nvSpPr>
        <p:spPr bwMode="auto">
          <a:xfrm>
            <a:off x="3233739" y="1219200"/>
            <a:ext cx="1900007" cy="369332"/>
          </a:xfrm>
          <a:prstGeom prst="rect">
            <a:avLst/>
          </a:prstGeom>
          <a:noFill/>
          <a:ln w="9525" algn="ctr">
            <a:noFill/>
            <a:miter lim="800000"/>
            <a:headEnd/>
            <a:tailEnd/>
          </a:ln>
        </p:spPr>
        <p:txBody>
          <a:bodyPr wrap="none">
            <a:spAutoFit/>
          </a:bodyPr>
          <a:lstStyle/>
          <a:p>
            <a:r>
              <a:rPr lang="en-US">
                <a:solidFill>
                  <a:prstClr val="black"/>
                </a:solidFill>
                <a:latin typeface="Perpetua Titling MT" pitchFamily="18" charset="0"/>
              </a:rPr>
              <a:t>Eternity Past</a:t>
            </a:r>
          </a:p>
        </p:txBody>
      </p:sp>
      <p:sp>
        <p:nvSpPr>
          <p:cNvPr id="18" name="Text Box 7"/>
          <p:cNvSpPr txBox="1">
            <a:spLocks noChangeArrowheads="1"/>
          </p:cNvSpPr>
          <p:nvPr/>
        </p:nvSpPr>
        <p:spPr bwMode="auto">
          <a:xfrm>
            <a:off x="5486400" y="1219200"/>
            <a:ext cx="721672" cy="369332"/>
          </a:xfrm>
          <a:prstGeom prst="rect">
            <a:avLst/>
          </a:prstGeom>
          <a:noFill/>
          <a:ln w="9525" algn="ctr">
            <a:noFill/>
            <a:miter lim="800000"/>
            <a:headEnd/>
            <a:tailEnd/>
          </a:ln>
        </p:spPr>
        <p:txBody>
          <a:bodyPr wrap="none">
            <a:spAutoFit/>
          </a:bodyPr>
          <a:lstStyle/>
          <a:p>
            <a:r>
              <a:rPr lang="en-US">
                <a:solidFill>
                  <a:prstClr val="black"/>
                </a:solidFill>
                <a:latin typeface="Perpetua Titling MT" pitchFamily="18" charset="0"/>
              </a:rPr>
              <a:t>Time</a:t>
            </a:r>
          </a:p>
        </p:txBody>
      </p:sp>
      <p:sp>
        <p:nvSpPr>
          <p:cNvPr id="19" name="Line 11"/>
          <p:cNvSpPr>
            <a:spLocks noChangeShapeType="1"/>
          </p:cNvSpPr>
          <p:nvPr/>
        </p:nvSpPr>
        <p:spPr bwMode="auto">
          <a:xfrm>
            <a:off x="6264275" y="1447800"/>
            <a:ext cx="1295400" cy="0"/>
          </a:xfrm>
          <a:prstGeom prst="line">
            <a:avLst/>
          </a:prstGeom>
          <a:noFill/>
          <a:ln w="57150">
            <a:solidFill>
              <a:schemeClr val="tx1"/>
            </a:solidFill>
            <a:round/>
            <a:headEnd/>
            <a:tailEnd type="triangle" w="med" len="med"/>
          </a:ln>
          <a:effectLst/>
        </p:spPr>
        <p:txBody>
          <a:bodyPr wrap="none" anchor="ctr"/>
          <a:lstStyle/>
          <a:p>
            <a:pPr>
              <a:defRPr/>
            </a:pPr>
            <a:endParaRPr lang="en-US">
              <a:solidFill>
                <a:prstClr val="black"/>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7010400" y="4495801"/>
            <a:ext cx="3581400" cy="1173163"/>
          </a:xfrm>
        </p:spPr>
        <p:txBody>
          <a:bodyPr/>
          <a:lstStyle/>
          <a:p>
            <a:pPr>
              <a:buNone/>
            </a:pPr>
            <a:r>
              <a:rPr lang="en-US" dirty="0">
                <a:solidFill>
                  <a:srgbClr val="000000"/>
                </a:solidFill>
                <a:latin typeface="Gotham-Book"/>
                <a:cs typeface="Gotham-Book"/>
              </a:rPr>
              <a:t>Philosophy of History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0" name="Rectangle 9"/>
          <p:cNvSpPr/>
          <p:nvPr/>
        </p:nvSpPr>
        <p:spPr>
          <a:xfrm>
            <a:off x="1981200" y="1447801"/>
            <a:ext cx="5257800" cy="3582519"/>
          </a:xfrm>
          <a:prstGeom prst="rect">
            <a:avLst/>
          </a:prstGeom>
        </p:spPr>
        <p:txBody>
          <a:bodyPr wrap="square">
            <a:spAutoFit/>
          </a:bodyPr>
          <a:lstStyle/>
          <a:p>
            <a:pPr marL="1381125" indent="-1381125">
              <a:lnSpc>
                <a:spcPct val="90000"/>
              </a:lnSpc>
              <a:defRPr/>
            </a:pPr>
            <a:r>
              <a:rPr lang="en-US" sz="2800" b="1" dirty="0">
                <a:solidFill>
                  <a:prstClr val="black"/>
                </a:solidFill>
                <a:latin typeface="Calligrapher" pitchFamily="2" charset="0"/>
              </a:rPr>
              <a:t>Athanasius</a:t>
            </a:r>
            <a:r>
              <a:rPr lang="en-US" sz="2800" dirty="0">
                <a:solidFill>
                  <a:prstClr val="black"/>
                </a:solidFill>
                <a:latin typeface="Calligrapher" pitchFamily="2" charset="0"/>
              </a:rPr>
              <a:t>:</a:t>
            </a:r>
            <a:r>
              <a:rPr lang="en-US" sz="2800" dirty="0">
                <a:solidFill>
                  <a:prstClr val="black"/>
                </a:solidFill>
                <a:latin typeface="Calibri"/>
              </a:rPr>
              <a:t> </a:t>
            </a:r>
          </a:p>
          <a:p>
            <a:pPr marL="1381125" indent="-1381125">
              <a:lnSpc>
                <a:spcPct val="90000"/>
              </a:lnSpc>
              <a:defRPr/>
            </a:pPr>
            <a:r>
              <a:rPr lang="en-US" sz="2800" dirty="0">
                <a:solidFill>
                  <a:prstClr val="black"/>
                </a:solidFill>
                <a:latin typeface="Calibri"/>
              </a:rPr>
              <a:t>298 – 373 </a:t>
            </a:r>
          </a:p>
          <a:p>
            <a:pPr>
              <a:lnSpc>
                <a:spcPct val="90000"/>
              </a:lnSpc>
              <a:defRPr/>
            </a:pPr>
            <a:r>
              <a:rPr lang="en-US" sz="2800" dirty="0">
                <a:solidFill>
                  <a:prstClr val="black"/>
                </a:solidFill>
                <a:latin typeface="Calibri"/>
              </a:rPr>
              <a:t>Bishop (Pope) of Alexandria for 45 years, 17 of which were spend in five exiles due to the instigation of four emperors. He is best known for his stance against </a:t>
            </a:r>
            <a:r>
              <a:rPr lang="en-US" sz="2800" dirty="0" err="1">
                <a:solidFill>
                  <a:prstClr val="black"/>
                </a:solidFill>
                <a:latin typeface="Calibri"/>
              </a:rPr>
              <a:t>Arianism</a:t>
            </a:r>
            <a:r>
              <a:rPr lang="en-US" sz="2800" dirty="0">
                <a:solidFill>
                  <a:prstClr val="black"/>
                </a:solidFill>
                <a:latin typeface="Calibri"/>
              </a:rPr>
              <a:t> as an ardent defender of the Trinity. 	</a:t>
            </a:r>
            <a:endParaRPr lang="en-US" sz="2800" b="1" dirty="0">
              <a:solidFill>
                <a:prstClr val="black"/>
              </a:solidFill>
              <a:latin typeface="Calibri"/>
            </a:endParaRPr>
          </a:p>
        </p:txBody>
      </p:sp>
      <p:pic>
        <p:nvPicPr>
          <p:cNvPr id="122882" name="Picture 2" descr="http://saints.sqpn.com/sainta15.jpg"/>
          <p:cNvPicPr>
            <a:picLocks noChangeAspect="1" noChangeArrowheads="1"/>
          </p:cNvPicPr>
          <p:nvPr/>
        </p:nvPicPr>
        <p:blipFill>
          <a:blip r:embed="rId4" cstate="print"/>
          <a:srcRect/>
          <a:stretch>
            <a:fillRect/>
          </a:stretch>
        </p:blipFill>
        <p:spPr bwMode="auto">
          <a:xfrm>
            <a:off x="7315200" y="1066801"/>
            <a:ext cx="3086100" cy="4143375"/>
          </a:xfrm>
          <a:prstGeom prst="rect">
            <a:avLst/>
          </a:prstGeom>
          <a:noFill/>
        </p:spPr>
      </p:pic>
      <p:sp>
        <p:nvSpPr>
          <p:cNvPr id="7" name="Content Placeholder 2"/>
          <p:cNvSpPr txBox="1">
            <a:spLocks/>
          </p:cNvSpPr>
          <p:nvPr/>
        </p:nvSpPr>
        <p:spPr>
          <a:xfrm>
            <a:off x="3352800" y="57610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pic>
        <p:nvPicPr>
          <p:cNvPr id="10241" name="Picture 1" descr="C:\Users\Michael\Desktop\nicea.gif"/>
          <p:cNvPicPr>
            <a:picLocks noChangeAspect="1" noChangeArrowheads="1"/>
          </p:cNvPicPr>
          <p:nvPr/>
        </p:nvPicPr>
        <p:blipFill>
          <a:blip r:embed="rId4" cstate="print"/>
          <a:srcRect/>
          <a:stretch>
            <a:fillRect/>
          </a:stretch>
        </p:blipFill>
        <p:spPr bwMode="auto">
          <a:xfrm>
            <a:off x="6621644" y="809626"/>
            <a:ext cx="3360557" cy="4676775"/>
          </a:xfrm>
          <a:prstGeom prst="rect">
            <a:avLst/>
          </a:prstGeom>
          <a:noFill/>
        </p:spPr>
      </p:pic>
      <p:sp>
        <p:nvSpPr>
          <p:cNvPr id="9" name="Rectangle 8"/>
          <p:cNvSpPr/>
          <p:nvPr/>
        </p:nvSpPr>
        <p:spPr>
          <a:xfrm>
            <a:off x="1828800" y="1447801"/>
            <a:ext cx="4648200" cy="3194721"/>
          </a:xfrm>
          <a:prstGeom prst="rect">
            <a:avLst/>
          </a:prstGeom>
        </p:spPr>
        <p:txBody>
          <a:bodyPr wrap="square">
            <a:spAutoFit/>
          </a:bodyPr>
          <a:lstStyle/>
          <a:p>
            <a:pPr marL="1381125" indent="-1381125">
              <a:lnSpc>
                <a:spcPct val="90000"/>
              </a:lnSpc>
              <a:defRPr/>
            </a:pPr>
            <a:r>
              <a:rPr lang="en-US" sz="2800" b="1" dirty="0">
                <a:solidFill>
                  <a:prstClr val="black"/>
                </a:solidFill>
                <a:latin typeface="Calligrapher" pitchFamily="2" charset="0"/>
              </a:rPr>
              <a:t>Council of </a:t>
            </a:r>
            <a:r>
              <a:rPr lang="en-US" sz="2800" b="1" dirty="0" err="1">
                <a:solidFill>
                  <a:prstClr val="black"/>
                </a:solidFill>
                <a:latin typeface="Calligrapher" pitchFamily="2" charset="0"/>
              </a:rPr>
              <a:t>Nicea</a:t>
            </a:r>
            <a:endParaRPr lang="en-US" sz="2800" dirty="0">
              <a:solidFill>
                <a:prstClr val="black"/>
              </a:solidFill>
              <a:latin typeface="Calibri"/>
            </a:endParaRPr>
          </a:p>
          <a:p>
            <a:pPr marL="1381125" indent="-1381125">
              <a:lnSpc>
                <a:spcPct val="90000"/>
              </a:lnSpc>
              <a:defRPr/>
            </a:pPr>
            <a:r>
              <a:rPr lang="en-US" sz="2800" dirty="0">
                <a:solidFill>
                  <a:prstClr val="black"/>
                </a:solidFill>
                <a:latin typeface="Calibri"/>
              </a:rPr>
              <a:t>325</a:t>
            </a:r>
          </a:p>
          <a:p>
            <a:pPr>
              <a:lnSpc>
                <a:spcPct val="90000"/>
              </a:lnSpc>
              <a:defRPr/>
            </a:pPr>
            <a:r>
              <a:rPr lang="en-US" sz="2800" dirty="0">
                <a:solidFill>
                  <a:prstClr val="black"/>
                </a:solidFill>
                <a:latin typeface="Calibri"/>
              </a:rPr>
              <a:t>The first “Ecumenical Council”, called by Emperor Constantine to solve the religious division of the empire brought about by the Arian controversy. 	</a:t>
            </a:r>
            <a:endParaRPr lang="en-US" sz="2800" b="1" dirty="0">
              <a:solidFill>
                <a:prstClr val="black"/>
              </a:solidFill>
              <a:latin typeface="Calibri"/>
            </a:endParaRPr>
          </a:p>
        </p:txBody>
      </p:sp>
      <p:sp>
        <p:nvSpPr>
          <p:cNvPr id="11" name="Content Placeholder 2"/>
          <p:cNvSpPr txBox="1">
            <a:spLocks/>
          </p:cNvSpPr>
          <p:nvPr/>
        </p:nvSpPr>
        <p:spPr>
          <a:xfrm>
            <a:off x="3352800" y="57610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5" name="Content Placeholder 2"/>
          <p:cNvSpPr txBox="1">
            <a:spLocks/>
          </p:cNvSpPr>
          <p:nvPr/>
        </p:nvSpPr>
        <p:spPr>
          <a:xfrm>
            <a:off x="3352800" y="58372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
        <p:nvSpPr>
          <p:cNvPr id="6" name="Rectangle 3"/>
          <p:cNvSpPr txBox="1">
            <a:spLocks noChangeArrowheads="1"/>
          </p:cNvSpPr>
          <p:nvPr/>
        </p:nvSpPr>
        <p:spPr>
          <a:xfrm>
            <a:off x="3352800" y="1066800"/>
            <a:ext cx="6934200" cy="2438400"/>
          </a:xfrm>
          <a:prstGeom prst="rect">
            <a:avLst/>
          </a:prstGeom>
        </p:spPr>
        <p:txBody>
          <a:bodyPr vert="horz" lIns="91440" tIns="45720" rIns="91440" bIns="45720" rtlCol="0">
            <a:normAutofit/>
          </a:bodyPr>
          <a:lstStyle/>
          <a:p>
            <a:pPr marL="342900" indent="-342900">
              <a:spcBef>
                <a:spcPct val="20000"/>
              </a:spcBef>
              <a:defRPr/>
            </a:pPr>
            <a:r>
              <a:rPr lang="en-US" sz="2800" dirty="0">
                <a:solidFill>
                  <a:prstClr val="black"/>
                </a:solidFill>
                <a:latin typeface="Calibri"/>
              </a:rPr>
              <a:t>Does it make one </a:t>
            </a:r>
            <a:r>
              <a:rPr lang="en-US" sz="2800" i="1" dirty="0">
                <a:solidFill>
                  <a:prstClr val="black"/>
                </a:solidFill>
                <a:latin typeface="Calibri"/>
              </a:rPr>
              <a:t>iota</a:t>
            </a:r>
            <a:r>
              <a:rPr lang="en-US" sz="2800" dirty="0">
                <a:solidFill>
                  <a:prstClr val="black"/>
                </a:solidFill>
                <a:latin typeface="Calibri"/>
              </a:rPr>
              <a:t> of difference?</a:t>
            </a:r>
          </a:p>
          <a:p>
            <a:pPr marL="342900" indent="-342900">
              <a:spcBef>
                <a:spcPct val="20000"/>
              </a:spcBef>
              <a:defRPr/>
            </a:pPr>
            <a:r>
              <a:rPr lang="en-US" sz="2800" dirty="0">
                <a:solidFill>
                  <a:prstClr val="black"/>
                </a:solidFill>
                <a:latin typeface="Calibri"/>
              </a:rPr>
              <a:t>			         </a:t>
            </a:r>
            <a:r>
              <a:rPr lang="en-US" sz="9300" dirty="0" err="1">
                <a:solidFill>
                  <a:prstClr val="black"/>
                </a:solidFill>
                <a:latin typeface="Bwgrkl" pitchFamily="2" charset="0"/>
              </a:rPr>
              <a:t>i</a:t>
            </a:r>
            <a:endParaRPr lang="en-US" sz="9300" dirty="0">
              <a:solidFill>
                <a:prstClr val="black"/>
              </a:solidFill>
              <a:latin typeface="Bwgrkl" pitchFamily="2" charset="0"/>
            </a:endParaRPr>
          </a:p>
        </p:txBody>
      </p:sp>
      <p:graphicFrame>
        <p:nvGraphicFramePr>
          <p:cNvPr id="7" name="Group 28"/>
          <p:cNvGraphicFramePr>
            <a:graphicFrameLocks noGrp="1"/>
          </p:cNvGraphicFramePr>
          <p:nvPr>
            <p:ph sz="half" idx="4294967295"/>
          </p:nvPr>
        </p:nvGraphicFramePr>
        <p:xfrm>
          <a:off x="3429000" y="3276600"/>
          <a:ext cx="6705600" cy="2133600"/>
        </p:xfrm>
        <a:graphic>
          <a:graphicData uri="http://schemas.openxmlformats.org/drawingml/2006/table">
            <a:tbl>
              <a:tblPr/>
              <a:tblGrid>
                <a:gridCol w="3492500">
                  <a:extLst>
                    <a:ext uri="{9D8B030D-6E8A-4147-A177-3AD203B41FA5}">
                      <a16:colId xmlns:a16="http://schemas.microsoft.com/office/drawing/2014/main" val="20000"/>
                    </a:ext>
                  </a:extLst>
                </a:gridCol>
                <a:gridCol w="3213100">
                  <a:extLst>
                    <a:ext uri="{9D8B030D-6E8A-4147-A177-3AD203B41FA5}">
                      <a16:colId xmlns:a16="http://schemas.microsoft.com/office/drawing/2014/main" val="20001"/>
                    </a:ext>
                  </a:extLst>
                </a:gridCol>
              </a:tblGrid>
              <a:tr h="930275">
                <a:tc>
                  <a:txBody>
                    <a:bodyPr/>
                    <a:lstStyle/>
                    <a:p>
                      <a:pPr marL="635000" marR="0" lvl="0" indent="-6350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Arial" pitchFamily="34" charset="0"/>
                          <a:cs typeface="Arial" pitchFamily="34" charset="0"/>
                        </a:rPr>
                        <a:t>Nicea</a:t>
                      </a: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horzOverflow="overflow">
                    <a:lnL cap="flat">
                      <a:noFill/>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635000" marR="0" lvl="0" indent="-63500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a:ln>
                            <a:noFill/>
                          </a:ln>
                          <a:solidFill>
                            <a:schemeClr val="tx1"/>
                          </a:solidFill>
                          <a:effectLst/>
                          <a:latin typeface="Bwgrkl" pitchFamily="2" charset="0"/>
                          <a:cs typeface="Times New Roman" pitchFamily="18" charset="0"/>
                        </a:rPr>
                        <a:t>o`moousioj</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p>
                      <a:pPr marL="635000" marR="0" lvl="0" indent="-635000" algn="ctr"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a:ln>
                            <a:noFill/>
                          </a:ln>
                          <a:solidFill>
                            <a:schemeClr val="tx1"/>
                          </a:solidFill>
                          <a:effectLst/>
                          <a:latin typeface="Perpetua" pitchFamily="18" charset="0"/>
                          <a:cs typeface="Times New Roman" pitchFamily="18" charset="0"/>
                        </a:rPr>
                        <a:t>homoousios</a:t>
                      </a:r>
                      <a:endParaRPr kumimoji="0" lang="en-US" sz="3200" b="0" i="0" u="none" strike="noStrike" cap="none" normalizeH="0" baseline="0">
                        <a:ln>
                          <a:noFill/>
                        </a:ln>
                        <a:solidFill>
                          <a:schemeClr val="tx1"/>
                        </a:solidFill>
                        <a:effectLst/>
                        <a:latin typeface="Arial" pitchFamily="34" charset="0"/>
                      </a:endParaRPr>
                    </a:p>
                  </a:txBody>
                  <a:tcPr horzOverflow="overflow">
                    <a:lnL w="25400" cap="flat" cmpd="sng" algn="ctr">
                      <a:solidFill>
                        <a:srgbClr val="FFFFFF"/>
                      </a:solidFill>
                      <a:prstDash val="solid"/>
                      <a:round/>
                      <a:headEnd type="none" w="med" len="med"/>
                      <a:tailEnd type="none" w="med" len="med"/>
                    </a:lnL>
                    <a:lnR cap="flat">
                      <a:noFill/>
                    </a:lnR>
                    <a:lnT cap="flat">
                      <a:noFill/>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928688">
                <a:tc>
                  <a:txBody>
                    <a:bodyPr/>
                    <a:lstStyle/>
                    <a:p>
                      <a:pPr marL="635000" marR="0" lvl="0" indent="-63500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Arial" pitchFamily="34" charset="0"/>
                          <a:cs typeface="Arial" pitchFamily="34" charset="0"/>
                        </a:rPr>
                        <a:t>Arius</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c>
                  <a:txBody>
                    <a:bodyPr/>
                    <a:lstStyle/>
                    <a:p>
                      <a:pPr marL="635000" marR="0" lvl="0" indent="-63500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err="1">
                          <a:ln>
                            <a:noFill/>
                          </a:ln>
                          <a:solidFill>
                            <a:schemeClr val="tx1"/>
                          </a:solidFill>
                          <a:effectLst/>
                          <a:latin typeface="Bwgrkl" pitchFamily="2" charset="0"/>
                          <a:cs typeface="Times New Roman" pitchFamily="18" charset="0"/>
                        </a:rPr>
                        <a:t>o`moiousioj</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635000" marR="0" lvl="0" indent="-635000" algn="ctr"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err="1">
                          <a:ln>
                            <a:noFill/>
                          </a:ln>
                          <a:solidFill>
                            <a:schemeClr val="tx1"/>
                          </a:solidFill>
                          <a:effectLst/>
                          <a:latin typeface="Perpetua" pitchFamily="18" charset="0"/>
                          <a:cs typeface="Times New Roman" pitchFamily="18" charset="0"/>
                        </a:rPr>
                        <a:t>homoiousios</a:t>
                      </a:r>
                      <a:endParaRPr kumimoji="0" lang="en-US" sz="3200" b="0" i="0" u="none" strike="noStrike" cap="none" normalizeH="0" baseline="0" dirty="0">
                        <a:ln>
                          <a:noFill/>
                        </a:ln>
                        <a:solidFill>
                          <a:schemeClr val="tx1"/>
                        </a:solidFill>
                        <a:effectLst/>
                        <a:latin typeface="Arial" pitchFamily="34" charset="0"/>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9" name="Rectangle 8"/>
          <p:cNvSpPr/>
          <p:nvPr/>
        </p:nvSpPr>
        <p:spPr>
          <a:xfrm>
            <a:off x="1828800" y="1447800"/>
            <a:ext cx="8305800" cy="3970318"/>
          </a:xfrm>
          <a:prstGeom prst="rect">
            <a:avLst/>
          </a:prstGeom>
        </p:spPr>
        <p:txBody>
          <a:bodyPr wrap="square">
            <a:spAutoFit/>
          </a:bodyPr>
          <a:lstStyle/>
          <a:p>
            <a:pPr>
              <a:lnSpc>
                <a:spcPct val="90000"/>
              </a:lnSpc>
              <a:defRPr/>
            </a:pPr>
            <a:r>
              <a:rPr lang="en-US" sz="2800" b="1" dirty="0">
                <a:solidFill>
                  <a:prstClr val="black"/>
                </a:solidFill>
                <a:latin typeface="Calligrapher" pitchFamily="2" charset="0"/>
              </a:rPr>
              <a:t>Nicene Creed</a:t>
            </a:r>
          </a:p>
          <a:p>
            <a:pPr>
              <a:lnSpc>
                <a:spcPct val="90000"/>
              </a:lnSpc>
              <a:defRPr/>
            </a:pPr>
            <a:r>
              <a:rPr lang="en-US" sz="2800" dirty="0">
                <a:solidFill>
                  <a:prstClr val="black"/>
                </a:solidFill>
                <a:latin typeface="Calibri"/>
              </a:rPr>
              <a:t>We believe in one God, the Father, the Almighty [</a:t>
            </a:r>
            <a:r>
              <a:rPr lang="en-US" sz="2800" i="1" dirty="0" err="1">
                <a:solidFill>
                  <a:prstClr val="black"/>
                </a:solidFill>
                <a:latin typeface="Calibri"/>
              </a:rPr>
              <a:t>pantokratora</a:t>
            </a:r>
            <a:r>
              <a:rPr lang="en-US" sz="2800" dirty="0">
                <a:solidFill>
                  <a:prstClr val="black"/>
                </a:solidFill>
                <a:latin typeface="Calibri"/>
              </a:rPr>
              <a:t>], creator of all that is seen and unseen. We believe in one Lord, Jesus Christ, the only Son of God, eternally begotten [</a:t>
            </a:r>
            <a:r>
              <a:rPr lang="en-US" sz="2800" i="1" dirty="0">
                <a:solidFill>
                  <a:prstClr val="black"/>
                </a:solidFill>
                <a:latin typeface="Calibri"/>
              </a:rPr>
              <a:t>pro </a:t>
            </a:r>
            <a:r>
              <a:rPr lang="en-US" sz="2800" i="1" dirty="0" err="1">
                <a:solidFill>
                  <a:prstClr val="black"/>
                </a:solidFill>
                <a:latin typeface="Calibri"/>
              </a:rPr>
              <a:t>panton</a:t>
            </a:r>
            <a:r>
              <a:rPr lang="en-US" sz="2800" i="1" dirty="0">
                <a:solidFill>
                  <a:prstClr val="black"/>
                </a:solidFill>
                <a:latin typeface="Calibri"/>
              </a:rPr>
              <a:t> ton </a:t>
            </a:r>
            <a:r>
              <a:rPr lang="en-US" sz="2800" i="1" dirty="0" err="1">
                <a:solidFill>
                  <a:prstClr val="black"/>
                </a:solidFill>
                <a:latin typeface="Calibri"/>
              </a:rPr>
              <a:t>aionon</a:t>
            </a:r>
            <a:r>
              <a:rPr lang="en-US" sz="2800" dirty="0">
                <a:solidFill>
                  <a:prstClr val="black"/>
                </a:solidFill>
                <a:latin typeface="Calibri"/>
              </a:rPr>
              <a:t>] of the Father, God from God, Light from Light, true God from true God, begotten,  not made, of the same essence [</a:t>
            </a:r>
            <a:r>
              <a:rPr lang="en-US" sz="2800" i="1" dirty="0" err="1">
                <a:solidFill>
                  <a:prstClr val="black"/>
                </a:solidFill>
                <a:latin typeface="Calibri"/>
              </a:rPr>
              <a:t>homoousion</a:t>
            </a:r>
            <a:r>
              <a:rPr lang="en-US" sz="2800" dirty="0">
                <a:solidFill>
                  <a:prstClr val="black"/>
                </a:solidFill>
                <a:latin typeface="Calibri"/>
              </a:rPr>
              <a:t>] with the Father.</a:t>
            </a:r>
          </a:p>
          <a:p>
            <a:pPr>
              <a:lnSpc>
                <a:spcPct val="90000"/>
              </a:lnSpc>
              <a:defRPr/>
            </a:pPr>
            <a:endParaRPr lang="en-US" sz="2800" dirty="0">
              <a:solidFill>
                <a:prstClr val="black"/>
              </a:solidFill>
              <a:latin typeface="Calibri"/>
            </a:endParaRPr>
          </a:p>
          <a:p>
            <a:pPr marL="1381125" indent="-1381125">
              <a:lnSpc>
                <a:spcPct val="90000"/>
              </a:lnSpc>
              <a:defRPr/>
            </a:pPr>
            <a:endParaRPr lang="en-US" sz="2800" dirty="0">
              <a:solidFill>
                <a:prstClr val="black"/>
              </a:solidFill>
              <a:latin typeface="Calibri"/>
            </a:endParaRPr>
          </a:p>
        </p:txBody>
      </p:sp>
      <p:sp>
        <p:nvSpPr>
          <p:cNvPr id="5" name="Content Placeholder 2"/>
          <p:cNvSpPr txBox="1">
            <a:spLocks/>
          </p:cNvSpPr>
          <p:nvPr/>
        </p:nvSpPr>
        <p:spPr>
          <a:xfrm>
            <a:off x="3352800" y="58372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9" name="Rectangle 8"/>
          <p:cNvSpPr/>
          <p:nvPr/>
        </p:nvSpPr>
        <p:spPr>
          <a:xfrm>
            <a:off x="1828800" y="1447800"/>
            <a:ext cx="8305800" cy="4358116"/>
          </a:xfrm>
          <a:prstGeom prst="rect">
            <a:avLst/>
          </a:prstGeom>
        </p:spPr>
        <p:txBody>
          <a:bodyPr wrap="square">
            <a:spAutoFit/>
          </a:bodyPr>
          <a:lstStyle/>
          <a:p>
            <a:pPr>
              <a:lnSpc>
                <a:spcPct val="90000"/>
              </a:lnSpc>
              <a:defRPr/>
            </a:pPr>
            <a:r>
              <a:rPr lang="en-US" sz="2800" b="1" dirty="0">
                <a:solidFill>
                  <a:prstClr val="black"/>
                </a:solidFill>
                <a:latin typeface="Calligrapher" pitchFamily="2" charset="0"/>
              </a:rPr>
              <a:t>Nicene Creed</a:t>
            </a:r>
            <a:br>
              <a:rPr lang="en-US" sz="2800" b="1" dirty="0">
                <a:solidFill>
                  <a:prstClr val="black"/>
                </a:solidFill>
                <a:latin typeface="Calligrapher" pitchFamily="2" charset="0"/>
              </a:rPr>
            </a:br>
            <a:r>
              <a:rPr lang="en-US" sz="2800" dirty="0">
                <a:solidFill>
                  <a:prstClr val="black"/>
                </a:solidFill>
                <a:latin typeface="Calibri"/>
              </a:rPr>
              <a:t>Through him all things were made. For us and for our salvation he came down from heaven: by the power of the Holy Spirit he became incarnate from the Virgin Mary, and was made man. For our sake he was crucified under Pontius Pilate; he suffered death and was buried. On the third day he rose again in accordance with the Scriptures; he ascended into heaven and is seated at the right hand of the Father.</a:t>
            </a:r>
          </a:p>
          <a:p>
            <a:pPr>
              <a:lnSpc>
                <a:spcPct val="90000"/>
              </a:lnSpc>
              <a:defRPr/>
            </a:pPr>
            <a:endParaRPr lang="en-US" sz="2800" dirty="0">
              <a:solidFill>
                <a:prstClr val="black"/>
              </a:solidFill>
              <a:latin typeface="Calibri"/>
            </a:endParaRPr>
          </a:p>
          <a:p>
            <a:pPr marL="1381125" indent="-1381125">
              <a:lnSpc>
                <a:spcPct val="90000"/>
              </a:lnSpc>
              <a:defRPr/>
            </a:pPr>
            <a:endParaRPr lang="en-US" sz="2800" dirty="0">
              <a:solidFill>
                <a:prstClr val="black"/>
              </a:solidFill>
              <a:latin typeface="Calibri"/>
            </a:endParaRPr>
          </a:p>
        </p:txBody>
      </p:sp>
      <p:sp>
        <p:nvSpPr>
          <p:cNvPr id="5" name="Content Placeholder 2"/>
          <p:cNvSpPr txBox="1">
            <a:spLocks/>
          </p:cNvSpPr>
          <p:nvPr/>
        </p:nvSpPr>
        <p:spPr>
          <a:xfrm>
            <a:off x="3352800" y="58372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9" name="Rectangle 8"/>
          <p:cNvSpPr/>
          <p:nvPr/>
        </p:nvSpPr>
        <p:spPr>
          <a:xfrm>
            <a:off x="1828800" y="1143001"/>
            <a:ext cx="8305800" cy="5133713"/>
          </a:xfrm>
          <a:prstGeom prst="rect">
            <a:avLst/>
          </a:prstGeom>
        </p:spPr>
        <p:txBody>
          <a:bodyPr wrap="square">
            <a:spAutoFit/>
          </a:bodyPr>
          <a:lstStyle/>
          <a:p>
            <a:pPr>
              <a:lnSpc>
                <a:spcPct val="90000"/>
              </a:lnSpc>
              <a:defRPr/>
            </a:pPr>
            <a:r>
              <a:rPr lang="en-US" sz="2800" b="1" dirty="0">
                <a:solidFill>
                  <a:prstClr val="black"/>
                </a:solidFill>
                <a:latin typeface="Calligrapher" pitchFamily="2" charset="0"/>
              </a:rPr>
              <a:t>Nicene Creed</a:t>
            </a:r>
            <a:br>
              <a:rPr lang="en-US" sz="2800" b="1" dirty="0">
                <a:solidFill>
                  <a:prstClr val="black"/>
                </a:solidFill>
                <a:latin typeface="Calligrapher" pitchFamily="2" charset="0"/>
              </a:rPr>
            </a:br>
            <a:r>
              <a:rPr lang="en-US" sz="2800" dirty="0">
                <a:solidFill>
                  <a:prstClr val="black"/>
                </a:solidFill>
                <a:latin typeface="Calibri"/>
              </a:rPr>
              <a:t>He will come again in glory to judge the living and the dead, and his kingdom will have no end. We believe in the Holy Spirit, the Lord, the giver of life, who proceeds from the Father and the Son. With the Father and the Son he is worshiped and glorified. He has spoken through the Prophets. We believe in one holy catholic and apostolic Church. We acknowledge one baptism for the forgiveness of sins. We look for the resurrection of the dead, and the life of the world to come. Amen.</a:t>
            </a:r>
          </a:p>
          <a:p>
            <a:pPr>
              <a:lnSpc>
                <a:spcPct val="90000"/>
              </a:lnSpc>
              <a:defRPr/>
            </a:pPr>
            <a:endParaRPr lang="en-US" sz="2800" dirty="0">
              <a:solidFill>
                <a:prstClr val="black"/>
              </a:solidFill>
              <a:latin typeface="Calibri"/>
            </a:endParaRPr>
          </a:p>
          <a:p>
            <a:pPr>
              <a:lnSpc>
                <a:spcPct val="90000"/>
              </a:lnSpc>
              <a:defRPr/>
            </a:pPr>
            <a:endParaRPr lang="en-US" sz="2800" dirty="0">
              <a:solidFill>
                <a:prstClr val="black"/>
              </a:solidFill>
              <a:latin typeface="Calibri"/>
            </a:endParaRPr>
          </a:p>
          <a:p>
            <a:pPr marL="1381125" indent="-1381125">
              <a:lnSpc>
                <a:spcPct val="90000"/>
              </a:lnSpc>
              <a:defRPr/>
            </a:pPr>
            <a:endParaRPr lang="en-US" sz="2800" dirty="0">
              <a:solidFill>
                <a:prstClr val="black"/>
              </a:solidFill>
              <a:latin typeface="Calibri"/>
            </a:endParaRPr>
          </a:p>
        </p:txBody>
      </p:sp>
      <p:sp>
        <p:nvSpPr>
          <p:cNvPr id="5" name="Content Placeholder 2"/>
          <p:cNvSpPr txBox="1">
            <a:spLocks/>
          </p:cNvSpPr>
          <p:nvPr/>
        </p:nvSpPr>
        <p:spPr>
          <a:xfrm>
            <a:off x="3352800" y="58372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5" name="Content Placeholder 2"/>
          <p:cNvSpPr txBox="1">
            <a:spLocks/>
          </p:cNvSpPr>
          <p:nvPr/>
        </p:nvSpPr>
        <p:spPr>
          <a:xfrm>
            <a:off x="3352800" y="58372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pic>
        <p:nvPicPr>
          <p:cNvPr id="126978" name="Picture 2" descr="C:\Users\Michael\Desktop\shield.gif"/>
          <p:cNvPicPr>
            <a:picLocks noChangeAspect="1" noChangeArrowheads="1"/>
          </p:cNvPicPr>
          <p:nvPr/>
        </p:nvPicPr>
        <p:blipFill>
          <a:blip r:embed="rId4" cstate="print"/>
          <a:srcRect/>
          <a:stretch>
            <a:fillRect/>
          </a:stretch>
        </p:blipFill>
        <p:spPr bwMode="auto">
          <a:xfrm>
            <a:off x="7375742" y="1828800"/>
            <a:ext cx="3216058" cy="2971800"/>
          </a:xfrm>
          <a:prstGeom prst="rect">
            <a:avLst/>
          </a:prstGeom>
          <a:noFill/>
        </p:spPr>
      </p:pic>
      <p:sp>
        <p:nvSpPr>
          <p:cNvPr id="7" name="Oval 6"/>
          <p:cNvSpPr/>
          <p:nvPr/>
        </p:nvSpPr>
        <p:spPr>
          <a:xfrm>
            <a:off x="4953000" y="1600200"/>
            <a:ext cx="22860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Oval 7"/>
          <p:cNvSpPr/>
          <p:nvPr/>
        </p:nvSpPr>
        <p:spPr>
          <a:xfrm>
            <a:off x="5334000" y="3048000"/>
            <a:ext cx="1447800" cy="8991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Oval 9"/>
          <p:cNvSpPr/>
          <p:nvPr/>
        </p:nvSpPr>
        <p:spPr>
          <a:xfrm>
            <a:off x="5562600" y="4114800"/>
            <a:ext cx="9906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aphicFrame>
        <p:nvGraphicFramePr>
          <p:cNvPr id="11" name="Chart 10"/>
          <p:cNvGraphicFramePr/>
          <p:nvPr/>
        </p:nvGraphicFramePr>
        <p:xfrm>
          <a:off x="1828801" y="1905000"/>
          <a:ext cx="3090863" cy="27940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2590800" y="914400"/>
            <a:ext cx="1371600" cy="523220"/>
          </a:xfrm>
          <a:prstGeom prst="rect">
            <a:avLst/>
          </a:prstGeom>
          <a:noFill/>
        </p:spPr>
        <p:txBody>
          <a:bodyPr wrap="square" rtlCol="0">
            <a:spAutoFit/>
          </a:bodyPr>
          <a:lstStyle/>
          <a:p>
            <a:pPr algn="ctr"/>
            <a:r>
              <a:rPr lang="en-US" sz="2800" dirty="0">
                <a:solidFill>
                  <a:prstClr val="black"/>
                </a:solidFill>
                <a:latin typeface="Calibri"/>
              </a:rPr>
              <a:t>Wrong</a:t>
            </a:r>
          </a:p>
        </p:txBody>
      </p:sp>
      <p:sp>
        <p:nvSpPr>
          <p:cNvPr id="13" name="TextBox 12"/>
          <p:cNvSpPr txBox="1"/>
          <p:nvPr/>
        </p:nvSpPr>
        <p:spPr>
          <a:xfrm>
            <a:off x="5410200" y="914400"/>
            <a:ext cx="1371600" cy="523220"/>
          </a:xfrm>
          <a:prstGeom prst="rect">
            <a:avLst/>
          </a:prstGeom>
          <a:noFill/>
        </p:spPr>
        <p:txBody>
          <a:bodyPr wrap="square" rtlCol="0">
            <a:spAutoFit/>
          </a:bodyPr>
          <a:lstStyle/>
          <a:p>
            <a:pPr algn="ctr"/>
            <a:r>
              <a:rPr lang="en-US" sz="2800" dirty="0">
                <a:solidFill>
                  <a:prstClr val="black"/>
                </a:solidFill>
                <a:latin typeface="Calibri"/>
              </a:rPr>
              <a:t>Wrong</a:t>
            </a:r>
          </a:p>
        </p:txBody>
      </p:sp>
      <p:sp>
        <p:nvSpPr>
          <p:cNvPr id="14" name="TextBox 13"/>
          <p:cNvSpPr txBox="1"/>
          <p:nvPr/>
        </p:nvSpPr>
        <p:spPr>
          <a:xfrm>
            <a:off x="8229600" y="914400"/>
            <a:ext cx="1371600" cy="523220"/>
          </a:xfrm>
          <a:prstGeom prst="rect">
            <a:avLst/>
          </a:prstGeom>
          <a:noFill/>
        </p:spPr>
        <p:txBody>
          <a:bodyPr wrap="square" rtlCol="0">
            <a:spAutoFit/>
          </a:bodyPr>
          <a:lstStyle/>
          <a:p>
            <a:pPr algn="ctr"/>
            <a:r>
              <a:rPr lang="en-US" sz="2800" dirty="0">
                <a:solidFill>
                  <a:prstClr val="black"/>
                </a:solidFill>
                <a:latin typeface="Calibri"/>
              </a:rPr>
              <a:t>Right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pic>
        <p:nvPicPr>
          <p:cNvPr id="10241" name="Picture 1" descr="C:\Users\Michael\Desktop\nicea.gif"/>
          <p:cNvPicPr>
            <a:picLocks noChangeAspect="1" noChangeArrowheads="1"/>
          </p:cNvPicPr>
          <p:nvPr/>
        </p:nvPicPr>
        <p:blipFill>
          <a:blip r:embed="rId4" cstate="print"/>
          <a:srcRect/>
          <a:stretch>
            <a:fillRect/>
          </a:stretch>
        </p:blipFill>
        <p:spPr bwMode="auto">
          <a:xfrm>
            <a:off x="6621644" y="809626"/>
            <a:ext cx="3360557" cy="4676775"/>
          </a:xfrm>
          <a:prstGeom prst="rect">
            <a:avLst/>
          </a:prstGeom>
          <a:noFill/>
        </p:spPr>
      </p:pic>
      <p:sp>
        <p:nvSpPr>
          <p:cNvPr id="9" name="Rectangle 8"/>
          <p:cNvSpPr/>
          <p:nvPr/>
        </p:nvSpPr>
        <p:spPr>
          <a:xfrm>
            <a:off x="1828800" y="1447800"/>
            <a:ext cx="4648200" cy="3970318"/>
          </a:xfrm>
          <a:prstGeom prst="rect">
            <a:avLst/>
          </a:prstGeom>
        </p:spPr>
        <p:txBody>
          <a:bodyPr wrap="square">
            <a:spAutoFit/>
          </a:bodyPr>
          <a:lstStyle/>
          <a:p>
            <a:pPr marL="1381125" indent="-1381125">
              <a:lnSpc>
                <a:spcPct val="90000"/>
              </a:lnSpc>
              <a:defRPr/>
            </a:pPr>
            <a:r>
              <a:rPr lang="en-US" sz="2800" b="1" dirty="0">
                <a:solidFill>
                  <a:prstClr val="black"/>
                </a:solidFill>
                <a:latin typeface="Calligrapher" pitchFamily="2" charset="0"/>
              </a:rPr>
              <a:t>Fables about </a:t>
            </a:r>
            <a:r>
              <a:rPr lang="en-US" sz="2800" b="1" dirty="0" err="1">
                <a:solidFill>
                  <a:prstClr val="black"/>
                </a:solidFill>
                <a:latin typeface="Calligrapher" pitchFamily="2" charset="0"/>
              </a:rPr>
              <a:t>Nicea</a:t>
            </a:r>
            <a:endParaRPr lang="en-US" sz="2800" b="1" dirty="0">
              <a:solidFill>
                <a:prstClr val="black"/>
              </a:solidFill>
              <a:latin typeface="Calligrapher" pitchFamily="2" charset="0"/>
            </a:endParaRPr>
          </a:p>
          <a:p>
            <a:pPr marL="161925" indent="-161925">
              <a:lnSpc>
                <a:spcPct val="90000"/>
              </a:lnSpc>
              <a:buFont typeface="Arial" pitchFamily="34" charset="0"/>
              <a:buChar char="•"/>
              <a:defRPr/>
            </a:pPr>
            <a:r>
              <a:rPr lang="en-US" sz="2800" dirty="0">
                <a:solidFill>
                  <a:prstClr val="black"/>
                </a:solidFill>
                <a:latin typeface="Calligrapher" pitchFamily="2" charset="0"/>
              </a:rPr>
              <a:t>It is illegitimate because it was called by a civil authority.</a:t>
            </a:r>
          </a:p>
          <a:p>
            <a:pPr marL="161925" indent="-161925">
              <a:lnSpc>
                <a:spcPct val="90000"/>
              </a:lnSpc>
              <a:buFont typeface="Arial" pitchFamily="34" charset="0"/>
              <a:buChar char="•"/>
              <a:defRPr/>
            </a:pPr>
            <a:r>
              <a:rPr lang="en-US" sz="2800" dirty="0">
                <a:solidFill>
                  <a:prstClr val="black"/>
                </a:solidFill>
                <a:latin typeface="Calligrapher" pitchFamily="2" charset="0"/>
              </a:rPr>
              <a:t>The doctrine of the Trinity was invented then.</a:t>
            </a:r>
          </a:p>
          <a:p>
            <a:pPr marL="161925" indent="-161925">
              <a:lnSpc>
                <a:spcPct val="90000"/>
              </a:lnSpc>
              <a:buFont typeface="Arial" pitchFamily="34" charset="0"/>
              <a:buChar char="•"/>
              <a:defRPr/>
            </a:pPr>
            <a:r>
              <a:rPr lang="en-US" sz="2800" dirty="0">
                <a:solidFill>
                  <a:prstClr val="black"/>
                </a:solidFill>
                <a:latin typeface="Calligrapher" pitchFamily="2" charset="0"/>
              </a:rPr>
              <a:t>Constantine forced the bishops to agree.</a:t>
            </a:r>
          </a:p>
          <a:p>
            <a:pPr marL="161925" indent="-161925">
              <a:lnSpc>
                <a:spcPct val="90000"/>
              </a:lnSpc>
              <a:buFont typeface="Arial" pitchFamily="34" charset="0"/>
              <a:buChar char="•"/>
              <a:defRPr/>
            </a:pPr>
            <a:r>
              <a:rPr lang="en-US" sz="2800" dirty="0">
                <a:solidFill>
                  <a:prstClr val="black"/>
                </a:solidFill>
                <a:latin typeface="Calligrapher" pitchFamily="2" charset="0"/>
              </a:rPr>
              <a:t>It was a close vote.</a:t>
            </a:r>
          </a:p>
          <a:p>
            <a:pPr>
              <a:lnSpc>
                <a:spcPct val="90000"/>
              </a:lnSpc>
              <a:defRPr/>
            </a:pPr>
            <a:r>
              <a:rPr lang="en-US" sz="2800" b="1" dirty="0">
                <a:solidFill>
                  <a:prstClr val="black"/>
                </a:solidFill>
                <a:latin typeface="Calligrapher" pitchFamily="2" charset="0"/>
              </a:rPr>
              <a:t> </a:t>
            </a:r>
            <a:endParaRPr lang="en-US" sz="2800" dirty="0">
              <a:solidFill>
                <a:prstClr val="black"/>
              </a:solidFill>
              <a:latin typeface="Calibri"/>
            </a:endParaRPr>
          </a:p>
          <a:p>
            <a:pPr marL="1381125" indent="-1381125">
              <a:lnSpc>
                <a:spcPct val="90000"/>
              </a:lnSpc>
              <a:defRPr/>
            </a:pPr>
            <a:r>
              <a:rPr lang="en-US" sz="2800" dirty="0">
                <a:solidFill>
                  <a:prstClr val="black"/>
                </a:solidFill>
                <a:latin typeface="Calibri"/>
              </a:rPr>
              <a:t>	</a:t>
            </a:r>
            <a:endParaRPr lang="en-US" sz="2800" b="1" dirty="0">
              <a:solidFill>
                <a:prstClr val="black"/>
              </a:solidFill>
              <a:latin typeface="Calibri"/>
            </a:endParaRPr>
          </a:p>
        </p:txBody>
      </p:sp>
      <p:sp>
        <p:nvSpPr>
          <p:cNvPr id="5" name="Content Placeholder 2"/>
          <p:cNvSpPr txBox="1">
            <a:spLocks/>
          </p:cNvSpPr>
          <p:nvPr/>
        </p:nvSpPr>
        <p:spPr>
          <a:xfrm>
            <a:off x="3352800" y="57610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9" name="Rectangle 8"/>
          <p:cNvSpPr/>
          <p:nvPr/>
        </p:nvSpPr>
        <p:spPr>
          <a:xfrm>
            <a:off x="2133600" y="1219200"/>
            <a:ext cx="7696200" cy="4358116"/>
          </a:xfrm>
          <a:prstGeom prst="rect">
            <a:avLst/>
          </a:prstGeom>
        </p:spPr>
        <p:txBody>
          <a:bodyPr wrap="square">
            <a:spAutoFit/>
          </a:bodyPr>
          <a:lstStyle/>
          <a:p>
            <a:pPr>
              <a:lnSpc>
                <a:spcPct val="90000"/>
              </a:lnSpc>
              <a:defRPr/>
            </a:pPr>
            <a:r>
              <a:rPr lang="en-US" sz="2800" dirty="0">
                <a:solidFill>
                  <a:prstClr val="black"/>
                </a:solidFill>
                <a:latin typeface="Calibri"/>
              </a:rPr>
              <a:t>“The Nicene Creed has remained for nearly seventeen centuries a secure foundation for the church’s theology, worship and prayer. Not only does it succinctly summarize the facts of biblical revelation, but it also stands as a bulwark against the persistent human tendency to prefer logical deductions concerning what God must be like and how he must act to the lived realities of God’s self-disclosure.”</a:t>
            </a:r>
          </a:p>
          <a:p>
            <a:pPr algn="r">
              <a:lnSpc>
                <a:spcPct val="90000"/>
              </a:lnSpc>
              <a:defRPr/>
            </a:pPr>
            <a:r>
              <a:rPr lang="en-US" sz="2800" dirty="0">
                <a:solidFill>
                  <a:prstClr val="black"/>
                </a:solidFill>
                <a:latin typeface="Calibri"/>
              </a:rPr>
              <a:t>-Mark Noll</a:t>
            </a:r>
          </a:p>
          <a:p>
            <a:pPr marL="1381125" indent="-1381125">
              <a:lnSpc>
                <a:spcPct val="90000"/>
              </a:lnSpc>
              <a:defRPr/>
            </a:pPr>
            <a:r>
              <a:rPr lang="en-US" sz="2800" dirty="0">
                <a:solidFill>
                  <a:prstClr val="black"/>
                </a:solidFill>
                <a:latin typeface="Calibri"/>
              </a:rPr>
              <a:t>	</a:t>
            </a:r>
            <a:endParaRPr lang="en-US" sz="2800" b="1" dirty="0">
              <a:solidFill>
                <a:prstClr val="black"/>
              </a:solidFill>
              <a:latin typeface="Calibri"/>
            </a:endParaRPr>
          </a:p>
        </p:txBody>
      </p:sp>
      <p:sp>
        <p:nvSpPr>
          <p:cNvPr id="5" name="Content Placeholder 2"/>
          <p:cNvSpPr txBox="1">
            <a:spLocks/>
          </p:cNvSpPr>
          <p:nvPr/>
        </p:nvSpPr>
        <p:spPr>
          <a:xfrm>
            <a:off x="3352800" y="57610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dirty="0">
                <a:solidFill>
                  <a:srgbClr val="000000"/>
                </a:solidFill>
                <a:latin typeface="Gotham-Book"/>
                <a:cs typeface="Gotham-Book"/>
              </a:rPr>
              <a:t>Council of </a:t>
            </a:r>
            <a:r>
              <a:rPr lang="en-US" sz="3600" dirty="0" err="1">
                <a:solidFill>
                  <a:srgbClr val="000000"/>
                </a:solidFill>
                <a:latin typeface="Gotham-Book"/>
                <a:cs typeface="Gotham-Book"/>
              </a:rPr>
              <a:t>Nicea</a:t>
            </a:r>
            <a:endParaRPr lang="en-US" sz="3600" dirty="0">
              <a:solidFill>
                <a:srgbClr val="000000"/>
              </a:solidFill>
              <a:latin typeface="Gotham-Book"/>
              <a:cs typeface="Gotham-Book"/>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3" name="Content Placeholder 2"/>
          <p:cNvSpPr>
            <a:spLocks noGrp="1"/>
          </p:cNvSpPr>
          <p:nvPr>
            <p:ph idx="1"/>
          </p:nvPr>
        </p:nvSpPr>
        <p:spPr>
          <a:xfrm>
            <a:off x="7010400" y="4495801"/>
            <a:ext cx="3581400" cy="1173163"/>
          </a:xfrm>
        </p:spPr>
        <p:txBody>
          <a:bodyPr/>
          <a:lstStyle/>
          <a:p>
            <a:pPr>
              <a:buNone/>
            </a:pPr>
            <a:r>
              <a:rPr lang="en-US" dirty="0">
                <a:solidFill>
                  <a:srgbClr val="000000"/>
                </a:solidFill>
                <a:latin typeface="Gotham-Book"/>
                <a:cs typeface="Gotham-Book"/>
              </a:rPr>
              <a:t>Council of Chalcedon 451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2209800" y="774806"/>
            <a:ext cx="7924800" cy="4406794"/>
          </a:xfrm>
          <a:prstGeom prst="rect">
            <a:avLst/>
          </a:prstGeom>
          <a:noFill/>
          <a:ln w="9525">
            <a:noFill/>
            <a:miter lim="800000"/>
            <a:headEnd/>
            <a:tailEnd/>
          </a:ln>
        </p:spPr>
      </p:pic>
      <p:sp>
        <p:nvSpPr>
          <p:cNvPr id="9" name="Content Placeholder 2"/>
          <p:cNvSpPr txBox="1">
            <a:spLocks/>
          </p:cNvSpPr>
          <p:nvPr/>
        </p:nvSpPr>
        <p:spPr>
          <a:xfrm>
            <a:off x="1676400" y="122238"/>
            <a:ext cx="4953000" cy="1173163"/>
          </a:xfrm>
          <a:prstGeom prst="rect">
            <a:avLst/>
          </a:prstGeom>
        </p:spPr>
        <p:txBody>
          <a:bodyPr vert="horz" lIns="91440" tIns="45720" rIns="91440" bIns="45720" rtlCol="0">
            <a:normAutofit/>
          </a:bodyPr>
          <a:lstStyle/>
          <a:p>
            <a:pPr marL="342900" indent="-342900">
              <a:spcBef>
                <a:spcPct val="20000"/>
              </a:spcBef>
              <a:defRPr/>
            </a:pPr>
            <a:r>
              <a:rPr lang="en-US" sz="3200">
                <a:solidFill>
                  <a:srgbClr val="000000"/>
                </a:solidFill>
                <a:latin typeface="Gotham-Book"/>
                <a:cs typeface="Gotham-Book"/>
              </a:rPr>
              <a:t>Philosophy of History</a:t>
            </a:r>
            <a:endParaRPr lang="en-US" sz="3200" dirty="0">
              <a:solidFill>
                <a:srgbClr val="000000"/>
              </a:solidFill>
              <a:latin typeface="Gotham-Book"/>
              <a:cs typeface="Gotham-Book"/>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8" name="Title 7"/>
          <p:cNvSpPr>
            <a:spLocks noGrp="1"/>
          </p:cNvSpPr>
          <p:nvPr>
            <p:ph type="title"/>
          </p:nvPr>
        </p:nvSpPr>
        <p:spPr/>
        <p:txBody>
          <a:bodyPr>
            <a:normAutofit/>
          </a:bodyPr>
          <a:lstStyle/>
          <a:p>
            <a:endParaRPr lang="en-US"/>
          </a:p>
        </p:txBody>
      </p:sp>
      <p:sp>
        <p:nvSpPr>
          <p:cNvPr id="15" name="Content Placeholder 2"/>
          <p:cNvSpPr>
            <a:spLocks noGrp="1"/>
          </p:cNvSpPr>
          <p:nvPr>
            <p:ph idx="1"/>
          </p:nvPr>
        </p:nvSpPr>
        <p:spPr/>
        <p:txBody>
          <a:bodyPr>
            <a:noAutofit/>
          </a:bodyPr>
          <a:lstStyle/>
          <a:p>
            <a:pPr>
              <a:buNone/>
            </a:pPr>
            <a:r>
              <a:rPr lang="en-US" sz="3600" dirty="0">
                <a:solidFill>
                  <a:srgbClr val="000000"/>
                </a:solidFill>
                <a:latin typeface="Gotham-Book"/>
                <a:cs typeface="Gotham-Book"/>
              </a:rPr>
              <a:t>Now that we know that Christ was fully God, what does it mean that he is man?</a:t>
            </a:r>
          </a:p>
        </p:txBody>
      </p:sp>
      <p:sp>
        <p:nvSpPr>
          <p:cNvPr id="9" name="Content Placeholder 2"/>
          <p:cNvSpPr txBox="1">
            <a:spLocks/>
          </p:cNvSpPr>
          <p:nvPr/>
        </p:nvSpPr>
        <p:spPr>
          <a:xfrm>
            <a:off x="3352800" y="57610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a:solidFill>
                  <a:srgbClr val="000000"/>
                </a:solidFill>
                <a:latin typeface="Gotham-Book"/>
                <a:cs typeface="Gotham-Book"/>
              </a:rPr>
              <a:t>Chalcedon</a:t>
            </a:r>
            <a:endParaRPr lang="en-US" sz="3600" dirty="0">
              <a:solidFill>
                <a:srgbClr val="000000"/>
              </a:solidFill>
              <a:latin typeface="Gotham-Book"/>
              <a:cs typeface="Gotham-Book"/>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1981200" y="1066801"/>
            <a:ext cx="8229600" cy="5059363"/>
          </a:xfrm>
        </p:spPr>
        <p:txBody>
          <a:bodyPr>
            <a:noAutofit/>
          </a:bodyPr>
          <a:lstStyle/>
          <a:p>
            <a:pPr>
              <a:buNone/>
            </a:pPr>
            <a:r>
              <a:rPr lang="en-US" b="1" dirty="0">
                <a:solidFill>
                  <a:schemeClr val="tx1"/>
                </a:solidFill>
              </a:rPr>
              <a:t>John 1:14</a:t>
            </a:r>
          </a:p>
          <a:p>
            <a:pPr>
              <a:buNone/>
            </a:pPr>
            <a:r>
              <a:rPr lang="en-US" dirty="0">
                <a:solidFill>
                  <a:schemeClr val="tx1"/>
                </a:solidFill>
              </a:rPr>
              <a:t>	And the Word became flesh, and dwelt among us.</a:t>
            </a:r>
            <a:endParaRPr lang="en-US" b="1" dirty="0">
              <a:solidFill>
                <a:schemeClr val="tx1"/>
              </a:solidFill>
            </a:endParaRPr>
          </a:p>
          <a:p>
            <a:pPr>
              <a:buNone/>
            </a:pPr>
            <a:r>
              <a:rPr lang="en-US" b="1" dirty="0">
                <a:solidFill>
                  <a:schemeClr val="tx1"/>
                </a:solidFill>
              </a:rPr>
              <a:t>1 John 4:2</a:t>
            </a:r>
          </a:p>
          <a:p>
            <a:pPr>
              <a:buNone/>
            </a:pPr>
            <a:r>
              <a:rPr lang="en-US" dirty="0">
                <a:solidFill>
                  <a:schemeClr val="tx1"/>
                </a:solidFill>
              </a:rPr>
              <a:t>	“By this you know the Spirit of God: every spirit that confesses that Jesus Christ has come in the flesh is from God.”</a:t>
            </a:r>
          </a:p>
        </p:txBody>
      </p:sp>
      <p:sp>
        <p:nvSpPr>
          <p:cNvPr id="9" name="Content Placeholder 2"/>
          <p:cNvSpPr txBox="1">
            <a:spLocks/>
          </p:cNvSpPr>
          <p:nvPr/>
        </p:nvSpPr>
        <p:spPr>
          <a:xfrm>
            <a:off x="3352800" y="5761038"/>
            <a:ext cx="3581400" cy="1173163"/>
          </a:xfrm>
          <a:prstGeom prst="rect">
            <a:avLst/>
          </a:prstGeom>
        </p:spPr>
        <p:txBody>
          <a:bodyPr vert="horz" lIns="91440" tIns="45720" rIns="91440" bIns="45720" rtlCol="0">
            <a:noAutofit/>
          </a:bodyPr>
          <a:lstStyle/>
          <a:p>
            <a:pPr marL="342900" indent="-342900">
              <a:spcBef>
                <a:spcPct val="20000"/>
              </a:spcBef>
              <a:defRPr/>
            </a:pPr>
            <a:r>
              <a:rPr lang="en-US" sz="3600">
                <a:solidFill>
                  <a:srgbClr val="000000"/>
                </a:solidFill>
                <a:latin typeface="Gotham-Book"/>
                <a:cs typeface="Gotham-Book"/>
              </a:rPr>
              <a:t>Chalcedon</a:t>
            </a:r>
            <a:endParaRPr lang="en-US" sz="3600" dirty="0">
              <a:solidFill>
                <a:srgbClr val="000000"/>
              </a:solidFill>
              <a:latin typeface="Gotham-Book"/>
              <a:cs typeface="Gotham-Book"/>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Chalcedon</a:t>
            </a:r>
          </a:p>
        </p:txBody>
      </p:sp>
      <p:sp>
        <p:nvSpPr>
          <p:cNvPr id="5" name="Rectangle 3"/>
          <p:cNvSpPr txBox="1">
            <a:spLocks noChangeArrowheads="1"/>
          </p:cNvSpPr>
          <p:nvPr/>
        </p:nvSpPr>
        <p:spPr>
          <a:xfrm>
            <a:off x="2667000" y="1600201"/>
            <a:ext cx="7543800" cy="4525963"/>
          </a:xfrm>
          <a:prstGeom prst="rect">
            <a:avLst/>
          </a:prstGeom>
        </p:spPr>
        <p:txBody>
          <a:bodyPr vert="horz" lIns="91440" tIns="45720" rIns="91440" bIns="45720" rtlCol="0">
            <a:normAutofit/>
          </a:bodyPr>
          <a:lstStyle/>
          <a:p>
            <a:pPr marL="342900" indent="-342900">
              <a:spcBef>
                <a:spcPct val="20000"/>
              </a:spcBef>
              <a:defRPr/>
            </a:pPr>
            <a:r>
              <a:rPr lang="en-US" sz="3600" dirty="0">
                <a:solidFill>
                  <a:prstClr val="black"/>
                </a:solidFill>
                <a:latin typeface="Calibri"/>
              </a:rPr>
              <a:t>Early Christological heterodoxy:</a:t>
            </a:r>
          </a:p>
          <a:p>
            <a:pPr marL="342900" indent="-342900">
              <a:spcBef>
                <a:spcPct val="20000"/>
              </a:spcBef>
              <a:buFont typeface="Wingdings" pitchFamily="2" charset="2"/>
              <a:buAutoNum type="arabicPeriod"/>
              <a:defRPr/>
            </a:pPr>
            <a:r>
              <a:rPr lang="en-US" sz="3600" dirty="0" err="1">
                <a:solidFill>
                  <a:prstClr val="black"/>
                </a:solidFill>
                <a:latin typeface="Calibri"/>
              </a:rPr>
              <a:t>Apollinarianism</a:t>
            </a:r>
            <a:endParaRPr lang="en-US" sz="3600" dirty="0">
              <a:solidFill>
                <a:prstClr val="black"/>
              </a:solidFill>
              <a:latin typeface="Calibri"/>
            </a:endParaRPr>
          </a:p>
          <a:p>
            <a:pPr marL="342900" indent="-342900">
              <a:spcBef>
                <a:spcPct val="20000"/>
              </a:spcBef>
              <a:buFont typeface="Wingdings" pitchFamily="2" charset="2"/>
              <a:buAutoNum type="arabicPeriod"/>
              <a:defRPr/>
            </a:pPr>
            <a:r>
              <a:rPr lang="en-US" sz="3600" dirty="0" err="1">
                <a:solidFill>
                  <a:prstClr val="black"/>
                </a:solidFill>
                <a:latin typeface="Calibri"/>
              </a:rPr>
              <a:t>Nestorianism</a:t>
            </a:r>
            <a:endParaRPr lang="en-US" sz="3600" dirty="0">
              <a:solidFill>
                <a:prstClr val="black"/>
              </a:solidFill>
              <a:latin typeface="Calibri"/>
            </a:endParaRPr>
          </a:p>
          <a:p>
            <a:pPr marL="342900" indent="-342900">
              <a:spcBef>
                <a:spcPct val="20000"/>
              </a:spcBef>
              <a:buFont typeface="Wingdings" pitchFamily="2" charset="2"/>
              <a:buAutoNum type="arabicPeriod"/>
              <a:defRPr/>
            </a:pPr>
            <a:r>
              <a:rPr lang="en-US" sz="3600" dirty="0" err="1">
                <a:solidFill>
                  <a:prstClr val="black"/>
                </a:solidFill>
                <a:latin typeface="Calibri"/>
              </a:rPr>
              <a:t>Monophysitism</a:t>
            </a:r>
            <a:endParaRPr lang="en-US" sz="3600" dirty="0">
              <a:solidFill>
                <a:prstClr val="black"/>
              </a:solidFill>
              <a:latin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Chalcedon</a:t>
            </a:r>
          </a:p>
        </p:txBody>
      </p:sp>
      <p:sp>
        <p:nvSpPr>
          <p:cNvPr id="5" name="Rectangle 3"/>
          <p:cNvSpPr txBox="1">
            <a:spLocks noChangeArrowheads="1"/>
          </p:cNvSpPr>
          <p:nvPr/>
        </p:nvSpPr>
        <p:spPr>
          <a:xfrm>
            <a:off x="2667000" y="1600201"/>
            <a:ext cx="7543800" cy="4525963"/>
          </a:xfrm>
          <a:prstGeom prst="rect">
            <a:avLst/>
          </a:prstGeom>
        </p:spPr>
        <p:txBody>
          <a:bodyPr vert="horz" lIns="91440" tIns="45720" rIns="91440" bIns="45720" rtlCol="0">
            <a:normAutofit/>
          </a:bodyPr>
          <a:lstStyle/>
          <a:p>
            <a:pPr>
              <a:lnSpc>
                <a:spcPct val="80000"/>
              </a:lnSpc>
            </a:pPr>
            <a:r>
              <a:rPr lang="en-US" sz="3200" b="1" dirty="0" err="1">
                <a:solidFill>
                  <a:prstClr val="black"/>
                </a:solidFill>
                <a:latin typeface="Calibri"/>
              </a:rPr>
              <a:t>Apollinarianism</a:t>
            </a:r>
            <a:r>
              <a:rPr lang="en-US" sz="3200" b="1" dirty="0">
                <a:solidFill>
                  <a:prstClr val="black"/>
                </a:solidFill>
                <a:latin typeface="Calibri"/>
              </a:rPr>
              <a:t>: </a:t>
            </a:r>
            <a:r>
              <a:rPr lang="en-US" sz="3200" dirty="0">
                <a:solidFill>
                  <a:prstClr val="black"/>
                </a:solidFill>
                <a:latin typeface="Calibri"/>
              </a:rPr>
              <a:t>	</a:t>
            </a:r>
          </a:p>
          <a:p>
            <a:pPr>
              <a:lnSpc>
                <a:spcPct val="80000"/>
              </a:lnSpc>
            </a:pPr>
            <a:r>
              <a:rPr lang="en-US" sz="3200" dirty="0">
                <a:solidFill>
                  <a:prstClr val="black"/>
                </a:solidFill>
                <a:latin typeface="Calibri"/>
              </a:rPr>
              <a:t>Christ was God who took on a human body without a human mind. The divine mind took the place of what would have been the human mind. The Word became flesh only in the sense that God took on a human body. As some have termed it, Christ was “God in a </a:t>
            </a:r>
            <a:r>
              <a:rPr lang="en-US" sz="3200" dirty="0" err="1">
                <a:solidFill>
                  <a:prstClr val="black"/>
                </a:solidFill>
                <a:latin typeface="Calibri"/>
              </a:rPr>
              <a:t>bod</a:t>
            </a:r>
            <a:r>
              <a:rPr lang="en-US" sz="3200" dirty="0">
                <a:solidFill>
                  <a:prstClr val="black"/>
                </a:solidFill>
                <a:latin typeface="Calibri"/>
              </a:rPr>
              <a: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Chalcedon</a:t>
            </a:r>
          </a:p>
        </p:txBody>
      </p:sp>
      <p:pic>
        <p:nvPicPr>
          <p:cNvPr id="6" name="Picture 3"/>
          <p:cNvPicPr>
            <a:picLocks noChangeAspect="1" noChangeArrowheads="1"/>
          </p:cNvPicPr>
          <p:nvPr/>
        </p:nvPicPr>
        <p:blipFill>
          <a:blip r:embed="rId4" cstate="print"/>
          <a:srcRect/>
          <a:stretch>
            <a:fillRect/>
          </a:stretch>
        </p:blipFill>
        <p:spPr bwMode="auto">
          <a:xfrm>
            <a:off x="6934200" y="2133600"/>
            <a:ext cx="2401888" cy="28956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3429000" y="2209800"/>
            <a:ext cx="1517650" cy="1828800"/>
          </a:xfrm>
          <a:prstGeom prst="rect">
            <a:avLst/>
          </a:prstGeom>
          <a:noFill/>
          <a:ln w="9525">
            <a:noFill/>
            <a:miter lim="800000"/>
            <a:headEnd/>
            <a:tailEnd/>
          </a:ln>
        </p:spPr>
      </p:pic>
      <p:sp>
        <p:nvSpPr>
          <p:cNvPr id="8" name="Text Box 5"/>
          <p:cNvSpPr txBox="1">
            <a:spLocks noChangeArrowheads="1"/>
          </p:cNvSpPr>
          <p:nvPr/>
        </p:nvSpPr>
        <p:spPr bwMode="auto">
          <a:xfrm>
            <a:off x="3276601" y="1524001"/>
            <a:ext cx="1827213" cy="466725"/>
          </a:xfrm>
          <a:prstGeom prst="rect">
            <a:avLst/>
          </a:prstGeom>
          <a:solidFill>
            <a:schemeClr val="tx1"/>
          </a:solidFill>
          <a:ln w="9525">
            <a:solidFill>
              <a:schemeClr val="bg1"/>
            </a:solidFill>
            <a:miter lim="800000"/>
            <a:headEnd/>
            <a:tailEnd/>
          </a:ln>
        </p:spPr>
        <p:txBody>
          <a:bodyPr wrap="none">
            <a:spAutoFit/>
          </a:bodyPr>
          <a:lstStyle/>
          <a:p>
            <a:r>
              <a:rPr lang="en-US" sz="2400">
                <a:solidFill>
                  <a:prstClr val="white"/>
                </a:solidFill>
                <a:latin typeface="Times New Roman" pitchFamily="18" charset="0"/>
              </a:rPr>
              <a:t>Human Mind</a:t>
            </a:r>
          </a:p>
        </p:txBody>
      </p:sp>
      <p:sp>
        <p:nvSpPr>
          <p:cNvPr id="9" name="AutoShape 6"/>
          <p:cNvSpPr>
            <a:spLocks noChangeArrowheads="1"/>
          </p:cNvSpPr>
          <p:nvPr/>
        </p:nvSpPr>
        <p:spPr bwMode="auto">
          <a:xfrm>
            <a:off x="2819400" y="2057400"/>
            <a:ext cx="2667000" cy="22098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1">
              <a:alpha val="50000"/>
            </a:schemeClr>
          </a:solidFill>
          <a:ln w="9525">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10" name="Text Box 8"/>
          <p:cNvSpPr txBox="1">
            <a:spLocks noChangeArrowheads="1"/>
          </p:cNvSpPr>
          <p:nvPr/>
        </p:nvSpPr>
        <p:spPr bwMode="auto">
          <a:xfrm>
            <a:off x="7240588" y="5181601"/>
            <a:ext cx="1827212" cy="466725"/>
          </a:xfrm>
          <a:prstGeom prst="rect">
            <a:avLst/>
          </a:prstGeom>
          <a:solidFill>
            <a:schemeClr val="tx1"/>
          </a:solidFill>
          <a:ln w="9525">
            <a:solidFill>
              <a:schemeClr val="tx1"/>
            </a:solidFill>
            <a:miter lim="800000"/>
            <a:headEnd/>
            <a:tailEnd/>
          </a:ln>
        </p:spPr>
        <p:txBody>
          <a:bodyPr wrap="none">
            <a:spAutoFit/>
          </a:bodyPr>
          <a:lstStyle/>
          <a:p>
            <a:r>
              <a:rPr lang="en-US" sz="2400">
                <a:solidFill>
                  <a:prstClr val="white"/>
                </a:solidFill>
                <a:latin typeface="Times New Roman" pitchFamily="18" charset="0"/>
              </a:rPr>
              <a:t>Human Body</a:t>
            </a:r>
          </a:p>
        </p:txBody>
      </p:sp>
      <p:grpSp>
        <p:nvGrpSpPr>
          <p:cNvPr id="11" name="Group 17"/>
          <p:cNvGrpSpPr>
            <a:grpSpLocks/>
          </p:cNvGrpSpPr>
          <p:nvPr/>
        </p:nvGrpSpPr>
        <p:grpSpPr bwMode="auto">
          <a:xfrm>
            <a:off x="7239000" y="1143000"/>
            <a:ext cx="1860550" cy="914400"/>
            <a:chOff x="3360" y="1008"/>
            <a:chExt cx="1172" cy="576"/>
          </a:xfrm>
        </p:grpSpPr>
        <p:sp>
          <p:nvSpPr>
            <p:cNvPr id="12" name="Text Box 11"/>
            <p:cNvSpPr txBox="1">
              <a:spLocks noChangeArrowheads="1"/>
            </p:cNvSpPr>
            <p:nvPr/>
          </p:nvSpPr>
          <p:spPr bwMode="auto">
            <a:xfrm>
              <a:off x="3360" y="1008"/>
              <a:ext cx="1172" cy="294"/>
            </a:xfrm>
            <a:prstGeom prst="rect">
              <a:avLst/>
            </a:prstGeom>
            <a:solidFill>
              <a:srgbClr val="3333FF"/>
            </a:solidFill>
            <a:ln w="9525">
              <a:solidFill>
                <a:schemeClr val="tx1"/>
              </a:solidFill>
              <a:miter lim="800000"/>
              <a:headEnd/>
              <a:tailEnd/>
            </a:ln>
          </p:spPr>
          <p:txBody>
            <a:bodyPr wrap="none">
              <a:spAutoFit/>
            </a:bodyPr>
            <a:lstStyle/>
            <a:p>
              <a:r>
                <a:rPr lang="en-US" sz="2400">
                  <a:solidFill>
                    <a:prstClr val="white"/>
                  </a:solidFill>
                  <a:latin typeface="Times New Roman" pitchFamily="18" charset="0"/>
                </a:rPr>
                <a:t>Divine Logos</a:t>
              </a:r>
            </a:p>
          </p:txBody>
        </p:sp>
        <p:sp>
          <p:nvSpPr>
            <p:cNvPr id="13" name="Line 12"/>
            <p:cNvSpPr>
              <a:spLocks noChangeShapeType="1"/>
            </p:cNvSpPr>
            <p:nvPr/>
          </p:nvSpPr>
          <p:spPr bwMode="auto">
            <a:xfrm flipH="1">
              <a:off x="3936" y="1344"/>
              <a:ext cx="0" cy="240"/>
            </a:xfrm>
            <a:prstGeom prst="line">
              <a:avLst/>
            </a:prstGeom>
            <a:noFill/>
            <a:ln w="57150">
              <a:solidFill>
                <a:schemeClr val="tx1"/>
              </a:solidFill>
              <a:round/>
              <a:headEnd/>
              <a:tailEnd type="triangle" w="med" len="med"/>
            </a:ln>
            <a:effectLst/>
          </p:spPr>
          <p:txBody>
            <a:bodyPr/>
            <a:lstStyle/>
            <a:p>
              <a:pPr>
                <a:defRPr/>
              </a:pPr>
              <a:endParaRPr lang="en-US">
                <a:solidFill>
                  <a:prstClr val="black"/>
                </a:solidFill>
                <a:latin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Chalcedon</a:t>
            </a:r>
          </a:p>
        </p:txBody>
      </p:sp>
      <p:sp>
        <p:nvSpPr>
          <p:cNvPr id="5" name="Rectangle 3"/>
          <p:cNvSpPr txBox="1">
            <a:spLocks noChangeArrowheads="1"/>
          </p:cNvSpPr>
          <p:nvPr/>
        </p:nvSpPr>
        <p:spPr>
          <a:xfrm>
            <a:off x="2667000" y="1600201"/>
            <a:ext cx="7543800" cy="4525963"/>
          </a:xfrm>
          <a:prstGeom prst="rect">
            <a:avLst/>
          </a:prstGeom>
        </p:spPr>
        <p:txBody>
          <a:bodyPr vert="horz" lIns="91440" tIns="45720" rIns="91440" bIns="45720" rtlCol="0">
            <a:normAutofit/>
          </a:bodyPr>
          <a:lstStyle/>
          <a:p>
            <a:pPr>
              <a:lnSpc>
                <a:spcPct val="80000"/>
              </a:lnSpc>
            </a:pPr>
            <a:endParaRPr lang="en-US" sz="3200" dirty="0">
              <a:solidFill>
                <a:prstClr val="black"/>
              </a:solidFill>
              <a:latin typeface="Calibri"/>
            </a:endParaRPr>
          </a:p>
          <a:p>
            <a:pPr>
              <a:lnSpc>
                <a:spcPct val="80000"/>
              </a:lnSpc>
            </a:pPr>
            <a:endParaRPr lang="en-US" sz="3200" dirty="0">
              <a:solidFill>
                <a:prstClr val="black"/>
              </a:solidFill>
              <a:latin typeface="Calibri"/>
            </a:endParaRPr>
          </a:p>
          <a:p>
            <a:pPr>
              <a:lnSpc>
                <a:spcPct val="80000"/>
              </a:lnSpc>
            </a:pPr>
            <a:endParaRPr lang="en-US" sz="3200" dirty="0">
              <a:solidFill>
                <a:prstClr val="black"/>
              </a:solidFill>
              <a:latin typeface="Calibri"/>
            </a:endParaRPr>
          </a:p>
          <a:p>
            <a:pPr>
              <a:lnSpc>
                <a:spcPct val="80000"/>
              </a:lnSpc>
            </a:pPr>
            <a:r>
              <a:rPr lang="en-US" sz="3200" dirty="0">
                <a:solidFill>
                  <a:prstClr val="black"/>
                </a:solidFill>
                <a:latin typeface="Calibri"/>
              </a:rPr>
              <a:t>What is wrong with </a:t>
            </a:r>
            <a:r>
              <a:rPr lang="en-US" sz="3200" dirty="0" err="1">
                <a:solidFill>
                  <a:prstClr val="black"/>
                </a:solidFill>
                <a:latin typeface="Calibri"/>
              </a:rPr>
              <a:t>Apollinarianism</a:t>
            </a:r>
            <a:r>
              <a:rPr lang="en-US" sz="3200" dirty="0">
                <a:solidFill>
                  <a:prstClr val="black"/>
                </a:solidFill>
                <a:latin typeface="Calibri"/>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Chalcedon</a:t>
            </a:r>
          </a:p>
        </p:txBody>
      </p:sp>
      <p:sp>
        <p:nvSpPr>
          <p:cNvPr id="5" name="Rectangle 3"/>
          <p:cNvSpPr txBox="1">
            <a:spLocks noChangeArrowheads="1"/>
          </p:cNvSpPr>
          <p:nvPr/>
        </p:nvSpPr>
        <p:spPr>
          <a:xfrm>
            <a:off x="3276600" y="914401"/>
            <a:ext cx="6400800" cy="4525963"/>
          </a:xfrm>
          <a:prstGeom prst="rect">
            <a:avLst/>
          </a:prstGeom>
        </p:spPr>
        <p:txBody>
          <a:bodyPr vert="horz" lIns="91440" tIns="45720" rIns="91440" bIns="45720" rtlCol="0">
            <a:normAutofit/>
          </a:bodyPr>
          <a:lstStyle/>
          <a:p>
            <a:pPr>
              <a:lnSpc>
                <a:spcPct val="80000"/>
              </a:lnSpc>
            </a:pPr>
            <a:endParaRPr lang="en-US" sz="3200" dirty="0">
              <a:solidFill>
                <a:prstClr val="black"/>
              </a:solidFill>
              <a:latin typeface="Calibri"/>
            </a:endParaRPr>
          </a:p>
          <a:p>
            <a:pPr>
              <a:lnSpc>
                <a:spcPct val="80000"/>
              </a:lnSpc>
            </a:pPr>
            <a:endParaRPr lang="en-US" sz="3200" dirty="0">
              <a:solidFill>
                <a:prstClr val="black"/>
              </a:solidFill>
              <a:latin typeface="Calibri"/>
            </a:endParaRPr>
          </a:p>
          <a:p>
            <a:pPr>
              <a:lnSpc>
                <a:spcPct val="80000"/>
              </a:lnSpc>
            </a:pPr>
            <a:endParaRPr lang="en-US" sz="3200" dirty="0">
              <a:solidFill>
                <a:prstClr val="black"/>
              </a:solidFill>
              <a:latin typeface="Calibri"/>
            </a:endParaRPr>
          </a:p>
          <a:p>
            <a:pPr>
              <a:defRPr/>
            </a:pPr>
            <a:r>
              <a:rPr lang="en-US" sz="3600" dirty="0">
                <a:solidFill>
                  <a:prstClr val="black"/>
                </a:solidFill>
                <a:latin typeface="Calibri"/>
              </a:rPr>
              <a:t>“What God has </a:t>
            </a:r>
          </a:p>
          <a:p>
            <a:pPr>
              <a:defRPr/>
            </a:pPr>
            <a:r>
              <a:rPr lang="en-US" sz="3600" dirty="0">
                <a:solidFill>
                  <a:prstClr val="black"/>
                </a:solidFill>
                <a:latin typeface="Calibri"/>
              </a:rPr>
              <a:t>not assumed is not saved.”</a:t>
            </a:r>
          </a:p>
          <a:p>
            <a:pPr algn="r">
              <a:defRPr/>
            </a:pPr>
            <a:r>
              <a:rPr lang="en-US" sz="3600" dirty="0">
                <a:solidFill>
                  <a:prstClr val="black"/>
                </a:solidFill>
                <a:latin typeface="Calibri"/>
              </a:rPr>
              <a:t>—Gregory of </a:t>
            </a:r>
            <a:r>
              <a:rPr lang="en-US" sz="3600" dirty="0" err="1">
                <a:solidFill>
                  <a:prstClr val="black"/>
                </a:solidFill>
                <a:latin typeface="Calibri"/>
              </a:rPr>
              <a:t>Nazianzus</a:t>
            </a:r>
            <a:endParaRPr lang="en-US" sz="3600" dirty="0">
              <a:solidFill>
                <a:prstClr val="black"/>
              </a:solidFill>
              <a:latin typeface="Calibri"/>
            </a:endParaRPr>
          </a:p>
          <a:p>
            <a:pPr>
              <a:lnSpc>
                <a:spcPct val="80000"/>
              </a:lnSpc>
            </a:pPr>
            <a:endParaRPr lang="en-US" sz="3200" dirty="0">
              <a:solidFill>
                <a:prstClr val="black"/>
              </a:solidFill>
              <a:latin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Chalcedon</a:t>
            </a:r>
          </a:p>
        </p:txBody>
      </p:sp>
      <p:sp>
        <p:nvSpPr>
          <p:cNvPr id="5" name="Rectangle 3"/>
          <p:cNvSpPr txBox="1">
            <a:spLocks noChangeArrowheads="1"/>
          </p:cNvSpPr>
          <p:nvPr/>
        </p:nvSpPr>
        <p:spPr>
          <a:xfrm>
            <a:off x="2667000" y="1600201"/>
            <a:ext cx="7543800" cy="4525963"/>
          </a:xfrm>
          <a:prstGeom prst="rect">
            <a:avLst/>
          </a:prstGeom>
        </p:spPr>
        <p:txBody>
          <a:bodyPr vert="horz" lIns="91440" tIns="45720" rIns="91440" bIns="45720" rtlCol="0">
            <a:normAutofit/>
          </a:bodyPr>
          <a:lstStyle/>
          <a:p>
            <a:pPr>
              <a:lnSpc>
                <a:spcPct val="80000"/>
              </a:lnSpc>
            </a:pPr>
            <a:r>
              <a:rPr lang="en-US" sz="3600" b="1" dirty="0" err="1">
                <a:solidFill>
                  <a:prstClr val="black"/>
                </a:solidFill>
                <a:latin typeface="Calibri"/>
              </a:rPr>
              <a:t>Nestorianism</a:t>
            </a:r>
            <a:r>
              <a:rPr lang="en-US" sz="3600" b="1" dirty="0">
                <a:solidFill>
                  <a:prstClr val="black"/>
                </a:solidFill>
                <a:latin typeface="Calibri"/>
              </a:rPr>
              <a:t>: 	</a:t>
            </a:r>
          </a:p>
          <a:p>
            <a:pPr>
              <a:lnSpc>
                <a:spcPct val="80000"/>
              </a:lnSpc>
            </a:pPr>
            <a:r>
              <a:rPr lang="en-US" sz="3600" dirty="0">
                <a:solidFill>
                  <a:prstClr val="black"/>
                </a:solidFill>
                <a:latin typeface="Calibri"/>
              </a:rPr>
              <a:t>Christ was fully man and fully God, and these two natures were united in purpose, not person. They had difficulty understanding how someone with two natures could be a single individual. </a:t>
            </a:r>
          </a:p>
          <a:p>
            <a:pPr>
              <a:lnSpc>
                <a:spcPct val="80000"/>
              </a:lnSpc>
            </a:pPr>
            <a:endParaRPr lang="en-US" sz="3200" dirty="0">
              <a:solidFill>
                <a:prstClr val="black"/>
              </a:solidFill>
              <a:latin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Chalcedon</a:t>
            </a:r>
          </a:p>
        </p:txBody>
      </p:sp>
      <p:pic>
        <p:nvPicPr>
          <p:cNvPr id="6" name="Picture 4"/>
          <p:cNvPicPr>
            <a:picLocks noChangeAspect="1" noChangeArrowheads="1"/>
          </p:cNvPicPr>
          <p:nvPr/>
        </p:nvPicPr>
        <p:blipFill>
          <a:blip r:embed="rId4" cstate="print"/>
          <a:srcRect/>
          <a:stretch>
            <a:fillRect/>
          </a:stretch>
        </p:blipFill>
        <p:spPr bwMode="auto">
          <a:xfrm>
            <a:off x="6178550" y="1295401"/>
            <a:ext cx="2660650" cy="3205163"/>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3457576" y="1219200"/>
            <a:ext cx="2720975" cy="3276600"/>
          </a:xfrm>
          <a:prstGeom prst="rect">
            <a:avLst/>
          </a:prstGeom>
          <a:noFill/>
          <a:ln w="9525">
            <a:noFill/>
            <a:miter lim="800000"/>
            <a:headEnd/>
            <a:tailEnd/>
          </a:ln>
        </p:spPr>
      </p:pic>
      <p:sp>
        <p:nvSpPr>
          <p:cNvPr id="8" name="Text Box 6"/>
          <p:cNvSpPr txBox="1">
            <a:spLocks noChangeArrowheads="1"/>
          </p:cNvSpPr>
          <p:nvPr/>
        </p:nvSpPr>
        <p:spPr bwMode="auto">
          <a:xfrm>
            <a:off x="3587751" y="4714876"/>
            <a:ext cx="2466975" cy="519113"/>
          </a:xfrm>
          <a:prstGeom prst="rect">
            <a:avLst/>
          </a:prstGeom>
          <a:solidFill>
            <a:schemeClr val="tx1"/>
          </a:solidFill>
          <a:ln w="9525">
            <a:noFill/>
            <a:miter lim="800000"/>
            <a:headEnd/>
            <a:tailEnd/>
          </a:ln>
        </p:spPr>
        <p:txBody>
          <a:bodyPr wrap="none">
            <a:spAutoFit/>
          </a:bodyPr>
          <a:lstStyle/>
          <a:p>
            <a:r>
              <a:rPr lang="en-US" sz="2800" b="1">
                <a:solidFill>
                  <a:prstClr val="white"/>
                </a:solidFill>
                <a:latin typeface="Times New Roman" pitchFamily="18" charset="0"/>
              </a:rPr>
              <a:t>Human Person</a:t>
            </a:r>
          </a:p>
        </p:txBody>
      </p:sp>
      <p:sp>
        <p:nvSpPr>
          <p:cNvPr id="9" name="Text Box 7"/>
          <p:cNvSpPr txBox="1">
            <a:spLocks noChangeArrowheads="1"/>
          </p:cNvSpPr>
          <p:nvPr/>
        </p:nvSpPr>
        <p:spPr bwMode="auto">
          <a:xfrm>
            <a:off x="6302375" y="4724401"/>
            <a:ext cx="2306638" cy="519113"/>
          </a:xfrm>
          <a:prstGeom prst="rect">
            <a:avLst/>
          </a:prstGeom>
          <a:solidFill>
            <a:srgbClr val="800000"/>
          </a:solidFill>
          <a:ln w="9525">
            <a:noFill/>
            <a:miter lim="800000"/>
            <a:headEnd/>
            <a:tailEnd/>
          </a:ln>
        </p:spPr>
        <p:txBody>
          <a:bodyPr wrap="none">
            <a:spAutoFit/>
          </a:bodyPr>
          <a:lstStyle/>
          <a:p>
            <a:r>
              <a:rPr lang="en-US" sz="2800" b="1">
                <a:solidFill>
                  <a:prstClr val="white"/>
                </a:solidFill>
                <a:latin typeface="Times New Roman" pitchFamily="18" charset="0"/>
              </a:rPr>
              <a:t>Divine Person</a:t>
            </a:r>
          </a:p>
        </p:txBody>
      </p:sp>
      <p:sp>
        <p:nvSpPr>
          <p:cNvPr id="10" name="AutoShape 8"/>
          <p:cNvSpPr>
            <a:spLocks noChangeArrowheads="1"/>
          </p:cNvSpPr>
          <p:nvPr/>
        </p:nvSpPr>
        <p:spPr bwMode="auto">
          <a:xfrm rot="5400000">
            <a:off x="5264150" y="2212975"/>
            <a:ext cx="1676400" cy="1828800"/>
          </a:xfrm>
          <a:prstGeom prst="upDownArrow">
            <a:avLst>
              <a:gd name="adj1" fmla="val 50000"/>
              <a:gd name="adj2" fmla="val 21818"/>
            </a:avLst>
          </a:prstGeom>
          <a:solidFill>
            <a:schemeClr val="tx1"/>
          </a:solidFill>
          <a:ln w="9525">
            <a:solidFill>
              <a:schemeClr val="tx1"/>
            </a:solidFill>
            <a:miter lim="800000"/>
            <a:headEnd/>
            <a:tailEnd/>
          </a:ln>
        </p:spPr>
        <p:txBody>
          <a:bodyPr rot="10800000" vert="eaVert" wrap="none" anchor="ctr"/>
          <a:lstStyle/>
          <a:p>
            <a:r>
              <a:rPr lang="en-US" sz="2800" b="1">
                <a:solidFill>
                  <a:prstClr val="white"/>
                </a:solidFill>
                <a:latin typeface="Times New Roman" pitchFamily="18" charset="0"/>
              </a:rPr>
              <a:t>Separate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Chalcedon</a:t>
            </a:r>
          </a:p>
        </p:txBody>
      </p:sp>
      <p:sp>
        <p:nvSpPr>
          <p:cNvPr id="5" name="Rectangle 3"/>
          <p:cNvSpPr txBox="1">
            <a:spLocks noChangeArrowheads="1"/>
          </p:cNvSpPr>
          <p:nvPr/>
        </p:nvSpPr>
        <p:spPr>
          <a:xfrm>
            <a:off x="2667000" y="1600201"/>
            <a:ext cx="7543800" cy="4525963"/>
          </a:xfrm>
          <a:prstGeom prst="rect">
            <a:avLst/>
          </a:prstGeom>
        </p:spPr>
        <p:txBody>
          <a:bodyPr vert="horz" lIns="91440" tIns="45720" rIns="91440" bIns="45720" rtlCol="0">
            <a:normAutofit/>
          </a:bodyPr>
          <a:lstStyle/>
          <a:p>
            <a:pPr>
              <a:lnSpc>
                <a:spcPct val="80000"/>
              </a:lnSpc>
            </a:pPr>
            <a:endParaRPr lang="en-US" sz="3200" dirty="0">
              <a:solidFill>
                <a:prstClr val="black"/>
              </a:solidFill>
              <a:latin typeface="Calibri"/>
            </a:endParaRPr>
          </a:p>
          <a:p>
            <a:pPr>
              <a:lnSpc>
                <a:spcPct val="80000"/>
              </a:lnSpc>
            </a:pPr>
            <a:endParaRPr lang="en-US" sz="3200" dirty="0">
              <a:solidFill>
                <a:prstClr val="black"/>
              </a:solidFill>
              <a:latin typeface="Calibri"/>
            </a:endParaRPr>
          </a:p>
          <a:p>
            <a:pPr>
              <a:lnSpc>
                <a:spcPct val="80000"/>
              </a:lnSpc>
            </a:pPr>
            <a:endParaRPr lang="en-US" sz="3200" dirty="0">
              <a:solidFill>
                <a:prstClr val="black"/>
              </a:solidFill>
              <a:latin typeface="Calibri"/>
            </a:endParaRPr>
          </a:p>
          <a:p>
            <a:pPr>
              <a:lnSpc>
                <a:spcPct val="80000"/>
              </a:lnSpc>
            </a:pPr>
            <a:r>
              <a:rPr lang="en-US" sz="3200" dirty="0">
                <a:solidFill>
                  <a:prstClr val="black"/>
                </a:solidFill>
                <a:latin typeface="Calibri"/>
              </a:rPr>
              <a:t>What is wrong with </a:t>
            </a:r>
            <a:r>
              <a:rPr lang="en-US" sz="3200" dirty="0" err="1">
                <a:solidFill>
                  <a:prstClr val="black"/>
                </a:solidFill>
                <a:latin typeface="Calibri"/>
              </a:rPr>
              <a:t>Nestorianism</a:t>
            </a:r>
            <a:r>
              <a:rPr lang="en-US" sz="3200" dirty="0">
                <a:solidFill>
                  <a:prstClr val="black"/>
                </a:solidFill>
                <a:latin typeface="Calibri"/>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9" name="Content Placeholder 2"/>
          <p:cNvSpPr txBox="1">
            <a:spLocks/>
          </p:cNvSpPr>
          <p:nvPr/>
        </p:nvSpPr>
        <p:spPr>
          <a:xfrm>
            <a:off x="1676400" y="122238"/>
            <a:ext cx="4953000" cy="1173163"/>
          </a:xfrm>
          <a:prstGeom prst="rect">
            <a:avLst/>
          </a:prstGeom>
        </p:spPr>
        <p:txBody>
          <a:bodyPr vert="horz" lIns="91440" tIns="45720" rIns="91440" bIns="45720" rtlCol="0">
            <a:normAutofit/>
          </a:bodyPr>
          <a:lstStyle/>
          <a:p>
            <a:pPr marL="342900" indent="-342900">
              <a:spcBef>
                <a:spcPct val="20000"/>
              </a:spcBef>
              <a:defRPr/>
            </a:pPr>
            <a:r>
              <a:rPr lang="en-US" sz="3200">
                <a:solidFill>
                  <a:srgbClr val="000000"/>
                </a:solidFill>
                <a:latin typeface="Gotham-Book"/>
                <a:cs typeface="Gotham-Book"/>
              </a:rPr>
              <a:t>Philosophy of History</a:t>
            </a:r>
            <a:endParaRPr lang="en-US" sz="3200" dirty="0">
              <a:solidFill>
                <a:srgbClr val="000000"/>
              </a:solidFill>
              <a:latin typeface="Gotham-Book"/>
              <a:cs typeface="Gotham-Book"/>
            </a:endParaRPr>
          </a:p>
        </p:txBody>
      </p:sp>
      <p:pic>
        <p:nvPicPr>
          <p:cNvPr id="10" name="Picture 2" descr="http://www.reclaimingthemind.org/blog/wp-content/uploads/2011/04/church-develop-large.gif"/>
          <p:cNvPicPr>
            <a:picLocks noChangeAspect="1" noChangeArrowheads="1"/>
          </p:cNvPicPr>
          <p:nvPr/>
        </p:nvPicPr>
        <p:blipFill>
          <a:blip r:embed="rId4" cstate="print"/>
          <a:srcRect/>
          <a:stretch>
            <a:fillRect/>
          </a:stretch>
        </p:blipFill>
        <p:spPr bwMode="auto">
          <a:xfrm>
            <a:off x="1524000" y="195580"/>
            <a:ext cx="9144000" cy="4754880"/>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Chalcedon</a:t>
            </a:r>
          </a:p>
        </p:txBody>
      </p:sp>
      <p:sp>
        <p:nvSpPr>
          <p:cNvPr id="5" name="Rectangle 3"/>
          <p:cNvSpPr txBox="1">
            <a:spLocks noChangeArrowheads="1"/>
          </p:cNvSpPr>
          <p:nvPr/>
        </p:nvSpPr>
        <p:spPr>
          <a:xfrm>
            <a:off x="2667000" y="1600201"/>
            <a:ext cx="7543800" cy="4525963"/>
          </a:xfrm>
          <a:prstGeom prst="rect">
            <a:avLst/>
          </a:prstGeom>
        </p:spPr>
        <p:txBody>
          <a:bodyPr vert="horz" lIns="91440" tIns="45720" rIns="91440" bIns="45720" rtlCol="0">
            <a:normAutofit/>
          </a:bodyPr>
          <a:lstStyle/>
          <a:p>
            <a:pPr>
              <a:lnSpc>
                <a:spcPct val="80000"/>
              </a:lnSpc>
            </a:pPr>
            <a:r>
              <a:rPr lang="en-US" sz="3600" b="1" dirty="0" err="1">
                <a:solidFill>
                  <a:prstClr val="black"/>
                </a:solidFill>
                <a:latin typeface="Calibri"/>
              </a:rPr>
              <a:t>Monophysitism</a:t>
            </a:r>
            <a:r>
              <a:rPr lang="en-US" sz="3600" b="1" dirty="0">
                <a:solidFill>
                  <a:prstClr val="black"/>
                </a:solidFill>
                <a:latin typeface="Calibri"/>
              </a:rPr>
              <a:t>: </a:t>
            </a:r>
            <a:r>
              <a:rPr lang="en-US" sz="3600" dirty="0">
                <a:solidFill>
                  <a:prstClr val="black"/>
                </a:solidFill>
                <a:latin typeface="Calibri"/>
              </a:rPr>
              <a:t>	</a:t>
            </a:r>
          </a:p>
          <a:p>
            <a:pPr>
              <a:lnSpc>
                <a:spcPct val="80000"/>
              </a:lnSpc>
            </a:pPr>
            <a:r>
              <a:rPr lang="en-US" sz="3600" dirty="0">
                <a:solidFill>
                  <a:prstClr val="black"/>
                </a:solidFill>
                <a:latin typeface="Calibri"/>
              </a:rPr>
              <a:t>Christ’s human nature was integrated with His divine nature, forming a new nature. Christ was from two natures before the union, but only one after the union.</a:t>
            </a:r>
          </a:p>
          <a:p>
            <a:pPr>
              <a:lnSpc>
                <a:spcPct val="80000"/>
              </a:lnSpc>
            </a:pPr>
            <a:endParaRPr lang="en-US" sz="3200" dirty="0">
              <a:solidFill>
                <a:prstClr val="black"/>
              </a:solidFill>
              <a:latin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Chalcedon</a:t>
            </a:r>
          </a:p>
        </p:txBody>
      </p:sp>
      <p:sp>
        <p:nvSpPr>
          <p:cNvPr id="5" name="Rectangle 3"/>
          <p:cNvSpPr txBox="1">
            <a:spLocks noChangeArrowheads="1"/>
          </p:cNvSpPr>
          <p:nvPr/>
        </p:nvSpPr>
        <p:spPr>
          <a:xfrm>
            <a:off x="2667000" y="1600201"/>
            <a:ext cx="7543800" cy="4525963"/>
          </a:xfrm>
          <a:prstGeom prst="rect">
            <a:avLst/>
          </a:prstGeom>
        </p:spPr>
        <p:txBody>
          <a:bodyPr vert="horz" lIns="91440" tIns="45720" rIns="91440" bIns="45720" rtlCol="0">
            <a:normAutofit/>
          </a:bodyPr>
          <a:lstStyle/>
          <a:p>
            <a:pPr>
              <a:lnSpc>
                <a:spcPct val="80000"/>
              </a:lnSpc>
            </a:pPr>
            <a:endParaRPr lang="en-US" sz="3200" dirty="0">
              <a:solidFill>
                <a:prstClr val="black"/>
              </a:solidFill>
              <a:latin typeface="Calibri"/>
            </a:endParaRPr>
          </a:p>
        </p:txBody>
      </p:sp>
      <p:grpSp>
        <p:nvGrpSpPr>
          <p:cNvPr id="6" name="Group 3"/>
          <p:cNvGrpSpPr>
            <a:grpSpLocks/>
          </p:cNvGrpSpPr>
          <p:nvPr/>
        </p:nvGrpSpPr>
        <p:grpSpPr bwMode="auto">
          <a:xfrm>
            <a:off x="2195514" y="1143001"/>
            <a:ext cx="3595687" cy="1673225"/>
            <a:chOff x="423" y="1152"/>
            <a:chExt cx="2265" cy="1054"/>
          </a:xfrm>
        </p:grpSpPr>
        <p:sp>
          <p:nvSpPr>
            <p:cNvPr id="7" name="Freeform 4"/>
            <p:cNvSpPr>
              <a:spLocks/>
            </p:cNvSpPr>
            <p:nvPr/>
          </p:nvSpPr>
          <p:spPr bwMode="auto">
            <a:xfrm>
              <a:off x="1806" y="1308"/>
              <a:ext cx="126" cy="94"/>
            </a:xfrm>
            <a:custGeom>
              <a:avLst/>
              <a:gdLst/>
              <a:ahLst/>
              <a:cxnLst>
                <a:cxn ang="0">
                  <a:pos x="32" y="116"/>
                </a:cxn>
                <a:cxn ang="0">
                  <a:pos x="39" y="93"/>
                </a:cxn>
                <a:cxn ang="0">
                  <a:pos x="55" y="63"/>
                </a:cxn>
                <a:cxn ang="0">
                  <a:pos x="79" y="26"/>
                </a:cxn>
                <a:cxn ang="0">
                  <a:pos x="95" y="0"/>
                </a:cxn>
                <a:cxn ang="0">
                  <a:pos x="105" y="1"/>
                </a:cxn>
                <a:cxn ang="0">
                  <a:pos x="109" y="8"/>
                </a:cxn>
                <a:cxn ang="0">
                  <a:pos x="107" y="28"/>
                </a:cxn>
                <a:cxn ang="0">
                  <a:pos x="94" y="61"/>
                </a:cxn>
                <a:cxn ang="0">
                  <a:pos x="150" y="50"/>
                </a:cxn>
                <a:cxn ang="0">
                  <a:pos x="212" y="38"/>
                </a:cxn>
                <a:cxn ang="0">
                  <a:pos x="222" y="41"/>
                </a:cxn>
                <a:cxn ang="0">
                  <a:pos x="223" y="48"/>
                </a:cxn>
                <a:cxn ang="0">
                  <a:pos x="208" y="58"/>
                </a:cxn>
                <a:cxn ang="0">
                  <a:pos x="230" y="53"/>
                </a:cxn>
                <a:cxn ang="0">
                  <a:pos x="248" y="51"/>
                </a:cxn>
                <a:cxn ang="0">
                  <a:pos x="253" y="56"/>
                </a:cxn>
                <a:cxn ang="0">
                  <a:pos x="250" y="66"/>
                </a:cxn>
                <a:cxn ang="0">
                  <a:pos x="227" y="76"/>
                </a:cxn>
                <a:cxn ang="0">
                  <a:pos x="233" y="78"/>
                </a:cxn>
                <a:cxn ang="0">
                  <a:pos x="248" y="83"/>
                </a:cxn>
                <a:cxn ang="0">
                  <a:pos x="245" y="93"/>
                </a:cxn>
                <a:cxn ang="0">
                  <a:pos x="228" y="99"/>
                </a:cxn>
                <a:cxn ang="0">
                  <a:pos x="218" y="101"/>
                </a:cxn>
                <a:cxn ang="0">
                  <a:pos x="230" y="101"/>
                </a:cxn>
                <a:cxn ang="0">
                  <a:pos x="232" y="109"/>
                </a:cxn>
                <a:cxn ang="0">
                  <a:pos x="215" y="118"/>
                </a:cxn>
                <a:cxn ang="0">
                  <a:pos x="165" y="138"/>
                </a:cxn>
                <a:cxn ang="0">
                  <a:pos x="152" y="149"/>
                </a:cxn>
                <a:cxn ang="0">
                  <a:pos x="120" y="166"/>
                </a:cxn>
                <a:cxn ang="0">
                  <a:pos x="64" y="178"/>
                </a:cxn>
                <a:cxn ang="0">
                  <a:pos x="25" y="188"/>
                </a:cxn>
              </a:cxnLst>
              <a:rect l="0" t="0" r="r" b="b"/>
              <a:pathLst>
                <a:path w="253" h="188">
                  <a:moveTo>
                    <a:pt x="0" y="131"/>
                  </a:moveTo>
                  <a:lnTo>
                    <a:pt x="32" y="116"/>
                  </a:lnTo>
                  <a:lnTo>
                    <a:pt x="32" y="108"/>
                  </a:lnTo>
                  <a:lnTo>
                    <a:pt x="39" y="93"/>
                  </a:lnTo>
                  <a:lnTo>
                    <a:pt x="47" y="78"/>
                  </a:lnTo>
                  <a:lnTo>
                    <a:pt x="55" y="63"/>
                  </a:lnTo>
                  <a:lnTo>
                    <a:pt x="69" y="43"/>
                  </a:lnTo>
                  <a:lnTo>
                    <a:pt x="79" y="26"/>
                  </a:lnTo>
                  <a:lnTo>
                    <a:pt x="92" y="3"/>
                  </a:lnTo>
                  <a:lnTo>
                    <a:pt x="95" y="0"/>
                  </a:lnTo>
                  <a:lnTo>
                    <a:pt x="99" y="0"/>
                  </a:lnTo>
                  <a:lnTo>
                    <a:pt x="105" y="1"/>
                  </a:lnTo>
                  <a:lnTo>
                    <a:pt x="107" y="3"/>
                  </a:lnTo>
                  <a:lnTo>
                    <a:pt x="109" y="8"/>
                  </a:lnTo>
                  <a:lnTo>
                    <a:pt x="109" y="16"/>
                  </a:lnTo>
                  <a:lnTo>
                    <a:pt x="107" y="28"/>
                  </a:lnTo>
                  <a:lnTo>
                    <a:pt x="99" y="50"/>
                  </a:lnTo>
                  <a:lnTo>
                    <a:pt x="94" y="61"/>
                  </a:lnTo>
                  <a:lnTo>
                    <a:pt x="120" y="56"/>
                  </a:lnTo>
                  <a:lnTo>
                    <a:pt x="150" y="50"/>
                  </a:lnTo>
                  <a:lnTo>
                    <a:pt x="202" y="38"/>
                  </a:lnTo>
                  <a:lnTo>
                    <a:pt x="212" y="38"/>
                  </a:lnTo>
                  <a:lnTo>
                    <a:pt x="220" y="40"/>
                  </a:lnTo>
                  <a:lnTo>
                    <a:pt x="222" y="41"/>
                  </a:lnTo>
                  <a:lnTo>
                    <a:pt x="223" y="45"/>
                  </a:lnTo>
                  <a:lnTo>
                    <a:pt x="223" y="48"/>
                  </a:lnTo>
                  <a:lnTo>
                    <a:pt x="218" y="53"/>
                  </a:lnTo>
                  <a:lnTo>
                    <a:pt x="208" y="58"/>
                  </a:lnTo>
                  <a:lnTo>
                    <a:pt x="203" y="61"/>
                  </a:lnTo>
                  <a:lnTo>
                    <a:pt x="230" y="53"/>
                  </a:lnTo>
                  <a:lnTo>
                    <a:pt x="240" y="51"/>
                  </a:lnTo>
                  <a:lnTo>
                    <a:pt x="248" y="51"/>
                  </a:lnTo>
                  <a:lnTo>
                    <a:pt x="252" y="53"/>
                  </a:lnTo>
                  <a:lnTo>
                    <a:pt x="253" y="56"/>
                  </a:lnTo>
                  <a:lnTo>
                    <a:pt x="252" y="61"/>
                  </a:lnTo>
                  <a:lnTo>
                    <a:pt x="250" y="66"/>
                  </a:lnTo>
                  <a:lnTo>
                    <a:pt x="242" y="73"/>
                  </a:lnTo>
                  <a:lnTo>
                    <a:pt x="227" y="76"/>
                  </a:lnTo>
                  <a:lnTo>
                    <a:pt x="222" y="78"/>
                  </a:lnTo>
                  <a:lnTo>
                    <a:pt x="233" y="78"/>
                  </a:lnTo>
                  <a:lnTo>
                    <a:pt x="243" y="79"/>
                  </a:lnTo>
                  <a:lnTo>
                    <a:pt x="248" y="83"/>
                  </a:lnTo>
                  <a:lnTo>
                    <a:pt x="248" y="89"/>
                  </a:lnTo>
                  <a:lnTo>
                    <a:pt x="245" y="93"/>
                  </a:lnTo>
                  <a:lnTo>
                    <a:pt x="237" y="96"/>
                  </a:lnTo>
                  <a:lnTo>
                    <a:pt x="228" y="99"/>
                  </a:lnTo>
                  <a:lnTo>
                    <a:pt x="220" y="101"/>
                  </a:lnTo>
                  <a:lnTo>
                    <a:pt x="218" y="101"/>
                  </a:lnTo>
                  <a:lnTo>
                    <a:pt x="225" y="101"/>
                  </a:lnTo>
                  <a:lnTo>
                    <a:pt x="230" y="101"/>
                  </a:lnTo>
                  <a:lnTo>
                    <a:pt x="233" y="104"/>
                  </a:lnTo>
                  <a:lnTo>
                    <a:pt x="232" y="109"/>
                  </a:lnTo>
                  <a:lnTo>
                    <a:pt x="225" y="116"/>
                  </a:lnTo>
                  <a:lnTo>
                    <a:pt x="215" y="118"/>
                  </a:lnTo>
                  <a:lnTo>
                    <a:pt x="185" y="129"/>
                  </a:lnTo>
                  <a:lnTo>
                    <a:pt x="165" y="138"/>
                  </a:lnTo>
                  <a:lnTo>
                    <a:pt x="163" y="139"/>
                  </a:lnTo>
                  <a:lnTo>
                    <a:pt x="152" y="149"/>
                  </a:lnTo>
                  <a:lnTo>
                    <a:pt x="140" y="158"/>
                  </a:lnTo>
                  <a:lnTo>
                    <a:pt x="120" y="166"/>
                  </a:lnTo>
                  <a:lnTo>
                    <a:pt x="97" y="173"/>
                  </a:lnTo>
                  <a:lnTo>
                    <a:pt x="64" y="178"/>
                  </a:lnTo>
                  <a:lnTo>
                    <a:pt x="55" y="178"/>
                  </a:lnTo>
                  <a:lnTo>
                    <a:pt x="25" y="188"/>
                  </a:lnTo>
                  <a:lnTo>
                    <a:pt x="0" y="131"/>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8" name="Freeform 5"/>
            <p:cNvSpPr>
              <a:spLocks/>
            </p:cNvSpPr>
            <p:nvPr/>
          </p:nvSpPr>
          <p:spPr bwMode="auto">
            <a:xfrm>
              <a:off x="1806" y="1308"/>
              <a:ext cx="126" cy="94"/>
            </a:xfrm>
            <a:custGeom>
              <a:avLst/>
              <a:gdLst/>
              <a:ahLst/>
              <a:cxnLst>
                <a:cxn ang="0">
                  <a:pos x="32" y="116"/>
                </a:cxn>
                <a:cxn ang="0">
                  <a:pos x="39" y="93"/>
                </a:cxn>
                <a:cxn ang="0">
                  <a:pos x="55" y="63"/>
                </a:cxn>
                <a:cxn ang="0">
                  <a:pos x="79" y="26"/>
                </a:cxn>
                <a:cxn ang="0">
                  <a:pos x="95" y="0"/>
                </a:cxn>
                <a:cxn ang="0">
                  <a:pos x="105" y="1"/>
                </a:cxn>
                <a:cxn ang="0">
                  <a:pos x="109" y="8"/>
                </a:cxn>
                <a:cxn ang="0">
                  <a:pos x="107" y="28"/>
                </a:cxn>
                <a:cxn ang="0">
                  <a:pos x="94" y="61"/>
                </a:cxn>
                <a:cxn ang="0">
                  <a:pos x="150" y="50"/>
                </a:cxn>
                <a:cxn ang="0">
                  <a:pos x="212" y="38"/>
                </a:cxn>
                <a:cxn ang="0">
                  <a:pos x="222" y="41"/>
                </a:cxn>
                <a:cxn ang="0">
                  <a:pos x="223" y="48"/>
                </a:cxn>
                <a:cxn ang="0">
                  <a:pos x="208" y="58"/>
                </a:cxn>
                <a:cxn ang="0">
                  <a:pos x="230" y="53"/>
                </a:cxn>
                <a:cxn ang="0">
                  <a:pos x="248" y="51"/>
                </a:cxn>
                <a:cxn ang="0">
                  <a:pos x="253" y="56"/>
                </a:cxn>
                <a:cxn ang="0">
                  <a:pos x="250" y="66"/>
                </a:cxn>
                <a:cxn ang="0">
                  <a:pos x="227" y="76"/>
                </a:cxn>
                <a:cxn ang="0">
                  <a:pos x="233" y="78"/>
                </a:cxn>
                <a:cxn ang="0">
                  <a:pos x="248" y="83"/>
                </a:cxn>
                <a:cxn ang="0">
                  <a:pos x="245" y="93"/>
                </a:cxn>
                <a:cxn ang="0">
                  <a:pos x="228" y="99"/>
                </a:cxn>
                <a:cxn ang="0">
                  <a:pos x="218" y="101"/>
                </a:cxn>
                <a:cxn ang="0">
                  <a:pos x="230" y="101"/>
                </a:cxn>
                <a:cxn ang="0">
                  <a:pos x="232" y="109"/>
                </a:cxn>
                <a:cxn ang="0">
                  <a:pos x="215" y="118"/>
                </a:cxn>
                <a:cxn ang="0">
                  <a:pos x="165" y="138"/>
                </a:cxn>
                <a:cxn ang="0">
                  <a:pos x="152" y="149"/>
                </a:cxn>
                <a:cxn ang="0">
                  <a:pos x="120" y="166"/>
                </a:cxn>
                <a:cxn ang="0">
                  <a:pos x="64" y="178"/>
                </a:cxn>
                <a:cxn ang="0">
                  <a:pos x="25" y="188"/>
                </a:cxn>
              </a:cxnLst>
              <a:rect l="0" t="0" r="r" b="b"/>
              <a:pathLst>
                <a:path w="253" h="188">
                  <a:moveTo>
                    <a:pt x="0" y="131"/>
                  </a:moveTo>
                  <a:lnTo>
                    <a:pt x="32" y="116"/>
                  </a:lnTo>
                  <a:lnTo>
                    <a:pt x="32" y="108"/>
                  </a:lnTo>
                  <a:lnTo>
                    <a:pt x="39" y="93"/>
                  </a:lnTo>
                  <a:lnTo>
                    <a:pt x="47" y="78"/>
                  </a:lnTo>
                  <a:lnTo>
                    <a:pt x="55" y="63"/>
                  </a:lnTo>
                  <a:lnTo>
                    <a:pt x="69" y="43"/>
                  </a:lnTo>
                  <a:lnTo>
                    <a:pt x="79" y="26"/>
                  </a:lnTo>
                  <a:lnTo>
                    <a:pt x="92" y="3"/>
                  </a:lnTo>
                  <a:lnTo>
                    <a:pt x="95" y="0"/>
                  </a:lnTo>
                  <a:lnTo>
                    <a:pt x="99" y="0"/>
                  </a:lnTo>
                  <a:lnTo>
                    <a:pt x="105" y="1"/>
                  </a:lnTo>
                  <a:lnTo>
                    <a:pt x="107" y="3"/>
                  </a:lnTo>
                  <a:lnTo>
                    <a:pt x="109" y="8"/>
                  </a:lnTo>
                  <a:lnTo>
                    <a:pt x="109" y="16"/>
                  </a:lnTo>
                  <a:lnTo>
                    <a:pt x="107" y="28"/>
                  </a:lnTo>
                  <a:lnTo>
                    <a:pt x="99" y="50"/>
                  </a:lnTo>
                  <a:lnTo>
                    <a:pt x="94" y="61"/>
                  </a:lnTo>
                  <a:lnTo>
                    <a:pt x="120" y="56"/>
                  </a:lnTo>
                  <a:lnTo>
                    <a:pt x="150" y="50"/>
                  </a:lnTo>
                  <a:lnTo>
                    <a:pt x="202" y="38"/>
                  </a:lnTo>
                  <a:lnTo>
                    <a:pt x="212" y="38"/>
                  </a:lnTo>
                  <a:lnTo>
                    <a:pt x="220" y="40"/>
                  </a:lnTo>
                  <a:lnTo>
                    <a:pt x="222" y="41"/>
                  </a:lnTo>
                  <a:lnTo>
                    <a:pt x="223" y="45"/>
                  </a:lnTo>
                  <a:lnTo>
                    <a:pt x="223" y="48"/>
                  </a:lnTo>
                  <a:lnTo>
                    <a:pt x="218" y="53"/>
                  </a:lnTo>
                  <a:lnTo>
                    <a:pt x="208" y="58"/>
                  </a:lnTo>
                  <a:lnTo>
                    <a:pt x="203" y="61"/>
                  </a:lnTo>
                  <a:lnTo>
                    <a:pt x="230" y="53"/>
                  </a:lnTo>
                  <a:lnTo>
                    <a:pt x="240" y="51"/>
                  </a:lnTo>
                  <a:lnTo>
                    <a:pt x="248" y="51"/>
                  </a:lnTo>
                  <a:lnTo>
                    <a:pt x="252" y="53"/>
                  </a:lnTo>
                  <a:lnTo>
                    <a:pt x="253" y="56"/>
                  </a:lnTo>
                  <a:lnTo>
                    <a:pt x="252" y="61"/>
                  </a:lnTo>
                  <a:lnTo>
                    <a:pt x="250" y="66"/>
                  </a:lnTo>
                  <a:lnTo>
                    <a:pt x="242" y="73"/>
                  </a:lnTo>
                  <a:lnTo>
                    <a:pt x="227" y="76"/>
                  </a:lnTo>
                  <a:lnTo>
                    <a:pt x="222" y="78"/>
                  </a:lnTo>
                  <a:lnTo>
                    <a:pt x="233" y="78"/>
                  </a:lnTo>
                  <a:lnTo>
                    <a:pt x="243" y="79"/>
                  </a:lnTo>
                  <a:lnTo>
                    <a:pt x="248" y="83"/>
                  </a:lnTo>
                  <a:lnTo>
                    <a:pt x="248" y="89"/>
                  </a:lnTo>
                  <a:lnTo>
                    <a:pt x="245" y="93"/>
                  </a:lnTo>
                  <a:lnTo>
                    <a:pt x="237" y="96"/>
                  </a:lnTo>
                  <a:lnTo>
                    <a:pt x="228" y="99"/>
                  </a:lnTo>
                  <a:lnTo>
                    <a:pt x="220" y="101"/>
                  </a:lnTo>
                  <a:lnTo>
                    <a:pt x="218" y="101"/>
                  </a:lnTo>
                  <a:lnTo>
                    <a:pt x="225" y="101"/>
                  </a:lnTo>
                  <a:lnTo>
                    <a:pt x="230" y="101"/>
                  </a:lnTo>
                  <a:lnTo>
                    <a:pt x="233" y="104"/>
                  </a:lnTo>
                  <a:lnTo>
                    <a:pt x="232" y="109"/>
                  </a:lnTo>
                  <a:lnTo>
                    <a:pt x="225" y="116"/>
                  </a:lnTo>
                  <a:lnTo>
                    <a:pt x="215" y="118"/>
                  </a:lnTo>
                  <a:lnTo>
                    <a:pt x="185" y="129"/>
                  </a:lnTo>
                  <a:lnTo>
                    <a:pt x="165" y="138"/>
                  </a:lnTo>
                  <a:lnTo>
                    <a:pt x="163" y="139"/>
                  </a:lnTo>
                  <a:lnTo>
                    <a:pt x="152" y="149"/>
                  </a:lnTo>
                  <a:lnTo>
                    <a:pt x="140" y="158"/>
                  </a:lnTo>
                  <a:lnTo>
                    <a:pt x="120" y="166"/>
                  </a:lnTo>
                  <a:lnTo>
                    <a:pt x="97" y="173"/>
                  </a:lnTo>
                  <a:lnTo>
                    <a:pt x="64" y="178"/>
                  </a:lnTo>
                  <a:lnTo>
                    <a:pt x="55" y="178"/>
                  </a:lnTo>
                  <a:lnTo>
                    <a:pt x="25" y="188"/>
                  </a:lnTo>
                  <a:lnTo>
                    <a:pt x="0" y="131"/>
                  </a:lnTo>
                  <a:close/>
                </a:path>
              </a:pathLst>
            </a:custGeom>
            <a:solidFill>
              <a:schemeClr val="accent2"/>
            </a:solidFill>
            <a:ln w="1588">
              <a:solidFill>
                <a:srgbClr val="660000"/>
              </a:solidFill>
              <a:prstDash val="solid"/>
              <a:round/>
              <a:headEnd/>
              <a:tailEnd/>
            </a:ln>
          </p:spPr>
          <p:txBody>
            <a:bodyPr/>
            <a:lstStyle/>
            <a:p>
              <a:pPr>
                <a:defRPr/>
              </a:pPr>
              <a:endParaRPr lang="en-US">
                <a:solidFill>
                  <a:prstClr val="black"/>
                </a:solidFill>
                <a:latin typeface="Calibri"/>
              </a:endParaRPr>
            </a:p>
          </p:txBody>
        </p:sp>
        <p:sp>
          <p:nvSpPr>
            <p:cNvPr id="9" name="Freeform 6"/>
            <p:cNvSpPr>
              <a:spLocks/>
            </p:cNvSpPr>
            <p:nvPr/>
          </p:nvSpPr>
          <p:spPr bwMode="auto">
            <a:xfrm>
              <a:off x="1815" y="1310"/>
              <a:ext cx="115" cy="88"/>
            </a:xfrm>
            <a:custGeom>
              <a:avLst/>
              <a:gdLst/>
              <a:ahLst/>
              <a:cxnLst>
                <a:cxn ang="0">
                  <a:pos x="80" y="42"/>
                </a:cxn>
                <a:cxn ang="0">
                  <a:pos x="66" y="60"/>
                </a:cxn>
                <a:cxn ang="0">
                  <a:pos x="75" y="78"/>
                </a:cxn>
                <a:cxn ang="0">
                  <a:pos x="61" y="115"/>
                </a:cxn>
                <a:cxn ang="0">
                  <a:pos x="75" y="91"/>
                </a:cxn>
                <a:cxn ang="0">
                  <a:pos x="76" y="66"/>
                </a:cxn>
                <a:cxn ang="0">
                  <a:pos x="101" y="55"/>
                </a:cxn>
                <a:cxn ang="0">
                  <a:pos x="125" y="50"/>
                </a:cxn>
                <a:cxn ang="0">
                  <a:pos x="189" y="37"/>
                </a:cxn>
                <a:cxn ang="0">
                  <a:pos x="201" y="40"/>
                </a:cxn>
                <a:cxn ang="0">
                  <a:pos x="174" y="60"/>
                </a:cxn>
                <a:cxn ang="0">
                  <a:pos x="136" y="68"/>
                </a:cxn>
                <a:cxn ang="0">
                  <a:pos x="128" y="68"/>
                </a:cxn>
                <a:cxn ang="0">
                  <a:pos x="144" y="73"/>
                </a:cxn>
                <a:cxn ang="0">
                  <a:pos x="213" y="53"/>
                </a:cxn>
                <a:cxn ang="0">
                  <a:pos x="228" y="53"/>
                </a:cxn>
                <a:cxn ang="0">
                  <a:pos x="219" y="66"/>
                </a:cxn>
                <a:cxn ang="0">
                  <a:pos x="153" y="86"/>
                </a:cxn>
                <a:cxn ang="0">
                  <a:pos x="144" y="83"/>
                </a:cxn>
                <a:cxn ang="0">
                  <a:pos x="149" y="98"/>
                </a:cxn>
                <a:cxn ang="0">
                  <a:pos x="211" y="78"/>
                </a:cxn>
                <a:cxn ang="0">
                  <a:pos x="224" y="85"/>
                </a:cxn>
                <a:cxn ang="0">
                  <a:pos x="153" y="108"/>
                </a:cxn>
                <a:cxn ang="0">
                  <a:pos x="153" y="115"/>
                </a:cxn>
                <a:cxn ang="0">
                  <a:pos x="203" y="100"/>
                </a:cxn>
                <a:cxn ang="0">
                  <a:pos x="211" y="106"/>
                </a:cxn>
                <a:cxn ang="0">
                  <a:pos x="166" y="123"/>
                </a:cxn>
                <a:cxn ang="0">
                  <a:pos x="146" y="125"/>
                </a:cxn>
                <a:cxn ang="0">
                  <a:pos x="118" y="151"/>
                </a:cxn>
                <a:cxn ang="0">
                  <a:pos x="73" y="165"/>
                </a:cxn>
                <a:cxn ang="0">
                  <a:pos x="43" y="150"/>
                </a:cxn>
                <a:cxn ang="0">
                  <a:pos x="36" y="143"/>
                </a:cxn>
                <a:cxn ang="0">
                  <a:pos x="36" y="170"/>
                </a:cxn>
                <a:cxn ang="0">
                  <a:pos x="16" y="176"/>
                </a:cxn>
                <a:cxn ang="0">
                  <a:pos x="10" y="163"/>
                </a:cxn>
                <a:cxn ang="0">
                  <a:pos x="25" y="155"/>
                </a:cxn>
                <a:cxn ang="0">
                  <a:pos x="11" y="153"/>
                </a:cxn>
                <a:cxn ang="0">
                  <a:pos x="6" y="141"/>
                </a:cxn>
                <a:cxn ang="0">
                  <a:pos x="25" y="118"/>
                </a:cxn>
                <a:cxn ang="0">
                  <a:pos x="20" y="101"/>
                </a:cxn>
                <a:cxn ang="0">
                  <a:pos x="38" y="63"/>
                </a:cxn>
                <a:cxn ang="0">
                  <a:pos x="76" y="2"/>
                </a:cxn>
                <a:cxn ang="0">
                  <a:pos x="86" y="15"/>
                </a:cxn>
              </a:cxnLst>
              <a:rect l="0" t="0" r="r" b="b"/>
              <a:pathLst>
                <a:path w="229" h="176">
                  <a:moveTo>
                    <a:pt x="78" y="37"/>
                  </a:moveTo>
                  <a:lnTo>
                    <a:pt x="80" y="37"/>
                  </a:lnTo>
                  <a:lnTo>
                    <a:pt x="80" y="42"/>
                  </a:lnTo>
                  <a:lnTo>
                    <a:pt x="71" y="55"/>
                  </a:lnTo>
                  <a:lnTo>
                    <a:pt x="65" y="58"/>
                  </a:lnTo>
                  <a:lnTo>
                    <a:pt x="66" y="60"/>
                  </a:lnTo>
                  <a:lnTo>
                    <a:pt x="70" y="65"/>
                  </a:lnTo>
                  <a:lnTo>
                    <a:pt x="73" y="71"/>
                  </a:lnTo>
                  <a:lnTo>
                    <a:pt x="75" y="78"/>
                  </a:lnTo>
                  <a:lnTo>
                    <a:pt x="71" y="88"/>
                  </a:lnTo>
                  <a:lnTo>
                    <a:pt x="65" y="108"/>
                  </a:lnTo>
                  <a:lnTo>
                    <a:pt x="61" y="115"/>
                  </a:lnTo>
                  <a:lnTo>
                    <a:pt x="58" y="120"/>
                  </a:lnTo>
                  <a:lnTo>
                    <a:pt x="66" y="106"/>
                  </a:lnTo>
                  <a:lnTo>
                    <a:pt x="75" y="91"/>
                  </a:lnTo>
                  <a:lnTo>
                    <a:pt x="78" y="85"/>
                  </a:lnTo>
                  <a:lnTo>
                    <a:pt x="80" y="80"/>
                  </a:lnTo>
                  <a:lnTo>
                    <a:pt x="76" y="66"/>
                  </a:lnTo>
                  <a:lnTo>
                    <a:pt x="78" y="63"/>
                  </a:lnTo>
                  <a:lnTo>
                    <a:pt x="91" y="58"/>
                  </a:lnTo>
                  <a:lnTo>
                    <a:pt x="101" y="55"/>
                  </a:lnTo>
                  <a:lnTo>
                    <a:pt x="106" y="55"/>
                  </a:lnTo>
                  <a:lnTo>
                    <a:pt x="110" y="57"/>
                  </a:lnTo>
                  <a:lnTo>
                    <a:pt x="125" y="50"/>
                  </a:lnTo>
                  <a:lnTo>
                    <a:pt x="141" y="47"/>
                  </a:lnTo>
                  <a:lnTo>
                    <a:pt x="169" y="40"/>
                  </a:lnTo>
                  <a:lnTo>
                    <a:pt x="189" y="37"/>
                  </a:lnTo>
                  <a:lnTo>
                    <a:pt x="196" y="37"/>
                  </a:lnTo>
                  <a:lnTo>
                    <a:pt x="199" y="38"/>
                  </a:lnTo>
                  <a:lnTo>
                    <a:pt x="201" y="40"/>
                  </a:lnTo>
                  <a:lnTo>
                    <a:pt x="199" y="45"/>
                  </a:lnTo>
                  <a:lnTo>
                    <a:pt x="193" y="50"/>
                  </a:lnTo>
                  <a:lnTo>
                    <a:pt x="174" y="60"/>
                  </a:lnTo>
                  <a:lnTo>
                    <a:pt x="164" y="61"/>
                  </a:lnTo>
                  <a:lnTo>
                    <a:pt x="146" y="66"/>
                  </a:lnTo>
                  <a:lnTo>
                    <a:pt x="136" y="68"/>
                  </a:lnTo>
                  <a:lnTo>
                    <a:pt x="131" y="65"/>
                  </a:lnTo>
                  <a:lnTo>
                    <a:pt x="129" y="66"/>
                  </a:lnTo>
                  <a:lnTo>
                    <a:pt x="128" y="68"/>
                  </a:lnTo>
                  <a:lnTo>
                    <a:pt x="129" y="70"/>
                  </a:lnTo>
                  <a:lnTo>
                    <a:pt x="136" y="78"/>
                  </a:lnTo>
                  <a:lnTo>
                    <a:pt x="144" y="73"/>
                  </a:lnTo>
                  <a:lnTo>
                    <a:pt x="163" y="66"/>
                  </a:lnTo>
                  <a:lnTo>
                    <a:pt x="183" y="61"/>
                  </a:lnTo>
                  <a:lnTo>
                    <a:pt x="213" y="53"/>
                  </a:lnTo>
                  <a:lnTo>
                    <a:pt x="219" y="52"/>
                  </a:lnTo>
                  <a:lnTo>
                    <a:pt x="226" y="52"/>
                  </a:lnTo>
                  <a:lnTo>
                    <a:pt x="228" y="53"/>
                  </a:lnTo>
                  <a:lnTo>
                    <a:pt x="229" y="58"/>
                  </a:lnTo>
                  <a:lnTo>
                    <a:pt x="228" y="63"/>
                  </a:lnTo>
                  <a:lnTo>
                    <a:pt x="219" y="66"/>
                  </a:lnTo>
                  <a:lnTo>
                    <a:pt x="194" y="76"/>
                  </a:lnTo>
                  <a:lnTo>
                    <a:pt x="156" y="86"/>
                  </a:lnTo>
                  <a:lnTo>
                    <a:pt x="153" y="86"/>
                  </a:lnTo>
                  <a:lnTo>
                    <a:pt x="148" y="85"/>
                  </a:lnTo>
                  <a:lnTo>
                    <a:pt x="146" y="83"/>
                  </a:lnTo>
                  <a:lnTo>
                    <a:pt x="144" y="83"/>
                  </a:lnTo>
                  <a:lnTo>
                    <a:pt x="143" y="83"/>
                  </a:lnTo>
                  <a:lnTo>
                    <a:pt x="143" y="85"/>
                  </a:lnTo>
                  <a:lnTo>
                    <a:pt x="149" y="98"/>
                  </a:lnTo>
                  <a:lnTo>
                    <a:pt x="154" y="91"/>
                  </a:lnTo>
                  <a:lnTo>
                    <a:pt x="196" y="80"/>
                  </a:lnTo>
                  <a:lnTo>
                    <a:pt x="211" y="78"/>
                  </a:lnTo>
                  <a:lnTo>
                    <a:pt x="219" y="78"/>
                  </a:lnTo>
                  <a:lnTo>
                    <a:pt x="224" y="81"/>
                  </a:lnTo>
                  <a:lnTo>
                    <a:pt x="224" y="85"/>
                  </a:lnTo>
                  <a:lnTo>
                    <a:pt x="218" y="90"/>
                  </a:lnTo>
                  <a:lnTo>
                    <a:pt x="208" y="93"/>
                  </a:lnTo>
                  <a:lnTo>
                    <a:pt x="153" y="108"/>
                  </a:lnTo>
                  <a:lnTo>
                    <a:pt x="148" y="103"/>
                  </a:lnTo>
                  <a:lnTo>
                    <a:pt x="149" y="116"/>
                  </a:lnTo>
                  <a:lnTo>
                    <a:pt x="153" y="115"/>
                  </a:lnTo>
                  <a:lnTo>
                    <a:pt x="156" y="111"/>
                  </a:lnTo>
                  <a:lnTo>
                    <a:pt x="199" y="101"/>
                  </a:lnTo>
                  <a:lnTo>
                    <a:pt x="203" y="100"/>
                  </a:lnTo>
                  <a:lnTo>
                    <a:pt x="206" y="101"/>
                  </a:lnTo>
                  <a:lnTo>
                    <a:pt x="209" y="103"/>
                  </a:lnTo>
                  <a:lnTo>
                    <a:pt x="211" y="106"/>
                  </a:lnTo>
                  <a:lnTo>
                    <a:pt x="208" y="108"/>
                  </a:lnTo>
                  <a:lnTo>
                    <a:pt x="203" y="110"/>
                  </a:lnTo>
                  <a:lnTo>
                    <a:pt x="166" y="123"/>
                  </a:lnTo>
                  <a:lnTo>
                    <a:pt x="154" y="126"/>
                  </a:lnTo>
                  <a:lnTo>
                    <a:pt x="146" y="121"/>
                  </a:lnTo>
                  <a:lnTo>
                    <a:pt x="146" y="125"/>
                  </a:lnTo>
                  <a:lnTo>
                    <a:pt x="143" y="133"/>
                  </a:lnTo>
                  <a:lnTo>
                    <a:pt x="128" y="145"/>
                  </a:lnTo>
                  <a:lnTo>
                    <a:pt x="118" y="151"/>
                  </a:lnTo>
                  <a:lnTo>
                    <a:pt x="105" y="156"/>
                  </a:lnTo>
                  <a:lnTo>
                    <a:pt x="81" y="163"/>
                  </a:lnTo>
                  <a:lnTo>
                    <a:pt x="73" y="165"/>
                  </a:lnTo>
                  <a:lnTo>
                    <a:pt x="63" y="163"/>
                  </a:lnTo>
                  <a:lnTo>
                    <a:pt x="50" y="155"/>
                  </a:lnTo>
                  <a:lnTo>
                    <a:pt x="43" y="150"/>
                  </a:lnTo>
                  <a:lnTo>
                    <a:pt x="40" y="143"/>
                  </a:lnTo>
                  <a:lnTo>
                    <a:pt x="38" y="141"/>
                  </a:lnTo>
                  <a:lnTo>
                    <a:pt x="36" y="143"/>
                  </a:lnTo>
                  <a:lnTo>
                    <a:pt x="38" y="151"/>
                  </a:lnTo>
                  <a:lnTo>
                    <a:pt x="40" y="168"/>
                  </a:lnTo>
                  <a:lnTo>
                    <a:pt x="36" y="170"/>
                  </a:lnTo>
                  <a:lnTo>
                    <a:pt x="26" y="175"/>
                  </a:lnTo>
                  <a:lnTo>
                    <a:pt x="21" y="176"/>
                  </a:lnTo>
                  <a:lnTo>
                    <a:pt x="16" y="176"/>
                  </a:lnTo>
                  <a:lnTo>
                    <a:pt x="8" y="171"/>
                  </a:lnTo>
                  <a:lnTo>
                    <a:pt x="6" y="165"/>
                  </a:lnTo>
                  <a:lnTo>
                    <a:pt x="10" y="163"/>
                  </a:lnTo>
                  <a:lnTo>
                    <a:pt x="18" y="161"/>
                  </a:lnTo>
                  <a:lnTo>
                    <a:pt x="23" y="158"/>
                  </a:lnTo>
                  <a:lnTo>
                    <a:pt x="25" y="155"/>
                  </a:lnTo>
                  <a:lnTo>
                    <a:pt x="25" y="153"/>
                  </a:lnTo>
                  <a:lnTo>
                    <a:pt x="25" y="153"/>
                  </a:lnTo>
                  <a:lnTo>
                    <a:pt x="11" y="153"/>
                  </a:lnTo>
                  <a:lnTo>
                    <a:pt x="15" y="145"/>
                  </a:lnTo>
                  <a:lnTo>
                    <a:pt x="10" y="143"/>
                  </a:lnTo>
                  <a:lnTo>
                    <a:pt x="6" y="141"/>
                  </a:lnTo>
                  <a:lnTo>
                    <a:pt x="3" y="135"/>
                  </a:lnTo>
                  <a:lnTo>
                    <a:pt x="0" y="126"/>
                  </a:lnTo>
                  <a:lnTo>
                    <a:pt x="25" y="118"/>
                  </a:lnTo>
                  <a:lnTo>
                    <a:pt x="23" y="116"/>
                  </a:lnTo>
                  <a:lnTo>
                    <a:pt x="21" y="111"/>
                  </a:lnTo>
                  <a:lnTo>
                    <a:pt x="20" y="101"/>
                  </a:lnTo>
                  <a:lnTo>
                    <a:pt x="21" y="93"/>
                  </a:lnTo>
                  <a:lnTo>
                    <a:pt x="25" y="85"/>
                  </a:lnTo>
                  <a:lnTo>
                    <a:pt x="38" y="63"/>
                  </a:lnTo>
                  <a:lnTo>
                    <a:pt x="48" y="52"/>
                  </a:lnTo>
                  <a:lnTo>
                    <a:pt x="73" y="7"/>
                  </a:lnTo>
                  <a:lnTo>
                    <a:pt x="76" y="2"/>
                  </a:lnTo>
                  <a:lnTo>
                    <a:pt x="81" y="0"/>
                  </a:lnTo>
                  <a:lnTo>
                    <a:pt x="86" y="5"/>
                  </a:lnTo>
                  <a:lnTo>
                    <a:pt x="86" y="15"/>
                  </a:lnTo>
                  <a:lnTo>
                    <a:pt x="81" y="33"/>
                  </a:lnTo>
                  <a:lnTo>
                    <a:pt x="78" y="37"/>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0" name="Freeform 7"/>
            <p:cNvSpPr>
              <a:spLocks/>
            </p:cNvSpPr>
            <p:nvPr/>
          </p:nvSpPr>
          <p:spPr bwMode="auto">
            <a:xfrm>
              <a:off x="1815" y="1310"/>
              <a:ext cx="115" cy="88"/>
            </a:xfrm>
            <a:custGeom>
              <a:avLst/>
              <a:gdLst/>
              <a:ahLst/>
              <a:cxnLst>
                <a:cxn ang="0">
                  <a:pos x="80" y="42"/>
                </a:cxn>
                <a:cxn ang="0">
                  <a:pos x="66" y="60"/>
                </a:cxn>
                <a:cxn ang="0">
                  <a:pos x="75" y="78"/>
                </a:cxn>
                <a:cxn ang="0">
                  <a:pos x="61" y="115"/>
                </a:cxn>
                <a:cxn ang="0">
                  <a:pos x="75" y="91"/>
                </a:cxn>
                <a:cxn ang="0">
                  <a:pos x="76" y="66"/>
                </a:cxn>
                <a:cxn ang="0">
                  <a:pos x="101" y="55"/>
                </a:cxn>
                <a:cxn ang="0">
                  <a:pos x="125" y="50"/>
                </a:cxn>
                <a:cxn ang="0">
                  <a:pos x="189" y="37"/>
                </a:cxn>
                <a:cxn ang="0">
                  <a:pos x="201" y="40"/>
                </a:cxn>
                <a:cxn ang="0">
                  <a:pos x="174" y="60"/>
                </a:cxn>
                <a:cxn ang="0">
                  <a:pos x="136" y="68"/>
                </a:cxn>
                <a:cxn ang="0">
                  <a:pos x="128" y="68"/>
                </a:cxn>
                <a:cxn ang="0">
                  <a:pos x="144" y="73"/>
                </a:cxn>
                <a:cxn ang="0">
                  <a:pos x="213" y="53"/>
                </a:cxn>
                <a:cxn ang="0">
                  <a:pos x="228" y="53"/>
                </a:cxn>
                <a:cxn ang="0">
                  <a:pos x="219" y="66"/>
                </a:cxn>
                <a:cxn ang="0">
                  <a:pos x="153" y="86"/>
                </a:cxn>
                <a:cxn ang="0">
                  <a:pos x="144" y="83"/>
                </a:cxn>
                <a:cxn ang="0">
                  <a:pos x="149" y="98"/>
                </a:cxn>
                <a:cxn ang="0">
                  <a:pos x="211" y="78"/>
                </a:cxn>
                <a:cxn ang="0">
                  <a:pos x="224" y="85"/>
                </a:cxn>
                <a:cxn ang="0">
                  <a:pos x="153" y="108"/>
                </a:cxn>
                <a:cxn ang="0">
                  <a:pos x="153" y="115"/>
                </a:cxn>
                <a:cxn ang="0">
                  <a:pos x="203" y="100"/>
                </a:cxn>
                <a:cxn ang="0">
                  <a:pos x="211" y="106"/>
                </a:cxn>
                <a:cxn ang="0">
                  <a:pos x="166" y="123"/>
                </a:cxn>
                <a:cxn ang="0">
                  <a:pos x="146" y="125"/>
                </a:cxn>
                <a:cxn ang="0">
                  <a:pos x="118" y="151"/>
                </a:cxn>
                <a:cxn ang="0">
                  <a:pos x="73" y="165"/>
                </a:cxn>
                <a:cxn ang="0">
                  <a:pos x="43" y="150"/>
                </a:cxn>
                <a:cxn ang="0">
                  <a:pos x="36" y="143"/>
                </a:cxn>
                <a:cxn ang="0">
                  <a:pos x="36" y="170"/>
                </a:cxn>
                <a:cxn ang="0">
                  <a:pos x="16" y="176"/>
                </a:cxn>
                <a:cxn ang="0">
                  <a:pos x="10" y="163"/>
                </a:cxn>
                <a:cxn ang="0">
                  <a:pos x="25" y="155"/>
                </a:cxn>
                <a:cxn ang="0">
                  <a:pos x="11" y="153"/>
                </a:cxn>
                <a:cxn ang="0">
                  <a:pos x="6" y="141"/>
                </a:cxn>
                <a:cxn ang="0">
                  <a:pos x="25" y="118"/>
                </a:cxn>
                <a:cxn ang="0">
                  <a:pos x="20" y="101"/>
                </a:cxn>
                <a:cxn ang="0">
                  <a:pos x="38" y="63"/>
                </a:cxn>
                <a:cxn ang="0">
                  <a:pos x="76" y="2"/>
                </a:cxn>
                <a:cxn ang="0">
                  <a:pos x="86" y="15"/>
                </a:cxn>
              </a:cxnLst>
              <a:rect l="0" t="0" r="r" b="b"/>
              <a:pathLst>
                <a:path w="229" h="176">
                  <a:moveTo>
                    <a:pt x="78" y="37"/>
                  </a:moveTo>
                  <a:lnTo>
                    <a:pt x="80" y="37"/>
                  </a:lnTo>
                  <a:lnTo>
                    <a:pt x="80" y="42"/>
                  </a:lnTo>
                  <a:lnTo>
                    <a:pt x="71" y="55"/>
                  </a:lnTo>
                  <a:lnTo>
                    <a:pt x="65" y="58"/>
                  </a:lnTo>
                  <a:lnTo>
                    <a:pt x="66" y="60"/>
                  </a:lnTo>
                  <a:lnTo>
                    <a:pt x="70" y="65"/>
                  </a:lnTo>
                  <a:lnTo>
                    <a:pt x="73" y="71"/>
                  </a:lnTo>
                  <a:lnTo>
                    <a:pt x="75" y="78"/>
                  </a:lnTo>
                  <a:lnTo>
                    <a:pt x="71" y="88"/>
                  </a:lnTo>
                  <a:lnTo>
                    <a:pt x="65" y="108"/>
                  </a:lnTo>
                  <a:lnTo>
                    <a:pt x="61" y="115"/>
                  </a:lnTo>
                  <a:lnTo>
                    <a:pt x="58" y="120"/>
                  </a:lnTo>
                  <a:lnTo>
                    <a:pt x="66" y="106"/>
                  </a:lnTo>
                  <a:lnTo>
                    <a:pt x="75" y="91"/>
                  </a:lnTo>
                  <a:lnTo>
                    <a:pt x="78" y="85"/>
                  </a:lnTo>
                  <a:lnTo>
                    <a:pt x="80" y="80"/>
                  </a:lnTo>
                  <a:lnTo>
                    <a:pt x="76" y="66"/>
                  </a:lnTo>
                  <a:lnTo>
                    <a:pt x="78" y="63"/>
                  </a:lnTo>
                  <a:lnTo>
                    <a:pt x="91" y="58"/>
                  </a:lnTo>
                  <a:lnTo>
                    <a:pt x="101" y="55"/>
                  </a:lnTo>
                  <a:lnTo>
                    <a:pt x="106" y="55"/>
                  </a:lnTo>
                  <a:lnTo>
                    <a:pt x="110" y="57"/>
                  </a:lnTo>
                  <a:lnTo>
                    <a:pt x="125" y="50"/>
                  </a:lnTo>
                  <a:lnTo>
                    <a:pt x="141" y="47"/>
                  </a:lnTo>
                  <a:lnTo>
                    <a:pt x="169" y="40"/>
                  </a:lnTo>
                  <a:lnTo>
                    <a:pt x="189" y="37"/>
                  </a:lnTo>
                  <a:lnTo>
                    <a:pt x="196" y="37"/>
                  </a:lnTo>
                  <a:lnTo>
                    <a:pt x="199" y="38"/>
                  </a:lnTo>
                  <a:lnTo>
                    <a:pt x="201" y="40"/>
                  </a:lnTo>
                  <a:lnTo>
                    <a:pt x="199" y="45"/>
                  </a:lnTo>
                  <a:lnTo>
                    <a:pt x="193" y="50"/>
                  </a:lnTo>
                  <a:lnTo>
                    <a:pt x="174" y="60"/>
                  </a:lnTo>
                  <a:lnTo>
                    <a:pt x="164" y="61"/>
                  </a:lnTo>
                  <a:lnTo>
                    <a:pt x="146" y="66"/>
                  </a:lnTo>
                  <a:lnTo>
                    <a:pt x="136" y="68"/>
                  </a:lnTo>
                  <a:lnTo>
                    <a:pt x="131" y="65"/>
                  </a:lnTo>
                  <a:lnTo>
                    <a:pt x="129" y="66"/>
                  </a:lnTo>
                  <a:lnTo>
                    <a:pt x="128" y="68"/>
                  </a:lnTo>
                  <a:lnTo>
                    <a:pt x="129" y="70"/>
                  </a:lnTo>
                  <a:lnTo>
                    <a:pt x="136" y="78"/>
                  </a:lnTo>
                  <a:lnTo>
                    <a:pt x="144" y="73"/>
                  </a:lnTo>
                  <a:lnTo>
                    <a:pt x="163" y="66"/>
                  </a:lnTo>
                  <a:lnTo>
                    <a:pt x="183" y="61"/>
                  </a:lnTo>
                  <a:lnTo>
                    <a:pt x="213" y="53"/>
                  </a:lnTo>
                  <a:lnTo>
                    <a:pt x="219" y="52"/>
                  </a:lnTo>
                  <a:lnTo>
                    <a:pt x="226" y="52"/>
                  </a:lnTo>
                  <a:lnTo>
                    <a:pt x="228" y="53"/>
                  </a:lnTo>
                  <a:lnTo>
                    <a:pt x="229" y="58"/>
                  </a:lnTo>
                  <a:lnTo>
                    <a:pt x="228" y="63"/>
                  </a:lnTo>
                  <a:lnTo>
                    <a:pt x="219" y="66"/>
                  </a:lnTo>
                  <a:lnTo>
                    <a:pt x="194" y="76"/>
                  </a:lnTo>
                  <a:lnTo>
                    <a:pt x="156" y="86"/>
                  </a:lnTo>
                  <a:lnTo>
                    <a:pt x="153" y="86"/>
                  </a:lnTo>
                  <a:lnTo>
                    <a:pt x="148" y="85"/>
                  </a:lnTo>
                  <a:lnTo>
                    <a:pt x="146" y="83"/>
                  </a:lnTo>
                  <a:lnTo>
                    <a:pt x="144" y="83"/>
                  </a:lnTo>
                  <a:lnTo>
                    <a:pt x="143" y="83"/>
                  </a:lnTo>
                  <a:lnTo>
                    <a:pt x="143" y="85"/>
                  </a:lnTo>
                  <a:lnTo>
                    <a:pt x="149" y="98"/>
                  </a:lnTo>
                  <a:lnTo>
                    <a:pt x="154" y="91"/>
                  </a:lnTo>
                  <a:lnTo>
                    <a:pt x="196" y="80"/>
                  </a:lnTo>
                  <a:lnTo>
                    <a:pt x="211" y="78"/>
                  </a:lnTo>
                  <a:lnTo>
                    <a:pt x="219" y="78"/>
                  </a:lnTo>
                  <a:lnTo>
                    <a:pt x="224" y="81"/>
                  </a:lnTo>
                  <a:lnTo>
                    <a:pt x="224" y="85"/>
                  </a:lnTo>
                  <a:lnTo>
                    <a:pt x="218" y="90"/>
                  </a:lnTo>
                  <a:lnTo>
                    <a:pt x="208" y="93"/>
                  </a:lnTo>
                  <a:lnTo>
                    <a:pt x="153" y="108"/>
                  </a:lnTo>
                  <a:lnTo>
                    <a:pt x="148" y="103"/>
                  </a:lnTo>
                  <a:lnTo>
                    <a:pt x="149" y="116"/>
                  </a:lnTo>
                  <a:lnTo>
                    <a:pt x="153" y="115"/>
                  </a:lnTo>
                  <a:lnTo>
                    <a:pt x="156" y="111"/>
                  </a:lnTo>
                  <a:lnTo>
                    <a:pt x="199" y="101"/>
                  </a:lnTo>
                  <a:lnTo>
                    <a:pt x="203" y="100"/>
                  </a:lnTo>
                  <a:lnTo>
                    <a:pt x="206" y="101"/>
                  </a:lnTo>
                  <a:lnTo>
                    <a:pt x="209" y="103"/>
                  </a:lnTo>
                  <a:lnTo>
                    <a:pt x="211" y="106"/>
                  </a:lnTo>
                  <a:lnTo>
                    <a:pt x="208" y="108"/>
                  </a:lnTo>
                  <a:lnTo>
                    <a:pt x="203" y="110"/>
                  </a:lnTo>
                  <a:lnTo>
                    <a:pt x="166" y="123"/>
                  </a:lnTo>
                  <a:lnTo>
                    <a:pt x="154" y="126"/>
                  </a:lnTo>
                  <a:lnTo>
                    <a:pt x="146" y="121"/>
                  </a:lnTo>
                  <a:lnTo>
                    <a:pt x="146" y="125"/>
                  </a:lnTo>
                  <a:lnTo>
                    <a:pt x="143" y="133"/>
                  </a:lnTo>
                  <a:lnTo>
                    <a:pt x="128" y="145"/>
                  </a:lnTo>
                  <a:lnTo>
                    <a:pt x="118" y="151"/>
                  </a:lnTo>
                  <a:lnTo>
                    <a:pt x="105" y="156"/>
                  </a:lnTo>
                  <a:lnTo>
                    <a:pt x="81" y="163"/>
                  </a:lnTo>
                  <a:lnTo>
                    <a:pt x="73" y="165"/>
                  </a:lnTo>
                  <a:lnTo>
                    <a:pt x="63" y="163"/>
                  </a:lnTo>
                  <a:lnTo>
                    <a:pt x="50" y="155"/>
                  </a:lnTo>
                  <a:lnTo>
                    <a:pt x="43" y="150"/>
                  </a:lnTo>
                  <a:lnTo>
                    <a:pt x="40" y="143"/>
                  </a:lnTo>
                  <a:lnTo>
                    <a:pt x="38" y="141"/>
                  </a:lnTo>
                  <a:lnTo>
                    <a:pt x="36" y="143"/>
                  </a:lnTo>
                  <a:lnTo>
                    <a:pt x="38" y="151"/>
                  </a:lnTo>
                  <a:lnTo>
                    <a:pt x="40" y="168"/>
                  </a:lnTo>
                  <a:lnTo>
                    <a:pt x="36" y="170"/>
                  </a:lnTo>
                  <a:lnTo>
                    <a:pt x="26" y="175"/>
                  </a:lnTo>
                  <a:lnTo>
                    <a:pt x="21" y="176"/>
                  </a:lnTo>
                  <a:lnTo>
                    <a:pt x="16" y="176"/>
                  </a:lnTo>
                  <a:lnTo>
                    <a:pt x="8" y="171"/>
                  </a:lnTo>
                  <a:lnTo>
                    <a:pt x="6" y="165"/>
                  </a:lnTo>
                  <a:lnTo>
                    <a:pt x="10" y="163"/>
                  </a:lnTo>
                  <a:lnTo>
                    <a:pt x="18" y="161"/>
                  </a:lnTo>
                  <a:lnTo>
                    <a:pt x="23" y="158"/>
                  </a:lnTo>
                  <a:lnTo>
                    <a:pt x="25" y="155"/>
                  </a:lnTo>
                  <a:lnTo>
                    <a:pt x="25" y="153"/>
                  </a:lnTo>
                  <a:lnTo>
                    <a:pt x="25" y="153"/>
                  </a:lnTo>
                  <a:lnTo>
                    <a:pt x="11" y="153"/>
                  </a:lnTo>
                  <a:lnTo>
                    <a:pt x="15" y="145"/>
                  </a:lnTo>
                  <a:lnTo>
                    <a:pt x="10" y="143"/>
                  </a:lnTo>
                  <a:lnTo>
                    <a:pt x="6" y="141"/>
                  </a:lnTo>
                  <a:lnTo>
                    <a:pt x="3" y="135"/>
                  </a:lnTo>
                  <a:lnTo>
                    <a:pt x="0" y="126"/>
                  </a:lnTo>
                  <a:lnTo>
                    <a:pt x="25" y="118"/>
                  </a:lnTo>
                  <a:lnTo>
                    <a:pt x="23" y="116"/>
                  </a:lnTo>
                  <a:lnTo>
                    <a:pt x="21" y="111"/>
                  </a:lnTo>
                  <a:lnTo>
                    <a:pt x="20" y="101"/>
                  </a:lnTo>
                  <a:lnTo>
                    <a:pt x="21" y="93"/>
                  </a:lnTo>
                  <a:lnTo>
                    <a:pt x="25" y="85"/>
                  </a:lnTo>
                  <a:lnTo>
                    <a:pt x="38" y="63"/>
                  </a:lnTo>
                  <a:lnTo>
                    <a:pt x="48" y="52"/>
                  </a:lnTo>
                  <a:lnTo>
                    <a:pt x="73" y="7"/>
                  </a:lnTo>
                  <a:lnTo>
                    <a:pt x="76" y="2"/>
                  </a:lnTo>
                  <a:lnTo>
                    <a:pt x="81" y="0"/>
                  </a:lnTo>
                  <a:lnTo>
                    <a:pt x="86" y="5"/>
                  </a:lnTo>
                  <a:lnTo>
                    <a:pt x="86" y="15"/>
                  </a:lnTo>
                  <a:lnTo>
                    <a:pt x="81" y="33"/>
                  </a:lnTo>
                </a:path>
              </a:pathLst>
            </a:custGeom>
            <a:solidFill>
              <a:srgbClr val="800000"/>
            </a:solidFill>
            <a:ln w="3175">
              <a:solidFill>
                <a:srgbClr val="B26632"/>
              </a:solidFill>
              <a:prstDash val="solid"/>
              <a:round/>
              <a:headEnd/>
              <a:tailEnd/>
            </a:ln>
          </p:spPr>
          <p:txBody>
            <a:bodyPr/>
            <a:lstStyle/>
            <a:p>
              <a:pPr>
                <a:defRPr/>
              </a:pPr>
              <a:endParaRPr lang="en-US">
                <a:solidFill>
                  <a:prstClr val="black"/>
                </a:solidFill>
                <a:latin typeface="Calibri"/>
              </a:endParaRPr>
            </a:p>
          </p:txBody>
        </p:sp>
        <p:sp>
          <p:nvSpPr>
            <p:cNvPr id="11" name="Freeform 8"/>
            <p:cNvSpPr>
              <a:spLocks/>
            </p:cNvSpPr>
            <p:nvPr/>
          </p:nvSpPr>
          <p:spPr bwMode="auto">
            <a:xfrm>
              <a:off x="1056" y="1293"/>
              <a:ext cx="126" cy="94"/>
            </a:xfrm>
            <a:custGeom>
              <a:avLst/>
              <a:gdLst/>
              <a:ahLst/>
              <a:cxnLst>
                <a:cxn ang="0">
                  <a:pos x="221" y="116"/>
                </a:cxn>
                <a:cxn ang="0">
                  <a:pos x="215" y="93"/>
                </a:cxn>
                <a:cxn ang="0">
                  <a:pos x="198" y="63"/>
                </a:cxn>
                <a:cxn ang="0">
                  <a:pos x="175" y="26"/>
                </a:cxn>
                <a:cxn ang="0">
                  <a:pos x="158" y="0"/>
                </a:cxn>
                <a:cxn ang="0">
                  <a:pos x="148" y="1"/>
                </a:cxn>
                <a:cxn ang="0">
                  <a:pos x="145" y="8"/>
                </a:cxn>
                <a:cxn ang="0">
                  <a:pos x="146" y="28"/>
                </a:cxn>
                <a:cxn ang="0">
                  <a:pos x="160" y="61"/>
                </a:cxn>
                <a:cxn ang="0">
                  <a:pos x="103" y="50"/>
                </a:cxn>
                <a:cxn ang="0">
                  <a:pos x="42" y="38"/>
                </a:cxn>
                <a:cxn ang="0">
                  <a:pos x="32" y="41"/>
                </a:cxn>
                <a:cxn ang="0">
                  <a:pos x="30" y="48"/>
                </a:cxn>
                <a:cxn ang="0">
                  <a:pos x="45" y="58"/>
                </a:cxn>
                <a:cxn ang="0">
                  <a:pos x="23" y="53"/>
                </a:cxn>
                <a:cxn ang="0">
                  <a:pos x="5" y="51"/>
                </a:cxn>
                <a:cxn ang="0">
                  <a:pos x="0" y="56"/>
                </a:cxn>
                <a:cxn ang="0">
                  <a:pos x="3" y="66"/>
                </a:cxn>
                <a:cxn ang="0">
                  <a:pos x="27" y="76"/>
                </a:cxn>
                <a:cxn ang="0">
                  <a:pos x="18" y="78"/>
                </a:cxn>
                <a:cxn ang="0">
                  <a:pos x="5" y="83"/>
                </a:cxn>
                <a:cxn ang="0">
                  <a:pos x="8" y="93"/>
                </a:cxn>
                <a:cxn ang="0">
                  <a:pos x="25" y="99"/>
                </a:cxn>
                <a:cxn ang="0">
                  <a:pos x="35" y="101"/>
                </a:cxn>
                <a:cxn ang="0">
                  <a:pos x="23" y="101"/>
                </a:cxn>
                <a:cxn ang="0">
                  <a:pos x="22" y="109"/>
                </a:cxn>
                <a:cxn ang="0">
                  <a:pos x="38" y="118"/>
                </a:cxn>
                <a:cxn ang="0">
                  <a:pos x="88" y="138"/>
                </a:cxn>
                <a:cxn ang="0">
                  <a:pos x="102" y="149"/>
                </a:cxn>
                <a:cxn ang="0">
                  <a:pos x="133" y="166"/>
                </a:cxn>
                <a:cxn ang="0">
                  <a:pos x="188" y="178"/>
                </a:cxn>
                <a:cxn ang="0">
                  <a:pos x="228" y="188"/>
                </a:cxn>
              </a:cxnLst>
              <a:rect l="0" t="0" r="r" b="b"/>
              <a:pathLst>
                <a:path w="253" h="188">
                  <a:moveTo>
                    <a:pt x="253" y="131"/>
                  </a:moveTo>
                  <a:lnTo>
                    <a:pt x="221" y="116"/>
                  </a:lnTo>
                  <a:lnTo>
                    <a:pt x="220" y="108"/>
                  </a:lnTo>
                  <a:lnTo>
                    <a:pt x="215" y="93"/>
                  </a:lnTo>
                  <a:lnTo>
                    <a:pt x="206" y="78"/>
                  </a:lnTo>
                  <a:lnTo>
                    <a:pt x="198" y="63"/>
                  </a:lnTo>
                  <a:lnTo>
                    <a:pt x="185" y="43"/>
                  </a:lnTo>
                  <a:lnTo>
                    <a:pt x="175" y="26"/>
                  </a:lnTo>
                  <a:lnTo>
                    <a:pt x="161" y="3"/>
                  </a:lnTo>
                  <a:lnTo>
                    <a:pt x="158" y="0"/>
                  </a:lnTo>
                  <a:lnTo>
                    <a:pt x="153" y="0"/>
                  </a:lnTo>
                  <a:lnTo>
                    <a:pt x="148" y="1"/>
                  </a:lnTo>
                  <a:lnTo>
                    <a:pt x="146" y="3"/>
                  </a:lnTo>
                  <a:lnTo>
                    <a:pt x="145" y="8"/>
                  </a:lnTo>
                  <a:lnTo>
                    <a:pt x="145" y="16"/>
                  </a:lnTo>
                  <a:lnTo>
                    <a:pt x="146" y="28"/>
                  </a:lnTo>
                  <a:lnTo>
                    <a:pt x="155" y="50"/>
                  </a:lnTo>
                  <a:lnTo>
                    <a:pt x="160" y="61"/>
                  </a:lnTo>
                  <a:lnTo>
                    <a:pt x="133" y="56"/>
                  </a:lnTo>
                  <a:lnTo>
                    <a:pt x="103" y="50"/>
                  </a:lnTo>
                  <a:lnTo>
                    <a:pt x="52" y="38"/>
                  </a:lnTo>
                  <a:lnTo>
                    <a:pt x="42" y="38"/>
                  </a:lnTo>
                  <a:lnTo>
                    <a:pt x="33" y="40"/>
                  </a:lnTo>
                  <a:lnTo>
                    <a:pt x="32" y="41"/>
                  </a:lnTo>
                  <a:lnTo>
                    <a:pt x="30" y="45"/>
                  </a:lnTo>
                  <a:lnTo>
                    <a:pt x="30" y="48"/>
                  </a:lnTo>
                  <a:lnTo>
                    <a:pt x="35" y="53"/>
                  </a:lnTo>
                  <a:lnTo>
                    <a:pt x="45" y="58"/>
                  </a:lnTo>
                  <a:lnTo>
                    <a:pt x="50" y="61"/>
                  </a:lnTo>
                  <a:lnTo>
                    <a:pt x="23" y="53"/>
                  </a:lnTo>
                  <a:lnTo>
                    <a:pt x="12" y="51"/>
                  </a:lnTo>
                  <a:lnTo>
                    <a:pt x="5" y="51"/>
                  </a:lnTo>
                  <a:lnTo>
                    <a:pt x="2" y="53"/>
                  </a:lnTo>
                  <a:lnTo>
                    <a:pt x="0" y="56"/>
                  </a:lnTo>
                  <a:lnTo>
                    <a:pt x="0" y="61"/>
                  </a:lnTo>
                  <a:lnTo>
                    <a:pt x="3" y="66"/>
                  </a:lnTo>
                  <a:lnTo>
                    <a:pt x="12" y="73"/>
                  </a:lnTo>
                  <a:lnTo>
                    <a:pt x="27" y="76"/>
                  </a:lnTo>
                  <a:lnTo>
                    <a:pt x="32" y="78"/>
                  </a:lnTo>
                  <a:lnTo>
                    <a:pt x="18" y="78"/>
                  </a:lnTo>
                  <a:lnTo>
                    <a:pt x="10" y="80"/>
                  </a:lnTo>
                  <a:lnTo>
                    <a:pt x="5" y="83"/>
                  </a:lnTo>
                  <a:lnTo>
                    <a:pt x="5" y="90"/>
                  </a:lnTo>
                  <a:lnTo>
                    <a:pt x="8" y="93"/>
                  </a:lnTo>
                  <a:lnTo>
                    <a:pt x="17" y="98"/>
                  </a:lnTo>
                  <a:lnTo>
                    <a:pt x="25" y="99"/>
                  </a:lnTo>
                  <a:lnTo>
                    <a:pt x="33" y="101"/>
                  </a:lnTo>
                  <a:lnTo>
                    <a:pt x="35" y="101"/>
                  </a:lnTo>
                  <a:lnTo>
                    <a:pt x="28" y="101"/>
                  </a:lnTo>
                  <a:lnTo>
                    <a:pt x="23" y="101"/>
                  </a:lnTo>
                  <a:lnTo>
                    <a:pt x="20" y="104"/>
                  </a:lnTo>
                  <a:lnTo>
                    <a:pt x="22" y="109"/>
                  </a:lnTo>
                  <a:lnTo>
                    <a:pt x="28" y="116"/>
                  </a:lnTo>
                  <a:lnTo>
                    <a:pt x="38" y="118"/>
                  </a:lnTo>
                  <a:lnTo>
                    <a:pt x="68" y="129"/>
                  </a:lnTo>
                  <a:lnTo>
                    <a:pt x="88" y="138"/>
                  </a:lnTo>
                  <a:lnTo>
                    <a:pt x="90" y="139"/>
                  </a:lnTo>
                  <a:lnTo>
                    <a:pt x="102" y="149"/>
                  </a:lnTo>
                  <a:lnTo>
                    <a:pt x="111" y="158"/>
                  </a:lnTo>
                  <a:lnTo>
                    <a:pt x="133" y="166"/>
                  </a:lnTo>
                  <a:lnTo>
                    <a:pt x="156" y="173"/>
                  </a:lnTo>
                  <a:lnTo>
                    <a:pt x="188" y="178"/>
                  </a:lnTo>
                  <a:lnTo>
                    <a:pt x="198" y="178"/>
                  </a:lnTo>
                  <a:lnTo>
                    <a:pt x="228" y="188"/>
                  </a:lnTo>
                  <a:lnTo>
                    <a:pt x="253" y="131"/>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2" name="Freeform 9"/>
            <p:cNvSpPr>
              <a:spLocks/>
            </p:cNvSpPr>
            <p:nvPr/>
          </p:nvSpPr>
          <p:spPr bwMode="auto">
            <a:xfrm>
              <a:off x="1056" y="1293"/>
              <a:ext cx="126" cy="94"/>
            </a:xfrm>
            <a:custGeom>
              <a:avLst/>
              <a:gdLst/>
              <a:ahLst/>
              <a:cxnLst>
                <a:cxn ang="0">
                  <a:pos x="221" y="116"/>
                </a:cxn>
                <a:cxn ang="0">
                  <a:pos x="215" y="93"/>
                </a:cxn>
                <a:cxn ang="0">
                  <a:pos x="198" y="63"/>
                </a:cxn>
                <a:cxn ang="0">
                  <a:pos x="175" y="26"/>
                </a:cxn>
                <a:cxn ang="0">
                  <a:pos x="158" y="0"/>
                </a:cxn>
                <a:cxn ang="0">
                  <a:pos x="148" y="1"/>
                </a:cxn>
                <a:cxn ang="0">
                  <a:pos x="145" y="8"/>
                </a:cxn>
                <a:cxn ang="0">
                  <a:pos x="146" y="28"/>
                </a:cxn>
                <a:cxn ang="0">
                  <a:pos x="160" y="61"/>
                </a:cxn>
                <a:cxn ang="0">
                  <a:pos x="103" y="50"/>
                </a:cxn>
                <a:cxn ang="0">
                  <a:pos x="42" y="38"/>
                </a:cxn>
                <a:cxn ang="0">
                  <a:pos x="32" y="41"/>
                </a:cxn>
                <a:cxn ang="0">
                  <a:pos x="30" y="48"/>
                </a:cxn>
                <a:cxn ang="0">
                  <a:pos x="45" y="58"/>
                </a:cxn>
                <a:cxn ang="0">
                  <a:pos x="23" y="53"/>
                </a:cxn>
                <a:cxn ang="0">
                  <a:pos x="5" y="51"/>
                </a:cxn>
                <a:cxn ang="0">
                  <a:pos x="0" y="56"/>
                </a:cxn>
                <a:cxn ang="0">
                  <a:pos x="3" y="66"/>
                </a:cxn>
                <a:cxn ang="0">
                  <a:pos x="27" y="76"/>
                </a:cxn>
                <a:cxn ang="0">
                  <a:pos x="18" y="78"/>
                </a:cxn>
                <a:cxn ang="0">
                  <a:pos x="5" y="83"/>
                </a:cxn>
                <a:cxn ang="0">
                  <a:pos x="8" y="93"/>
                </a:cxn>
                <a:cxn ang="0">
                  <a:pos x="25" y="99"/>
                </a:cxn>
                <a:cxn ang="0">
                  <a:pos x="35" y="101"/>
                </a:cxn>
                <a:cxn ang="0">
                  <a:pos x="23" y="101"/>
                </a:cxn>
                <a:cxn ang="0">
                  <a:pos x="22" y="109"/>
                </a:cxn>
                <a:cxn ang="0">
                  <a:pos x="38" y="118"/>
                </a:cxn>
                <a:cxn ang="0">
                  <a:pos x="88" y="138"/>
                </a:cxn>
                <a:cxn ang="0">
                  <a:pos x="102" y="149"/>
                </a:cxn>
                <a:cxn ang="0">
                  <a:pos x="133" y="166"/>
                </a:cxn>
                <a:cxn ang="0">
                  <a:pos x="188" y="178"/>
                </a:cxn>
                <a:cxn ang="0">
                  <a:pos x="228" y="188"/>
                </a:cxn>
              </a:cxnLst>
              <a:rect l="0" t="0" r="r" b="b"/>
              <a:pathLst>
                <a:path w="253" h="188">
                  <a:moveTo>
                    <a:pt x="253" y="131"/>
                  </a:moveTo>
                  <a:lnTo>
                    <a:pt x="221" y="116"/>
                  </a:lnTo>
                  <a:lnTo>
                    <a:pt x="220" y="108"/>
                  </a:lnTo>
                  <a:lnTo>
                    <a:pt x="215" y="93"/>
                  </a:lnTo>
                  <a:lnTo>
                    <a:pt x="206" y="78"/>
                  </a:lnTo>
                  <a:lnTo>
                    <a:pt x="198" y="63"/>
                  </a:lnTo>
                  <a:lnTo>
                    <a:pt x="185" y="43"/>
                  </a:lnTo>
                  <a:lnTo>
                    <a:pt x="175" y="26"/>
                  </a:lnTo>
                  <a:lnTo>
                    <a:pt x="161" y="3"/>
                  </a:lnTo>
                  <a:lnTo>
                    <a:pt x="158" y="0"/>
                  </a:lnTo>
                  <a:lnTo>
                    <a:pt x="153" y="0"/>
                  </a:lnTo>
                  <a:lnTo>
                    <a:pt x="148" y="1"/>
                  </a:lnTo>
                  <a:lnTo>
                    <a:pt x="146" y="3"/>
                  </a:lnTo>
                  <a:lnTo>
                    <a:pt x="145" y="8"/>
                  </a:lnTo>
                  <a:lnTo>
                    <a:pt x="145" y="16"/>
                  </a:lnTo>
                  <a:lnTo>
                    <a:pt x="146" y="28"/>
                  </a:lnTo>
                  <a:lnTo>
                    <a:pt x="155" y="50"/>
                  </a:lnTo>
                  <a:lnTo>
                    <a:pt x="160" y="61"/>
                  </a:lnTo>
                  <a:lnTo>
                    <a:pt x="133" y="56"/>
                  </a:lnTo>
                  <a:lnTo>
                    <a:pt x="103" y="50"/>
                  </a:lnTo>
                  <a:lnTo>
                    <a:pt x="52" y="38"/>
                  </a:lnTo>
                  <a:lnTo>
                    <a:pt x="42" y="38"/>
                  </a:lnTo>
                  <a:lnTo>
                    <a:pt x="33" y="40"/>
                  </a:lnTo>
                  <a:lnTo>
                    <a:pt x="32" y="41"/>
                  </a:lnTo>
                  <a:lnTo>
                    <a:pt x="30" y="45"/>
                  </a:lnTo>
                  <a:lnTo>
                    <a:pt x="30" y="48"/>
                  </a:lnTo>
                  <a:lnTo>
                    <a:pt x="35" y="53"/>
                  </a:lnTo>
                  <a:lnTo>
                    <a:pt x="45" y="58"/>
                  </a:lnTo>
                  <a:lnTo>
                    <a:pt x="50" y="61"/>
                  </a:lnTo>
                  <a:lnTo>
                    <a:pt x="23" y="53"/>
                  </a:lnTo>
                  <a:lnTo>
                    <a:pt x="12" y="51"/>
                  </a:lnTo>
                  <a:lnTo>
                    <a:pt x="5" y="51"/>
                  </a:lnTo>
                  <a:lnTo>
                    <a:pt x="2" y="53"/>
                  </a:lnTo>
                  <a:lnTo>
                    <a:pt x="0" y="56"/>
                  </a:lnTo>
                  <a:lnTo>
                    <a:pt x="0" y="61"/>
                  </a:lnTo>
                  <a:lnTo>
                    <a:pt x="3" y="66"/>
                  </a:lnTo>
                  <a:lnTo>
                    <a:pt x="12" y="73"/>
                  </a:lnTo>
                  <a:lnTo>
                    <a:pt x="27" y="76"/>
                  </a:lnTo>
                  <a:lnTo>
                    <a:pt x="32" y="78"/>
                  </a:lnTo>
                  <a:lnTo>
                    <a:pt x="18" y="78"/>
                  </a:lnTo>
                  <a:lnTo>
                    <a:pt x="10" y="80"/>
                  </a:lnTo>
                  <a:lnTo>
                    <a:pt x="5" y="83"/>
                  </a:lnTo>
                  <a:lnTo>
                    <a:pt x="5" y="90"/>
                  </a:lnTo>
                  <a:lnTo>
                    <a:pt x="8" y="93"/>
                  </a:lnTo>
                  <a:lnTo>
                    <a:pt x="17" y="98"/>
                  </a:lnTo>
                  <a:lnTo>
                    <a:pt x="25" y="99"/>
                  </a:lnTo>
                  <a:lnTo>
                    <a:pt x="33" y="101"/>
                  </a:lnTo>
                  <a:lnTo>
                    <a:pt x="35" y="101"/>
                  </a:lnTo>
                  <a:lnTo>
                    <a:pt x="28" y="101"/>
                  </a:lnTo>
                  <a:lnTo>
                    <a:pt x="23" y="101"/>
                  </a:lnTo>
                  <a:lnTo>
                    <a:pt x="20" y="104"/>
                  </a:lnTo>
                  <a:lnTo>
                    <a:pt x="22" y="109"/>
                  </a:lnTo>
                  <a:lnTo>
                    <a:pt x="28" y="116"/>
                  </a:lnTo>
                  <a:lnTo>
                    <a:pt x="38" y="118"/>
                  </a:lnTo>
                  <a:lnTo>
                    <a:pt x="68" y="129"/>
                  </a:lnTo>
                  <a:lnTo>
                    <a:pt x="88" y="138"/>
                  </a:lnTo>
                  <a:lnTo>
                    <a:pt x="90" y="139"/>
                  </a:lnTo>
                  <a:lnTo>
                    <a:pt x="102" y="149"/>
                  </a:lnTo>
                  <a:lnTo>
                    <a:pt x="111" y="158"/>
                  </a:lnTo>
                  <a:lnTo>
                    <a:pt x="133" y="166"/>
                  </a:lnTo>
                  <a:lnTo>
                    <a:pt x="156" y="173"/>
                  </a:lnTo>
                  <a:lnTo>
                    <a:pt x="188" y="178"/>
                  </a:lnTo>
                  <a:lnTo>
                    <a:pt x="198" y="178"/>
                  </a:lnTo>
                  <a:lnTo>
                    <a:pt x="228" y="188"/>
                  </a:lnTo>
                  <a:lnTo>
                    <a:pt x="253" y="131"/>
                  </a:lnTo>
                  <a:close/>
                </a:path>
              </a:pathLst>
            </a:custGeom>
            <a:solidFill>
              <a:schemeClr val="accent2"/>
            </a:solidFill>
            <a:ln w="1588">
              <a:solidFill>
                <a:srgbClr val="660000"/>
              </a:solidFill>
              <a:prstDash val="solid"/>
              <a:round/>
              <a:headEnd/>
              <a:tailEnd/>
            </a:ln>
          </p:spPr>
          <p:txBody>
            <a:bodyPr/>
            <a:lstStyle/>
            <a:p>
              <a:pPr>
                <a:defRPr/>
              </a:pPr>
              <a:endParaRPr lang="en-US">
                <a:solidFill>
                  <a:prstClr val="black"/>
                </a:solidFill>
                <a:latin typeface="Calibri"/>
              </a:endParaRPr>
            </a:p>
          </p:txBody>
        </p:sp>
        <p:sp>
          <p:nvSpPr>
            <p:cNvPr id="13" name="Freeform 10"/>
            <p:cNvSpPr>
              <a:spLocks/>
            </p:cNvSpPr>
            <p:nvPr/>
          </p:nvSpPr>
          <p:spPr bwMode="auto">
            <a:xfrm>
              <a:off x="1058" y="1295"/>
              <a:ext cx="115" cy="88"/>
            </a:xfrm>
            <a:custGeom>
              <a:avLst/>
              <a:gdLst/>
              <a:ahLst/>
              <a:cxnLst>
                <a:cxn ang="0">
                  <a:pos x="150" y="42"/>
                </a:cxn>
                <a:cxn ang="0">
                  <a:pos x="161" y="60"/>
                </a:cxn>
                <a:cxn ang="0">
                  <a:pos x="155" y="78"/>
                </a:cxn>
                <a:cxn ang="0">
                  <a:pos x="168" y="115"/>
                </a:cxn>
                <a:cxn ang="0">
                  <a:pos x="153" y="91"/>
                </a:cxn>
                <a:cxn ang="0">
                  <a:pos x="151" y="67"/>
                </a:cxn>
                <a:cxn ang="0">
                  <a:pos x="128" y="55"/>
                </a:cxn>
                <a:cxn ang="0">
                  <a:pos x="105" y="50"/>
                </a:cxn>
                <a:cxn ang="0">
                  <a:pos x="40" y="37"/>
                </a:cxn>
                <a:cxn ang="0">
                  <a:pos x="28" y="40"/>
                </a:cxn>
                <a:cxn ang="0">
                  <a:pos x="55" y="60"/>
                </a:cxn>
                <a:cxn ang="0">
                  <a:pos x="93" y="68"/>
                </a:cxn>
                <a:cxn ang="0">
                  <a:pos x="102" y="68"/>
                </a:cxn>
                <a:cxn ang="0">
                  <a:pos x="85" y="73"/>
                </a:cxn>
                <a:cxn ang="0">
                  <a:pos x="17" y="53"/>
                </a:cxn>
                <a:cxn ang="0">
                  <a:pos x="0" y="53"/>
                </a:cxn>
                <a:cxn ang="0">
                  <a:pos x="10" y="67"/>
                </a:cxn>
                <a:cxn ang="0">
                  <a:pos x="77" y="87"/>
                </a:cxn>
                <a:cxn ang="0">
                  <a:pos x="85" y="83"/>
                </a:cxn>
                <a:cxn ang="0">
                  <a:pos x="80" y="98"/>
                </a:cxn>
                <a:cxn ang="0">
                  <a:pos x="18" y="78"/>
                </a:cxn>
                <a:cxn ang="0">
                  <a:pos x="5" y="85"/>
                </a:cxn>
                <a:cxn ang="0">
                  <a:pos x="77" y="108"/>
                </a:cxn>
                <a:cxn ang="0">
                  <a:pos x="77" y="115"/>
                </a:cxn>
                <a:cxn ang="0">
                  <a:pos x="27" y="100"/>
                </a:cxn>
                <a:cxn ang="0">
                  <a:pos x="18" y="106"/>
                </a:cxn>
                <a:cxn ang="0">
                  <a:pos x="63" y="123"/>
                </a:cxn>
                <a:cxn ang="0">
                  <a:pos x="83" y="125"/>
                </a:cxn>
                <a:cxn ang="0">
                  <a:pos x="111" y="151"/>
                </a:cxn>
                <a:cxn ang="0">
                  <a:pos x="156" y="165"/>
                </a:cxn>
                <a:cxn ang="0">
                  <a:pos x="185" y="150"/>
                </a:cxn>
                <a:cxn ang="0">
                  <a:pos x="191" y="143"/>
                </a:cxn>
                <a:cxn ang="0">
                  <a:pos x="193" y="170"/>
                </a:cxn>
                <a:cxn ang="0">
                  <a:pos x="213" y="176"/>
                </a:cxn>
                <a:cxn ang="0">
                  <a:pos x="220" y="163"/>
                </a:cxn>
                <a:cxn ang="0">
                  <a:pos x="205" y="155"/>
                </a:cxn>
                <a:cxn ang="0">
                  <a:pos x="218" y="153"/>
                </a:cxn>
                <a:cxn ang="0">
                  <a:pos x="223" y="141"/>
                </a:cxn>
                <a:cxn ang="0">
                  <a:pos x="205" y="118"/>
                </a:cxn>
                <a:cxn ang="0">
                  <a:pos x="210" y="101"/>
                </a:cxn>
                <a:cxn ang="0">
                  <a:pos x="191" y="63"/>
                </a:cxn>
                <a:cxn ang="0">
                  <a:pos x="151" y="2"/>
                </a:cxn>
                <a:cxn ang="0">
                  <a:pos x="143" y="15"/>
                </a:cxn>
              </a:cxnLst>
              <a:rect l="0" t="0" r="r" b="b"/>
              <a:pathLst>
                <a:path w="230" h="176">
                  <a:moveTo>
                    <a:pt x="151" y="37"/>
                  </a:moveTo>
                  <a:lnTo>
                    <a:pt x="150" y="37"/>
                  </a:lnTo>
                  <a:lnTo>
                    <a:pt x="150" y="42"/>
                  </a:lnTo>
                  <a:lnTo>
                    <a:pt x="158" y="55"/>
                  </a:lnTo>
                  <a:lnTo>
                    <a:pt x="165" y="58"/>
                  </a:lnTo>
                  <a:lnTo>
                    <a:pt x="161" y="60"/>
                  </a:lnTo>
                  <a:lnTo>
                    <a:pt x="160" y="65"/>
                  </a:lnTo>
                  <a:lnTo>
                    <a:pt x="156" y="72"/>
                  </a:lnTo>
                  <a:lnTo>
                    <a:pt x="155" y="78"/>
                  </a:lnTo>
                  <a:lnTo>
                    <a:pt x="158" y="88"/>
                  </a:lnTo>
                  <a:lnTo>
                    <a:pt x="165" y="108"/>
                  </a:lnTo>
                  <a:lnTo>
                    <a:pt x="168" y="115"/>
                  </a:lnTo>
                  <a:lnTo>
                    <a:pt x="171" y="120"/>
                  </a:lnTo>
                  <a:lnTo>
                    <a:pt x="163" y="106"/>
                  </a:lnTo>
                  <a:lnTo>
                    <a:pt x="153" y="91"/>
                  </a:lnTo>
                  <a:lnTo>
                    <a:pt x="151" y="85"/>
                  </a:lnTo>
                  <a:lnTo>
                    <a:pt x="150" y="80"/>
                  </a:lnTo>
                  <a:lnTo>
                    <a:pt x="151" y="67"/>
                  </a:lnTo>
                  <a:lnTo>
                    <a:pt x="151" y="63"/>
                  </a:lnTo>
                  <a:lnTo>
                    <a:pt x="138" y="58"/>
                  </a:lnTo>
                  <a:lnTo>
                    <a:pt x="128" y="55"/>
                  </a:lnTo>
                  <a:lnTo>
                    <a:pt x="121" y="55"/>
                  </a:lnTo>
                  <a:lnTo>
                    <a:pt x="120" y="57"/>
                  </a:lnTo>
                  <a:lnTo>
                    <a:pt x="105" y="50"/>
                  </a:lnTo>
                  <a:lnTo>
                    <a:pt x="88" y="47"/>
                  </a:lnTo>
                  <a:lnTo>
                    <a:pt x="60" y="40"/>
                  </a:lnTo>
                  <a:lnTo>
                    <a:pt x="40" y="37"/>
                  </a:lnTo>
                  <a:lnTo>
                    <a:pt x="33" y="37"/>
                  </a:lnTo>
                  <a:lnTo>
                    <a:pt x="30" y="38"/>
                  </a:lnTo>
                  <a:lnTo>
                    <a:pt x="28" y="40"/>
                  </a:lnTo>
                  <a:lnTo>
                    <a:pt x="30" y="45"/>
                  </a:lnTo>
                  <a:lnTo>
                    <a:pt x="37" y="50"/>
                  </a:lnTo>
                  <a:lnTo>
                    <a:pt x="55" y="60"/>
                  </a:lnTo>
                  <a:lnTo>
                    <a:pt x="65" y="62"/>
                  </a:lnTo>
                  <a:lnTo>
                    <a:pt x="83" y="67"/>
                  </a:lnTo>
                  <a:lnTo>
                    <a:pt x="93" y="68"/>
                  </a:lnTo>
                  <a:lnTo>
                    <a:pt x="97" y="65"/>
                  </a:lnTo>
                  <a:lnTo>
                    <a:pt x="100" y="67"/>
                  </a:lnTo>
                  <a:lnTo>
                    <a:pt x="102" y="68"/>
                  </a:lnTo>
                  <a:lnTo>
                    <a:pt x="100" y="70"/>
                  </a:lnTo>
                  <a:lnTo>
                    <a:pt x="93" y="78"/>
                  </a:lnTo>
                  <a:lnTo>
                    <a:pt x="85" y="73"/>
                  </a:lnTo>
                  <a:lnTo>
                    <a:pt x="67" y="67"/>
                  </a:lnTo>
                  <a:lnTo>
                    <a:pt x="47" y="62"/>
                  </a:lnTo>
                  <a:lnTo>
                    <a:pt x="17" y="53"/>
                  </a:lnTo>
                  <a:lnTo>
                    <a:pt x="10" y="52"/>
                  </a:lnTo>
                  <a:lnTo>
                    <a:pt x="3" y="52"/>
                  </a:lnTo>
                  <a:lnTo>
                    <a:pt x="0" y="53"/>
                  </a:lnTo>
                  <a:lnTo>
                    <a:pt x="0" y="58"/>
                  </a:lnTo>
                  <a:lnTo>
                    <a:pt x="2" y="63"/>
                  </a:lnTo>
                  <a:lnTo>
                    <a:pt x="10" y="67"/>
                  </a:lnTo>
                  <a:lnTo>
                    <a:pt x="33" y="77"/>
                  </a:lnTo>
                  <a:lnTo>
                    <a:pt x="73" y="87"/>
                  </a:lnTo>
                  <a:lnTo>
                    <a:pt x="77" y="87"/>
                  </a:lnTo>
                  <a:lnTo>
                    <a:pt x="82" y="85"/>
                  </a:lnTo>
                  <a:lnTo>
                    <a:pt x="83" y="83"/>
                  </a:lnTo>
                  <a:lnTo>
                    <a:pt x="85" y="83"/>
                  </a:lnTo>
                  <a:lnTo>
                    <a:pt x="87" y="83"/>
                  </a:lnTo>
                  <a:lnTo>
                    <a:pt x="87" y="85"/>
                  </a:lnTo>
                  <a:lnTo>
                    <a:pt x="80" y="98"/>
                  </a:lnTo>
                  <a:lnTo>
                    <a:pt x="75" y="91"/>
                  </a:lnTo>
                  <a:lnTo>
                    <a:pt x="33" y="80"/>
                  </a:lnTo>
                  <a:lnTo>
                    <a:pt x="18" y="78"/>
                  </a:lnTo>
                  <a:lnTo>
                    <a:pt x="10" y="78"/>
                  </a:lnTo>
                  <a:lnTo>
                    <a:pt x="5" y="82"/>
                  </a:lnTo>
                  <a:lnTo>
                    <a:pt x="5" y="85"/>
                  </a:lnTo>
                  <a:lnTo>
                    <a:pt x="12" y="90"/>
                  </a:lnTo>
                  <a:lnTo>
                    <a:pt x="22" y="93"/>
                  </a:lnTo>
                  <a:lnTo>
                    <a:pt x="77" y="108"/>
                  </a:lnTo>
                  <a:lnTo>
                    <a:pt x="82" y="103"/>
                  </a:lnTo>
                  <a:lnTo>
                    <a:pt x="80" y="116"/>
                  </a:lnTo>
                  <a:lnTo>
                    <a:pt x="77" y="115"/>
                  </a:lnTo>
                  <a:lnTo>
                    <a:pt x="72" y="111"/>
                  </a:lnTo>
                  <a:lnTo>
                    <a:pt x="30" y="101"/>
                  </a:lnTo>
                  <a:lnTo>
                    <a:pt x="27" y="100"/>
                  </a:lnTo>
                  <a:lnTo>
                    <a:pt x="23" y="101"/>
                  </a:lnTo>
                  <a:lnTo>
                    <a:pt x="20" y="103"/>
                  </a:lnTo>
                  <a:lnTo>
                    <a:pt x="18" y="106"/>
                  </a:lnTo>
                  <a:lnTo>
                    <a:pt x="22" y="108"/>
                  </a:lnTo>
                  <a:lnTo>
                    <a:pt x="27" y="110"/>
                  </a:lnTo>
                  <a:lnTo>
                    <a:pt x="63" y="123"/>
                  </a:lnTo>
                  <a:lnTo>
                    <a:pt x="75" y="126"/>
                  </a:lnTo>
                  <a:lnTo>
                    <a:pt x="83" y="121"/>
                  </a:lnTo>
                  <a:lnTo>
                    <a:pt x="83" y="125"/>
                  </a:lnTo>
                  <a:lnTo>
                    <a:pt x="87" y="133"/>
                  </a:lnTo>
                  <a:lnTo>
                    <a:pt x="102" y="145"/>
                  </a:lnTo>
                  <a:lnTo>
                    <a:pt x="111" y="151"/>
                  </a:lnTo>
                  <a:lnTo>
                    <a:pt x="125" y="156"/>
                  </a:lnTo>
                  <a:lnTo>
                    <a:pt x="148" y="163"/>
                  </a:lnTo>
                  <a:lnTo>
                    <a:pt x="156" y="165"/>
                  </a:lnTo>
                  <a:lnTo>
                    <a:pt x="166" y="163"/>
                  </a:lnTo>
                  <a:lnTo>
                    <a:pt x="180" y="155"/>
                  </a:lnTo>
                  <a:lnTo>
                    <a:pt x="185" y="150"/>
                  </a:lnTo>
                  <a:lnTo>
                    <a:pt x="190" y="141"/>
                  </a:lnTo>
                  <a:lnTo>
                    <a:pt x="191" y="141"/>
                  </a:lnTo>
                  <a:lnTo>
                    <a:pt x="191" y="143"/>
                  </a:lnTo>
                  <a:lnTo>
                    <a:pt x="191" y="151"/>
                  </a:lnTo>
                  <a:lnTo>
                    <a:pt x="190" y="168"/>
                  </a:lnTo>
                  <a:lnTo>
                    <a:pt x="193" y="170"/>
                  </a:lnTo>
                  <a:lnTo>
                    <a:pt x="203" y="175"/>
                  </a:lnTo>
                  <a:lnTo>
                    <a:pt x="208" y="176"/>
                  </a:lnTo>
                  <a:lnTo>
                    <a:pt x="213" y="176"/>
                  </a:lnTo>
                  <a:lnTo>
                    <a:pt x="221" y="171"/>
                  </a:lnTo>
                  <a:lnTo>
                    <a:pt x="223" y="165"/>
                  </a:lnTo>
                  <a:lnTo>
                    <a:pt x="220" y="163"/>
                  </a:lnTo>
                  <a:lnTo>
                    <a:pt x="211" y="161"/>
                  </a:lnTo>
                  <a:lnTo>
                    <a:pt x="206" y="158"/>
                  </a:lnTo>
                  <a:lnTo>
                    <a:pt x="205" y="155"/>
                  </a:lnTo>
                  <a:lnTo>
                    <a:pt x="205" y="153"/>
                  </a:lnTo>
                  <a:lnTo>
                    <a:pt x="205" y="153"/>
                  </a:lnTo>
                  <a:lnTo>
                    <a:pt x="218" y="153"/>
                  </a:lnTo>
                  <a:lnTo>
                    <a:pt x="215" y="145"/>
                  </a:lnTo>
                  <a:lnTo>
                    <a:pt x="220" y="143"/>
                  </a:lnTo>
                  <a:lnTo>
                    <a:pt x="223" y="141"/>
                  </a:lnTo>
                  <a:lnTo>
                    <a:pt x="226" y="135"/>
                  </a:lnTo>
                  <a:lnTo>
                    <a:pt x="230" y="126"/>
                  </a:lnTo>
                  <a:lnTo>
                    <a:pt x="205" y="118"/>
                  </a:lnTo>
                  <a:lnTo>
                    <a:pt x="206" y="116"/>
                  </a:lnTo>
                  <a:lnTo>
                    <a:pt x="208" y="111"/>
                  </a:lnTo>
                  <a:lnTo>
                    <a:pt x="210" y="101"/>
                  </a:lnTo>
                  <a:lnTo>
                    <a:pt x="208" y="93"/>
                  </a:lnTo>
                  <a:lnTo>
                    <a:pt x="205" y="85"/>
                  </a:lnTo>
                  <a:lnTo>
                    <a:pt x="191" y="63"/>
                  </a:lnTo>
                  <a:lnTo>
                    <a:pt x="181" y="52"/>
                  </a:lnTo>
                  <a:lnTo>
                    <a:pt x="156" y="8"/>
                  </a:lnTo>
                  <a:lnTo>
                    <a:pt x="151" y="2"/>
                  </a:lnTo>
                  <a:lnTo>
                    <a:pt x="148" y="0"/>
                  </a:lnTo>
                  <a:lnTo>
                    <a:pt x="143" y="5"/>
                  </a:lnTo>
                  <a:lnTo>
                    <a:pt x="143" y="15"/>
                  </a:lnTo>
                  <a:lnTo>
                    <a:pt x="148" y="33"/>
                  </a:lnTo>
                  <a:lnTo>
                    <a:pt x="151" y="37"/>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4" name="Freeform 11"/>
            <p:cNvSpPr>
              <a:spLocks/>
            </p:cNvSpPr>
            <p:nvPr/>
          </p:nvSpPr>
          <p:spPr bwMode="auto">
            <a:xfrm>
              <a:off x="1058" y="1295"/>
              <a:ext cx="115" cy="88"/>
            </a:xfrm>
            <a:custGeom>
              <a:avLst/>
              <a:gdLst/>
              <a:ahLst/>
              <a:cxnLst>
                <a:cxn ang="0">
                  <a:pos x="150" y="42"/>
                </a:cxn>
                <a:cxn ang="0">
                  <a:pos x="161" y="60"/>
                </a:cxn>
                <a:cxn ang="0">
                  <a:pos x="155" y="78"/>
                </a:cxn>
                <a:cxn ang="0">
                  <a:pos x="168" y="115"/>
                </a:cxn>
                <a:cxn ang="0">
                  <a:pos x="153" y="91"/>
                </a:cxn>
                <a:cxn ang="0">
                  <a:pos x="151" y="67"/>
                </a:cxn>
                <a:cxn ang="0">
                  <a:pos x="128" y="55"/>
                </a:cxn>
                <a:cxn ang="0">
                  <a:pos x="105" y="50"/>
                </a:cxn>
                <a:cxn ang="0">
                  <a:pos x="40" y="37"/>
                </a:cxn>
                <a:cxn ang="0">
                  <a:pos x="28" y="40"/>
                </a:cxn>
                <a:cxn ang="0">
                  <a:pos x="55" y="60"/>
                </a:cxn>
                <a:cxn ang="0">
                  <a:pos x="93" y="68"/>
                </a:cxn>
                <a:cxn ang="0">
                  <a:pos x="102" y="68"/>
                </a:cxn>
                <a:cxn ang="0">
                  <a:pos x="85" y="73"/>
                </a:cxn>
                <a:cxn ang="0">
                  <a:pos x="17" y="53"/>
                </a:cxn>
                <a:cxn ang="0">
                  <a:pos x="0" y="53"/>
                </a:cxn>
                <a:cxn ang="0">
                  <a:pos x="10" y="67"/>
                </a:cxn>
                <a:cxn ang="0">
                  <a:pos x="77" y="87"/>
                </a:cxn>
                <a:cxn ang="0">
                  <a:pos x="85" y="83"/>
                </a:cxn>
                <a:cxn ang="0">
                  <a:pos x="80" y="98"/>
                </a:cxn>
                <a:cxn ang="0">
                  <a:pos x="18" y="78"/>
                </a:cxn>
                <a:cxn ang="0">
                  <a:pos x="5" y="85"/>
                </a:cxn>
                <a:cxn ang="0">
                  <a:pos x="77" y="108"/>
                </a:cxn>
                <a:cxn ang="0">
                  <a:pos x="77" y="115"/>
                </a:cxn>
                <a:cxn ang="0">
                  <a:pos x="27" y="100"/>
                </a:cxn>
                <a:cxn ang="0">
                  <a:pos x="18" y="106"/>
                </a:cxn>
                <a:cxn ang="0">
                  <a:pos x="63" y="123"/>
                </a:cxn>
                <a:cxn ang="0">
                  <a:pos x="83" y="125"/>
                </a:cxn>
                <a:cxn ang="0">
                  <a:pos x="111" y="151"/>
                </a:cxn>
                <a:cxn ang="0">
                  <a:pos x="156" y="165"/>
                </a:cxn>
                <a:cxn ang="0">
                  <a:pos x="185" y="150"/>
                </a:cxn>
                <a:cxn ang="0">
                  <a:pos x="191" y="143"/>
                </a:cxn>
                <a:cxn ang="0">
                  <a:pos x="193" y="170"/>
                </a:cxn>
                <a:cxn ang="0">
                  <a:pos x="213" y="176"/>
                </a:cxn>
                <a:cxn ang="0">
                  <a:pos x="220" y="163"/>
                </a:cxn>
                <a:cxn ang="0">
                  <a:pos x="205" y="155"/>
                </a:cxn>
                <a:cxn ang="0">
                  <a:pos x="218" y="153"/>
                </a:cxn>
                <a:cxn ang="0">
                  <a:pos x="223" y="141"/>
                </a:cxn>
                <a:cxn ang="0">
                  <a:pos x="205" y="118"/>
                </a:cxn>
                <a:cxn ang="0">
                  <a:pos x="210" y="101"/>
                </a:cxn>
                <a:cxn ang="0">
                  <a:pos x="191" y="63"/>
                </a:cxn>
                <a:cxn ang="0">
                  <a:pos x="151" y="2"/>
                </a:cxn>
                <a:cxn ang="0">
                  <a:pos x="143" y="15"/>
                </a:cxn>
              </a:cxnLst>
              <a:rect l="0" t="0" r="r" b="b"/>
              <a:pathLst>
                <a:path w="230" h="176">
                  <a:moveTo>
                    <a:pt x="151" y="37"/>
                  </a:moveTo>
                  <a:lnTo>
                    <a:pt x="150" y="37"/>
                  </a:lnTo>
                  <a:lnTo>
                    <a:pt x="150" y="42"/>
                  </a:lnTo>
                  <a:lnTo>
                    <a:pt x="158" y="55"/>
                  </a:lnTo>
                  <a:lnTo>
                    <a:pt x="165" y="58"/>
                  </a:lnTo>
                  <a:lnTo>
                    <a:pt x="161" y="60"/>
                  </a:lnTo>
                  <a:lnTo>
                    <a:pt x="160" y="65"/>
                  </a:lnTo>
                  <a:lnTo>
                    <a:pt x="156" y="72"/>
                  </a:lnTo>
                  <a:lnTo>
                    <a:pt x="155" y="78"/>
                  </a:lnTo>
                  <a:lnTo>
                    <a:pt x="158" y="88"/>
                  </a:lnTo>
                  <a:lnTo>
                    <a:pt x="165" y="108"/>
                  </a:lnTo>
                  <a:lnTo>
                    <a:pt x="168" y="115"/>
                  </a:lnTo>
                  <a:lnTo>
                    <a:pt x="171" y="120"/>
                  </a:lnTo>
                  <a:lnTo>
                    <a:pt x="163" y="106"/>
                  </a:lnTo>
                  <a:lnTo>
                    <a:pt x="153" y="91"/>
                  </a:lnTo>
                  <a:lnTo>
                    <a:pt x="151" y="85"/>
                  </a:lnTo>
                  <a:lnTo>
                    <a:pt x="150" y="80"/>
                  </a:lnTo>
                  <a:lnTo>
                    <a:pt x="151" y="67"/>
                  </a:lnTo>
                  <a:lnTo>
                    <a:pt x="151" y="63"/>
                  </a:lnTo>
                  <a:lnTo>
                    <a:pt x="138" y="58"/>
                  </a:lnTo>
                  <a:lnTo>
                    <a:pt x="128" y="55"/>
                  </a:lnTo>
                  <a:lnTo>
                    <a:pt x="121" y="55"/>
                  </a:lnTo>
                  <a:lnTo>
                    <a:pt x="120" y="57"/>
                  </a:lnTo>
                  <a:lnTo>
                    <a:pt x="105" y="50"/>
                  </a:lnTo>
                  <a:lnTo>
                    <a:pt x="88" y="47"/>
                  </a:lnTo>
                  <a:lnTo>
                    <a:pt x="60" y="40"/>
                  </a:lnTo>
                  <a:lnTo>
                    <a:pt x="40" y="37"/>
                  </a:lnTo>
                  <a:lnTo>
                    <a:pt x="33" y="37"/>
                  </a:lnTo>
                  <a:lnTo>
                    <a:pt x="30" y="38"/>
                  </a:lnTo>
                  <a:lnTo>
                    <a:pt x="28" y="40"/>
                  </a:lnTo>
                  <a:lnTo>
                    <a:pt x="30" y="45"/>
                  </a:lnTo>
                  <a:lnTo>
                    <a:pt x="37" y="50"/>
                  </a:lnTo>
                  <a:lnTo>
                    <a:pt x="55" y="60"/>
                  </a:lnTo>
                  <a:lnTo>
                    <a:pt x="65" y="62"/>
                  </a:lnTo>
                  <a:lnTo>
                    <a:pt x="83" y="67"/>
                  </a:lnTo>
                  <a:lnTo>
                    <a:pt x="93" y="68"/>
                  </a:lnTo>
                  <a:lnTo>
                    <a:pt x="97" y="65"/>
                  </a:lnTo>
                  <a:lnTo>
                    <a:pt x="100" y="67"/>
                  </a:lnTo>
                  <a:lnTo>
                    <a:pt x="102" y="68"/>
                  </a:lnTo>
                  <a:lnTo>
                    <a:pt x="100" y="70"/>
                  </a:lnTo>
                  <a:lnTo>
                    <a:pt x="93" y="78"/>
                  </a:lnTo>
                  <a:lnTo>
                    <a:pt x="85" y="73"/>
                  </a:lnTo>
                  <a:lnTo>
                    <a:pt x="67" y="67"/>
                  </a:lnTo>
                  <a:lnTo>
                    <a:pt x="47" y="62"/>
                  </a:lnTo>
                  <a:lnTo>
                    <a:pt x="17" y="53"/>
                  </a:lnTo>
                  <a:lnTo>
                    <a:pt x="10" y="52"/>
                  </a:lnTo>
                  <a:lnTo>
                    <a:pt x="3" y="52"/>
                  </a:lnTo>
                  <a:lnTo>
                    <a:pt x="0" y="53"/>
                  </a:lnTo>
                  <a:lnTo>
                    <a:pt x="0" y="58"/>
                  </a:lnTo>
                  <a:lnTo>
                    <a:pt x="2" y="63"/>
                  </a:lnTo>
                  <a:lnTo>
                    <a:pt x="10" y="67"/>
                  </a:lnTo>
                  <a:lnTo>
                    <a:pt x="33" y="77"/>
                  </a:lnTo>
                  <a:lnTo>
                    <a:pt x="73" y="87"/>
                  </a:lnTo>
                  <a:lnTo>
                    <a:pt x="77" y="87"/>
                  </a:lnTo>
                  <a:lnTo>
                    <a:pt x="82" y="85"/>
                  </a:lnTo>
                  <a:lnTo>
                    <a:pt x="83" y="83"/>
                  </a:lnTo>
                  <a:lnTo>
                    <a:pt x="85" y="83"/>
                  </a:lnTo>
                  <a:lnTo>
                    <a:pt x="87" y="83"/>
                  </a:lnTo>
                  <a:lnTo>
                    <a:pt x="87" y="85"/>
                  </a:lnTo>
                  <a:lnTo>
                    <a:pt x="80" y="98"/>
                  </a:lnTo>
                  <a:lnTo>
                    <a:pt x="75" y="91"/>
                  </a:lnTo>
                  <a:lnTo>
                    <a:pt x="33" y="80"/>
                  </a:lnTo>
                  <a:lnTo>
                    <a:pt x="18" y="78"/>
                  </a:lnTo>
                  <a:lnTo>
                    <a:pt x="10" y="78"/>
                  </a:lnTo>
                  <a:lnTo>
                    <a:pt x="5" y="82"/>
                  </a:lnTo>
                  <a:lnTo>
                    <a:pt x="5" y="85"/>
                  </a:lnTo>
                  <a:lnTo>
                    <a:pt x="12" y="90"/>
                  </a:lnTo>
                  <a:lnTo>
                    <a:pt x="22" y="93"/>
                  </a:lnTo>
                  <a:lnTo>
                    <a:pt x="77" y="108"/>
                  </a:lnTo>
                  <a:lnTo>
                    <a:pt x="82" y="103"/>
                  </a:lnTo>
                  <a:lnTo>
                    <a:pt x="80" y="116"/>
                  </a:lnTo>
                  <a:lnTo>
                    <a:pt x="77" y="115"/>
                  </a:lnTo>
                  <a:lnTo>
                    <a:pt x="72" y="111"/>
                  </a:lnTo>
                  <a:lnTo>
                    <a:pt x="30" y="101"/>
                  </a:lnTo>
                  <a:lnTo>
                    <a:pt x="27" y="100"/>
                  </a:lnTo>
                  <a:lnTo>
                    <a:pt x="23" y="101"/>
                  </a:lnTo>
                  <a:lnTo>
                    <a:pt x="20" y="103"/>
                  </a:lnTo>
                  <a:lnTo>
                    <a:pt x="18" y="106"/>
                  </a:lnTo>
                  <a:lnTo>
                    <a:pt x="22" y="108"/>
                  </a:lnTo>
                  <a:lnTo>
                    <a:pt x="27" y="110"/>
                  </a:lnTo>
                  <a:lnTo>
                    <a:pt x="63" y="123"/>
                  </a:lnTo>
                  <a:lnTo>
                    <a:pt x="75" y="126"/>
                  </a:lnTo>
                  <a:lnTo>
                    <a:pt x="83" y="121"/>
                  </a:lnTo>
                  <a:lnTo>
                    <a:pt x="83" y="125"/>
                  </a:lnTo>
                  <a:lnTo>
                    <a:pt x="87" y="133"/>
                  </a:lnTo>
                  <a:lnTo>
                    <a:pt x="102" y="145"/>
                  </a:lnTo>
                  <a:lnTo>
                    <a:pt x="111" y="151"/>
                  </a:lnTo>
                  <a:lnTo>
                    <a:pt x="125" y="156"/>
                  </a:lnTo>
                  <a:lnTo>
                    <a:pt x="148" y="163"/>
                  </a:lnTo>
                  <a:lnTo>
                    <a:pt x="156" y="165"/>
                  </a:lnTo>
                  <a:lnTo>
                    <a:pt x="166" y="163"/>
                  </a:lnTo>
                  <a:lnTo>
                    <a:pt x="180" y="155"/>
                  </a:lnTo>
                  <a:lnTo>
                    <a:pt x="185" y="150"/>
                  </a:lnTo>
                  <a:lnTo>
                    <a:pt x="190" y="141"/>
                  </a:lnTo>
                  <a:lnTo>
                    <a:pt x="191" y="141"/>
                  </a:lnTo>
                  <a:lnTo>
                    <a:pt x="191" y="143"/>
                  </a:lnTo>
                  <a:lnTo>
                    <a:pt x="191" y="151"/>
                  </a:lnTo>
                  <a:lnTo>
                    <a:pt x="190" y="168"/>
                  </a:lnTo>
                  <a:lnTo>
                    <a:pt x="193" y="170"/>
                  </a:lnTo>
                  <a:lnTo>
                    <a:pt x="203" y="175"/>
                  </a:lnTo>
                  <a:lnTo>
                    <a:pt x="208" y="176"/>
                  </a:lnTo>
                  <a:lnTo>
                    <a:pt x="213" y="176"/>
                  </a:lnTo>
                  <a:lnTo>
                    <a:pt x="221" y="171"/>
                  </a:lnTo>
                  <a:lnTo>
                    <a:pt x="223" y="165"/>
                  </a:lnTo>
                  <a:lnTo>
                    <a:pt x="220" y="163"/>
                  </a:lnTo>
                  <a:lnTo>
                    <a:pt x="211" y="161"/>
                  </a:lnTo>
                  <a:lnTo>
                    <a:pt x="206" y="158"/>
                  </a:lnTo>
                  <a:lnTo>
                    <a:pt x="205" y="155"/>
                  </a:lnTo>
                  <a:lnTo>
                    <a:pt x="205" y="153"/>
                  </a:lnTo>
                  <a:lnTo>
                    <a:pt x="205" y="153"/>
                  </a:lnTo>
                  <a:lnTo>
                    <a:pt x="218" y="153"/>
                  </a:lnTo>
                  <a:lnTo>
                    <a:pt x="215" y="145"/>
                  </a:lnTo>
                  <a:lnTo>
                    <a:pt x="220" y="143"/>
                  </a:lnTo>
                  <a:lnTo>
                    <a:pt x="223" y="141"/>
                  </a:lnTo>
                  <a:lnTo>
                    <a:pt x="226" y="135"/>
                  </a:lnTo>
                  <a:lnTo>
                    <a:pt x="230" y="126"/>
                  </a:lnTo>
                  <a:lnTo>
                    <a:pt x="205" y="118"/>
                  </a:lnTo>
                  <a:lnTo>
                    <a:pt x="206" y="116"/>
                  </a:lnTo>
                  <a:lnTo>
                    <a:pt x="208" y="111"/>
                  </a:lnTo>
                  <a:lnTo>
                    <a:pt x="210" y="101"/>
                  </a:lnTo>
                  <a:lnTo>
                    <a:pt x="208" y="93"/>
                  </a:lnTo>
                  <a:lnTo>
                    <a:pt x="205" y="85"/>
                  </a:lnTo>
                  <a:lnTo>
                    <a:pt x="191" y="63"/>
                  </a:lnTo>
                  <a:lnTo>
                    <a:pt x="181" y="52"/>
                  </a:lnTo>
                  <a:lnTo>
                    <a:pt x="156" y="8"/>
                  </a:lnTo>
                  <a:lnTo>
                    <a:pt x="151" y="2"/>
                  </a:lnTo>
                  <a:lnTo>
                    <a:pt x="148" y="0"/>
                  </a:lnTo>
                  <a:lnTo>
                    <a:pt x="143" y="5"/>
                  </a:lnTo>
                  <a:lnTo>
                    <a:pt x="143" y="15"/>
                  </a:lnTo>
                  <a:lnTo>
                    <a:pt x="148" y="33"/>
                  </a:lnTo>
                </a:path>
              </a:pathLst>
            </a:custGeom>
            <a:solidFill>
              <a:srgbClr val="800000"/>
            </a:solidFill>
            <a:ln w="3175">
              <a:solidFill>
                <a:srgbClr val="B26632"/>
              </a:solidFill>
              <a:prstDash val="solid"/>
              <a:round/>
              <a:headEnd/>
              <a:tailEnd/>
            </a:ln>
          </p:spPr>
          <p:txBody>
            <a:bodyPr/>
            <a:lstStyle/>
            <a:p>
              <a:pPr>
                <a:defRPr/>
              </a:pPr>
              <a:endParaRPr lang="en-US">
                <a:solidFill>
                  <a:prstClr val="black"/>
                </a:solidFill>
                <a:latin typeface="Calibri"/>
              </a:endParaRPr>
            </a:p>
          </p:txBody>
        </p:sp>
        <p:sp>
          <p:nvSpPr>
            <p:cNvPr id="16" name="Freeform 12"/>
            <p:cNvSpPr>
              <a:spLocks/>
            </p:cNvSpPr>
            <p:nvPr/>
          </p:nvSpPr>
          <p:spPr bwMode="auto">
            <a:xfrm>
              <a:off x="1316" y="2121"/>
              <a:ext cx="149" cy="85"/>
            </a:xfrm>
            <a:custGeom>
              <a:avLst/>
              <a:gdLst/>
              <a:ahLst/>
              <a:cxnLst>
                <a:cxn ang="0">
                  <a:pos x="296" y="24"/>
                </a:cxn>
                <a:cxn ang="0">
                  <a:pos x="293" y="35"/>
                </a:cxn>
                <a:cxn ang="0">
                  <a:pos x="288" y="44"/>
                </a:cxn>
                <a:cxn ang="0">
                  <a:pos x="276" y="59"/>
                </a:cxn>
                <a:cxn ang="0">
                  <a:pos x="251" y="75"/>
                </a:cxn>
                <a:cxn ang="0">
                  <a:pos x="228" y="92"/>
                </a:cxn>
                <a:cxn ang="0">
                  <a:pos x="193" y="117"/>
                </a:cxn>
                <a:cxn ang="0">
                  <a:pos x="166" y="135"/>
                </a:cxn>
                <a:cxn ang="0">
                  <a:pos x="146" y="147"/>
                </a:cxn>
                <a:cxn ang="0">
                  <a:pos x="115" y="160"/>
                </a:cxn>
                <a:cxn ang="0">
                  <a:pos x="98" y="167"/>
                </a:cxn>
                <a:cxn ang="0">
                  <a:pos x="80" y="170"/>
                </a:cxn>
                <a:cxn ang="0">
                  <a:pos x="58" y="172"/>
                </a:cxn>
                <a:cxn ang="0">
                  <a:pos x="43" y="172"/>
                </a:cxn>
                <a:cxn ang="0">
                  <a:pos x="31" y="170"/>
                </a:cxn>
                <a:cxn ang="0">
                  <a:pos x="23" y="167"/>
                </a:cxn>
                <a:cxn ang="0">
                  <a:pos x="13" y="160"/>
                </a:cxn>
                <a:cxn ang="0">
                  <a:pos x="7" y="147"/>
                </a:cxn>
                <a:cxn ang="0">
                  <a:pos x="2" y="138"/>
                </a:cxn>
                <a:cxn ang="0">
                  <a:pos x="0" y="132"/>
                </a:cxn>
                <a:cxn ang="0">
                  <a:pos x="2" y="120"/>
                </a:cxn>
                <a:cxn ang="0">
                  <a:pos x="10" y="105"/>
                </a:cxn>
                <a:cxn ang="0">
                  <a:pos x="18" y="90"/>
                </a:cxn>
                <a:cxn ang="0">
                  <a:pos x="40" y="70"/>
                </a:cxn>
                <a:cxn ang="0">
                  <a:pos x="51" y="62"/>
                </a:cxn>
                <a:cxn ang="0">
                  <a:pos x="63" y="57"/>
                </a:cxn>
                <a:cxn ang="0">
                  <a:pos x="86" y="24"/>
                </a:cxn>
                <a:cxn ang="0">
                  <a:pos x="93" y="14"/>
                </a:cxn>
                <a:cxn ang="0">
                  <a:pos x="96" y="10"/>
                </a:cxn>
                <a:cxn ang="0">
                  <a:pos x="103" y="7"/>
                </a:cxn>
                <a:cxn ang="0">
                  <a:pos x="126" y="4"/>
                </a:cxn>
                <a:cxn ang="0">
                  <a:pos x="196" y="0"/>
                </a:cxn>
                <a:cxn ang="0">
                  <a:pos x="231" y="0"/>
                </a:cxn>
                <a:cxn ang="0">
                  <a:pos x="254" y="0"/>
                </a:cxn>
                <a:cxn ang="0">
                  <a:pos x="274" y="4"/>
                </a:cxn>
                <a:cxn ang="0">
                  <a:pos x="284" y="5"/>
                </a:cxn>
                <a:cxn ang="0">
                  <a:pos x="289" y="7"/>
                </a:cxn>
                <a:cxn ang="0">
                  <a:pos x="294" y="14"/>
                </a:cxn>
                <a:cxn ang="0">
                  <a:pos x="296" y="24"/>
                </a:cxn>
              </a:cxnLst>
              <a:rect l="0" t="0" r="r" b="b"/>
              <a:pathLst>
                <a:path w="296" h="172">
                  <a:moveTo>
                    <a:pt x="296" y="24"/>
                  </a:moveTo>
                  <a:lnTo>
                    <a:pt x="293" y="35"/>
                  </a:lnTo>
                  <a:lnTo>
                    <a:pt x="288" y="44"/>
                  </a:lnTo>
                  <a:lnTo>
                    <a:pt x="276" y="59"/>
                  </a:lnTo>
                  <a:lnTo>
                    <a:pt x="251" y="75"/>
                  </a:lnTo>
                  <a:lnTo>
                    <a:pt x="228" y="92"/>
                  </a:lnTo>
                  <a:lnTo>
                    <a:pt x="193" y="117"/>
                  </a:lnTo>
                  <a:lnTo>
                    <a:pt x="166" y="135"/>
                  </a:lnTo>
                  <a:lnTo>
                    <a:pt x="146" y="147"/>
                  </a:lnTo>
                  <a:lnTo>
                    <a:pt x="115" y="160"/>
                  </a:lnTo>
                  <a:lnTo>
                    <a:pt x="98" y="167"/>
                  </a:lnTo>
                  <a:lnTo>
                    <a:pt x="80" y="170"/>
                  </a:lnTo>
                  <a:lnTo>
                    <a:pt x="58" y="172"/>
                  </a:lnTo>
                  <a:lnTo>
                    <a:pt x="43" y="172"/>
                  </a:lnTo>
                  <a:lnTo>
                    <a:pt x="31" y="170"/>
                  </a:lnTo>
                  <a:lnTo>
                    <a:pt x="23" y="167"/>
                  </a:lnTo>
                  <a:lnTo>
                    <a:pt x="13" y="160"/>
                  </a:lnTo>
                  <a:lnTo>
                    <a:pt x="7" y="147"/>
                  </a:lnTo>
                  <a:lnTo>
                    <a:pt x="2" y="138"/>
                  </a:lnTo>
                  <a:lnTo>
                    <a:pt x="0" y="132"/>
                  </a:lnTo>
                  <a:lnTo>
                    <a:pt x="2" y="120"/>
                  </a:lnTo>
                  <a:lnTo>
                    <a:pt x="10" y="105"/>
                  </a:lnTo>
                  <a:lnTo>
                    <a:pt x="18" y="90"/>
                  </a:lnTo>
                  <a:lnTo>
                    <a:pt x="40" y="70"/>
                  </a:lnTo>
                  <a:lnTo>
                    <a:pt x="51" y="62"/>
                  </a:lnTo>
                  <a:lnTo>
                    <a:pt x="63" y="57"/>
                  </a:lnTo>
                  <a:lnTo>
                    <a:pt x="86" y="24"/>
                  </a:lnTo>
                  <a:lnTo>
                    <a:pt x="93" y="14"/>
                  </a:lnTo>
                  <a:lnTo>
                    <a:pt x="96" y="10"/>
                  </a:lnTo>
                  <a:lnTo>
                    <a:pt x="103" y="7"/>
                  </a:lnTo>
                  <a:lnTo>
                    <a:pt x="126" y="4"/>
                  </a:lnTo>
                  <a:lnTo>
                    <a:pt x="196" y="0"/>
                  </a:lnTo>
                  <a:lnTo>
                    <a:pt x="231" y="0"/>
                  </a:lnTo>
                  <a:lnTo>
                    <a:pt x="254" y="0"/>
                  </a:lnTo>
                  <a:lnTo>
                    <a:pt x="274" y="4"/>
                  </a:lnTo>
                  <a:lnTo>
                    <a:pt x="284" y="5"/>
                  </a:lnTo>
                  <a:lnTo>
                    <a:pt x="289" y="7"/>
                  </a:lnTo>
                  <a:lnTo>
                    <a:pt x="294" y="14"/>
                  </a:lnTo>
                  <a:lnTo>
                    <a:pt x="296" y="2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7" name="Freeform 13"/>
            <p:cNvSpPr>
              <a:spLocks/>
            </p:cNvSpPr>
            <p:nvPr/>
          </p:nvSpPr>
          <p:spPr bwMode="auto">
            <a:xfrm>
              <a:off x="1316" y="2121"/>
              <a:ext cx="149" cy="85"/>
            </a:xfrm>
            <a:custGeom>
              <a:avLst/>
              <a:gdLst/>
              <a:ahLst/>
              <a:cxnLst>
                <a:cxn ang="0">
                  <a:pos x="296" y="24"/>
                </a:cxn>
                <a:cxn ang="0">
                  <a:pos x="293" y="35"/>
                </a:cxn>
                <a:cxn ang="0">
                  <a:pos x="288" y="44"/>
                </a:cxn>
                <a:cxn ang="0">
                  <a:pos x="276" y="59"/>
                </a:cxn>
                <a:cxn ang="0">
                  <a:pos x="251" y="75"/>
                </a:cxn>
                <a:cxn ang="0">
                  <a:pos x="228" y="92"/>
                </a:cxn>
                <a:cxn ang="0">
                  <a:pos x="193" y="117"/>
                </a:cxn>
                <a:cxn ang="0">
                  <a:pos x="166" y="135"/>
                </a:cxn>
                <a:cxn ang="0">
                  <a:pos x="146" y="147"/>
                </a:cxn>
                <a:cxn ang="0">
                  <a:pos x="115" y="160"/>
                </a:cxn>
                <a:cxn ang="0">
                  <a:pos x="98" y="167"/>
                </a:cxn>
                <a:cxn ang="0">
                  <a:pos x="80" y="170"/>
                </a:cxn>
                <a:cxn ang="0">
                  <a:pos x="58" y="172"/>
                </a:cxn>
                <a:cxn ang="0">
                  <a:pos x="43" y="172"/>
                </a:cxn>
                <a:cxn ang="0">
                  <a:pos x="31" y="170"/>
                </a:cxn>
                <a:cxn ang="0">
                  <a:pos x="23" y="167"/>
                </a:cxn>
                <a:cxn ang="0">
                  <a:pos x="13" y="160"/>
                </a:cxn>
                <a:cxn ang="0">
                  <a:pos x="7" y="147"/>
                </a:cxn>
                <a:cxn ang="0">
                  <a:pos x="2" y="138"/>
                </a:cxn>
                <a:cxn ang="0">
                  <a:pos x="0" y="132"/>
                </a:cxn>
                <a:cxn ang="0">
                  <a:pos x="2" y="120"/>
                </a:cxn>
                <a:cxn ang="0">
                  <a:pos x="10" y="105"/>
                </a:cxn>
                <a:cxn ang="0">
                  <a:pos x="18" y="90"/>
                </a:cxn>
                <a:cxn ang="0">
                  <a:pos x="40" y="70"/>
                </a:cxn>
                <a:cxn ang="0">
                  <a:pos x="51" y="62"/>
                </a:cxn>
                <a:cxn ang="0">
                  <a:pos x="63" y="57"/>
                </a:cxn>
                <a:cxn ang="0">
                  <a:pos x="86" y="24"/>
                </a:cxn>
                <a:cxn ang="0">
                  <a:pos x="93" y="14"/>
                </a:cxn>
                <a:cxn ang="0">
                  <a:pos x="96" y="10"/>
                </a:cxn>
                <a:cxn ang="0">
                  <a:pos x="103" y="7"/>
                </a:cxn>
                <a:cxn ang="0">
                  <a:pos x="126" y="4"/>
                </a:cxn>
                <a:cxn ang="0">
                  <a:pos x="196" y="0"/>
                </a:cxn>
                <a:cxn ang="0">
                  <a:pos x="231" y="0"/>
                </a:cxn>
                <a:cxn ang="0">
                  <a:pos x="254" y="0"/>
                </a:cxn>
                <a:cxn ang="0">
                  <a:pos x="274" y="4"/>
                </a:cxn>
                <a:cxn ang="0">
                  <a:pos x="284" y="5"/>
                </a:cxn>
                <a:cxn ang="0">
                  <a:pos x="289" y="7"/>
                </a:cxn>
                <a:cxn ang="0">
                  <a:pos x="294" y="14"/>
                </a:cxn>
                <a:cxn ang="0">
                  <a:pos x="296" y="24"/>
                </a:cxn>
              </a:cxnLst>
              <a:rect l="0" t="0" r="r" b="b"/>
              <a:pathLst>
                <a:path w="296" h="172">
                  <a:moveTo>
                    <a:pt x="296" y="24"/>
                  </a:moveTo>
                  <a:lnTo>
                    <a:pt x="293" y="35"/>
                  </a:lnTo>
                  <a:lnTo>
                    <a:pt x="288" y="44"/>
                  </a:lnTo>
                  <a:lnTo>
                    <a:pt x="276" y="59"/>
                  </a:lnTo>
                  <a:lnTo>
                    <a:pt x="251" y="75"/>
                  </a:lnTo>
                  <a:lnTo>
                    <a:pt x="228" y="92"/>
                  </a:lnTo>
                  <a:lnTo>
                    <a:pt x="193" y="117"/>
                  </a:lnTo>
                  <a:lnTo>
                    <a:pt x="166" y="135"/>
                  </a:lnTo>
                  <a:lnTo>
                    <a:pt x="146" y="147"/>
                  </a:lnTo>
                  <a:lnTo>
                    <a:pt x="115" y="160"/>
                  </a:lnTo>
                  <a:lnTo>
                    <a:pt x="98" y="167"/>
                  </a:lnTo>
                  <a:lnTo>
                    <a:pt x="80" y="170"/>
                  </a:lnTo>
                  <a:lnTo>
                    <a:pt x="58" y="172"/>
                  </a:lnTo>
                  <a:lnTo>
                    <a:pt x="43" y="172"/>
                  </a:lnTo>
                  <a:lnTo>
                    <a:pt x="31" y="170"/>
                  </a:lnTo>
                  <a:lnTo>
                    <a:pt x="23" y="167"/>
                  </a:lnTo>
                  <a:lnTo>
                    <a:pt x="13" y="160"/>
                  </a:lnTo>
                  <a:lnTo>
                    <a:pt x="7" y="147"/>
                  </a:lnTo>
                  <a:lnTo>
                    <a:pt x="2" y="138"/>
                  </a:lnTo>
                  <a:lnTo>
                    <a:pt x="0" y="132"/>
                  </a:lnTo>
                  <a:lnTo>
                    <a:pt x="2" y="120"/>
                  </a:lnTo>
                  <a:lnTo>
                    <a:pt x="10" y="105"/>
                  </a:lnTo>
                  <a:lnTo>
                    <a:pt x="18" y="90"/>
                  </a:lnTo>
                  <a:lnTo>
                    <a:pt x="40" y="70"/>
                  </a:lnTo>
                  <a:lnTo>
                    <a:pt x="51" y="62"/>
                  </a:lnTo>
                  <a:lnTo>
                    <a:pt x="63" y="57"/>
                  </a:lnTo>
                  <a:lnTo>
                    <a:pt x="86" y="24"/>
                  </a:lnTo>
                  <a:lnTo>
                    <a:pt x="93" y="14"/>
                  </a:lnTo>
                  <a:lnTo>
                    <a:pt x="96" y="10"/>
                  </a:lnTo>
                  <a:lnTo>
                    <a:pt x="103" y="7"/>
                  </a:lnTo>
                  <a:lnTo>
                    <a:pt x="126" y="4"/>
                  </a:lnTo>
                  <a:lnTo>
                    <a:pt x="196" y="0"/>
                  </a:lnTo>
                  <a:lnTo>
                    <a:pt x="231" y="0"/>
                  </a:lnTo>
                  <a:lnTo>
                    <a:pt x="254" y="0"/>
                  </a:lnTo>
                  <a:lnTo>
                    <a:pt x="274" y="4"/>
                  </a:lnTo>
                  <a:lnTo>
                    <a:pt x="284" y="5"/>
                  </a:lnTo>
                  <a:lnTo>
                    <a:pt x="289" y="7"/>
                  </a:lnTo>
                  <a:lnTo>
                    <a:pt x="294" y="14"/>
                  </a:lnTo>
                  <a:lnTo>
                    <a:pt x="296" y="24"/>
                  </a:lnTo>
                  <a:close/>
                </a:path>
              </a:pathLst>
            </a:custGeom>
            <a:solidFill>
              <a:schemeClr val="accent2"/>
            </a:solidFill>
            <a:ln w="3175">
              <a:solidFill>
                <a:srgbClr val="3F0000"/>
              </a:solidFill>
              <a:prstDash val="solid"/>
              <a:round/>
              <a:headEnd/>
              <a:tailEnd/>
            </a:ln>
          </p:spPr>
          <p:txBody>
            <a:bodyPr/>
            <a:lstStyle/>
            <a:p>
              <a:pPr>
                <a:defRPr/>
              </a:pPr>
              <a:endParaRPr lang="en-US">
                <a:solidFill>
                  <a:prstClr val="black"/>
                </a:solidFill>
                <a:latin typeface="Calibri"/>
              </a:endParaRPr>
            </a:p>
          </p:txBody>
        </p:sp>
        <p:sp>
          <p:nvSpPr>
            <p:cNvPr id="18" name="Freeform 14"/>
            <p:cNvSpPr>
              <a:spLocks/>
            </p:cNvSpPr>
            <p:nvPr/>
          </p:nvSpPr>
          <p:spPr bwMode="auto">
            <a:xfrm>
              <a:off x="1353" y="2135"/>
              <a:ext cx="85" cy="42"/>
            </a:xfrm>
            <a:custGeom>
              <a:avLst/>
              <a:gdLst/>
              <a:ahLst/>
              <a:cxnLst>
                <a:cxn ang="0">
                  <a:pos x="57" y="3"/>
                </a:cxn>
                <a:cxn ang="0">
                  <a:pos x="70" y="1"/>
                </a:cxn>
                <a:cxn ang="0">
                  <a:pos x="93" y="0"/>
                </a:cxn>
                <a:cxn ang="0">
                  <a:pos x="128" y="1"/>
                </a:cxn>
                <a:cxn ang="0">
                  <a:pos x="145" y="1"/>
                </a:cxn>
                <a:cxn ang="0">
                  <a:pos x="163" y="0"/>
                </a:cxn>
                <a:cxn ang="0">
                  <a:pos x="168" y="5"/>
                </a:cxn>
                <a:cxn ang="0">
                  <a:pos x="170" y="8"/>
                </a:cxn>
                <a:cxn ang="0">
                  <a:pos x="170" y="11"/>
                </a:cxn>
                <a:cxn ang="0">
                  <a:pos x="143" y="23"/>
                </a:cxn>
                <a:cxn ang="0">
                  <a:pos x="123" y="33"/>
                </a:cxn>
                <a:cxn ang="0">
                  <a:pos x="108" y="43"/>
                </a:cxn>
                <a:cxn ang="0">
                  <a:pos x="90" y="60"/>
                </a:cxn>
                <a:cxn ang="0">
                  <a:pos x="82" y="70"/>
                </a:cxn>
                <a:cxn ang="0">
                  <a:pos x="77" y="79"/>
                </a:cxn>
                <a:cxn ang="0">
                  <a:pos x="68" y="84"/>
                </a:cxn>
                <a:cxn ang="0">
                  <a:pos x="60" y="83"/>
                </a:cxn>
                <a:cxn ang="0">
                  <a:pos x="47" y="68"/>
                </a:cxn>
                <a:cxn ang="0">
                  <a:pos x="25" y="46"/>
                </a:cxn>
                <a:cxn ang="0">
                  <a:pos x="13" y="38"/>
                </a:cxn>
                <a:cxn ang="0">
                  <a:pos x="0" y="33"/>
                </a:cxn>
                <a:cxn ang="0">
                  <a:pos x="5" y="21"/>
                </a:cxn>
                <a:cxn ang="0">
                  <a:pos x="17" y="10"/>
                </a:cxn>
                <a:cxn ang="0">
                  <a:pos x="32" y="0"/>
                </a:cxn>
                <a:cxn ang="0">
                  <a:pos x="38" y="0"/>
                </a:cxn>
                <a:cxn ang="0">
                  <a:pos x="48" y="0"/>
                </a:cxn>
                <a:cxn ang="0">
                  <a:pos x="57" y="3"/>
                </a:cxn>
              </a:cxnLst>
              <a:rect l="0" t="0" r="r" b="b"/>
              <a:pathLst>
                <a:path w="170" h="84">
                  <a:moveTo>
                    <a:pt x="57" y="3"/>
                  </a:moveTo>
                  <a:lnTo>
                    <a:pt x="70" y="1"/>
                  </a:lnTo>
                  <a:lnTo>
                    <a:pt x="93" y="0"/>
                  </a:lnTo>
                  <a:lnTo>
                    <a:pt x="128" y="1"/>
                  </a:lnTo>
                  <a:lnTo>
                    <a:pt x="145" y="1"/>
                  </a:lnTo>
                  <a:lnTo>
                    <a:pt x="163" y="0"/>
                  </a:lnTo>
                  <a:lnTo>
                    <a:pt x="168" y="5"/>
                  </a:lnTo>
                  <a:lnTo>
                    <a:pt x="170" y="8"/>
                  </a:lnTo>
                  <a:lnTo>
                    <a:pt x="170" y="11"/>
                  </a:lnTo>
                  <a:lnTo>
                    <a:pt x="143" y="23"/>
                  </a:lnTo>
                  <a:lnTo>
                    <a:pt x="123" y="33"/>
                  </a:lnTo>
                  <a:lnTo>
                    <a:pt x="108" y="43"/>
                  </a:lnTo>
                  <a:lnTo>
                    <a:pt x="90" y="60"/>
                  </a:lnTo>
                  <a:lnTo>
                    <a:pt x="82" y="70"/>
                  </a:lnTo>
                  <a:lnTo>
                    <a:pt x="77" y="79"/>
                  </a:lnTo>
                  <a:lnTo>
                    <a:pt x="68" y="84"/>
                  </a:lnTo>
                  <a:lnTo>
                    <a:pt x="60" y="83"/>
                  </a:lnTo>
                  <a:lnTo>
                    <a:pt x="47" y="68"/>
                  </a:lnTo>
                  <a:lnTo>
                    <a:pt x="25" y="46"/>
                  </a:lnTo>
                  <a:lnTo>
                    <a:pt x="13" y="38"/>
                  </a:lnTo>
                  <a:lnTo>
                    <a:pt x="0" y="33"/>
                  </a:lnTo>
                  <a:lnTo>
                    <a:pt x="5" y="21"/>
                  </a:lnTo>
                  <a:lnTo>
                    <a:pt x="17" y="10"/>
                  </a:lnTo>
                  <a:lnTo>
                    <a:pt x="32" y="0"/>
                  </a:lnTo>
                  <a:lnTo>
                    <a:pt x="38" y="0"/>
                  </a:lnTo>
                  <a:lnTo>
                    <a:pt x="48" y="0"/>
                  </a:lnTo>
                  <a:lnTo>
                    <a:pt x="57" y="3"/>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9" name="Freeform 15"/>
            <p:cNvSpPr>
              <a:spLocks/>
            </p:cNvSpPr>
            <p:nvPr/>
          </p:nvSpPr>
          <p:spPr bwMode="auto">
            <a:xfrm>
              <a:off x="1353" y="2135"/>
              <a:ext cx="85" cy="42"/>
            </a:xfrm>
            <a:custGeom>
              <a:avLst/>
              <a:gdLst/>
              <a:ahLst/>
              <a:cxnLst>
                <a:cxn ang="0">
                  <a:pos x="57" y="3"/>
                </a:cxn>
                <a:cxn ang="0">
                  <a:pos x="70" y="1"/>
                </a:cxn>
                <a:cxn ang="0">
                  <a:pos x="93" y="0"/>
                </a:cxn>
                <a:cxn ang="0">
                  <a:pos x="128" y="1"/>
                </a:cxn>
                <a:cxn ang="0">
                  <a:pos x="145" y="1"/>
                </a:cxn>
                <a:cxn ang="0">
                  <a:pos x="163" y="0"/>
                </a:cxn>
                <a:cxn ang="0">
                  <a:pos x="168" y="5"/>
                </a:cxn>
                <a:cxn ang="0">
                  <a:pos x="170" y="8"/>
                </a:cxn>
                <a:cxn ang="0">
                  <a:pos x="170" y="11"/>
                </a:cxn>
                <a:cxn ang="0">
                  <a:pos x="143" y="23"/>
                </a:cxn>
                <a:cxn ang="0">
                  <a:pos x="123" y="33"/>
                </a:cxn>
                <a:cxn ang="0">
                  <a:pos x="108" y="43"/>
                </a:cxn>
                <a:cxn ang="0">
                  <a:pos x="90" y="60"/>
                </a:cxn>
                <a:cxn ang="0">
                  <a:pos x="82" y="70"/>
                </a:cxn>
                <a:cxn ang="0">
                  <a:pos x="77" y="79"/>
                </a:cxn>
                <a:cxn ang="0">
                  <a:pos x="68" y="84"/>
                </a:cxn>
                <a:cxn ang="0">
                  <a:pos x="60" y="83"/>
                </a:cxn>
                <a:cxn ang="0">
                  <a:pos x="47" y="68"/>
                </a:cxn>
                <a:cxn ang="0">
                  <a:pos x="25" y="46"/>
                </a:cxn>
                <a:cxn ang="0">
                  <a:pos x="13" y="38"/>
                </a:cxn>
                <a:cxn ang="0">
                  <a:pos x="0" y="33"/>
                </a:cxn>
                <a:cxn ang="0">
                  <a:pos x="5" y="21"/>
                </a:cxn>
                <a:cxn ang="0">
                  <a:pos x="17" y="10"/>
                </a:cxn>
                <a:cxn ang="0">
                  <a:pos x="32" y="0"/>
                </a:cxn>
                <a:cxn ang="0">
                  <a:pos x="38" y="0"/>
                </a:cxn>
                <a:cxn ang="0">
                  <a:pos x="48" y="0"/>
                </a:cxn>
                <a:cxn ang="0">
                  <a:pos x="57" y="3"/>
                </a:cxn>
              </a:cxnLst>
              <a:rect l="0" t="0" r="r" b="b"/>
              <a:pathLst>
                <a:path w="170" h="84">
                  <a:moveTo>
                    <a:pt x="57" y="3"/>
                  </a:moveTo>
                  <a:lnTo>
                    <a:pt x="70" y="1"/>
                  </a:lnTo>
                  <a:lnTo>
                    <a:pt x="93" y="0"/>
                  </a:lnTo>
                  <a:lnTo>
                    <a:pt x="128" y="1"/>
                  </a:lnTo>
                  <a:lnTo>
                    <a:pt x="145" y="1"/>
                  </a:lnTo>
                  <a:lnTo>
                    <a:pt x="163" y="0"/>
                  </a:lnTo>
                  <a:lnTo>
                    <a:pt x="168" y="5"/>
                  </a:lnTo>
                  <a:lnTo>
                    <a:pt x="170" y="8"/>
                  </a:lnTo>
                  <a:lnTo>
                    <a:pt x="170" y="11"/>
                  </a:lnTo>
                  <a:lnTo>
                    <a:pt x="143" y="23"/>
                  </a:lnTo>
                  <a:lnTo>
                    <a:pt x="123" y="33"/>
                  </a:lnTo>
                  <a:lnTo>
                    <a:pt x="108" y="43"/>
                  </a:lnTo>
                  <a:lnTo>
                    <a:pt x="90" y="60"/>
                  </a:lnTo>
                  <a:lnTo>
                    <a:pt x="82" y="70"/>
                  </a:lnTo>
                  <a:lnTo>
                    <a:pt x="77" y="79"/>
                  </a:lnTo>
                  <a:lnTo>
                    <a:pt x="68" y="84"/>
                  </a:lnTo>
                  <a:lnTo>
                    <a:pt x="60" y="83"/>
                  </a:lnTo>
                  <a:lnTo>
                    <a:pt x="47" y="68"/>
                  </a:lnTo>
                  <a:lnTo>
                    <a:pt x="25" y="46"/>
                  </a:lnTo>
                  <a:lnTo>
                    <a:pt x="13" y="38"/>
                  </a:lnTo>
                  <a:lnTo>
                    <a:pt x="0" y="33"/>
                  </a:lnTo>
                  <a:lnTo>
                    <a:pt x="5" y="21"/>
                  </a:lnTo>
                  <a:lnTo>
                    <a:pt x="17" y="10"/>
                  </a:lnTo>
                  <a:lnTo>
                    <a:pt x="32" y="0"/>
                  </a:lnTo>
                  <a:lnTo>
                    <a:pt x="38" y="0"/>
                  </a:lnTo>
                  <a:lnTo>
                    <a:pt x="48" y="0"/>
                  </a:lnTo>
                  <a:lnTo>
                    <a:pt x="57" y="3"/>
                  </a:lnTo>
                  <a:close/>
                </a:path>
              </a:pathLst>
            </a:custGeom>
            <a:solidFill>
              <a:srgbClr val="800000"/>
            </a:solidFill>
            <a:ln w="3175">
              <a:solidFill>
                <a:srgbClr val="B26632"/>
              </a:solidFill>
              <a:prstDash val="solid"/>
              <a:round/>
              <a:headEnd/>
              <a:tailEnd/>
            </a:ln>
          </p:spPr>
          <p:txBody>
            <a:bodyPr/>
            <a:lstStyle/>
            <a:p>
              <a:pPr>
                <a:defRPr/>
              </a:pPr>
              <a:endParaRPr lang="en-US">
                <a:solidFill>
                  <a:prstClr val="black"/>
                </a:solidFill>
                <a:latin typeface="Calibri"/>
              </a:endParaRPr>
            </a:p>
          </p:txBody>
        </p:sp>
        <p:sp>
          <p:nvSpPr>
            <p:cNvPr id="20" name="Freeform 16"/>
            <p:cNvSpPr>
              <a:spLocks/>
            </p:cNvSpPr>
            <p:nvPr/>
          </p:nvSpPr>
          <p:spPr bwMode="auto">
            <a:xfrm>
              <a:off x="1318" y="2134"/>
              <a:ext cx="139" cy="70"/>
            </a:xfrm>
            <a:custGeom>
              <a:avLst/>
              <a:gdLst/>
              <a:ahLst/>
              <a:cxnLst>
                <a:cxn ang="0">
                  <a:pos x="278" y="0"/>
                </a:cxn>
                <a:cxn ang="0">
                  <a:pos x="276" y="12"/>
                </a:cxn>
                <a:cxn ang="0">
                  <a:pos x="273" y="20"/>
                </a:cxn>
                <a:cxn ang="0">
                  <a:pos x="261" y="30"/>
                </a:cxn>
                <a:cxn ang="0">
                  <a:pos x="240" y="43"/>
                </a:cxn>
                <a:cxn ang="0">
                  <a:pos x="228" y="50"/>
                </a:cxn>
                <a:cxn ang="0">
                  <a:pos x="218" y="58"/>
                </a:cxn>
                <a:cxn ang="0">
                  <a:pos x="173" y="91"/>
                </a:cxn>
                <a:cxn ang="0">
                  <a:pos x="138" y="115"/>
                </a:cxn>
                <a:cxn ang="0">
                  <a:pos x="110" y="128"/>
                </a:cxn>
                <a:cxn ang="0">
                  <a:pos x="88" y="136"/>
                </a:cxn>
                <a:cxn ang="0">
                  <a:pos x="72" y="138"/>
                </a:cxn>
                <a:cxn ang="0">
                  <a:pos x="47" y="140"/>
                </a:cxn>
                <a:cxn ang="0">
                  <a:pos x="20" y="133"/>
                </a:cxn>
                <a:cxn ang="0">
                  <a:pos x="14" y="126"/>
                </a:cxn>
                <a:cxn ang="0">
                  <a:pos x="4" y="111"/>
                </a:cxn>
                <a:cxn ang="0">
                  <a:pos x="2" y="103"/>
                </a:cxn>
                <a:cxn ang="0">
                  <a:pos x="0" y="95"/>
                </a:cxn>
                <a:cxn ang="0">
                  <a:pos x="4" y="100"/>
                </a:cxn>
                <a:cxn ang="0">
                  <a:pos x="10" y="108"/>
                </a:cxn>
                <a:cxn ang="0">
                  <a:pos x="25" y="115"/>
                </a:cxn>
                <a:cxn ang="0">
                  <a:pos x="40" y="121"/>
                </a:cxn>
                <a:cxn ang="0">
                  <a:pos x="68" y="123"/>
                </a:cxn>
                <a:cxn ang="0">
                  <a:pos x="82" y="120"/>
                </a:cxn>
                <a:cxn ang="0">
                  <a:pos x="95" y="113"/>
                </a:cxn>
                <a:cxn ang="0">
                  <a:pos x="100" y="115"/>
                </a:cxn>
                <a:cxn ang="0">
                  <a:pos x="105" y="110"/>
                </a:cxn>
                <a:cxn ang="0">
                  <a:pos x="108" y="108"/>
                </a:cxn>
                <a:cxn ang="0">
                  <a:pos x="112" y="106"/>
                </a:cxn>
                <a:cxn ang="0">
                  <a:pos x="135" y="101"/>
                </a:cxn>
                <a:cxn ang="0">
                  <a:pos x="147" y="96"/>
                </a:cxn>
                <a:cxn ang="0">
                  <a:pos x="157" y="91"/>
                </a:cxn>
                <a:cxn ang="0">
                  <a:pos x="158" y="91"/>
                </a:cxn>
                <a:cxn ang="0">
                  <a:pos x="163" y="90"/>
                </a:cxn>
                <a:cxn ang="0">
                  <a:pos x="168" y="85"/>
                </a:cxn>
                <a:cxn ang="0">
                  <a:pos x="195" y="68"/>
                </a:cxn>
                <a:cxn ang="0">
                  <a:pos x="215" y="55"/>
                </a:cxn>
                <a:cxn ang="0">
                  <a:pos x="230" y="43"/>
                </a:cxn>
                <a:cxn ang="0">
                  <a:pos x="250" y="23"/>
                </a:cxn>
                <a:cxn ang="0">
                  <a:pos x="256" y="12"/>
                </a:cxn>
                <a:cxn ang="0">
                  <a:pos x="263" y="0"/>
                </a:cxn>
                <a:cxn ang="0">
                  <a:pos x="278" y="0"/>
                </a:cxn>
              </a:cxnLst>
              <a:rect l="0" t="0" r="r" b="b"/>
              <a:pathLst>
                <a:path w="278" h="140">
                  <a:moveTo>
                    <a:pt x="278" y="0"/>
                  </a:moveTo>
                  <a:lnTo>
                    <a:pt x="276" y="12"/>
                  </a:lnTo>
                  <a:lnTo>
                    <a:pt x="273" y="20"/>
                  </a:lnTo>
                  <a:lnTo>
                    <a:pt x="261" y="30"/>
                  </a:lnTo>
                  <a:lnTo>
                    <a:pt x="240" y="43"/>
                  </a:lnTo>
                  <a:lnTo>
                    <a:pt x="228" y="50"/>
                  </a:lnTo>
                  <a:lnTo>
                    <a:pt x="218" y="58"/>
                  </a:lnTo>
                  <a:lnTo>
                    <a:pt x="173" y="91"/>
                  </a:lnTo>
                  <a:lnTo>
                    <a:pt x="138" y="115"/>
                  </a:lnTo>
                  <a:lnTo>
                    <a:pt x="110" y="128"/>
                  </a:lnTo>
                  <a:lnTo>
                    <a:pt x="88" y="136"/>
                  </a:lnTo>
                  <a:lnTo>
                    <a:pt x="72" y="138"/>
                  </a:lnTo>
                  <a:lnTo>
                    <a:pt x="47" y="140"/>
                  </a:lnTo>
                  <a:lnTo>
                    <a:pt x="20" y="133"/>
                  </a:lnTo>
                  <a:lnTo>
                    <a:pt x="14" y="126"/>
                  </a:lnTo>
                  <a:lnTo>
                    <a:pt x="4" y="111"/>
                  </a:lnTo>
                  <a:lnTo>
                    <a:pt x="2" y="103"/>
                  </a:lnTo>
                  <a:lnTo>
                    <a:pt x="0" y="95"/>
                  </a:lnTo>
                  <a:lnTo>
                    <a:pt x="4" y="100"/>
                  </a:lnTo>
                  <a:lnTo>
                    <a:pt x="10" y="108"/>
                  </a:lnTo>
                  <a:lnTo>
                    <a:pt x="25" y="115"/>
                  </a:lnTo>
                  <a:lnTo>
                    <a:pt x="40" y="121"/>
                  </a:lnTo>
                  <a:lnTo>
                    <a:pt x="68" y="123"/>
                  </a:lnTo>
                  <a:lnTo>
                    <a:pt x="82" y="120"/>
                  </a:lnTo>
                  <a:lnTo>
                    <a:pt x="95" y="113"/>
                  </a:lnTo>
                  <a:lnTo>
                    <a:pt x="100" y="115"/>
                  </a:lnTo>
                  <a:lnTo>
                    <a:pt x="105" y="110"/>
                  </a:lnTo>
                  <a:lnTo>
                    <a:pt x="108" y="108"/>
                  </a:lnTo>
                  <a:lnTo>
                    <a:pt x="112" y="106"/>
                  </a:lnTo>
                  <a:lnTo>
                    <a:pt x="135" y="101"/>
                  </a:lnTo>
                  <a:lnTo>
                    <a:pt x="147" y="96"/>
                  </a:lnTo>
                  <a:lnTo>
                    <a:pt x="157" y="91"/>
                  </a:lnTo>
                  <a:lnTo>
                    <a:pt x="158" y="91"/>
                  </a:lnTo>
                  <a:lnTo>
                    <a:pt x="163" y="90"/>
                  </a:lnTo>
                  <a:lnTo>
                    <a:pt x="168" y="85"/>
                  </a:lnTo>
                  <a:lnTo>
                    <a:pt x="195" y="68"/>
                  </a:lnTo>
                  <a:lnTo>
                    <a:pt x="215" y="55"/>
                  </a:lnTo>
                  <a:lnTo>
                    <a:pt x="230" y="43"/>
                  </a:lnTo>
                  <a:lnTo>
                    <a:pt x="250" y="23"/>
                  </a:lnTo>
                  <a:lnTo>
                    <a:pt x="256" y="12"/>
                  </a:lnTo>
                  <a:lnTo>
                    <a:pt x="263" y="0"/>
                  </a:lnTo>
                  <a:lnTo>
                    <a:pt x="278"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1" name="Freeform 17"/>
            <p:cNvSpPr>
              <a:spLocks/>
            </p:cNvSpPr>
            <p:nvPr/>
          </p:nvSpPr>
          <p:spPr bwMode="auto">
            <a:xfrm>
              <a:off x="1318" y="2134"/>
              <a:ext cx="139" cy="70"/>
            </a:xfrm>
            <a:custGeom>
              <a:avLst/>
              <a:gdLst/>
              <a:ahLst/>
              <a:cxnLst>
                <a:cxn ang="0">
                  <a:pos x="278" y="0"/>
                </a:cxn>
                <a:cxn ang="0">
                  <a:pos x="276" y="12"/>
                </a:cxn>
                <a:cxn ang="0">
                  <a:pos x="273" y="20"/>
                </a:cxn>
                <a:cxn ang="0">
                  <a:pos x="261" y="30"/>
                </a:cxn>
                <a:cxn ang="0">
                  <a:pos x="240" y="43"/>
                </a:cxn>
                <a:cxn ang="0">
                  <a:pos x="228" y="50"/>
                </a:cxn>
                <a:cxn ang="0">
                  <a:pos x="218" y="58"/>
                </a:cxn>
                <a:cxn ang="0">
                  <a:pos x="173" y="91"/>
                </a:cxn>
                <a:cxn ang="0">
                  <a:pos x="138" y="115"/>
                </a:cxn>
                <a:cxn ang="0">
                  <a:pos x="110" y="128"/>
                </a:cxn>
                <a:cxn ang="0">
                  <a:pos x="88" y="136"/>
                </a:cxn>
                <a:cxn ang="0">
                  <a:pos x="72" y="138"/>
                </a:cxn>
                <a:cxn ang="0">
                  <a:pos x="47" y="140"/>
                </a:cxn>
                <a:cxn ang="0">
                  <a:pos x="20" y="133"/>
                </a:cxn>
                <a:cxn ang="0">
                  <a:pos x="14" y="126"/>
                </a:cxn>
                <a:cxn ang="0">
                  <a:pos x="4" y="111"/>
                </a:cxn>
                <a:cxn ang="0">
                  <a:pos x="2" y="103"/>
                </a:cxn>
                <a:cxn ang="0">
                  <a:pos x="0" y="95"/>
                </a:cxn>
                <a:cxn ang="0">
                  <a:pos x="4" y="100"/>
                </a:cxn>
                <a:cxn ang="0">
                  <a:pos x="10" y="108"/>
                </a:cxn>
                <a:cxn ang="0">
                  <a:pos x="25" y="115"/>
                </a:cxn>
                <a:cxn ang="0">
                  <a:pos x="40" y="121"/>
                </a:cxn>
                <a:cxn ang="0">
                  <a:pos x="68" y="123"/>
                </a:cxn>
                <a:cxn ang="0">
                  <a:pos x="82" y="120"/>
                </a:cxn>
                <a:cxn ang="0">
                  <a:pos x="95" y="113"/>
                </a:cxn>
                <a:cxn ang="0">
                  <a:pos x="100" y="115"/>
                </a:cxn>
                <a:cxn ang="0">
                  <a:pos x="105" y="110"/>
                </a:cxn>
                <a:cxn ang="0">
                  <a:pos x="108" y="108"/>
                </a:cxn>
                <a:cxn ang="0">
                  <a:pos x="112" y="106"/>
                </a:cxn>
                <a:cxn ang="0">
                  <a:pos x="135" y="101"/>
                </a:cxn>
                <a:cxn ang="0">
                  <a:pos x="147" y="96"/>
                </a:cxn>
                <a:cxn ang="0">
                  <a:pos x="157" y="91"/>
                </a:cxn>
                <a:cxn ang="0">
                  <a:pos x="158" y="91"/>
                </a:cxn>
                <a:cxn ang="0">
                  <a:pos x="163" y="90"/>
                </a:cxn>
                <a:cxn ang="0">
                  <a:pos x="168" y="85"/>
                </a:cxn>
                <a:cxn ang="0">
                  <a:pos x="195" y="68"/>
                </a:cxn>
                <a:cxn ang="0">
                  <a:pos x="215" y="55"/>
                </a:cxn>
                <a:cxn ang="0">
                  <a:pos x="230" y="43"/>
                </a:cxn>
                <a:cxn ang="0">
                  <a:pos x="250" y="23"/>
                </a:cxn>
                <a:cxn ang="0">
                  <a:pos x="256" y="12"/>
                </a:cxn>
                <a:cxn ang="0">
                  <a:pos x="263" y="0"/>
                </a:cxn>
                <a:cxn ang="0">
                  <a:pos x="278" y="0"/>
                </a:cxn>
              </a:cxnLst>
              <a:rect l="0" t="0" r="r" b="b"/>
              <a:pathLst>
                <a:path w="278" h="140">
                  <a:moveTo>
                    <a:pt x="278" y="0"/>
                  </a:moveTo>
                  <a:lnTo>
                    <a:pt x="276" y="12"/>
                  </a:lnTo>
                  <a:lnTo>
                    <a:pt x="273" y="20"/>
                  </a:lnTo>
                  <a:lnTo>
                    <a:pt x="261" y="30"/>
                  </a:lnTo>
                  <a:lnTo>
                    <a:pt x="240" y="43"/>
                  </a:lnTo>
                  <a:lnTo>
                    <a:pt x="228" y="50"/>
                  </a:lnTo>
                  <a:lnTo>
                    <a:pt x="218" y="58"/>
                  </a:lnTo>
                  <a:lnTo>
                    <a:pt x="173" y="91"/>
                  </a:lnTo>
                  <a:lnTo>
                    <a:pt x="138" y="115"/>
                  </a:lnTo>
                  <a:lnTo>
                    <a:pt x="110" y="128"/>
                  </a:lnTo>
                  <a:lnTo>
                    <a:pt x="88" y="136"/>
                  </a:lnTo>
                  <a:lnTo>
                    <a:pt x="72" y="138"/>
                  </a:lnTo>
                  <a:lnTo>
                    <a:pt x="47" y="140"/>
                  </a:lnTo>
                  <a:lnTo>
                    <a:pt x="20" y="133"/>
                  </a:lnTo>
                  <a:lnTo>
                    <a:pt x="14" y="126"/>
                  </a:lnTo>
                  <a:lnTo>
                    <a:pt x="4" y="111"/>
                  </a:lnTo>
                  <a:lnTo>
                    <a:pt x="2" y="103"/>
                  </a:lnTo>
                  <a:lnTo>
                    <a:pt x="0" y="95"/>
                  </a:lnTo>
                  <a:lnTo>
                    <a:pt x="4" y="100"/>
                  </a:lnTo>
                  <a:lnTo>
                    <a:pt x="10" y="108"/>
                  </a:lnTo>
                  <a:lnTo>
                    <a:pt x="25" y="115"/>
                  </a:lnTo>
                  <a:lnTo>
                    <a:pt x="40" y="121"/>
                  </a:lnTo>
                  <a:lnTo>
                    <a:pt x="68" y="123"/>
                  </a:lnTo>
                  <a:lnTo>
                    <a:pt x="82" y="120"/>
                  </a:lnTo>
                  <a:lnTo>
                    <a:pt x="95" y="113"/>
                  </a:lnTo>
                  <a:lnTo>
                    <a:pt x="100" y="115"/>
                  </a:lnTo>
                  <a:lnTo>
                    <a:pt x="105" y="110"/>
                  </a:lnTo>
                  <a:lnTo>
                    <a:pt x="108" y="108"/>
                  </a:lnTo>
                  <a:lnTo>
                    <a:pt x="112" y="106"/>
                  </a:lnTo>
                  <a:lnTo>
                    <a:pt x="135" y="101"/>
                  </a:lnTo>
                  <a:lnTo>
                    <a:pt x="147" y="96"/>
                  </a:lnTo>
                  <a:lnTo>
                    <a:pt x="157" y="91"/>
                  </a:lnTo>
                  <a:lnTo>
                    <a:pt x="158" y="91"/>
                  </a:lnTo>
                  <a:lnTo>
                    <a:pt x="163" y="90"/>
                  </a:lnTo>
                  <a:lnTo>
                    <a:pt x="168" y="85"/>
                  </a:lnTo>
                  <a:lnTo>
                    <a:pt x="195" y="68"/>
                  </a:lnTo>
                  <a:lnTo>
                    <a:pt x="215" y="55"/>
                  </a:lnTo>
                  <a:lnTo>
                    <a:pt x="230" y="43"/>
                  </a:lnTo>
                  <a:lnTo>
                    <a:pt x="250" y="23"/>
                  </a:lnTo>
                  <a:lnTo>
                    <a:pt x="256" y="12"/>
                  </a:lnTo>
                  <a:lnTo>
                    <a:pt x="263" y="0"/>
                  </a:lnTo>
                  <a:lnTo>
                    <a:pt x="278" y="0"/>
                  </a:lnTo>
                  <a:close/>
                </a:path>
              </a:pathLst>
            </a:custGeom>
            <a:solidFill>
              <a:schemeClr val="accent2"/>
            </a:solidFill>
            <a:ln w="1588">
              <a:solidFill>
                <a:srgbClr val="876B4C"/>
              </a:solidFill>
              <a:prstDash val="solid"/>
              <a:round/>
              <a:headEnd/>
              <a:tailEnd/>
            </a:ln>
          </p:spPr>
          <p:txBody>
            <a:bodyPr/>
            <a:lstStyle/>
            <a:p>
              <a:pPr>
                <a:defRPr/>
              </a:pPr>
              <a:endParaRPr lang="en-US">
                <a:solidFill>
                  <a:prstClr val="black"/>
                </a:solidFill>
                <a:latin typeface="Calibri"/>
              </a:endParaRPr>
            </a:p>
          </p:txBody>
        </p:sp>
        <p:sp>
          <p:nvSpPr>
            <p:cNvPr id="22" name="Freeform 18"/>
            <p:cNvSpPr>
              <a:spLocks/>
            </p:cNvSpPr>
            <p:nvPr/>
          </p:nvSpPr>
          <p:spPr bwMode="auto">
            <a:xfrm>
              <a:off x="1335" y="2153"/>
              <a:ext cx="46" cy="33"/>
            </a:xfrm>
            <a:custGeom>
              <a:avLst/>
              <a:gdLst/>
              <a:ahLst/>
              <a:cxnLst>
                <a:cxn ang="0">
                  <a:pos x="85" y="43"/>
                </a:cxn>
                <a:cxn ang="0">
                  <a:pos x="89" y="50"/>
                </a:cxn>
                <a:cxn ang="0">
                  <a:pos x="92" y="57"/>
                </a:cxn>
                <a:cxn ang="0">
                  <a:pos x="64" y="65"/>
                </a:cxn>
                <a:cxn ang="0">
                  <a:pos x="50" y="50"/>
                </a:cxn>
                <a:cxn ang="0">
                  <a:pos x="40" y="38"/>
                </a:cxn>
                <a:cxn ang="0">
                  <a:pos x="22" y="24"/>
                </a:cxn>
                <a:cxn ang="0">
                  <a:pos x="12" y="17"/>
                </a:cxn>
                <a:cxn ang="0">
                  <a:pos x="0" y="14"/>
                </a:cxn>
                <a:cxn ang="0">
                  <a:pos x="15" y="4"/>
                </a:cxn>
                <a:cxn ang="0">
                  <a:pos x="24" y="0"/>
                </a:cxn>
                <a:cxn ang="0">
                  <a:pos x="32" y="2"/>
                </a:cxn>
                <a:cxn ang="0">
                  <a:pos x="47" y="9"/>
                </a:cxn>
                <a:cxn ang="0">
                  <a:pos x="69" y="24"/>
                </a:cxn>
                <a:cxn ang="0">
                  <a:pos x="85" y="43"/>
                </a:cxn>
              </a:cxnLst>
              <a:rect l="0" t="0" r="r" b="b"/>
              <a:pathLst>
                <a:path w="92" h="65">
                  <a:moveTo>
                    <a:pt x="85" y="43"/>
                  </a:moveTo>
                  <a:lnTo>
                    <a:pt x="89" y="50"/>
                  </a:lnTo>
                  <a:lnTo>
                    <a:pt x="92" y="57"/>
                  </a:lnTo>
                  <a:lnTo>
                    <a:pt x="64" y="65"/>
                  </a:lnTo>
                  <a:lnTo>
                    <a:pt x="50" y="50"/>
                  </a:lnTo>
                  <a:lnTo>
                    <a:pt x="40" y="38"/>
                  </a:lnTo>
                  <a:lnTo>
                    <a:pt x="22" y="24"/>
                  </a:lnTo>
                  <a:lnTo>
                    <a:pt x="12" y="17"/>
                  </a:lnTo>
                  <a:lnTo>
                    <a:pt x="0" y="14"/>
                  </a:lnTo>
                  <a:lnTo>
                    <a:pt x="15" y="4"/>
                  </a:lnTo>
                  <a:lnTo>
                    <a:pt x="24" y="0"/>
                  </a:lnTo>
                  <a:lnTo>
                    <a:pt x="32" y="2"/>
                  </a:lnTo>
                  <a:lnTo>
                    <a:pt x="47" y="9"/>
                  </a:lnTo>
                  <a:lnTo>
                    <a:pt x="69" y="24"/>
                  </a:lnTo>
                  <a:lnTo>
                    <a:pt x="85" y="43"/>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3" name="Freeform 19"/>
            <p:cNvSpPr>
              <a:spLocks/>
            </p:cNvSpPr>
            <p:nvPr/>
          </p:nvSpPr>
          <p:spPr bwMode="auto">
            <a:xfrm>
              <a:off x="1335" y="2153"/>
              <a:ext cx="46" cy="33"/>
            </a:xfrm>
            <a:custGeom>
              <a:avLst/>
              <a:gdLst/>
              <a:ahLst/>
              <a:cxnLst>
                <a:cxn ang="0">
                  <a:pos x="85" y="43"/>
                </a:cxn>
                <a:cxn ang="0">
                  <a:pos x="89" y="50"/>
                </a:cxn>
                <a:cxn ang="0">
                  <a:pos x="92" y="57"/>
                </a:cxn>
                <a:cxn ang="0">
                  <a:pos x="64" y="65"/>
                </a:cxn>
                <a:cxn ang="0">
                  <a:pos x="50" y="50"/>
                </a:cxn>
                <a:cxn ang="0">
                  <a:pos x="40" y="38"/>
                </a:cxn>
                <a:cxn ang="0">
                  <a:pos x="22" y="24"/>
                </a:cxn>
                <a:cxn ang="0">
                  <a:pos x="12" y="17"/>
                </a:cxn>
                <a:cxn ang="0">
                  <a:pos x="0" y="14"/>
                </a:cxn>
                <a:cxn ang="0">
                  <a:pos x="15" y="4"/>
                </a:cxn>
                <a:cxn ang="0">
                  <a:pos x="24" y="0"/>
                </a:cxn>
                <a:cxn ang="0">
                  <a:pos x="32" y="2"/>
                </a:cxn>
                <a:cxn ang="0">
                  <a:pos x="47" y="9"/>
                </a:cxn>
                <a:cxn ang="0">
                  <a:pos x="69" y="24"/>
                </a:cxn>
                <a:cxn ang="0">
                  <a:pos x="85" y="43"/>
                </a:cxn>
              </a:cxnLst>
              <a:rect l="0" t="0" r="r" b="b"/>
              <a:pathLst>
                <a:path w="92" h="65">
                  <a:moveTo>
                    <a:pt x="85" y="43"/>
                  </a:moveTo>
                  <a:lnTo>
                    <a:pt x="89" y="50"/>
                  </a:lnTo>
                  <a:lnTo>
                    <a:pt x="92" y="57"/>
                  </a:lnTo>
                  <a:lnTo>
                    <a:pt x="64" y="65"/>
                  </a:lnTo>
                  <a:lnTo>
                    <a:pt x="50" y="50"/>
                  </a:lnTo>
                  <a:lnTo>
                    <a:pt x="40" y="38"/>
                  </a:lnTo>
                  <a:lnTo>
                    <a:pt x="22" y="24"/>
                  </a:lnTo>
                  <a:lnTo>
                    <a:pt x="12" y="17"/>
                  </a:lnTo>
                  <a:lnTo>
                    <a:pt x="0" y="14"/>
                  </a:lnTo>
                  <a:lnTo>
                    <a:pt x="15" y="4"/>
                  </a:lnTo>
                  <a:lnTo>
                    <a:pt x="24" y="0"/>
                  </a:lnTo>
                  <a:lnTo>
                    <a:pt x="32" y="2"/>
                  </a:lnTo>
                  <a:lnTo>
                    <a:pt x="47" y="9"/>
                  </a:lnTo>
                  <a:lnTo>
                    <a:pt x="69" y="24"/>
                  </a:lnTo>
                  <a:lnTo>
                    <a:pt x="85" y="43"/>
                  </a:lnTo>
                  <a:close/>
                </a:path>
              </a:pathLst>
            </a:custGeom>
            <a:solidFill>
              <a:srgbClr val="800000"/>
            </a:solidFill>
            <a:ln w="1588">
              <a:solidFill>
                <a:srgbClr val="876B4C"/>
              </a:solidFill>
              <a:prstDash val="solid"/>
              <a:round/>
              <a:headEnd/>
              <a:tailEnd/>
            </a:ln>
          </p:spPr>
          <p:txBody>
            <a:bodyPr/>
            <a:lstStyle/>
            <a:p>
              <a:pPr>
                <a:defRPr/>
              </a:pPr>
              <a:endParaRPr lang="en-US">
                <a:solidFill>
                  <a:prstClr val="black"/>
                </a:solidFill>
                <a:latin typeface="Calibri"/>
              </a:endParaRPr>
            </a:p>
          </p:txBody>
        </p:sp>
        <p:sp>
          <p:nvSpPr>
            <p:cNvPr id="24" name="Freeform 20"/>
            <p:cNvSpPr>
              <a:spLocks/>
            </p:cNvSpPr>
            <p:nvPr/>
          </p:nvSpPr>
          <p:spPr bwMode="auto">
            <a:xfrm>
              <a:off x="1396" y="2149"/>
              <a:ext cx="40" cy="27"/>
            </a:xfrm>
            <a:custGeom>
              <a:avLst/>
              <a:gdLst/>
              <a:ahLst/>
              <a:cxnLst>
                <a:cxn ang="0">
                  <a:pos x="80" y="0"/>
                </a:cxn>
                <a:cxn ang="0">
                  <a:pos x="65" y="12"/>
                </a:cxn>
                <a:cxn ang="0">
                  <a:pos x="30" y="37"/>
                </a:cxn>
                <a:cxn ang="0">
                  <a:pos x="0" y="55"/>
                </a:cxn>
                <a:cxn ang="0">
                  <a:pos x="5" y="42"/>
                </a:cxn>
                <a:cxn ang="0">
                  <a:pos x="13" y="32"/>
                </a:cxn>
                <a:cxn ang="0">
                  <a:pos x="28" y="18"/>
                </a:cxn>
                <a:cxn ang="0">
                  <a:pos x="35" y="13"/>
                </a:cxn>
                <a:cxn ang="0">
                  <a:pos x="41" y="12"/>
                </a:cxn>
                <a:cxn ang="0">
                  <a:pos x="50" y="10"/>
                </a:cxn>
                <a:cxn ang="0">
                  <a:pos x="66" y="2"/>
                </a:cxn>
                <a:cxn ang="0">
                  <a:pos x="75" y="0"/>
                </a:cxn>
                <a:cxn ang="0">
                  <a:pos x="80" y="0"/>
                </a:cxn>
              </a:cxnLst>
              <a:rect l="0" t="0" r="r" b="b"/>
              <a:pathLst>
                <a:path w="80" h="55">
                  <a:moveTo>
                    <a:pt x="80" y="0"/>
                  </a:moveTo>
                  <a:lnTo>
                    <a:pt x="65" y="12"/>
                  </a:lnTo>
                  <a:lnTo>
                    <a:pt x="30" y="37"/>
                  </a:lnTo>
                  <a:lnTo>
                    <a:pt x="0" y="55"/>
                  </a:lnTo>
                  <a:lnTo>
                    <a:pt x="5" y="42"/>
                  </a:lnTo>
                  <a:lnTo>
                    <a:pt x="13" y="32"/>
                  </a:lnTo>
                  <a:lnTo>
                    <a:pt x="28" y="18"/>
                  </a:lnTo>
                  <a:lnTo>
                    <a:pt x="35" y="13"/>
                  </a:lnTo>
                  <a:lnTo>
                    <a:pt x="41" y="12"/>
                  </a:lnTo>
                  <a:lnTo>
                    <a:pt x="50" y="10"/>
                  </a:lnTo>
                  <a:lnTo>
                    <a:pt x="66" y="2"/>
                  </a:lnTo>
                  <a:lnTo>
                    <a:pt x="75" y="0"/>
                  </a:lnTo>
                  <a:lnTo>
                    <a:pt x="80"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5" name="Freeform 21"/>
            <p:cNvSpPr>
              <a:spLocks/>
            </p:cNvSpPr>
            <p:nvPr/>
          </p:nvSpPr>
          <p:spPr bwMode="auto">
            <a:xfrm>
              <a:off x="1396" y="2149"/>
              <a:ext cx="40" cy="27"/>
            </a:xfrm>
            <a:custGeom>
              <a:avLst/>
              <a:gdLst/>
              <a:ahLst/>
              <a:cxnLst>
                <a:cxn ang="0">
                  <a:pos x="80" y="0"/>
                </a:cxn>
                <a:cxn ang="0">
                  <a:pos x="65" y="12"/>
                </a:cxn>
                <a:cxn ang="0">
                  <a:pos x="30" y="37"/>
                </a:cxn>
                <a:cxn ang="0">
                  <a:pos x="0" y="55"/>
                </a:cxn>
                <a:cxn ang="0">
                  <a:pos x="5" y="42"/>
                </a:cxn>
                <a:cxn ang="0">
                  <a:pos x="13" y="32"/>
                </a:cxn>
                <a:cxn ang="0">
                  <a:pos x="28" y="18"/>
                </a:cxn>
                <a:cxn ang="0">
                  <a:pos x="35" y="13"/>
                </a:cxn>
                <a:cxn ang="0">
                  <a:pos x="41" y="12"/>
                </a:cxn>
                <a:cxn ang="0">
                  <a:pos x="50" y="10"/>
                </a:cxn>
                <a:cxn ang="0">
                  <a:pos x="66" y="2"/>
                </a:cxn>
                <a:cxn ang="0">
                  <a:pos x="75" y="0"/>
                </a:cxn>
                <a:cxn ang="0">
                  <a:pos x="80" y="0"/>
                </a:cxn>
              </a:cxnLst>
              <a:rect l="0" t="0" r="r" b="b"/>
              <a:pathLst>
                <a:path w="80" h="55">
                  <a:moveTo>
                    <a:pt x="80" y="0"/>
                  </a:moveTo>
                  <a:lnTo>
                    <a:pt x="65" y="12"/>
                  </a:lnTo>
                  <a:lnTo>
                    <a:pt x="30" y="37"/>
                  </a:lnTo>
                  <a:lnTo>
                    <a:pt x="0" y="55"/>
                  </a:lnTo>
                  <a:lnTo>
                    <a:pt x="5" y="42"/>
                  </a:lnTo>
                  <a:lnTo>
                    <a:pt x="13" y="32"/>
                  </a:lnTo>
                  <a:lnTo>
                    <a:pt x="28" y="18"/>
                  </a:lnTo>
                  <a:lnTo>
                    <a:pt x="35" y="13"/>
                  </a:lnTo>
                  <a:lnTo>
                    <a:pt x="41" y="12"/>
                  </a:lnTo>
                  <a:lnTo>
                    <a:pt x="50" y="10"/>
                  </a:lnTo>
                  <a:lnTo>
                    <a:pt x="66" y="2"/>
                  </a:lnTo>
                  <a:lnTo>
                    <a:pt x="75" y="0"/>
                  </a:lnTo>
                  <a:lnTo>
                    <a:pt x="80" y="0"/>
                  </a:lnTo>
                  <a:close/>
                </a:path>
              </a:pathLst>
            </a:custGeom>
            <a:solidFill>
              <a:srgbClr val="800000"/>
            </a:solidFill>
            <a:ln w="3175">
              <a:solidFill>
                <a:srgbClr val="775432"/>
              </a:solidFill>
              <a:prstDash val="solid"/>
              <a:round/>
              <a:headEnd/>
              <a:tailEnd/>
            </a:ln>
          </p:spPr>
          <p:txBody>
            <a:bodyPr/>
            <a:lstStyle/>
            <a:p>
              <a:pPr>
                <a:defRPr/>
              </a:pPr>
              <a:endParaRPr lang="en-US">
                <a:solidFill>
                  <a:prstClr val="black"/>
                </a:solidFill>
                <a:latin typeface="Calibri"/>
              </a:endParaRPr>
            </a:p>
          </p:txBody>
        </p:sp>
        <p:sp>
          <p:nvSpPr>
            <p:cNvPr id="26" name="Freeform 22"/>
            <p:cNvSpPr>
              <a:spLocks/>
            </p:cNvSpPr>
            <p:nvPr/>
          </p:nvSpPr>
          <p:spPr bwMode="auto">
            <a:xfrm>
              <a:off x="1329" y="2165"/>
              <a:ext cx="32" cy="26"/>
            </a:xfrm>
            <a:custGeom>
              <a:avLst/>
              <a:gdLst/>
              <a:ahLst/>
              <a:cxnLst>
                <a:cxn ang="0">
                  <a:pos x="63" y="38"/>
                </a:cxn>
                <a:cxn ang="0">
                  <a:pos x="46" y="48"/>
                </a:cxn>
                <a:cxn ang="0">
                  <a:pos x="36" y="51"/>
                </a:cxn>
                <a:cxn ang="0">
                  <a:pos x="26" y="51"/>
                </a:cxn>
                <a:cxn ang="0">
                  <a:pos x="15" y="46"/>
                </a:cxn>
                <a:cxn ang="0">
                  <a:pos x="10" y="44"/>
                </a:cxn>
                <a:cxn ang="0">
                  <a:pos x="10" y="41"/>
                </a:cxn>
                <a:cxn ang="0">
                  <a:pos x="13" y="39"/>
                </a:cxn>
                <a:cxn ang="0">
                  <a:pos x="20" y="43"/>
                </a:cxn>
                <a:cxn ang="0">
                  <a:pos x="28" y="46"/>
                </a:cxn>
                <a:cxn ang="0">
                  <a:pos x="33" y="46"/>
                </a:cxn>
                <a:cxn ang="0">
                  <a:pos x="36" y="39"/>
                </a:cxn>
                <a:cxn ang="0">
                  <a:pos x="31" y="28"/>
                </a:cxn>
                <a:cxn ang="0">
                  <a:pos x="38" y="23"/>
                </a:cxn>
                <a:cxn ang="0">
                  <a:pos x="41" y="21"/>
                </a:cxn>
                <a:cxn ang="0">
                  <a:pos x="43" y="18"/>
                </a:cxn>
                <a:cxn ang="0">
                  <a:pos x="40" y="14"/>
                </a:cxn>
                <a:cxn ang="0">
                  <a:pos x="21" y="21"/>
                </a:cxn>
                <a:cxn ang="0">
                  <a:pos x="13" y="24"/>
                </a:cxn>
                <a:cxn ang="0">
                  <a:pos x="6" y="31"/>
                </a:cxn>
                <a:cxn ang="0">
                  <a:pos x="5" y="28"/>
                </a:cxn>
                <a:cxn ang="0">
                  <a:pos x="8" y="21"/>
                </a:cxn>
                <a:cxn ang="0">
                  <a:pos x="18" y="14"/>
                </a:cxn>
                <a:cxn ang="0">
                  <a:pos x="28" y="8"/>
                </a:cxn>
                <a:cxn ang="0">
                  <a:pos x="23" y="8"/>
                </a:cxn>
                <a:cxn ang="0">
                  <a:pos x="15" y="11"/>
                </a:cxn>
                <a:cxn ang="0">
                  <a:pos x="11" y="13"/>
                </a:cxn>
                <a:cxn ang="0">
                  <a:pos x="8" y="13"/>
                </a:cxn>
                <a:cxn ang="0">
                  <a:pos x="0" y="21"/>
                </a:cxn>
                <a:cxn ang="0">
                  <a:pos x="5" y="11"/>
                </a:cxn>
                <a:cxn ang="0">
                  <a:pos x="10" y="8"/>
                </a:cxn>
                <a:cxn ang="0">
                  <a:pos x="15" y="5"/>
                </a:cxn>
                <a:cxn ang="0">
                  <a:pos x="15" y="6"/>
                </a:cxn>
                <a:cxn ang="0">
                  <a:pos x="20" y="5"/>
                </a:cxn>
                <a:cxn ang="0">
                  <a:pos x="20" y="3"/>
                </a:cxn>
                <a:cxn ang="0">
                  <a:pos x="18" y="1"/>
                </a:cxn>
                <a:cxn ang="0">
                  <a:pos x="8" y="1"/>
                </a:cxn>
                <a:cxn ang="0">
                  <a:pos x="3" y="3"/>
                </a:cxn>
                <a:cxn ang="0">
                  <a:pos x="0" y="8"/>
                </a:cxn>
                <a:cxn ang="0">
                  <a:pos x="3" y="3"/>
                </a:cxn>
                <a:cxn ang="0">
                  <a:pos x="13" y="0"/>
                </a:cxn>
                <a:cxn ang="0">
                  <a:pos x="23" y="1"/>
                </a:cxn>
                <a:cxn ang="0">
                  <a:pos x="35" y="8"/>
                </a:cxn>
                <a:cxn ang="0">
                  <a:pos x="50" y="21"/>
                </a:cxn>
                <a:cxn ang="0">
                  <a:pos x="63" y="38"/>
                </a:cxn>
              </a:cxnLst>
              <a:rect l="0" t="0" r="r" b="b"/>
              <a:pathLst>
                <a:path w="63" h="51">
                  <a:moveTo>
                    <a:pt x="63" y="38"/>
                  </a:moveTo>
                  <a:lnTo>
                    <a:pt x="46" y="48"/>
                  </a:lnTo>
                  <a:lnTo>
                    <a:pt x="36" y="51"/>
                  </a:lnTo>
                  <a:lnTo>
                    <a:pt x="26" y="51"/>
                  </a:lnTo>
                  <a:lnTo>
                    <a:pt x="15" y="46"/>
                  </a:lnTo>
                  <a:lnTo>
                    <a:pt x="10" y="44"/>
                  </a:lnTo>
                  <a:lnTo>
                    <a:pt x="10" y="41"/>
                  </a:lnTo>
                  <a:lnTo>
                    <a:pt x="13" y="39"/>
                  </a:lnTo>
                  <a:lnTo>
                    <a:pt x="20" y="43"/>
                  </a:lnTo>
                  <a:lnTo>
                    <a:pt x="28" y="46"/>
                  </a:lnTo>
                  <a:lnTo>
                    <a:pt x="33" y="46"/>
                  </a:lnTo>
                  <a:lnTo>
                    <a:pt x="36" y="39"/>
                  </a:lnTo>
                  <a:lnTo>
                    <a:pt x="31" y="28"/>
                  </a:lnTo>
                  <a:lnTo>
                    <a:pt x="38" y="23"/>
                  </a:lnTo>
                  <a:lnTo>
                    <a:pt x="41" y="21"/>
                  </a:lnTo>
                  <a:lnTo>
                    <a:pt x="43" y="18"/>
                  </a:lnTo>
                  <a:lnTo>
                    <a:pt x="40" y="14"/>
                  </a:lnTo>
                  <a:lnTo>
                    <a:pt x="21" y="21"/>
                  </a:lnTo>
                  <a:lnTo>
                    <a:pt x="13" y="24"/>
                  </a:lnTo>
                  <a:lnTo>
                    <a:pt x="6" y="31"/>
                  </a:lnTo>
                  <a:lnTo>
                    <a:pt x="5" y="28"/>
                  </a:lnTo>
                  <a:lnTo>
                    <a:pt x="8" y="21"/>
                  </a:lnTo>
                  <a:lnTo>
                    <a:pt x="18" y="14"/>
                  </a:lnTo>
                  <a:lnTo>
                    <a:pt x="28" y="8"/>
                  </a:lnTo>
                  <a:lnTo>
                    <a:pt x="23" y="8"/>
                  </a:lnTo>
                  <a:lnTo>
                    <a:pt x="15" y="11"/>
                  </a:lnTo>
                  <a:lnTo>
                    <a:pt x="11" y="13"/>
                  </a:lnTo>
                  <a:lnTo>
                    <a:pt x="8" y="13"/>
                  </a:lnTo>
                  <a:lnTo>
                    <a:pt x="0" y="21"/>
                  </a:lnTo>
                  <a:lnTo>
                    <a:pt x="5" y="11"/>
                  </a:lnTo>
                  <a:lnTo>
                    <a:pt x="10" y="8"/>
                  </a:lnTo>
                  <a:lnTo>
                    <a:pt x="15" y="5"/>
                  </a:lnTo>
                  <a:lnTo>
                    <a:pt x="15" y="6"/>
                  </a:lnTo>
                  <a:lnTo>
                    <a:pt x="20" y="5"/>
                  </a:lnTo>
                  <a:lnTo>
                    <a:pt x="20" y="3"/>
                  </a:lnTo>
                  <a:lnTo>
                    <a:pt x="18" y="1"/>
                  </a:lnTo>
                  <a:lnTo>
                    <a:pt x="8" y="1"/>
                  </a:lnTo>
                  <a:lnTo>
                    <a:pt x="3" y="3"/>
                  </a:lnTo>
                  <a:lnTo>
                    <a:pt x="0" y="8"/>
                  </a:lnTo>
                  <a:lnTo>
                    <a:pt x="3" y="3"/>
                  </a:lnTo>
                  <a:lnTo>
                    <a:pt x="13" y="0"/>
                  </a:lnTo>
                  <a:lnTo>
                    <a:pt x="23" y="1"/>
                  </a:lnTo>
                  <a:lnTo>
                    <a:pt x="35" y="8"/>
                  </a:lnTo>
                  <a:lnTo>
                    <a:pt x="50" y="21"/>
                  </a:lnTo>
                  <a:lnTo>
                    <a:pt x="63" y="38"/>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7" name="Freeform 23"/>
            <p:cNvSpPr>
              <a:spLocks/>
            </p:cNvSpPr>
            <p:nvPr/>
          </p:nvSpPr>
          <p:spPr bwMode="auto">
            <a:xfrm>
              <a:off x="1329" y="2165"/>
              <a:ext cx="32" cy="26"/>
            </a:xfrm>
            <a:custGeom>
              <a:avLst/>
              <a:gdLst/>
              <a:ahLst/>
              <a:cxnLst>
                <a:cxn ang="0">
                  <a:pos x="63" y="38"/>
                </a:cxn>
                <a:cxn ang="0">
                  <a:pos x="46" y="48"/>
                </a:cxn>
                <a:cxn ang="0">
                  <a:pos x="36" y="51"/>
                </a:cxn>
                <a:cxn ang="0">
                  <a:pos x="26" y="51"/>
                </a:cxn>
                <a:cxn ang="0">
                  <a:pos x="15" y="46"/>
                </a:cxn>
                <a:cxn ang="0">
                  <a:pos x="10" y="44"/>
                </a:cxn>
                <a:cxn ang="0">
                  <a:pos x="10" y="41"/>
                </a:cxn>
                <a:cxn ang="0">
                  <a:pos x="13" y="39"/>
                </a:cxn>
                <a:cxn ang="0">
                  <a:pos x="20" y="43"/>
                </a:cxn>
                <a:cxn ang="0">
                  <a:pos x="28" y="46"/>
                </a:cxn>
                <a:cxn ang="0">
                  <a:pos x="33" y="46"/>
                </a:cxn>
                <a:cxn ang="0">
                  <a:pos x="36" y="39"/>
                </a:cxn>
                <a:cxn ang="0">
                  <a:pos x="31" y="28"/>
                </a:cxn>
                <a:cxn ang="0">
                  <a:pos x="38" y="23"/>
                </a:cxn>
                <a:cxn ang="0">
                  <a:pos x="41" y="21"/>
                </a:cxn>
                <a:cxn ang="0">
                  <a:pos x="43" y="18"/>
                </a:cxn>
                <a:cxn ang="0">
                  <a:pos x="40" y="14"/>
                </a:cxn>
                <a:cxn ang="0">
                  <a:pos x="21" y="21"/>
                </a:cxn>
                <a:cxn ang="0">
                  <a:pos x="13" y="24"/>
                </a:cxn>
                <a:cxn ang="0">
                  <a:pos x="6" y="31"/>
                </a:cxn>
                <a:cxn ang="0">
                  <a:pos x="5" y="28"/>
                </a:cxn>
                <a:cxn ang="0">
                  <a:pos x="8" y="21"/>
                </a:cxn>
                <a:cxn ang="0">
                  <a:pos x="18" y="14"/>
                </a:cxn>
                <a:cxn ang="0">
                  <a:pos x="28" y="8"/>
                </a:cxn>
                <a:cxn ang="0">
                  <a:pos x="23" y="8"/>
                </a:cxn>
                <a:cxn ang="0">
                  <a:pos x="15" y="11"/>
                </a:cxn>
                <a:cxn ang="0">
                  <a:pos x="11" y="13"/>
                </a:cxn>
                <a:cxn ang="0">
                  <a:pos x="8" y="13"/>
                </a:cxn>
                <a:cxn ang="0">
                  <a:pos x="0" y="21"/>
                </a:cxn>
                <a:cxn ang="0">
                  <a:pos x="5" y="11"/>
                </a:cxn>
                <a:cxn ang="0">
                  <a:pos x="10" y="8"/>
                </a:cxn>
                <a:cxn ang="0">
                  <a:pos x="15" y="5"/>
                </a:cxn>
                <a:cxn ang="0">
                  <a:pos x="15" y="6"/>
                </a:cxn>
                <a:cxn ang="0">
                  <a:pos x="20" y="5"/>
                </a:cxn>
                <a:cxn ang="0">
                  <a:pos x="20" y="3"/>
                </a:cxn>
                <a:cxn ang="0">
                  <a:pos x="18" y="1"/>
                </a:cxn>
                <a:cxn ang="0">
                  <a:pos x="8" y="1"/>
                </a:cxn>
                <a:cxn ang="0">
                  <a:pos x="3" y="3"/>
                </a:cxn>
                <a:cxn ang="0">
                  <a:pos x="0" y="8"/>
                </a:cxn>
                <a:cxn ang="0">
                  <a:pos x="3" y="3"/>
                </a:cxn>
                <a:cxn ang="0">
                  <a:pos x="13" y="0"/>
                </a:cxn>
                <a:cxn ang="0">
                  <a:pos x="23" y="1"/>
                </a:cxn>
                <a:cxn ang="0">
                  <a:pos x="35" y="8"/>
                </a:cxn>
                <a:cxn ang="0">
                  <a:pos x="50" y="21"/>
                </a:cxn>
                <a:cxn ang="0">
                  <a:pos x="63" y="38"/>
                </a:cxn>
              </a:cxnLst>
              <a:rect l="0" t="0" r="r" b="b"/>
              <a:pathLst>
                <a:path w="63" h="51">
                  <a:moveTo>
                    <a:pt x="63" y="38"/>
                  </a:moveTo>
                  <a:lnTo>
                    <a:pt x="46" y="48"/>
                  </a:lnTo>
                  <a:lnTo>
                    <a:pt x="36" y="51"/>
                  </a:lnTo>
                  <a:lnTo>
                    <a:pt x="26" y="51"/>
                  </a:lnTo>
                  <a:lnTo>
                    <a:pt x="15" y="46"/>
                  </a:lnTo>
                  <a:lnTo>
                    <a:pt x="10" y="44"/>
                  </a:lnTo>
                  <a:lnTo>
                    <a:pt x="10" y="41"/>
                  </a:lnTo>
                  <a:lnTo>
                    <a:pt x="13" y="39"/>
                  </a:lnTo>
                  <a:lnTo>
                    <a:pt x="20" y="43"/>
                  </a:lnTo>
                  <a:lnTo>
                    <a:pt x="28" y="46"/>
                  </a:lnTo>
                  <a:lnTo>
                    <a:pt x="33" y="46"/>
                  </a:lnTo>
                  <a:lnTo>
                    <a:pt x="36" y="39"/>
                  </a:lnTo>
                  <a:lnTo>
                    <a:pt x="31" y="28"/>
                  </a:lnTo>
                  <a:lnTo>
                    <a:pt x="38" y="23"/>
                  </a:lnTo>
                  <a:lnTo>
                    <a:pt x="41" y="21"/>
                  </a:lnTo>
                  <a:lnTo>
                    <a:pt x="43" y="18"/>
                  </a:lnTo>
                  <a:lnTo>
                    <a:pt x="40" y="14"/>
                  </a:lnTo>
                  <a:lnTo>
                    <a:pt x="21" y="21"/>
                  </a:lnTo>
                  <a:lnTo>
                    <a:pt x="13" y="24"/>
                  </a:lnTo>
                  <a:lnTo>
                    <a:pt x="6" y="31"/>
                  </a:lnTo>
                  <a:lnTo>
                    <a:pt x="5" y="28"/>
                  </a:lnTo>
                  <a:lnTo>
                    <a:pt x="8" y="21"/>
                  </a:lnTo>
                  <a:lnTo>
                    <a:pt x="18" y="14"/>
                  </a:lnTo>
                  <a:lnTo>
                    <a:pt x="28" y="8"/>
                  </a:lnTo>
                  <a:lnTo>
                    <a:pt x="23" y="8"/>
                  </a:lnTo>
                  <a:lnTo>
                    <a:pt x="15" y="11"/>
                  </a:lnTo>
                  <a:lnTo>
                    <a:pt x="11" y="13"/>
                  </a:lnTo>
                  <a:lnTo>
                    <a:pt x="8" y="13"/>
                  </a:lnTo>
                  <a:lnTo>
                    <a:pt x="0" y="21"/>
                  </a:lnTo>
                  <a:lnTo>
                    <a:pt x="5" y="11"/>
                  </a:lnTo>
                  <a:lnTo>
                    <a:pt x="10" y="8"/>
                  </a:lnTo>
                  <a:lnTo>
                    <a:pt x="15" y="5"/>
                  </a:lnTo>
                  <a:lnTo>
                    <a:pt x="15" y="6"/>
                  </a:lnTo>
                  <a:lnTo>
                    <a:pt x="20" y="5"/>
                  </a:lnTo>
                  <a:lnTo>
                    <a:pt x="20" y="3"/>
                  </a:lnTo>
                  <a:lnTo>
                    <a:pt x="18" y="1"/>
                  </a:lnTo>
                  <a:lnTo>
                    <a:pt x="8" y="1"/>
                  </a:lnTo>
                  <a:lnTo>
                    <a:pt x="3" y="3"/>
                  </a:lnTo>
                  <a:lnTo>
                    <a:pt x="0" y="8"/>
                  </a:lnTo>
                  <a:lnTo>
                    <a:pt x="3" y="3"/>
                  </a:lnTo>
                  <a:lnTo>
                    <a:pt x="13" y="0"/>
                  </a:lnTo>
                  <a:lnTo>
                    <a:pt x="23" y="1"/>
                  </a:lnTo>
                  <a:lnTo>
                    <a:pt x="35" y="8"/>
                  </a:lnTo>
                  <a:lnTo>
                    <a:pt x="50" y="21"/>
                  </a:lnTo>
                  <a:lnTo>
                    <a:pt x="63" y="38"/>
                  </a:lnTo>
                  <a:close/>
                </a:path>
              </a:pathLst>
            </a:custGeom>
            <a:solidFill>
              <a:schemeClr val="accent2"/>
            </a:solidFill>
            <a:ln w="3175">
              <a:solidFill>
                <a:srgbClr val="B26632"/>
              </a:solidFill>
              <a:prstDash val="solid"/>
              <a:round/>
              <a:headEnd/>
              <a:tailEnd/>
            </a:ln>
          </p:spPr>
          <p:txBody>
            <a:bodyPr/>
            <a:lstStyle/>
            <a:p>
              <a:pPr>
                <a:defRPr/>
              </a:pPr>
              <a:endParaRPr lang="en-US">
                <a:solidFill>
                  <a:prstClr val="black"/>
                </a:solidFill>
                <a:latin typeface="Calibri"/>
              </a:endParaRPr>
            </a:p>
          </p:txBody>
        </p:sp>
        <p:sp>
          <p:nvSpPr>
            <p:cNvPr id="28" name="Freeform 24"/>
            <p:cNvSpPr>
              <a:spLocks/>
            </p:cNvSpPr>
            <p:nvPr/>
          </p:nvSpPr>
          <p:spPr bwMode="auto">
            <a:xfrm>
              <a:off x="1338" y="2181"/>
              <a:ext cx="8" cy="5"/>
            </a:xfrm>
            <a:custGeom>
              <a:avLst/>
              <a:gdLst/>
              <a:ahLst/>
              <a:cxnLst>
                <a:cxn ang="0">
                  <a:pos x="15" y="3"/>
                </a:cxn>
                <a:cxn ang="0">
                  <a:pos x="12" y="8"/>
                </a:cxn>
                <a:cxn ang="0">
                  <a:pos x="5" y="5"/>
                </a:cxn>
                <a:cxn ang="0">
                  <a:pos x="2" y="3"/>
                </a:cxn>
                <a:cxn ang="0">
                  <a:pos x="0" y="3"/>
                </a:cxn>
                <a:cxn ang="0">
                  <a:pos x="8" y="0"/>
                </a:cxn>
                <a:cxn ang="0">
                  <a:pos x="12" y="0"/>
                </a:cxn>
                <a:cxn ang="0">
                  <a:pos x="15" y="3"/>
                </a:cxn>
              </a:cxnLst>
              <a:rect l="0" t="0" r="r" b="b"/>
              <a:pathLst>
                <a:path w="15" h="8">
                  <a:moveTo>
                    <a:pt x="15" y="3"/>
                  </a:moveTo>
                  <a:lnTo>
                    <a:pt x="12" y="8"/>
                  </a:lnTo>
                  <a:lnTo>
                    <a:pt x="5" y="5"/>
                  </a:lnTo>
                  <a:lnTo>
                    <a:pt x="2" y="3"/>
                  </a:lnTo>
                  <a:lnTo>
                    <a:pt x="0" y="3"/>
                  </a:lnTo>
                  <a:lnTo>
                    <a:pt x="8" y="0"/>
                  </a:lnTo>
                  <a:lnTo>
                    <a:pt x="12" y="0"/>
                  </a:lnTo>
                  <a:lnTo>
                    <a:pt x="15" y="3"/>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9" name="Freeform 25"/>
            <p:cNvSpPr>
              <a:spLocks/>
            </p:cNvSpPr>
            <p:nvPr/>
          </p:nvSpPr>
          <p:spPr bwMode="auto">
            <a:xfrm>
              <a:off x="1338" y="2181"/>
              <a:ext cx="8" cy="5"/>
            </a:xfrm>
            <a:custGeom>
              <a:avLst/>
              <a:gdLst/>
              <a:ahLst/>
              <a:cxnLst>
                <a:cxn ang="0">
                  <a:pos x="15" y="3"/>
                </a:cxn>
                <a:cxn ang="0">
                  <a:pos x="12" y="8"/>
                </a:cxn>
                <a:cxn ang="0">
                  <a:pos x="5" y="5"/>
                </a:cxn>
                <a:cxn ang="0">
                  <a:pos x="2" y="3"/>
                </a:cxn>
                <a:cxn ang="0">
                  <a:pos x="0" y="3"/>
                </a:cxn>
                <a:cxn ang="0">
                  <a:pos x="8" y="0"/>
                </a:cxn>
                <a:cxn ang="0">
                  <a:pos x="12" y="0"/>
                </a:cxn>
                <a:cxn ang="0">
                  <a:pos x="15" y="3"/>
                </a:cxn>
              </a:cxnLst>
              <a:rect l="0" t="0" r="r" b="b"/>
              <a:pathLst>
                <a:path w="15" h="8">
                  <a:moveTo>
                    <a:pt x="15" y="3"/>
                  </a:moveTo>
                  <a:lnTo>
                    <a:pt x="12" y="8"/>
                  </a:lnTo>
                  <a:lnTo>
                    <a:pt x="5" y="5"/>
                  </a:lnTo>
                  <a:lnTo>
                    <a:pt x="2" y="3"/>
                  </a:lnTo>
                  <a:lnTo>
                    <a:pt x="0" y="3"/>
                  </a:lnTo>
                  <a:lnTo>
                    <a:pt x="8" y="0"/>
                  </a:lnTo>
                  <a:lnTo>
                    <a:pt x="12" y="0"/>
                  </a:lnTo>
                  <a:lnTo>
                    <a:pt x="15" y="3"/>
                  </a:lnTo>
                  <a:close/>
                </a:path>
              </a:pathLst>
            </a:custGeom>
            <a:solidFill>
              <a:schemeClr val="accent2"/>
            </a:solidFill>
            <a:ln w="1588">
              <a:solidFill>
                <a:srgbClr val="CC9872"/>
              </a:solidFill>
              <a:prstDash val="solid"/>
              <a:round/>
              <a:headEnd/>
              <a:tailEnd/>
            </a:ln>
          </p:spPr>
          <p:txBody>
            <a:bodyPr/>
            <a:lstStyle/>
            <a:p>
              <a:pPr>
                <a:defRPr/>
              </a:pPr>
              <a:endParaRPr lang="en-US">
                <a:solidFill>
                  <a:prstClr val="black"/>
                </a:solidFill>
                <a:latin typeface="Calibri"/>
              </a:endParaRPr>
            </a:p>
          </p:txBody>
        </p:sp>
        <p:sp>
          <p:nvSpPr>
            <p:cNvPr id="30" name="Freeform 26"/>
            <p:cNvSpPr>
              <a:spLocks/>
            </p:cNvSpPr>
            <p:nvPr/>
          </p:nvSpPr>
          <p:spPr bwMode="auto">
            <a:xfrm>
              <a:off x="1523" y="2112"/>
              <a:ext cx="135" cy="79"/>
            </a:xfrm>
            <a:custGeom>
              <a:avLst/>
              <a:gdLst/>
              <a:ahLst/>
              <a:cxnLst>
                <a:cxn ang="0">
                  <a:pos x="146" y="8"/>
                </a:cxn>
                <a:cxn ang="0">
                  <a:pos x="179" y="32"/>
                </a:cxn>
                <a:cxn ang="0">
                  <a:pos x="191" y="33"/>
                </a:cxn>
                <a:cxn ang="0">
                  <a:pos x="204" y="42"/>
                </a:cxn>
                <a:cxn ang="0">
                  <a:pos x="216" y="52"/>
                </a:cxn>
                <a:cxn ang="0">
                  <a:pos x="214" y="52"/>
                </a:cxn>
                <a:cxn ang="0">
                  <a:pos x="234" y="68"/>
                </a:cxn>
                <a:cxn ang="0">
                  <a:pos x="248" y="73"/>
                </a:cxn>
                <a:cxn ang="0">
                  <a:pos x="259" y="77"/>
                </a:cxn>
                <a:cxn ang="0">
                  <a:pos x="263" y="78"/>
                </a:cxn>
                <a:cxn ang="0">
                  <a:pos x="266" y="82"/>
                </a:cxn>
                <a:cxn ang="0">
                  <a:pos x="268" y="92"/>
                </a:cxn>
                <a:cxn ang="0">
                  <a:pos x="268" y="95"/>
                </a:cxn>
                <a:cxn ang="0">
                  <a:pos x="271" y="98"/>
                </a:cxn>
                <a:cxn ang="0">
                  <a:pos x="271" y="108"/>
                </a:cxn>
                <a:cxn ang="0">
                  <a:pos x="266" y="123"/>
                </a:cxn>
                <a:cxn ang="0">
                  <a:pos x="259" y="133"/>
                </a:cxn>
                <a:cxn ang="0">
                  <a:pos x="246" y="146"/>
                </a:cxn>
                <a:cxn ang="0">
                  <a:pos x="233" y="156"/>
                </a:cxn>
                <a:cxn ang="0">
                  <a:pos x="223" y="158"/>
                </a:cxn>
                <a:cxn ang="0">
                  <a:pos x="201" y="158"/>
                </a:cxn>
                <a:cxn ang="0">
                  <a:pos x="163" y="151"/>
                </a:cxn>
                <a:cxn ang="0">
                  <a:pos x="123" y="141"/>
                </a:cxn>
                <a:cxn ang="0">
                  <a:pos x="101" y="135"/>
                </a:cxn>
                <a:cxn ang="0">
                  <a:pos x="74" y="131"/>
                </a:cxn>
                <a:cxn ang="0">
                  <a:pos x="61" y="130"/>
                </a:cxn>
                <a:cxn ang="0">
                  <a:pos x="45" y="126"/>
                </a:cxn>
                <a:cxn ang="0">
                  <a:pos x="31" y="123"/>
                </a:cxn>
                <a:cxn ang="0">
                  <a:pos x="20" y="118"/>
                </a:cxn>
                <a:cxn ang="0">
                  <a:pos x="8" y="110"/>
                </a:cxn>
                <a:cxn ang="0">
                  <a:pos x="3" y="103"/>
                </a:cxn>
                <a:cxn ang="0">
                  <a:pos x="0" y="97"/>
                </a:cxn>
                <a:cxn ang="0">
                  <a:pos x="0" y="73"/>
                </a:cxn>
                <a:cxn ang="0">
                  <a:pos x="3" y="62"/>
                </a:cxn>
                <a:cxn ang="0">
                  <a:pos x="6" y="52"/>
                </a:cxn>
                <a:cxn ang="0">
                  <a:pos x="11" y="43"/>
                </a:cxn>
                <a:cxn ang="0">
                  <a:pos x="25" y="33"/>
                </a:cxn>
                <a:cxn ang="0">
                  <a:pos x="45" y="25"/>
                </a:cxn>
                <a:cxn ang="0">
                  <a:pos x="84" y="12"/>
                </a:cxn>
                <a:cxn ang="0">
                  <a:pos x="114" y="0"/>
                </a:cxn>
                <a:cxn ang="0">
                  <a:pos x="128" y="0"/>
                </a:cxn>
                <a:cxn ang="0">
                  <a:pos x="136" y="2"/>
                </a:cxn>
                <a:cxn ang="0">
                  <a:pos x="146" y="8"/>
                </a:cxn>
              </a:cxnLst>
              <a:rect l="0" t="0" r="r" b="b"/>
              <a:pathLst>
                <a:path w="271" h="158">
                  <a:moveTo>
                    <a:pt x="146" y="8"/>
                  </a:moveTo>
                  <a:lnTo>
                    <a:pt x="179" y="32"/>
                  </a:lnTo>
                  <a:lnTo>
                    <a:pt x="191" y="33"/>
                  </a:lnTo>
                  <a:lnTo>
                    <a:pt x="204" y="42"/>
                  </a:lnTo>
                  <a:lnTo>
                    <a:pt x="216" y="52"/>
                  </a:lnTo>
                  <a:lnTo>
                    <a:pt x="214" y="52"/>
                  </a:lnTo>
                  <a:lnTo>
                    <a:pt x="234" y="68"/>
                  </a:lnTo>
                  <a:lnTo>
                    <a:pt x="248" y="73"/>
                  </a:lnTo>
                  <a:lnTo>
                    <a:pt x="259" y="77"/>
                  </a:lnTo>
                  <a:lnTo>
                    <a:pt x="263" y="78"/>
                  </a:lnTo>
                  <a:lnTo>
                    <a:pt x="266" y="82"/>
                  </a:lnTo>
                  <a:lnTo>
                    <a:pt x="268" y="92"/>
                  </a:lnTo>
                  <a:lnTo>
                    <a:pt x="268" y="95"/>
                  </a:lnTo>
                  <a:lnTo>
                    <a:pt x="271" y="98"/>
                  </a:lnTo>
                  <a:lnTo>
                    <a:pt x="271" y="108"/>
                  </a:lnTo>
                  <a:lnTo>
                    <a:pt x="266" y="123"/>
                  </a:lnTo>
                  <a:lnTo>
                    <a:pt x="259" y="133"/>
                  </a:lnTo>
                  <a:lnTo>
                    <a:pt x="246" y="146"/>
                  </a:lnTo>
                  <a:lnTo>
                    <a:pt x="233" y="156"/>
                  </a:lnTo>
                  <a:lnTo>
                    <a:pt x="223" y="158"/>
                  </a:lnTo>
                  <a:lnTo>
                    <a:pt x="201" y="158"/>
                  </a:lnTo>
                  <a:lnTo>
                    <a:pt x="163" y="151"/>
                  </a:lnTo>
                  <a:lnTo>
                    <a:pt x="123" y="141"/>
                  </a:lnTo>
                  <a:lnTo>
                    <a:pt x="101" y="135"/>
                  </a:lnTo>
                  <a:lnTo>
                    <a:pt x="74" y="131"/>
                  </a:lnTo>
                  <a:lnTo>
                    <a:pt x="61" y="130"/>
                  </a:lnTo>
                  <a:lnTo>
                    <a:pt x="45" y="126"/>
                  </a:lnTo>
                  <a:lnTo>
                    <a:pt x="31" y="123"/>
                  </a:lnTo>
                  <a:lnTo>
                    <a:pt x="20" y="118"/>
                  </a:lnTo>
                  <a:lnTo>
                    <a:pt x="8" y="110"/>
                  </a:lnTo>
                  <a:lnTo>
                    <a:pt x="3" y="103"/>
                  </a:lnTo>
                  <a:lnTo>
                    <a:pt x="0" y="97"/>
                  </a:lnTo>
                  <a:lnTo>
                    <a:pt x="0" y="73"/>
                  </a:lnTo>
                  <a:lnTo>
                    <a:pt x="3" y="62"/>
                  </a:lnTo>
                  <a:lnTo>
                    <a:pt x="6" y="52"/>
                  </a:lnTo>
                  <a:lnTo>
                    <a:pt x="11" y="43"/>
                  </a:lnTo>
                  <a:lnTo>
                    <a:pt x="25" y="33"/>
                  </a:lnTo>
                  <a:lnTo>
                    <a:pt x="45" y="25"/>
                  </a:lnTo>
                  <a:lnTo>
                    <a:pt x="84" y="12"/>
                  </a:lnTo>
                  <a:lnTo>
                    <a:pt x="114" y="0"/>
                  </a:lnTo>
                  <a:lnTo>
                    <a:pt x="128" y="0"/>
                  </a:lnTo>
                  <a:lnTo>
                    <a:pt x="136" y="2"/>
                  </a:lnTo>
                  <a:lnTo>
                    <a:pt x="146" y="8"/>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31" name="Freeform 27"/>
            <p:cNvSpPr>
              <a:spLocks/>
            </p:cNvSpPr>
            <p:nvPr/>
          </p:nvSpPr>
          <p:spPr bwMode="auto">
            <a:xfrm>
              <a:off x="1523" y="2112"/>
              <a:ext cx="135" cy="79"/>
            </a:xfrm>
            <a:custGeom>
              <a:avLst/>
              <a:gdLst/>
              <a:ahLst/>
              <a:cxnLst>
                <a:cxn ang="0">
                  <a:pos x="146" y="8"/>
                </a:cxn>
                <a:cxn ang="0">
                  <a:pos x="179" y="32"/>
                </a:cxn>
                <a:cxn ang="0">
                  <a:pos x="191" y="33"/>
                </a:cxn>
                <a:cxn ang="0">
                  <a:pos x="204" y="42"/>
                </a:cxn>
                <a:cxn ang="0">
                  <a:pos x="216" y="52"/>
                </a:cxn>
                <a:cxn ang="0">
                  <a:pos x="214" y="52"/>
                </a:cxn>
                <a:cxn ang="0">
                  <a:pos x="234" y="68"/>
                </a:cxn>
                <a:cxn ang="0">
                  <a:pos x="248" y="73"/>
                </a:cxn>
                <a:cxn ang="0">
                  <a:pos x="259" y="77"/>
                </a:cxn>
                <a:cxn ang="0">
                  <a:pos x="263" y="78"/>
                </a:cxn>
                <a:cxn ang="0">
                  <a:pos x="266" y="82"/>
                </a:cxn>
                <a:cxn ang="0">
                  <a:pos x="268" y="92"/>
                </a:cxn>
                <a:cxn ang="0">
                  <a:pos x="268" y="95"/>
                </a:cxn>
                <a:cxn ang="0">
                  <a:pos x="271" y="98"/>
                </a:cxn>
                <a:cxn ang="0">
                  <a:pos x="271" y="108"/>
                </a:cxn>
                <a:cxn ang="0">
                  <a:pos x="266" y="123"/>
                </a:cxn>
                <a:cxn ang="0">
                  <a:pos x="259" y="133"/>
                </a:cxn>
                <a:cxn ang="0">
                  <a:pos x="246" y="146"/>
                </a:cxn>
                <a:cxn ang="0">
                  <a:pos x="233" y="156"/>
                </a:cxn>
                <a:cxn ang="0">
                  <a:pos x="223" y="158"/>
                </a:cxn>
                <a:cxn ang="0">
                  <a:pos x="201" y="158"/>
                </a:cxn>
                <a:cxn ang="0">
                  <a:pos x="163" y="151"/>
                </a:cxn>
                <a:cxn ang="0">
                  <a:pos x="123" y="141"/>
                </a:cxn>
                <a:cxn ang="0">
                  <a:pos x="101" y="135"/>
                </a:cxn>
                <a:cxn ang="0">
                  <a:pos x="74" y="131"/>
                </a:cxn>
                <a:cxn ang="0">
                  <a:pos x="61" y="130"/>
                </a:cxn>
                <a:cxn ang="0">
                  <a:pos x="45" y="126"/>
                </a:cxn>
                <a:cxn ang="0">
                  <a:pos x="31" y="123"/>
                </a:cxn>
                <a:cxn ang="0">
                  <a:pos x="20" y="118"/>
                </a:cxn>
                <a:cxn ang="0">
                  <a:pos x="8" y="110"/>
                </a:cxn>
                <a:cxn ang="0">
                  <a:pos x="3" y="103"/>
                </a:cxn>
                <a:cxn ang="0">
                  <a:pos x="0" y="97"/>
                </a:cxn>
                <a:cxn ang="0">
                  <a:pos x="0" y="73"/>
                </a:cxn>
                <a:cxn ang="0">
                  <a:pos x="3" y="62"/>
                </a:cxn>
                <a:cxn ang="0">
                  <a:pos x="6" y="52"/>
                </a:cxn>
                <a:cxn ang="0">
                  <a:pos x="11" y="43"/>
                </a:cxn>
                <a:cxn ang="0">
                  <a:pos x="25" y="33"/>
                </a:cxn>
                <a:cxn ang="0">
                  <a:pos x="45" y="25"/>
                </a:cxn>
                <a:cxn ang="0">
                  <a:pos x="84" y="12"/>
                </a:cxn>
                <a:cxn ang="0">
                  <a:pos x="114" y="0"/>
                </a:cxn>
                <a:cxn ang="0">
                  <a:pos x="128" y="0"/>
                </a:cxn>
                <a:cxn ang="0">
                  <a:pos x="136" y="2"/>
                </a:cxn>
                <a:cxn ang="0">
                  <a:pos x="146" y="8"/>
                </a:cxn>
              </a:cxnLst>
              <a:rect l="0" t="0" r="r" b="b"/>
              <a:pathLst>
                <a:path w="271" h="158">
                  <a:moveTo>
                    <a:pt x="146" y="8"/>
                  </a:moveTo>
                  <a:lnTo>
                    <a:pt x="179" y="32"/>
                  </a:lnTo>
                  <a:lnTo>
                    <a:pt x="191" y="33"/>
                  </a:lnTo>
                  <a:lnTo>
                    <a:pt x="204" y="42"/>
                  </a:lnTo>
                  <a:lnTo>
                    <a:pt x="216" y="52"/>
                  </a:lnTo>
                  <a:lnTo>
                    <a:pt x="214" y="52"/>
                  </a:lnTo>
                  <a:lnTo>
                    <a:pt x="234" y="68"/>
                  </a:lnTo>
                  <a:lnTo>
                    <a:pt x="248" y="73"/>
                  </a:lnTo>
                  <a:lnTo>
                    <a:pt x="259" y="77"/>
                  </a:lnTo>
                  <a:lnTo>
                    <a:pt x="263" y="78"/>
                  </a:lnTo>
                  <a:lnTo>
                    <a:pt x="266" y="82"/>
                  </a:lnTo>
                  <a:lnTo>
                    <a:pt x="268" y="92"/>
                  </a:lnTo>
                  <a:lnTo>
                    <a:pt x="268" y="95"/>
                  </a:lnTo>
                  <a:lnTo>
                    <a:pt x="271" y="98"/>
                  </a:lnTo>
                  <a:lnTo>
                    <a:pt x="271" y="108"/>
                  </a:lnTo>
                  <a:lnTo>
                    <a:pt x="266" y="123"/>
                  </a:lnTo>
                  <a:lnTo>
                    <a:pt x="259" y="133"/>
                  </a:lnTo>
                  <a:lnTo>
                    <a:pt x="246" y="146"/>
                  </a:lnTo>
                  <a:lnTo>
                    <a:pt x="233" y="156"/>
                  </a:lnTo>
                  <a:lnTo>
                    <a:pt x="223" y="158"/>
                  </a:lnTo>
                  <a:lnTo>
                    <a:pt x="201" y="158"/>
                  </a:lnTo>
                  <a:lnTo>
                    <a:pt x="163" y="151"/>
                  </a:lnTo>
                  <a:lnTo>
                    <a:pt x="123" y="141"/>
                  </a:lnTo>
                  <a:lnTo>
                    <a:pt x="101" y="135"/>
                  </a:lnTo>
                  <a:lnTo>
                    <a:pt x="74" y="131"/>
                  </a:lnTo>
                  <a:lnTo>
                    <a:pt x="61" y="130"/>
                  </a:lnTo>
                  <a:lnTo>
                    <a:pt x="45" y="126"/>
                  </a:lnTo>
                  <a:lnTo>
                    <a:pt x="31" y="123"/>
                  </a:lnTo>
                  <a:lnTo>
                    <a:pt x="20" y="118"/>
                  </a:lnTo>
                  <a:lnTo>
                    <a:pt x="8" y="110"/>
                  </a:lnTo>
                  <a:lnTo>
                    <a:pt x="3" y="103"/>
                  </a:lnTo>
                  <a:lnTo>
                    <a:pt x="0" y="97"/>
                  </a:lnTo>
                  <a:lnTo>
                    <a:pt x="0" y="73"/>
                  </a:lnTo>
                  <a:lnTo>
                    <a:pt x="3" y="62"/>
                  </a:lnTo>
                  <a:lnTo>
                    <a:pt x="6" y="52"/>
                  </a:lnTo>
                  <a:lnTo>
                    <a:pt x="11" y="43"/>
                  </a:lnTo>
                  <a:lnTo>
                    <a:pt x="25" y="33"/>
                  </a:lnTo>
                  <a:lnTo>
                    <a:pt x="45" y="25"/>
                  </a:lnTo>
                  <a:lnTo>
                    <a:pt x="84" y="12"/>
                  </a:lnTo>
                  <a:lnTo>
                    <a:pt x="114" y="0"/>
                  </a:lnTo>
                  <a:lnTo>
                    <a:pt x="128" y="0"/>
                  </a:lnTo>
                  <a:lnTo>
                    <a:pt x="136" y="2"/>
                  </a:lnTo>
                  <a:lnTo>
                    <a:pt x="146" y="8"/>
                  </a:lnTo>
                  <a:close/>
                </a:path>
              </a:pathLst>
            </a:custGeom>
            <a:solidFill>
              <a:schemeClr val="accent2"/>
            </a:solidFill>
            <a:ln w="3175">
              <a:solidFill>
                <a:srgbClr val="3F0000"/>
              </a:solidFill>
              <a:prstDash val="solid"/>
              <a:round/>
              <a:headEnd/>
              <a:tailEnd/>
            </a:ln>
          </p:spPr>
          <p:txBody>
            <a:bodyPr/>
            <a:lstStyle/>
            <a:p>
              <a:pPr>
                <a:defRPr/>
              </a:pPr>
              <a:endParaRPr lang="en-US">
                <a:solidFill>
                  <a:prstClr val="black"/>
                </a:solidFill>
                <a:latin typeface="Calibri"/>
              </a:endParaRPr>
            </a:p>
          </p:txBody>
        </p:sp>
        <p:sp>
          <p:nvSpPr>
            <p:cNvPr id="32" name="Freeform 28"/>
            <p:cNvSpPr>
              <a:spLocks/>
            </p:cNvSpPr>
            <p:nvPr/>
          </p:nvSpPr>
          <p:spPr bwMode="auto">
            <a:xfrm>
              <a:off x="1533" y="2121"/>
              <a:ext cx="74" cy="39"/>
            </a:xfrm>
            <a:custGeom>
              <a:avLst/>
              <a:gdLst/>
              <a:ahLst/>
              <a:cxnLst>
                <a:cxn ang="0">
                  <a:pos x="148" y="12"/>
                </a:cxn>
                <a:cxn ang="0">
                  <a:pos x="144" y="22"/>
                </a:cxn>
                <a:cxn ang="0">
                  <a:pos x="138" y="35"/>
                </a:cxn>
                <a:cxn ang="0">
                  <a:pos x="123" y="57"/>
                </a:cxn>
                <a:cxn ang="0">
                  <a:pos x="114" y="67"/>
                </a:cxn>
                <a:cxn ang="0">
                  <a:pos x="109" y="79"/>
                </a:cxn>
                <a:cxn ang="0">
                  <a:pos x="96" y="70"/>
                </a:cxn>
                <a:cxn ang="0">
                  <a:pos x="84" y="69"/>
                </a:cxn>
                <a:cxn ang="0">
                  <a:pos x="63" y="70"/>
                </a:cxn>
                <a:cxn ang="0">
                  <a:pos x="46" y="72"/>
                </a:cxn>
                <a:cxn ang="0">
                  <a:pos x="33" y="74"/>
                </a:cxn>
                <a:cxn ang="0">
                  <a:pos x="25" y="72"/>
                </a:cxn>
                <a:cxn ang="0">
                  <a:pos x="11" y="67"/>
                </a:cxn>
                <a:cxn ang="0">
                  <a:pos x="1" y="57"/>
                </a:cxn>
                <a:cxn ang="0">
                  <a:pos x="0" y="47"/>
                </a:cxn>
                <a:cxn ang="0">
                  <a:pos x="1" y="42"/>
                </a:cxn>
                <a:cxn ang="0">
                  <a:pos x="8" y="34"/>
                </a:cxn>
                <a:cxn ang="0">
                  <a:pos x="16" y="27"/>
                </a:cxn>
                <a:cxn ang="0">
                  <a:pos x="39" y="24"/>
                </a:cxn>
                <a:cxn ang="0">
                  <a:pos x="69" y="12"/>
                </a:cxn>
                <a:cxn ang="0">
                  <a:pos x="99" y="0"/>
                </a:cxn>
                <a:cxn ang="0">
                  <a:pos x="111" y="0"/>
                </a:cxn>
                <a:cxn ang="0">
                  <a:pos x="121" y="0"/>
                </a:cxn>
                <a:cxn ang="0">
                  <a:pos x="128" y="0"/>
                </a:cxn>
                <a:cxn ang="0">
                  <a:pos x="139" y="4"/>
                </a:cxn>
                <a:cxn ang="0">
                  <a:pos x="143" y="7"/>
                </a:cxn>
                <a:cxn ang="0">
                  <a:pos x="148" y="12"/>
                </a:cxn>
              </a:cxnLst>
              <a:rect l="0" t="0" r="r" b="b"/>
              <a:pathLst>
                <a:path w="148" h="79">
                  <a:moveTo>
                    <a:pt x="148" y="12"/>
                  </a:moveTo>
                  <a:lnTo>
                    <a:pt x="144" y="22"/>
                  </a:lnTo>
                  <a:lnTo>
                    <a:pt x="138" y="35"/>
                  </a:lnTo>
                  <a:lnTo>
                    <a:pt x="123" y="57"/>
                  </a:lnTo>
                  <a:lnTo>
                    <a:pt x="114" y="67"/>
                  </a:lnTo>
                  <a:lnTo>
                    <a:pt x="109" y="79"/>
                  </a:lnTo>
                  <a:lnTo>
                    <a:pt x="96" y="70"/>
                  </a:lnTo>
                  <a:lnTo>
                    <a:pt x="84" y="69"/>
                  </a:lnTo>
                  <a:lnTo>
                    <a:pt x="63" y="70"/>
                  </a:lnTo>
                  <a:lnTo>
                    <a:pt x="46" y="72"/>
                  </a:lnTo>
                  <a:lnTo>
                    <a:pt x="33" y="74"/>
                  </a:lnTo>
                  <a:lnTo>
                    <a:pt x="25" y="72"/>
                  </a:lnTo>
                  <a:lnTo>
                    <a:pt x="11" y="67"/>
                  </a:lnTo>
                  <a:lnTo>
                    <a:pt x="1" y="57"/>
                  </a:lnTo>
                  <a:lnTo>
                    <a:pt x="0" y="47"/>
                  </a:lnTo>
                  <a:lnTo>
                    <a:pt x="1" y="42"/>
                  </a:lnTo>
                  <a:lnTo>
                    <a:pt x="8" y="34"/>
                  </a:lnTo>
                  <a:lnTo>
                    <a:pt x="16" y="27"/>
                  </a:lnTo>
                  <a:lnTo>
                    <a:pt x="39" y="24"/>
                  </a:lnTo>
                  <a:lnTo>
                    <a:pt x="69" y="12"/>
                  </a:lnTo>
                  <a:lnTo>
                    <a:pt x="99" y="0"/>
                  </a:lnTo>
                  <a:lnTo>
                    <a:pt x="111" y="0"/>
                  </a:lnTo>
                  <a:lnTo>
                    <a:pt x="121" y="0"/>
                  </a:lnTo>
                  <a:lnTo>
                    <a:pt x="128" y="0"/>
                  </a:lnTo>
                  <a:lnTo>
                    <a:pt x="139" y="4"/>
                  </a:lnTo>
                  <a:lnTo>
                    <a:pt x="143" y="7"/>
                  </a:lnTo>
                  <a:lnTo>
                    <a:pt x="148" y="12"/>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33" name="Freeform 29"/>
            <p:cNvSpPr>
              <a:spLocks/>
            </p:cNvSpPr>
            <p:nvPr/>
          </p:nvSpPr>
          <p:spPr bwMode="auto">
            <a:xfrm>
              <a:off x="1533" y="2121"/>
              <a:ext cx="74" cy="39"/>
            </a:xfrm>
            <a:custGeom>
              <a:avLst/>
              <a:gdLst/>
              <a:ahLst/>
              <a:cxnLst>
                <a:cxn ang="0">
                  <a:pos x="148" y="12"/>
                </a:cxn>
                <a:cxn ang="0">
                  <a:pos x="144" y="22"/>
                </a:cxn>
                <a:cxn ang="0">
                  <a:pos x="138" y="35"/>
                </a:cxn>
                <a:cxn ang="0">
                  <a:pos x="123" y="57"/>
                </a:cxn>
                <a:cxn ang="0">
                  <a:pos x="114" y="67"/>
                </a:cxn>
                <a:cxn ang="0">
                  <a:pos x="109" y="79"/>
                </a:cxn>
                <a:cxn ang="0">
                  <a:pos x="96" y="70"/>
                </a:cxn>
                <a:cxn ang="0">
                  <a:pos x="84" y="69"/>
                </a:cxn>
                <a:cxn ang="0">
                  <a:pos x="63" y="70"/>
                </a:cxn>
                <a:cxn ang="0">
                  <a:pos x="46" y="72"/>
                </a:cxn>
                <a:cxn ang="0">
                  <a:pos x="33" y="74"/>
                </a:cxn>
                <a:cxn ang="0">
                  <a:pos x="25" y="72"/>
                </a:cxn>
                <a:cxn ang="0">
                  <a:pos x="11" y="67"/>
                </a:cxn>
                <a:cxn ang="0">
                  <a:pos x="1" y="57"/>
                </a:cxn>
                <a:cxn ang="0">
                  <a:pos x="0" y="47"/>
                </a:cxn>
                <a:cxn ang="0">
                  <a:pos x="1" y="42"/>
                </a:cxn>
                <a:cxn ang="0">
                  <a:pos x="8" y="34"/>
                </a:cxn>
                <a:cxn ang="0">
                  <a:pos x="16" y="27"/>
                </a:cxn>
                <a:cxn ang="0">
                  <a:pos x="39" y="24"/>
                </a:cxn>
                <a:cxn ang="0">
                  <a:pos x="69" y="12"/>
                </a:cxn>
                <a:cxn ang="0">
                  <a:pos x="99" y="0"/>
                </a:cxn>
                <a:cxn ang="0">
                  <a:pos x="111" y="0"/>
                </a:cxn>
                <a:cxn ang="0">
                  <a:pos x="121" y="0"/>
                </a:cxn>
                <a:cxn ang="0">
                  <a:pos x="128" y="0"/>
                </a:cxn>
                <a:cxn ang="0">
                  <a:pos x="139" y="4"/>
                </a:cxn>
                <a:cxn ang="0">
                  <a:pos x="143" y="7"/>
                </a:cxn>
                <a:cxn ang="0">
                  <a:pos x="148" y="12"/>
                </a:cxn>
              </a:cxnLst>
              <a:rect l="0" t="0" r="r" b="b"/>
              <a:pathLst>
                <a:path w="148" h="79">
                  <a:moveTo>
                    <a:pt x="148" y="12"/>
                  </a:moveTo>
                  <a:lnTo>
                    <a:pt x="144" y="22"/>
                  </a:lnTo>
                  <a:lnTo>
                    <a:pt x="138" y="35"/>
                  </a:lnTo>
                  <a:lnTo>
                    <a:pt x="123" y="57"/>
                  </a:lnTo>
                  <a:lnTo>
                    <a:pt x="114" y="67"/>
                  </a:lnTo>
                  <a:lnTo>
                    <a:pt x="109" y="79"/>
                  </a:lnTo>
                  <a:lnTo>
                    <a:pt x="96" y="70"/>
                  </a:lnTo>
                  <a:lnTo>
                    <a:pt x="84" y="69"/>
                  </a:lnTo>
                  <a:lnTo>
                    <a:pt x="63" y="70"/>
                  </a:lnTo>
                  <a:lnTo>
                    <a:pt x="46" y="72"/>
                  </a:lnTo>
                  <a:lnTo>
                    <a:pt x="33" y="74"/>
                  </a:lnTo>
                  <a:lnTo>
                    <a:pt x="25" y="72"/>
                  </a:lnTo>
                  <a:lnTo>
                    <a:pt x="11" y="67"/>
                  </a:lnTo>
                  <a:lnTo>
                    <a:pt x="1" y="57"/>
                  </a:lnTo>
                  <a:lnTo>
                    <a:pt x="0" y="47"/>
                  </a:lnTo>
                  <a:lnTo>
                    <a:pt x="1" y="42"/>
                  </a:lnTo>
                  <a:lnTo>
                    <a:pt x="8" y="34"/>
                  </a:lnTo>
                  <a:lnTo>
                    <a:pt x="16" y="27"/>
                  </a:lnTo>
                  <a:lnTo>
                    <a:pt x="39" y="24"/>
                  </a:lnTo>
                  <a:lnTo>
                    <a:pt x="69" y="12"/>
                  </a:lnTo>
                  <a:lnTo>
                    <a:pt x="99" y="0"/>
                  </a:lnTo>
                  <a:lnTo>
                    <a:pt x="111" y="0"/>
                  </a:lnTo>
                  <a:lnTo>
                    <a:pt x="121" y="0"/>
                  </a:lnTo>
                  <a:lnTo>
                    <a:pt x="128" y="0"/>
                  </a:lnTo>
                  <a:lnTo>
                    <a:pt x="139" y="4"/>
                  </a:lnTo>
                  <a:lnTo>
                    <a:pt x="143" y="7"/>
                  </a:lnTo>
                  <a:lnTo>
                    <a:pt x="148" y="12"/>
                  </a:lnTo>
                  <a:close/>
                </a:path>
              </a:pathLst>
            </a:custGeom>
            <a:solidFill>
              <a:srgbClr val="800000"/>
            </a:solidFill>
            <a:ln w="3175">
              <a:solidFill>
                <a:srgbClr val="B26632"/>
              </a:solidFill>
              <a:prstDash val="solid"/>
              <a:round/>
              <a:headEnd/>
              <a:tailEnd/>
            </a:ln>
          </p:spPr>
          <p:txBody>
            <a:bodyPr/>
            <a:lstStyle/>
            <a:p>
              <a:pPr>
                <a:defRPr/>
              </a:pPr>
              <a:endParaRPr lang="en-US">
                <a:solidFill>
                  <a:prstClr val="black"/>
                </a:solidFill>
                <a:latin typeface="Calibri"/>
              </a:endParaRPr>
            </a:p>
          </p:txBody>
        </p:sp>
        <p:sp>
          <p:nvSpPr>
            <p:cNvPr id="34" name="Freeform 30"/>
            <p:cNvSpPr>
              <a:spLocks/>
            </p:cNvSpPr>
            <p:nvPr/>
          </p:nvSpPr>
          <p:spPr bwMode="auto">
            <a:xfrm>
              <a:off x="1591" y="2131"/>
              <a:ext cx="35" cy="40"/>
            </a:xfrm>
            <a:custGeom>
              <a:avLst/>
              <a:gdLst/>
              <a:ahLst/>
              <a:cxnLst>
                <a:cxn ang="0">
                  <a:pos x="52" y="0"/>
                </a:cxn>
                <a:cxn ang="0">
                  <a:pos x="60" y="4"/>
                </a:cxn>
                <a:cxn ang="0">
                  <a:pos x="70" y="10"/>
                </a:cxn>
                <a:cxn ang="0">
                  <a:pos x="53" y="24"/>
                </a:cxn>
                <a:cxn ang="0">
                  <a:pos x="42" y="35"/>
                </a:cxn>
                <a:cxn ang="0">
                  <a:pos x="27" y="55"/>
                </a:cxn>
                <a:cxn ang="0">
                  <a:pos x="22" y="67"/>
                </a:cxn>
                <a:cxn ang="0">
                  <a:pos x="18" y="80"/>
                </a:cxn>
                <a:cxn ang="0">
                  <a:pos x="3" y="77"/>
                </a:cxn>
                <a:cxn ang="0">
                  <a:pos x="0" y="74"/>
                </a:cxn>
                <a:cxn ang="0">
                  <a:pos x="0" y="65"/>
                </a:cxn>
                <a:cxn ang="0">
                  <a:pos x="8" y="47"/>
                </a:cxn>
                <a:cxn ang="0">
                  <a:pos x="25" y="22"/>
                </a:cxn>
                <a:cxn ang="0">
                  <a:pos x="43" y="0"/>
                </a:cxn>
                <a:cxn ang="0">
                  <a:pos x="52" y="4"/>
                </a:cxn>
                <a:cxn ang="0">
                  <a:pos x="52" y="0"/>
                </a:cxn>
              </a:cxnLst>
              <a:rect l="0" t="0" r="r" b="b"/>
              <a:pathLst>
                <a:path w="70" h="80">
                  <a:moveTo>
                    <a:pt x="52" y="0"/>
                  </a:moveTo>
                  <a:lnTo>
                    <a:pt x="60" y="4"/>
                  </a:lnTo>
                  <a:lnTo>
                    <a:pt x="70" y="10"/>
                  </a:lnTo>
                  <a:lnTo>
                    <a:pt x="53" y="24"/>
                  </a:lnTo>
                  <a:lnTo>
                    <a:pt x="42" y="35"/>
                  </a:lnTo>
                  <a:lnTo>
                    <a:pt x="27" y="55"/>
                  </a:lnTo>
                  <a:lnTo>
                    <a:pt x="22" y="67"/>
                  </a:lnTo>
                  <a:lnTo>
                    <a:pt x="18" y="80"/>
                  </a:lnTo>
                  <a:lnTo>
                    <a:pt x="3" y="77"/>
                  </a:lnTo>
                  <a:lnTo>
                    <a:pt x="0" y="74"/>
                  </a:lnTo>
                  <a:lnTo>
                    <a:pt x="0" y="65"/>
                  </a:lnTo>
                  <a:lnTo>
                    <a:pt x="8" y="47"/>
                  </a:lnTo>
                  <a:lnTo>
                    <a:pt x="25" y="22"/>
                  </a:lnTo>
                  <a:lnTo>
                    <a:pt x="43" y="0"/>
                  </a:lnTo>
                  <a:lnTo>
                    <a:pt x="52" y="4"/>
                  </a:lnTo>
                  <a:lnTo>
                    <a:pt x="52"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35" name="Freeform 31"/>
            <p:cNvSpPr>
              <a:spLocks/>
            </p:cNvSpPr>
            <p:nvPr/>
          </p:nvSpPr>
          <p:spPr bwMode="auto">
            <a:xfrm>
              <a:off x="1591" y="2131"/>
              <a:ext cx="35" cy="40"/>
            </a:xfrm>
            <a:custGeom>
              <a:avLst/>
              <a:gdLst/>
              <a:ahLst/>
              <a:cxnLst>
                <a:cxn ang="0">
                  <a:pos x="52" y="0"/>
                </a:cxn>
                <a:cxn ang="0">
                  <a:pos x="60" y="4"/>
                </a:cxn>
                <a:cxn ang="0">
                  <a:pos x="70" y="10"/>
                </a:cxn>
                <a:cxn ang="0">
                  <a:pos x="53" y="24"/>
                </a:cxn>
                <a:cxn ang="0">
                  <a:pos x="42" y="35"/>
                </a:cxn>
                <a:cxn ang="0">
                  <a:pos x="27" y="55"/>
                </a:cxn>
                <a:cxn ang="0">
                  <a:pos x="22" y="67"/>
                </a:cxn>
                <a:cxn ang="0">
                  <a:pos x="18" y="80"/>
                </a:cxn>
                <a:cxn ang="0">
                  <a:pos x="3" y="77"/>
                </a:cxn>
                <a:cxn ang="0">
                  <a:pos x="0" y="74"/>
                </a:cxn>
                <a:cxn ang="0">
                  <a:pos x="0" y="65"/>
                </a:cxn>
                <a:cxn ang="0">
                  <a:pos x="8" y="47"/>
                </a:cxn>
                <a:cxn ang="0">
                  <a:pos x="25" y="22"/>
                </a:cxn>
                <a:cxn ang="0">
                  <a:pos x="43" y="0"/>
                </a:cxn>
                <a:cxn ang="0">
                  <a:pos x="52" y="4"/>
                </a:cxn>
                <a:cxn ang="0">
                  <a:pos x="52" y="0"/>
                </a:cxn>
              </a:cxnLst>
              <a:rect l="0" t="0" r="r" b="b"/>
              <a:pathLst>
                <a:path w="70" h="80">
                  <a:moveTo>
                    <a:pt x="52" y="0"/>
                  </a:moveTo>
                  <a:lnTo>
                    <a:pt x="60" y="4"/>
                  </a:lnTo>
                  <a:lnTo>
                    <a:pt x="70" y="10"/>
                  </a:lnTo>
                  <a:lnTo>
                    <a:pt x="53" y="24"/>
                  </a:lnTo>
                  <a:lnTo>
                    <a:pt x="42" y="35"/>
                  </a:lnTo>
                  <a:lnTo>
                    <a:pt x="27" y="55"/>
                  </a:lnTo>
                  <a:lnTo>
                    <a:pt x="22" y="67"/>
                  </a:lnTo>
                  <a:lnTo>
                    <a:pt x="18" y="80"/>
                  </a:lnTo>
                  <a:lnTo>
                    <a:pt x="3" y="77"/>
                  </a:lnTo>
                  <a:lnTo>
                    <a:pt x="0" y="74"/>
                  </a:lnTo>
                  <a:lnTo>
                    <a:pt x="0" y="65"/>
                  </a:lnTo>
                  <a:lnTo>
                    <a:pt x="8" y="47"/>
                  </a:lnTo>
                  <a:lnTo>
                    <a:pt x="25" y="22"/>
                  </a:lnTo>
                  <a:lnTo>
                    <a:pt x="43" y="0"/>
                  </a:lnTo>
                  <a:lnTo>
                    <a:pt x="52" y="4"/>
                  </a:lnTo>
                  <a:lnTo>
                    <a:pt x="52" y="0"/>
                  </a:lnTo>
                  <a:close/>
                </a:path>
              </a:pathLst>
            </a:custGeom>
            <a:solidFill>
              <a:schemeClr val="accent2"/>
            </a:solidFill>
            <a:ln w="1588">
              <a:solidFill>
                <a:srgbClr val="876B4C"/>
              </a:solidFill>
              <a:prstDash val="solid"/>
              <a:round/>
              <a:headEnd/>
              <a:tailEnd/>
            </a:ln>
          </p:spPr>
          <p:txBody>
            <a:bodyPr/>
            <a:lstStyle/>
            <a:p>
              <a:pPr>
                <a:defRPr/>
              </a:pPr>
              <a:endParaRPr lang="en-US">
                <a:solidFill>
                  <a:prstClr val="black"/>
                </a:solidFill>
                <a:latin typeface="Calibri"/>
              </a:endParaRPr>
            </a:p>
          </p:txBody>
        </p:sp>
        <p:sp>
          <p:nvSpPr>
            <p:cNvPr id="36" name="Freeform 32"/>
            <p:cNvSpPr>
              <a:spLocks/>
            </p:cNvSpPr>
            <p:nvPr/>
          </p:nvSpPr>
          <p:spPr bwMode="auto">
            <a:xfrm>
              <a:off x="1525" y="2153"/>
              <a:ext cx="130" cy="35"/>
            </a:xfrm>
            <a:custGeom>
              <a:avLst/>
              <a:gdLst/>
              <a:ahLst/>
              <a:cxnLst>
                <a:cxn ang="0">
                  <a:pos x="104" y="38"/>
                </a:cxn>
                <a:cxn ang="0">
                  <a:pos x="114" y="37"/>
                </a:cxn>
                <a:cxn ang="0">
                  <a:pos x="131" y="40"/>
                </a:cxn>
                <a:cxn ang="0">
                  <a:pos x="158" y="47"/>
                </a:cxn>
                <a:cxn ang="0">
                  <a:pos x="171" y="50"/>
                </a:cxn>
                <a:cxn ang="0">
                  <a:pos x="184" y="52"/>
                </a:cxn>
                <a:cxn ang="0">
                  <a:pos x="203" y="55"/>
                </a:cxn>
                <a:cxn ang="0">
                  <a:pos x="216" y="55"/>
                </a:cxn>
                <a:cxn ang="0">
                  <a:pos x="226" y="53"/>
                </a:cxn>
                <a:cxn ang="0">
                  <a:pos x="241" y="47"/>
                </a:cxn>
                <a:cxn ang="0">
                  <a:pos x="254" y="37"/>
                </a:cxn>
                <a:cxn ang="0">
                  <a:pos x="259" y="20"/>
                </a:cxn>
                <a:cxn ang="0">
                  <a:pos x="259" y="32"/>
                </a:cxn>
                <a:cxn ang="0">
                  <a:pos x="254" y="40"/>
                </a:cxn>
                <a:cxn ang="0">
                  <a:pos x="244" y="52"/>
                </a:cxn>
                <a:cxn ang="0">
                  <a:pos x="234" y="62"/>
                </a:cxn>
                <a:cxn ang="0">
                  <a:pos x="223" y="68"/>
                </a:cxn>
                <a:cxn ang="0">
                  <a:pos x="213" y="70"/>
                </a:cxn>
                <a:cxn ang="0">
                  <a:pos x="198" y="70"/>
                </a:cxn>
                <a:cxn ang="0">
                  <a:pos x="173" y="67"/>
                </a:cxn>
                <a:cxn ang="0">
                  <a:pos x="116" y="53"/>
                </a:cxn>
                <a:cxn ang="0">
                  <a:pos x="79" y="45"/>
                </a:cxn>
                <a:cxn ang="0">
                  <a:pos x="51" y="40"/>
                </a:cxn>
                <a:cxn ang="0">
                  <a:pos x="25" y="35"/>
                </a:cxn>
                <a:cxn ang="0">
                  <a:pos x="13" y="32"/>
                </a:cxn>
                <a:cxn ang="0">
                  <a:pos x="8" y="27"/>
                </a:cxn>
                <a:cxn ang="0">
                  <a:pos x="5" y="22"/>
                </a:cxn>
                <a:cxn ang="0">
                  <a:pos x="1" y="12"/>
                </a:cxn>
                <a:cxn ang="0">
                  <a:pos x="0" y="0"/>
                </a:cxn>
                <a:cxn ang="0">
                  <a:pos x="10" y="12"/>
                </a:cxn>
                <a:cxn ang="0">
                  <a:pos x="20" y="19"/>
                </a:cxn>
                <a:cxn ang="0">
                  <a:pos x="28" y="24"/>
                </a:cxn>
                <a:cxn ang="0">
                  <a:pos x="46" y="29"/>
                </a:cxn>
                <a:cxn ang="0">
                  <a:pos x="76" y="34"/>
                </a:cxn>
                <a:cxn ang="0">
                  <a:pos x="89" y="35"/>
                </a:cxn>
                <a:cxn ang="0">
                  <a:pos x="104" y="38"/>
                </a:cxn>
              </a:cxnLst>
              <a:rect l="0" t="0" r="r" b="b"/>
              <a:pathLst>
                <a:path w="259" h="70">
                  <a:moveTo>
                    <a:pt x="104" y="38"/>
                  </a:moveTo>
                  <a:lnTo>
                    <a:pt x="114" y="37"/>
                  </a:lnTo>
                  <a:lnTo>
                    <a:pt x="131" y="40"/>
                  </a:lnTo>
                  <a:lnTo>
                    <a:pt x="158" y="47"/>
                  </a:lnTo>
                  <a:lnTo>
                    <a:pt x="171" y="50"/>
                  </a:lnTo>
                  <a:lnTo>
                    <a:pt x="184" y="52"/>
                  </a:lnTo>
                  <a:lnTo>
                    <a:pt x="203" y="55"/>
                  </a:lnTo>
                  <a:lnTo>
                    <a:pt x="216" y="55"/>
                  </a:lnTo>
                  <a:lnTo>
                    <a:pt x="226" y="53"/>
                  </a:lnTo>
                  <a:lnTo>
                    <a:pt x="241" y="47"/>
                  </a:lnTo>
                  <a:lnTo>
                    <a:pt x="254" y="37"/>
                  </a:lnTo>
                  <a:lnTo>
                    <a:pt x="259" y="20"/>
                  </a:lnTo>
                  <a:lnTo>
                    <a:pt x="259" y="32"/>
                  </a:lnTo>
                  <a:lnTo>
                    <a:pt x="254" y="40"/>
                  </a:lnTo>
                  <a:lnTo>
                    <a:pt x="244" y="52"/>
                  </a:lnTo>
                  <a:lnTo>
                    <a:pt x="234" y="62"/>
                  </a:lnTo>
                  <a:lnTo>
                    <a:pt x="223" y="68"/>
                  </a:lnTo>
                  <a:lnTo>
                    <a:pt x="213" y="70"/>
                  </a:lnTo>
                  <a:lnTo>
                    <a:pt x="198" y="70"/>
                  </a:lnTo>
                  <a:lnTo>
                    <a:pt x="173" y="67"/>
                  </a:lnTo>
                  <a:lnTo>
                    <a:pt x="116" y="53"/>
                  </a:lnTo>
                  <a:lnTo>
                    <a:pt x="79" y="45"/>
                  </a:lnTo>
                  <a:lnTo>
                    <a:pt x="51" y="40"/>
                  </a:lnTo>
                  <a:lnTo>
                    <a:pt x="25" y="35"/>
                  </a:lnTo>
                  <a:lnTo>
                    <a:pt x="13" y="32"/>
                  </a:lnTo>
                  <a:lnTo>
                    <a:pt x="8" y="27"/>
                  </a:lnTo>
                  <a:lnTo>
                    <a:pt x="5" y="22"/>
                  </a:lnTo>
                  <a:lnTo>
                    <a:pt x="1" y="12"/>
                  </a:lnTo>
                  <a:lnTo>
                    <a:pt x="0" y="0"/>
                  </a:lnTo>
                  <a:lnTo>
                    <a:pt x="10" y="12"/>
                  </a:lnTo>
                  <a:lnTo>
                    <a:pt x="20" y="19"/>
                  </a:lnTo>
                  <a:lnTo>
                    <a:pt x="28" y="24"/>
                  </a:lnTo>
                  <a:lnTo>
                    <a:pt x="46" y="29"/>
                  </a:lnTo>
                  <a:lnTo>
                    <a:pt x="76" y="34"/>
                  </a:lnTo>
                  <a:lnTo>
                    <a:pt x="89" y="35"/>
                  </a:lnTo>
                  <a:lnTo>
                    <a:pt x="104" y="38"/>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37" name="Freeform 33"/>
            <p:cNvSpPr>
              <a:spLocks/>
            </p:cNvSpPr>
            <p:nvPr/>
          </p:nvSpPr>
          <p:spPr bwMode="auto">
            <a:xfrm>
              <a:off x="1525" y="2153"/>
              <a:ext cx="130" cy="35"/>
            </a:xfrm>
            <a:custGeom>
              <a:avLst/>
              <a:gdLst/>
              <a:ahLst/>
              <a:cxnLst>
                <a:cxn ang="0">
                  <a:pos x="104" y="38"/>
                </a:cxn>
                <a:cxn ang="0">
                  <a:pos x="114" y="37"/>
                </a:cxn>
                <a:cxn ang="0">
                  <a:pos x="131" y="40"/>
                </a:cxn>
                <a:cxn ang="0">
                  <a:pos x="158" y="47"/>
                </a:cxn>
                <a:cxn ang="0">
                  <a:pos x="171" y="50"/>
                </a:cxn>
                <a:cxn ang="0">
                  <a:pos x="184" y="52"/>
                </a:cxn>
                <a:cxn ang="0">
                  <a:pos x="203" y="55"/>
                </a:cxn>
                <a:cxn ang="0">
                  <a:pos x="216" y="55"/>
                </a:cxn>
                <a:cxn ang="0">
                  <a:pos x="226" y="53"/>
                </a:cxn>
                <a:cxn ang="0">
                  <a:pos x="241" y="47"/>
                </a:cxn>
                <a:cxn ang="0">
                  <a:pos x="254" y="37"/>
                </a:cxn>
                <a:cxn ang="0">
                  <a:pos x="259" y="20"/>
                </a:cxn>
                <a:cxn ang="0">
                  <a:pos x="259" y="32"/>
                </a:cxn>
                <a:cxn ang="0">
                  <a:pos x="254" y="40"/>
                </a:cxn>
                <a:cxn ang="0">
                  <a:pos x="244" y="52"/>
                </a:cxn>
                <a:cxn ang="0">
                  <a:pos x="234" y="62"/>
                </a:cxn>
                <a:cxn ang="0">
                  <a:pos x="223" y="68"/>
                </a:cxn>
                <a:cxn ang="0">
                  <a:pos x="213" y="70"/>
                </a:cxn>
                <a:cxn ang="0">
                  <a:pos x="198" y="70"/>
                </a:cxn>
                <a:cxn ang="0">
                  <a:pos x="173" y="67"/>
                </a:cxn>
                <a:cxn ang="0">
                  <a:pos x="116" y="53"/>
                </a:cxn>
                <a:cxn ang="0">
                  <a:pos x="79" y="45"/>
                </a:cxn>
                <a:cxn ang="0">
                  <a:pos x="51" y="40"/>
                </a:cxn>
                <a:cxn ang="0">
                  <a:pos x="25" y="35"/>
                </a:cxn>
                <a:cxn ang="0">
                  <a:pos x="13" y="32"/>
                </a:cxn>
                <a:cxn ang="0">
                  <a:pos x="8" y="27"/>
                </a:cxn>
                <a:cxn ang="0">
                  <a:pos x="5" y="22"/>
                </a:cxn>
                <a:cxn ang="0">
                  <a:pos x="1" y="12"/>
                </a:cxn>
                <a:cxn ang="0">
                  <a:pos x="0" y="0"/>
                </a:cxn>
                <a:cxn ang="0">
                  <a:pos x="10" y="12"/>
                </a:cxn>
                <a:cxn ang="0">
                  <a:pos x="20" y="19"/>
                </a:cxn>
                <a:cxn ang="0">
                  <a:pos x="28" y="24"/>
                </a:cxn>
                <a:cxn ang="0">
                  <a:pos x="46" y="29"/>
                </a:cxn>
                <a:cxn ang="0">
                  <a:pos x="76" y="34"/>
                </a:cxn>
                <a:cxn ang="0">
                  <a:pos x="89" y="35"/>
                </a:cxn>
                <a:cxn ang="0">
                  <a:pos x="104" y="38"/>
                </a:cxn>
              </a:cxnLst>
              <a:rect l="0" t="0" r="r" b="b"/>
              <a:pathLst>
                <a:path w="259" h="70">
                  <a:moveTo>
                    <a:pt x="104" y="38"/>
                  </a:moveTo>
                  <a:lnTo>
                    <a:pt x="114" y="37"/>
                  </a:lnTo>
                  <a:lnTo>
                    <a:pt x="131" y="40"/>
                  </a:lnTo>
                  <a:lnTo>
                    <a:pt x="158" y="47"/>
                  </a:lnTo>
                  <a:lnTo>
                    <a:pt x="171" y="50"/>
                  </a:lnTo>
                  <a:lnTo>
                    <a:pt x="184" y="52"/>
                  </a:lnTo>
                  <a:lnTo>
                    <a:pt x="203" y="55"/>
                  </a:lnTo>
                  <a:lnTo>
                    <a:pt x="216" y="55"/>
                  </a:lnTo>
                  <a:lnTo>
                    <a:pt x="226" y="53"/>
                  </a:lnTo>
                  <a:lnTo>
                    <a:pt x="241" y="47"/>
                  </a:lnTo>
                  <a:lnTo>
                    <a:pt x="254" y="37"/>
                  </a:lnTo>
                  <a:lnTo>
                    <a:pt x="259" y="20"/>
                  </a:lnTo>
                  <a:lnTo>
                    <a:pt x="259" y="32"/>
                  </a:lnTo>
                  <a:lnTo>
                    <a:pt x="254" y="40"/>
                  </a:lnTo>
                  <a:lnTo>
                    <a:pt x="244" y="52"/>
                  </a:lnTo>
                  <a:lnTo>
                    <a:pt x="234" y="62"/>
                  </a:lnTo>
                  <a:lnTo>
                    <a:pt x="223" y="68"/>
                  </a:lnTo>
                  <a:lnTo>
                    <a:pt x="213" y="70"/>
                  </a:lnTo>
                  <a:lnTo>
                    <a:pt x="198" y="70"/>
                  </a:lnTo>
                  <a:lnTo>
                    <a:pt x="173" y="67"/>
                  </a:lnTo>
                  <a:lnTo>
                    <a:pt x="116" y="53"/>
                  </a:lnTo>
                  <a:lnTo>
                    <a:pt x="79" y="45"/>
                  </a:lnTo>
                  <a:lnTo>
                    <a:pt x="51" y="40"/>
                  </a:lnTo>
                  <a:lnTo>
                    <a:pt x="25" y="35"/>
                  </a:lnTo>
                  <a:lnTo>
                    <a:pt x="13" y="32"/>
                  </a:lnTo>
                  <a:lnTo>
                    <a:pt x="8" y="27"/>
                  </a:lnTo>
                  <a:lnTo>
                    <a:pt x="5" y="22"/>
                  </a:lnTo>
                  <a:lnTo>
                    <a:pt x="1" y="12"/>
                  </a:lnTo>
                  <a:lnTo>
                    <a:pt x="0" y="0"/>
                  </a:lnTo>
                  <a:lnTo>
                    <a:pt x="10" y="12"/>
                  </a:lnTo>
                  <a:lnTo>
                    <a:pt x="20" y="19"/>
                  </a:lnTo>
                  <a:lnTo>
                    <a:pt x="28" y="24"/>
                  </a:lnTo>
                  <a:lnTo>
                    <a:pt x="46" y="29"/>
                  </a:lnTo>
                  <a:lnTo>
                    <a:pt x="76" y="34"/>
                  </a:lnTo>
                  <a:lnTo>
                    <a:pt x="89" y="35"/>
                  </a:lnTo>
                  <a:lnTo>
                    <a:pt x="104" y="38"/>
                  </a:lnTo>
                  <a:close/>
                </a:path>
              </a:pathLst>
            </a:custGeom>
            <a:solidFill>
              <a:schemeClr val="accent2"/>
            </a:solidFill>
            <a:ln w="1588">
              <a:solidFill>
                <a:srgbClr val="876B4C"/>
              </a:solidFill>
              <a:prstDash val="solid"/>
              <a:round/>
              <a:headEnd/>
              <a:tailEnd/>
            </a:ln>
          </p:spPr>
          <p:txBody>
            <a:bodyPr/>
            <a:lstStyle/>
            <a:p>
              <a:pPr>
                <a:defRPr/>
              </a:pPr>
              <a:endParaRPr lang="en-US">
                <a:solidFill>
                  <a:prstClr val="black"/>
                </a:solidFill>
                <a:latin typeface="Calibri"/>
              </a:endParaRPr>
            </a:p>
          </p:txBody>
        </p:sp>
        <p:sp>
          <p:nvSpPr>
            <p:cNvPr id="38" name="Freeform 34"/>
            <p:cNvSpPr>
              <a:spLocks/>
            </p:cNvSpPr>
            <p:nvPr/>
          </p:nvSpPr>
          <p:spPr bwMode="auto">
            <a:xfrm>
              <a:off x="1534" y="2157"/>
              <a:ext cx="52" cy="12"/>
            </a:xfrm>
            <a:custGeom>
              <a:avLst/>
              <a:gdLst/>
              <a:ahLst/>
              <a:cxnLst>
                <a:cxn ang="0">
                  <a:pos x="40" y="13"/>
                </a:cxn>
                <a:cxn ang="0">
                  <a:pos x="48" y="8"/>
                </a:cxn>
                <a:cxn ang="0">
                  <a:pos x="55" y="6"/>
                </a:cxn>
                <a:cxn ang="0">
                  <a:pos x="68" y="6"/>
                </a:cxn>
                <a:cxn ang="0">
                  <a:pos x="87" y="11"/>
                </a:cxn>
                <a:cxn ang="0">
                  <a:pos x="105" y="16"/>
                </a:cxn>
                <a:cxn ang="0">
                  <a:pos x="100" y="21"/>
                </a:cxn>
                <a:cxn ang="0">
                  <a:pos x="93" y="23"/>
                </a:cxn>
                <a:cxn ang="0">
                  <a:pos x="83" y="23"/>
                </a:cxn>
                <a:cxn ang="0">
                  <a:pos x="65" y="20"/>
                </a:cxn>
                <a:cxn ang="0">
                  <a:pos x="48" y="16"/>
                </a:cxn>
                <a:cxn ang="0">
                  <a:pos x="24" y="10"/>
                </a:cxn>
                <a:cxn ang="0">
                  <a:pos x="12" y="6"/>
                </a:cxn>
                <a:cxn ang="0">
                  <a:pos x="0" y="0"/>
                </a:cxn>
                <a:cxn ang="0">
                  <a:pos x="40" y="13"/>
                </a:cxn>
              </a:cxnLst>
              <a:rect l="0" t="0" r="r" b="b"/>
              <a:pathLst>
                <a:path w="105" h="23">
                  <a:moveTo>
                    <a:pt x="40" y="13"/>
                  </a:moveTo>
                  <a:lnTo>
                    <a:pt x="48" y="8"/>
                  </a:lnTo>
                  <a:lnTo>
                    <a:pt x="55" y="6"/>
                  </a:lnTo>
                  <a:lnTo>
                    <a:pt x="68" y="6"/>
                  </a:lnTo>
                  <a:lnTo>
                    <a:pt x="87" y="11"/>
                  </a:lnTo>
                  <a:lnTo>
                    <a:pt x="105" y="16"/>
                  </a:lnTo>
                  <a:lnTo>
                    <a:pt x="100" y="21"/>
                  </a:lnTo>
                  <a:lnTo>
                    <a:pt x="93" y="23"/>
                  </a:lnTo>
                  <a:lnTo>
                    <a:pt x="83" y="23"/>
                  </a:lnTo>
                  <a:lnTo>
                    <a:pt x="65" y="20"/>
                  </a:lnTo>
                  <a:lnTo>
                    <a:pt x="48" y="16"/>
                  </a:lnTo>
                  <a:lnTo>
                    <a:pt x="24" y="10"/>
                  </a:lnTo>
                  <a:lnTo>
                    <a:pt x="12" y="6"/>
                  </a:lnTo>
                  <a:lnTo>
                    <a:pt x="0" y="0"/>
                  </a:lnTo>
                  <a:lnTo>
                    <a:pt x="40" y="13"/>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39" name="Freeform 35"/>
            <p:cNvSpPr>
              <a:spLocks/>
            </p:cNvSpPr>
            <p:nvPr/>
          </p:nvSpPr>
          <p:spPr bwMode="auto">
            <a:xfrm>
              <a:off x="1534" y="2157"/>
              <a:ext cx="52" cy="12"/>
            </a:xfrm>
            <a:custGeom>
              <a:avLst/>
              <a:gdLst/>
              <a:ahLst/>
              <a:cxnLst>
                <a:cxn ang="0">
                  <a:pos x="40" y="13"/>
                </a:cxn>
                <a:cxn ang="0">
                  <a:pos x="48" y="8"/>
                </a:cxn>
                <a:cxn ang="0">
                  <a:pos x="55" y="6"/>
                </a:cxn>
                <a:cxn ang="0">
                  <a:pos x="68" y="6"/>
                </a:cxn>
                <a:cxn ang="0">
                  <a:pos x="87" y="11"/>
                </a:cxn>
                <a:cxn ang="0">
                  <a:pos x="105" y="16"/>
                </a:cxn>
                <a:cxn ang="0">
                  <a:pos x="100" y="21"/>
                </a:cxn>
                <a:cxn ang="0">
                  <a:pos x="93" y="23"/>
                </a:cxn>
                <a:cxn ang="0">
                  <a:pos x="83" y="23"/>
                </a:cxn>
                <a:cxn ang="0">
                  <a:pos x="65" y="20"/>
                </a:cxn>
                <a:cxn ang="0">
                  <a:pos x="48" y="16"/>
                </a:cxn>
                <a:cxn ang="0">
                  <a:pos x="24" y="10"/>
                </a:cxn>
                <a:cxn ang="0">
                  <a:pos x="12" y="6"/>
                </a:cxn>
                <a:cxn ang="0">
                  <a:pos x="0" y="0"/>
                </a:cxn>
                <a:cxn ang="0">
                  <a:pos x="40" y="13"/>
                </a:cxn>
              </a:cxnLst>
              <a:rect l="0" t="0" r="r" b="b"/>
              <a:pathLst>
                <a:path w="105" h="23">
                  <a:moveTo>
                    <a:pt x="40" y="13"/>
                  </a:moveTo>
                  <a:lnTo>
                    <a:pt x="48" y="8"/>
                  </a:lnTo>
                  <a:lnTo>
                    <a:pt x="55" y="6"/>
                  </a:lnTo>
                  <a:lnTo>
                    <a:pt x="68" y="6"/>
                  </a:lnTo>
                  <a:lnTo>
                    <a:pt x="87" y="11"/>
                  </a:lnTo>
                  <a:lnTo>
                    <a:pt x="105" y="16"/>
                  </a:lnTo>
                  <a:lnTo>
                    <a:pt x="100" y="21"/>
                  </a:lnTo>
                  <a:lnTo>
                    <a:pt x="93" y="23"/>
                  </a:lnTo>
                  <a:lnTo>
                    <a:pt x="83" y="23"/>
                  </a:lnTo>
                  <a:lnTo>
                    <a:pt x="65" y="20"/>
                  </a:lnTo>
                  <a:lnTo>
                    <a:pt x="48" y="16"/>
                  </a:lnTo>
                  <a:lnTo>
                    <a:pt x="24" y="10"/>
                  </a:lnTo>
                  <a:lnTo>
                    <a:pt x="12" y="6"/>
                  </a:lnTo>
                  <a:lnTo>
                    <a:pt x="0" y="0"/>
                  </a:lnTo>
                  <a:lnTo>
                    <a:pt x="40" y="13"/>
                  </a:lnTo>
                  <a:close/>
                </a:path>
              </a:pathLst>
            </a:custGeom>
            <a:solidFill>
              <a:srgbClr val="800000"/>
            </a:solidFill>
            <a:ln w="3175">
              <a:solidFill>
                <a:srgbClr val="775432"/>
              </a:solidFill>
              <a:prstDash val="solid"/>
              <a:round/>
              <a:headEnd/>
              <a:tailEnd/>
            </a:ln>
          </p:spPr>
          <p:txBody>
            <a:bodyPr/>
            <a:lstStyle/>
            <a:p>
              <a:pPr>
                <a:defRPr/>
              </a:pPr>
              <a:endParaRPr lang="en-US">
                <a:solidFill>
                  <a:prstClr val="black"/>
                </a:solidFill>
                <a:latin typeface="Calibri"/>
              </a:endParaRPr>
            </a:p>
          </p:txBody>
        </p:sp>
        <p:sp>
          <p:nvSpPr>
            <p:cNvPr id="40" name="Freeform 36"/>
            <p:cNvSpPr>
              <a:spLocks/>
            </p:cNvSpPr>
            <p:nvPr/>
          </p:nvSpPr>
          <p:spPr bwMode="auto">
            <a:xfrm>
              <a:off x="1605" y="2143"/>
              <a:ext cx="49" cy="32"/>
            </a:xfrm>
            <a:custGeom>
              <a:avLst/>
              <a:gdLst/>
              <a:ahLst/>
              <a:cxnLst>
                <a:cxn ang="0">
                  <a:pos x="97" y="20"/>
                </a:cxn>
                <a:cxn ang="0">
                  <a:pos x="80" y="17"/>
                </a:cxn>
                <a:cxn ang="0">
                  <a:pos x="72" y="14"/>
                </a:cxn>
                <a:cxn ang="0">
                  <a:pos x="64" y="9"/>
                </a:cxn>
                <a:cxn ang="0">
                  <a:pos x="62" y="12"/>
                </a:cxn>
                <a:cxn ang="0">
                  <a:pos x="70" y="19"/>
                </a:cxn>
                <a:cxn ang="0">
                  <a:pos x="85" y="24"/>
                </a:cxn>
                <a:cxn ang="0">
                  <a:pos x="99" y="29"/>
                </a:cxn>
                <a:cxn ang="0">
                  <a:pos x="97" y="34"/>
                </a:cxn>
                <a:cxn ang="0">
                  <a:pos x="92" y="29"/>
                </a:cxn>
                <a:cxn ang="0">
                  <a:pos x="82" y="24"/>
                </a:cxn>
                <a:cxn ang="0">
                  <a:pos x="64" y="20"/>
                </a:cxn>
                <a:cxn ang="0">
                  <a:pos x="55" y="17"/>
                </a:cxn>
                <a:cxn ang="0">
                  <a:pos x="49" y="10"/>
                </a:cxn>
                <a:cxn ang="0">
                  <a:pos x="49" y="15"/>
                </a:cxn>
                <a:cxn ang="0">
                  <a:pos x="54" y="20"/>
                </a:cxn>
                <a:cxn ang="0">
                  <a:pos x="64" y="24"/>
                </a:cxn>
                <a:cxn ang="0">
                  <a:pos x="74" y="27"/>
                </a:cxn>
                <a:cxn ang="0">
                  <a:pos x="85" y="30"/>
                </a:cxn>
                <a:cxn ang="0">
                  <a:pos x="90" y="34"/>
                </a:cxn>
                <a:cxn ang="0">
                  <a:pos x="94" y="39"/>
                </a:cxn>
                <a:cxn ang="0">
                  <a:pos x="87" y="49"/>
                </a:cxn>
                <a:cxn ang="0">
                  <a:pos x="89" y="45"/>
                </a:cxn>
                <a:cxn ang="0">
                  <a:pos x="89" y="40"/>
                </a:cxn>
                <a:cxn ang="0">
                  <a:pos x="84" y="35"/>
                </a:cxn>
                <a:cxn ang="0">
                  <a:pos x="72" y="30"/>
                </a:cxn>
                <a:cxn ang="0">
                  <a:pos x="55" y="24"/>
                </a:cxn>
                <a:cxn ang="0">
                  <a:pos x="45" y="20"/>
                </a:cxn>
                <a:cxn ang="0">
                  <a:pos x="39" y="15"/>
                </a:cxn>
                <a:cxn ang="0">
                  <a:pos x="37" y="17"/>
                </a:cxn>
                <a:cxn ang="0">
                  <a:pos x="47" y="27"/>
                </a:cxn>
                <a:cxn ang="0">
                  <a:pos x="54" y="30"/>
                </a:cxn>
                <a:cxn ang="0">
                  <a:pos x="60" y="30"/>
                </a:cxn>
                <a:cxn ang="0">
                  <a:pos x="57" y="37"/>
                </a:cxn>
                <a:cxn ang="0">
                  <a:pos x="55" y="42"/>
                </a:cxn>
                <a:cxn ang="0">
                  <a:pos x="57" y="44"/>
                </a:cxn>
                <a:cxn ang="0">
                  <a:pos x="69" y="49"/>
                </a:cxn>
                <a:cxn ang="0">
                  <a:pos x="75" y="49"/>
                </a:cxn>
                <a:cxn ang="0">
                  <a:pos x="80" y="49"/>
                </a:cxn>
                <a:cxn ang="0">
                  <a:pos x="77" y="54"/>
                </a:cxn>
                <a:cxn ang="0">
                  <a:pos x="69" y="60"/>
                </a:cxn>
                <a:cxn ang="0">
                  <a:pos x="60" y="63"/>
                </a:cxn>
                <a:cxn ang="0">
                  <a:pos x="30" y="54"/>
                </a:cxn>
                <a:cxn ang="0">
                  <a:pos x="27" y="57"/>
                </a:cxn>
                <a:cxn ang="0">
                  <a:pos x="17" y="60"/>
                </a:cxn>
                <a:cxn ang="0">
                  <a:pos x="12" y="60"/>
                </a:cxn>
                <a:cxn ang="0">
                  <a:pos x="9" y="58"/>
                </a:cxn>
                <a:cxn ang="0">
                  <a:pos x="2" y="54"/>
                </a:cxn>
                <a:cxn ang="0">
                  <a:pos x="0" y="49"/>
                </a:cxn>
                <a:cxn ang="0">
                  <a:pos x="4" y="40"/>
                </a:cxn>
                <a:cxn ang="0">
                  <a:pos x="7" y="32"/>
                </a:cxn>
                <a:cxn ang="0">
                  <a:pos x="17" y="19"/>
                </a:cxn>
                <a:cxn ang="0">
                  <a:pos x="27" y="10"/>
                </a:cxn>
                <a:cxn ang="0">
                  <a:pos x="42" y="2"/>
                </a:cxn>
                <a:cxn ang="0">
                  <a:pos x="50" y="0"/>
                </a:cxn>
                <a:cxn ang="0">
                  <a:pos x="57" y="0"/>
                </a:cxn>
                <a:cxn ang="0">
                  <a:pos x="67" y="7"/>
                </a:cxn>
                <a:cxn ang="0">
                  <a:pos x="82" y="15"/>
                </a:cxn>
                <a:cxn ang="0">
                  <a:pos x="97" y="20"/>
                </a:cxn>
              </a:cxnLst>
              <a:rect l="0" t="0" r="r" b="b"/>
              <a:pathLst>
                <a:path w="99" h="63">
                  <a:moveTo>
                    <a:pt x="97" y="20"/>
                  </a:moveTo>
                  <a:lnTo>
                    <a:pt x="80" y="17"/>
                  </a:lnTo>
                  <a:lnTo>
                    <a:pt x="72" y="14"/>
                  </a:lnTo>
                  <a:lnTo>
                    <a:pt x="64" y="9"/>
                  </a:lnTo>
                  <a:lnTo>
                    <a:pt x="62" y="12"/>
                  </a:lnTo>
                  <a:lnTo>
                    <a:pt x="70" y="19"/>
                  </a:lnTo>
                  <a:lnTo>
                    <a:pt x="85" y="24"/>
                  </a:lnTo>
                  <a:lnTo>
                    <a:pt x="99" y="29"/>
                  </a:lnTo>
                  <a:lnTo>
                    <a:pt x="97" y="34"/>
                  </a:lnTo>
                  <a:lnTo>
                    <a:pt x="92" y="29"/>
                  </a:lnTo>
                  <a:lnTo>
                    <a:pt x="82" y="24"/>
                  </a:lnTo>
                  <a:lnTo>
                    <a:pt x="64" y="20"/>
                  </a:lnTo>
                  <a:lnTo>
                    <a:pt x="55" y="17"/>
                  </a:lnTo>
                  <a:lnTo>
                    <a:pt x="49" y="10"/>
                  </a:lnTo>
                  <a:lnTo>
                    <a:pt x="49" y="15"/>
                  </a:lnTo>
                  <a:lnTo>
                    <a:pt x="54" y="20"/>
                  </a:lnTo>
                  <a:lnTo>
                    <a:pt x="64" y="24"/>
                  </a:lnTo>
                  <a:lnTo>
                    <a:pt x="74" y="27"/>
                  </a:lnTo>
                  <a:lnTo>
                    <a:pt x="85" y="30"/>
                  </a:lnTo>
                  <a:lnTo>
                    <a:pt x="90" y="34"/>
                  </a:lnTo>
                  <a:lnTo>
                    <a:pt x="94" y="39"/>
                  </a:lnTo>
                  <a:lnTo>
                    <a:pt x="87" y="49"/>
                  </a:lnTo>
                  <a:lnTo>
                    <a:pt x="89" y="45"/>
                  </a:lnTo>
                  <a:lnTo>
                    <a:pt x="89" y="40"/>
                  </a:lnTo>
                  <a:lnTo>
                    <a:pt x="84" y="35"/>
                  </a:lnTo>
                  <a:lnTo>
                    <a:pt x="72" y="30"/>
                  </a:lnTo>
                  <a:lnTo>
                    <a:pt x="55" y="24"/>
                  </a:lnTo>
                  <a:lnTo>
                    <a:pt x="45" y="20"/>
                  </a:lnTo>
                  <a:lnTo>
                    <a:pt x="39" y="15"/>
                  </a:lnTo>
                  <a:lnTo>
                    <a:pt x="37" y="17"/>
                  </a:lnTo>
                  <a:lnTo>
                    <a:pt x="47" y="27"/>
                  </a:lnTo>
                  <a:lnTo>
                    <a:pt x="54" y="30"/>
                  </a:lnTo>
                  <a:lnTo>
                    <a:pt x="60" y="30"/>
                  </a:lnTo>
                  <a:lnTo>
                    <a:pt x="57" y="37"/>
                  </a:lnTo>
                  <a:lnTo>
                    <a:pt x="55" y="42"/>
                  </a:lnTo>
                  <a:lnTo>
                    <a:pt x="57" y="44"/>
                  </a:lnTo>
                  <a:lnTo>
                    <a:pt x="69" y="49"/>
                  </a:lnTo>
                  <a:lnTo>
                    <a:pt x="75" y="49"/>
                  </a:lnTo>
                  <a:lnTo>
                    <a:pt x="80" y="49"/>
                  </a:lnTo>
                  <a:lnTo>
                    <a:pt x="77" y="54"/>
                  </a:lnTo>
                  <a:lnTo>
                    <a:pt x="69" y="60"/>
                  </a:lnTo>
                  <a:lnTo>
                    <a:pt x="60" y="63"/>
                  </a:lnTo>
                  <a:lnTo>
                    <a:pt x="30" y="54"/>
                  </a:lnTo>
                  <a:lnTo>
                    <a:pt x="27" y="57"/>
                  </a:lnTo>
                  <a:lnTo>
                    <a:pt x="17" y="60"/>
                  </a:lnTo>
                  <a:lnTo>
                    <a:pt x="12" y="60"/>
                  </a:lnTo>
                  <a:lnTo>
                    <a:pt x="9" y="58"/>
                  </a:lnTo>
                  <a:lnTo>
                    <a:pt x="2" y="54"/>
                  </a:lnTo>
                  <a:lnTo>
                    <a:pt x="0" y="49"/>
                  </a:lnTo>
                  <a:lnTo>
                    <a:pt x="4" y="40"/>
                  </a:lnTo>
                  <a:lnTo>
                    <a:pt x="7" y="32"/>
                  </a:lnTo>
                  <a:lnTo>
                    <a:pt x="17" y="19"/>
                  </a:lnTo>
                  <a:lnTo>
                    <a:pt x="27" y="10"/>
                  </a:lnTo>
                  <a:lnTo>
                    <a:pt x="42" y="2"/>
                  </a:lnTo>
                  <a:lnTo>
                    <a:pt x="50" y="0"/>
                  </a:lnTo>
                  <a:lnTo>
                    <a:pt x="57" y="0"/>
                  </a:lnTo>
                  <a:lnTo>
                    <a:pt x="67" y="7"/>
                  </a:lnTo>
                  <a:lnTo>
                    <a:pt x="82" y="15"/>
                  </a:lnTo>
                  <a:lnTo>
                    <a:pt x="97" y="2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41" name="Freeform 37"/>
            <p:cNvSpPr>
              <a:spLocks/>
            </p:cNvSpPr>
            <p:nvPr/>
          </p:nvSpPr>
          <p:spPr bwMode="auto">
            <a:xfrm>
              <a:off x="1605" y="2143"/>
              <a:ext cx="49" cy="32"/>
            </a:xfrm>
            <a:custGeom>
              <a:avLst/>
              <a:gdLst/>
              <a:ahLst/>
              <a:cxnLst>
                <a:cxn ang="0">
                  <a:pos x="97" y="20"/>
                </a:cxn>
                <a:cxn ang="0">
                  <a:pos x="80" y="17"/>
                </a:cxn>
                <a:cxn ang="0">
                  <a:pos x="72" y="14"/>
                </a:cxn>
                <a:cxn ang="0">
                  <a:pos x="64" y="9"/>
                </a:cxn>
                <a:cxn ang="0">
                  <a:pos x="62" y="12"/>
                </a:cxn>
                <a:cxn ang="0">
                  <a:pos x="70" y="19"/>
                </a:cxn>
                <a:cxn ang="0">
                  <a:pos x="85" y="24"/>
                </a:cxn>
                <a:cxn ang="0">
                  <a:pos x="99" y="29"/>
                </a:cxn>
                <a:cxn ang="0">
                  <a:pos x="97" y="34"/>
                </a:cxn>
                <a:cxn ang="0">
                  <a:pos x="92" y="29"/>
                </a:cxn>
                <a:cxn ang="0">
                  <a:pos x="82" y="24"/>
                </a:cxn>
                <a:cxn ang="0">
                  <a:pos x="64" y="20"/>
                </a:cxn>
                <a:cxn ang="0">
                  <a:pos x="55" y="17"/>
                </a:cxn>
                <a:cxn ang="0">
                  <a:pos x="49" y="10"/>
                </a:cxn>
                <a:cxn ang="0">
                  <a:pos x="49" y="15"/>
                </a:cxn>
                <a:cxn ang="0">
                  <a:pos x="54" y="20"/>
                </a:cxn>
                <a:cxn ang="0">
                  <a:pos x="64" y="24"/>
                </a:cxn>
                <a:cxn ang="0">
                  <a:pos x="74" y="27"/>
                </a:cxn>
                <a:cxn ang="0">
                  <a:pos x="85" y="30"/>
                </a:cxn>
                <a:cxn ang="0">
                  <a:pos x="90" y="34"/>
                </a:cxn>
                <a:cxn ang="0">
                  <a:pos x="94" y="39"/>
                </a:cxn>
                <a:cxn ang="0">
                  <a:pos x="87" y="49"/>
                </a:cxn>
                <a:cxn ang="0">
                  <a:pos x="89" y="45"/>
                </a:cxn>
                <a:cxn ang="0">
                  <a:pos x="89" y="40"/>
                </a:cxn>
                <a:cxn ang="0">
                  <a:pos x="84" y="35"/>
                </a:cxn>
                <a:cxn ang="0">
                  <a:pos x="72" y="30"/>
                </a:cxn>
                <a:cxn ang="0">
                  <a:pos x="55" y="24"/>
                </a:cxn>
                <a:cxn ang="0">
                  <a:pos x="45" y="20"/>
                </a:cxn>
                <a:cxn ang="0">
                  <a:pos x="39" y="15"/>
                </a:cxn>
                <a:cxn ang="0">
                  <a:pos x="37" y="17"/>
                </a:cxn>
                <a:cxn ang="0">
                  <a:pos x="47" y="27"/>
                </a:cxn>
                <a:cxn ang="0">
                  <a:pos x="54" y="30"/>
                </a:cxn>
                <a:cxn ang="0">
                  <a:pos x="60" y="30"/>
                </a:cxn>
                <a:cxn ang="0">
                  <a:pos x="57" y="37"/>
                </a:cxn>
                <a:cxn ang="0">
                  <a:pos x="55" y="42"/>
                </a:cxn>
                <a:cxn ang="0">
                  <a:pos x="57" y="44"/>
                </a:cxn>
                <a:cxn ang="0">
                  <a:pos x="69" y="49"/>
                </a:cxn>
                <a:cxn ang="0">
                  <a:pos x="75" y="49"/>
                </a:cxn>
                <a:cxn ang="0">
                  <a:pos x="80" y="49"/>
                </a:cxn>
                <a:cxn ang="0">
                  <a:pos x="77" y="54"/>
                </a:cxn>
                <a:cxn ang="0">
                  <a:pos x="69" y="60"/>
                </a:cxn>
                <a:cxn ang="0">
                  <a:pos x="60" y="63"/>
                </a:cxn>
                <a:cxn ang="0">
                  <a:pos x="30" y="54"/>
                </a:cxn>
                <a:cxn ang="0">
                  <a:pos x="27" y="57"/>
                </a:cxn>
                <a:cxn ang="0">
                  <a:pos x="17" y="60"/>
                </a:cxn>
                <a:cxn ang="0">
                  <a:pos x="12" y="60"/>
                </a:cxn>
                <a:cxn ang="0">
                  <a:pos x="9" y="58"/>
                </a:cxn>
                <a:cxn ang="0">
                  <a:pos x="2" y="54"/>
                </a:cxn>
                <a:cxn ang="0">
                  <a:pos x="0" y="49"/>
                </a:cxn>
                <a:cxn ang="0">
                  <a:pos x="4" y="40"/>
                </a:cxn>
                <a:cxn ang="0">
                  <a:pos x="7" y="32"/>
                </a:cxn>
                <a:cxn ang="0">
                  <a:pos x="17" y="19"/>
                </a:cxn>
                <a:cxn ang="0">
                  <a:pos x="27" y="10"/>
                </a:cxn>
                <a:cxn ang="0">
                  <a:pos x="42" y="2"/>
                </a:cxn>
                <a:cxn ang="0">
                  <a:pos x="50" y="0"/>
                </a:cxn>
                <a:cxn ang="0">
                  <a:pos x="57" y="0"/>
                </a:cxn>
                <a:cxn ang="0">
                  <a:pos x="67" y="7"/>
                </a:cxn>
                <a:cxn ang="0">
                  <a:pos x="82" y="15"/>
                </a:cxn>
                <a:cxn ang="0">
                  <a:pos x="97" y="20"/>
                </a:cxn>
              </a:cxnLst>
              <a:rect l="0" t="0" r="r" b="b"/>
              <a:pathLst>
                <a:path w="99" h="63">
                  <a:moveTo>
                    <a:pt x="97" y="20"/>
                  </a:moveTo>
                  <a:lnTo>
                    <a:pt x="80" y="17"/>
                  </a:lnTo>
                  <a:lnTo>
                    <a:pt x="72" y="14"/>
                  </a:lnTo>
                  <a:lnTo>
                    <a:pt x="64" y="9"/>
                  </a:lnTo>
                  <a:lnTo>
                    <a:pt x="62" y="12"/>
                  </a:lnTo>
                  <a:lnTo>
                    <a:pt x="70" y="19"/>
                  </a:lnTo>
                  <a:lnTo>
                    <a:pt x="85" y="24"/>
                  </a:lnTo>
                  <a:lnTo>
                    <a:pt x="99" y="29"/>
                  </a:lnTo>
                  <a:lnTo>
                    <a:pt x="97" y="34"/>
                  </a:lnTo>
                  <a:lnTo>
                    <a:pt x="92" y="29"/>
                  </a:lnTo>
                  <a:lnTo>
                    <a:pt x="82" y="24"/>
                  </a:lnTo>
                  <a:lnTo>
                    <a:pt x="64" y="20"/>
                  </a:lnTo>
                  <a:lnTo>
                    <a:pt x="55" y="17"/>
                  </a:lnTo>
                  <a:lnTo>
                    <a:pt x="49" y="10"/>
                  </a:lnTo>
                  <a:lnTo>
                    <a:pt x="49" y="15"/>
                  </a:lnTo>
                  <a:lnTo>
                    <a:pt x="54" y="20"/>
                  </a:lnTo>
                  <a:lnTo>
                    <a:pt x="64" y="24"/>
                  </a:lnTo>
                  <a:lnTo>
                    <a:pt x="74" y="27"/>
                  </a:lnTo>
                  <a:lnTo>
                    <a:pt x="85" y="30"/>
                  </a:lnTo>
                  <a:lnTo>
                    <a:pt x="90" y="34"/>
                  </a:lnTo>
                  <a:lnTo>
                    <a:pt x="94" y="39"/>
                  </a:lnTo>
                  <a:lnTo>
                    <a:pt x="87" y="49"/>
                  </a:lnTo>
                  <a:lnTo>
                    <a:pt x="89" y="45"/>
                  </a:lnTo>
                  <a:lnTo>
                    <a:pt x="89" y="40"/>
                  </a:lnTo>
                  <a:lnTo>
                    <a:pt x="84" y="35"/>
                  </a:lnTo>
                  <a:lnTo>
                    <a:pt x="72" y="30"/>
                  </a:lnTo>
                  <a:lnTo>
                    <a:pt x="55" y="24"/>
                  </a:lnTo>
                  <a:lnTo>
                    <a:pt x="45" y="20"/>
                  </a:lnTo>
                  <a:lnTo>
                    <a:pt x="39" y="15"/>
                  </a:lnTo>
                  <a:lnTo>
                    <a:pt x="37" y="17"/>
                  </a:lnTo>
                  <a:lnTo>
                    <a:pt x="47" y="27"/>
                  </a:lnTo>
                  <a:lnTo>
                    <a:pt x="54" y="30"/>
                  </a:lnTo>
                  <a:lnTo>
                    <a:pt x="60" y="30"/>
                  </a:lnTo>
                  <a:lnTo>
                    <a:pt x="57" y="37"/>
                  </a:lnTo>
                  <a:lnTo>
                    <a:pt x="55" y="42"/>
                  </a:lnTo>
                  <a:lnTo>
                    <a:pt x="57" y="44"/>
                  </a:lnTo>
                  <a:lnTo>
                    <a:pt x="69" y="49"/>
                  </a:lnTo>
                  <a:lnTo>
                    <a:pt x="75" y="49"/>
                  </a:lnTo>
                  <a:lnTo>
                    <a:pt x="80" y="49"/>
                  </a:lnTo>
                  <a:lnTo>
                    <a:pt x="77" y="54"/>
                  </a:lnTo>
                  <a:lnTo>
                    <a:pt x="69" y="60"/>
                  </a:lnTo>
                  <a:lnTo>
                    <a:pt x="60" y="63"/>
                  </a:lnTo>
                  <a:lnTo>
                    <a:pt x="30" y="54"/>
                  </a:lnTo>
                  <a:lnTo>
                    <a:pt x="27" y="57"/>
                  </a:lnTo>
                  <a:lnTo>
                    <a:pt x="17" y="60"/>
                  </a:lnTo>
                  <a:lnTo>
                    <a:pt x="12" y="60"/>
                  </a:lnTo>
                  <a:lnTo>
                    <a:pt x="9" y="58"/>
                  </a:lnTo>
                  <a:lnTo>
                    <a:pt x="2" y="54"/>
                  </a:lnTo>
                  <a:lnTo>
                    <a:pt x="0" y="49"/>
                  </a:lnTo>
                  <a:lnTo>
                    <a:pt x="4" y="40"/>
                  </a:lnTo>
                  <a:lnTo>
                    <a:pt x="7" y="32"/>
                  </a:lnTo>
                  <a:lnTo>
                    <a:pt x="17" y="19"/>
                  </a:lnTo>
                  <a:lnTo>
                    <a:pt x="27" y="10"/>
                  </a:lnTo>
                  <a:lnTo>
                    <a:pt x="42" y="2"/>
                  </a:lnTo>
                  <a:lnTo>
                    <a:pt x="50" y="0"/>
                  </a:lnTo>
                  <a:lnTo>
                    <a:pt x="57" y="0"/>
                  </a:lnTo>
                  <a:lnTo>
                    <a:pt x="67" y="7"/>
                  </a:lnTo>
                  <a:lnTo>
                    <a:pt x="82" y="15"/>
                  </a:lnTo>
                  <a:lnTo>
                    <a:pt x="97" y="20"/>
                  </a:lnTo>
                  <a:close/>
                </a:path>
              </a:pathLst>
            </a:custGeom>
            <a:solidFill>
              <a:srgbClr val="800000"/>
            </a:solidFill>
            <a:ln w="3175">
              <a:solidFill>
                <a:srgbClr val="B26632"/>
              </a:solidFill>
              <a:prstDash val="solid"/>
              <a:round/>
              <a:headEnd/>
              <a:tailEnd/>
            </a:ln>
          </p:spPr>
          <p:txBody>
            <a:bodyPr/>
            <a:lstStyle/>
            <a:p>
              <a:pPr>
                <a:defRPr/>
              </a:pPr>
              <a:endParaRPr lang="en-US">
                <a:solidFill>
                  <a:prstClr val="black"/>
                </a:solidFill>
                <a:latin typeface="Calibri"/>
              </a:endParaRPr>
            </a:p>
          </p:txBody>
        </p:sp>
        <p:sp>
          <p:nvSpPr>
            <p:cNvPr id="42" name="Freeform 38"/>
            <p:cNvSpPr>
              <a:spLocks/>
            </p:cNvSpPr>
            <p:nvPr/>
          </p:nvSpPr>
          <p:spPr bwMode="auto">
            <a:xfrm>
              <a:off x="1634" y="2161"/>
              <a:ext cx="10" cy="5"/>
            </a:xfrm>
            <a:custGeom>
              <a:avLst/>
              <a:gdLst/>
              <a:ahLst/>
              <a:cxnLst>
                <a:cxn ang="0">
                  <a:pos x="20" y="10"/>
                </a:cxn>
                <a:cxn ang="0">
                  <a:pos x="10" y="10"/>
                </a:cxn>
                <a:cxn ang="0">
                  <a:pos x="5" y="10"/>
                </a:cxn>
                <a:cxn ang="0">
                  <a:pos x="0" y="7"/>
                </a:cxn>
                <a:cxn ang="0">
                  <a:pos x="3" y="2"/>
                </a:cxn>
                <a:cxn ang="0">
                  <a:pos x="6" y="0"/>
                </a:cxn>
                <a:cxn ang="0">
                  <a:pos x="15" y="2"/>
                </a:cxn>
                <a:cxn ang="0">
                  <a:pos x="18" y="5"/>
                </a:cxn>
                <a:cxn ang="0">
                  <a:pos x="20" y="10"/>
                </a:cxn>
              </a:cxnLst>
              <a:rect l="0" t="0" r="r" b="b"/>
              <a:pathLst>
                <a:path w="20" h="10">
                  <a:moveTo>
                    <a:pt x="20" y="10"/>
                  </a:moveTo>
                  <a:lnTo>
                    <a:pt x="10" y="10"/>
                  </a:lnTo>
                  <a:lnTo>
                    <a:pt x="5" y="10"/>
                  </a:lnTo>
                  <a:lnTo>
                    <a:pt x="0" y="7"/>
                  </a:lnTo>
                  <a:lnTo>
                    <a:pt x="3" y="2"/>
                  </a:lnTo>
                  <a:lnTo>
                    <a:pt x="6" y="0"/>
                  </a:lnTo>
                  <a:lnTo>
                    <a:pt x="15" y="2"/>
                  </a:lnTo>
                  <a:lnTo>
                    <a:pt x="18" y="5"/>
                  </a:lnTo>
                  <a:lnTo>
                    <a:pt x="20" y="1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43" name="Freeform 39"/>
            <p:cNvSpPr>
              <a:spLocks/>
            </p:cNvSpPr>
            <p:nvPr/>
          </p:nvSpPr>
          <p:spPr bwMode="auto">
            <a:xfrm>
              <a:off x="1634" y="2161"/>
              <a:ext cx="10" cy="5"/>
            </a:xfrm>
            <a:custGeom>
              <a:avLst/>
              <a:gdLst/>
              <a:ahLst/>
              <a:cxnLst>
                <a:cxn ang="0">
                  <a:pos x="20" y="10"/>
                </a:cxn>
                <a:cxn ang="0">
                  <a:pos x="10" y="10"/>
                </a:cxn>
                <a:cxn ang="0">
                  <a:pos x="5" y="10"/>
                </a:cxn>
                <a:cxn ang="0">
                  <a:pos x="0" y="7"/>
                </a:cxn>
                <a:cxn ang="0">
                  <a:pos x="3" y="2"/>
                </a:cxn>
                <a:cxn ang="0">
                  <a:pos x="6" y="0"/>
                </a:cxn>
                <a:cxn ang="0">
                  <a:pos x="15" y="2"/>
                </a:cxn>
                <a:cxn ang="0">
                  <a:pos x="18" y="5"/>
                </a:cxn>
                <a:cxn ang="0">
                  <a:pos x="20" y="10"/>
                </a:cxn>
              </a:cxnLst>
              <a:rect l="0" t="0" r="r" b="b"/>
              <a:pathLst>
                <a:path w="20" h="10">
                  <a:moveTo>
                    <a:pt x="20" y="10"/>
                  </a:moveTo>
                  <a:lnTo>
                    <a:pt x="10" y="10"/>
                  </a:lnTo>
                  <a:lnTo>
                    <a:pt x="5" y="10"/>
                  </a:lnTo>
                  <a:lnTo>
                    <a:pt x="0" y="7"/>
                  </a:lnTo>
                  <a:lnTo>
                    <a:pt x="3" y="2"/>
                  </a:lnTo>
                  <a:lnTo>
                    <a:pt x="6" y="0"/>
                  </a:lnTo>
                  <a:lnTo>
                    <a:pt x="15" y="2"/>
                  </a:lnTo>
                  <a:lnTo>
                    <a:pt x="18" y="5"/>
                  </a:lnTo>
                  <a:lnTo>
                    <a:pt x="20" y="10"/>
                  </a:lnTo>
                  <a:close/>
                </a:path>
              </a:pathLst>
            </a:custGeom>
            <a:solidFill>
              <a:schemeClr val="accent2"/>
            </a:solidFill>
            <a:ln w="3175">
              <a:solidFill>
                <a:srgbClr val="CC9872"/>
              </a:solidFill>
              <a:prstDash val="solid"/>
              <a:round/>
              <a:headEnd/>
              <a:tailEnd/>
            </a:ln>
          </p:spPr>
          <p:txBody>
            <a:bodyPr/>
            <a:lstStyle/>
            <a:p>
              <a:pPr>
                <a:defRPr/>
              </a:pPr>
              <a:endParaRPr lang="en-US">
                <a:solidFill>
                  <a:prstClr val="black"/>
                </a:solidFill>
                <a:latin typeface="Calibri"/>
              </a:endParaRPr>
            </a:p>
          </p:txBody>
        </p:sp>
        <p:sp>
          <p:nvSpPr>
            <p:cNvPr id="44" name="Freeform 40"/>
            <p:cNvSpPr>
              <a:spLocks/>
            </p:cNvSpPr>
            <p:nvPr/>
          </p:nvSpPr>
          <p:spPr bwMode="auto">
            <a:xfrm>
              <a:off x="1459" y="1282"/>
              <a:ext cx="70" cy="164"/>
            </a:xfrm>
            <a:custGeom>
              <a:avLst/>
              <a:gdLst/>
              <a:ahLst/>
              <a:cxnLst>
                <a:cxn ang="0">
                  <a:pos x="9" y="0"/>
                </a:cxn>
                <a:cxn ang="0">
                  <a:pos x="0" y="75"/>
                </a:cxn>
                <a:cxn ang="0">
                  <a:pos x="35" y="105"/>
                </a:cxn>
                <a:cxn ang="0">
                  <a:pos x="60" y="330"/>
                </a:cxn>
                <a:cxn ang="0">
                  <a:pos x="74" y="109"/>
                </a:cxn>
                <a:cxn ang="0">
                  <a:pos x="142" y="74"/>
                </a:cxn>
                <a:cxn ang="0">
                  <a:pos x="140" y="62"/>
                </a:cxn>
                <a:cxn ang="0">
                  <a:pos x="139" y="44"/>
                </a:cxn>
                <a:cxn ang="0">
                  <a:pos x="135" y="30"/>
                </a:cxn>
                <a:cxn ang="0">
                  <a:pos x="134" y="22"/>
                </a:cxn>
                <a:cxn ang="0">
                  <a:pos x="130" y="17"/>
                </a:cxn>
                <a:cxn ang="0">
                  <a:pos x="127" y="15"/>
                </a:cxn>
                <a:cxn ang="0">
                  <a:pos x="120" y="19"/>
                </a:cxn>
                <a:cxn ang="0">
                  <a:pos x="110" y="37"/>
                </a:cxn>
                <a:cxn ang="0">
                  <a:pos x="104" y="52"/>
                </a:cxn>
                <a:cxn ang="0">
                  <a:pos x="99" y="60"/>
                </a:cxn>
                <a:cxn ang="0">
                  <a:pos x="90" y="69"/>
                </a:cxn>
                <a:cxn ang="0">
                  <a:pos x="85" y="70"/>
                </a:cxn>
                <a:cxn ang="0">
                  <a:pos x="80" y="69"/>
                </a:cxn>
                <a:cxn ang="0">
                  <a:pos x="72" y="64"/>
                </a:cxn>
                <a:cxn ang="0">
                  <a:pos x="54" y="47"/>
                </a:cxn>
                <a:cxn ang="0">
                  <a:pos x="24" y="15"/>
                </a:cxn>
                <a:cxn ang="0">
                  <a:pos x="9" y="0"/>
                </a:cxn>
              </a:cxnLst>
              <a:rect l="0" t="0" r="r" b="b"/>
              <a:pathLst>
                <a:path w="142" h="330">
                  <a:moveTo>
                    <a:pt x="9" y="0"/>
                  </a:moveTo>
                  <a:lnTo>
                    <a:pt x="0" y="75"/>
                  </a:lnTo>
                  <a:lnTo>
                    <a:pt x="35" y="105"/>
                  </a:lnTo>
                  <a:lnTo>
                    <a:pt x="60" y="330"/>
                  </a:lnTo>
                  <a:lnTo>
                    <a:pt x="74" y="109"/>
                  </a:lnTo>
                  <a:lnTo>
                    <a:pt x="142" y="74"/>
                  </a:lnTo>
                  <a:lnTo>
                    <a:pt x="140" y="62"/>
                  </a:lnTo>
                  <a:lnTo>
                    <a:pt x="139" y="44"/>
                  </a:lnTo>
                  <a:lnTo>
                    <a:pt x="135" y="30"/>
                  </a:lnTo>
                  <a:lnTo>
                    <a:pt x="134" y="22"/>
                  </a:lnTo>
                  <a:lnTo>
                    <a:pt x="130" y="17"/>
                  </a:lnTo>
                  <a:lnTo>
                    <a:pt x="127" y="15"/>
                  </a:lnTo>
                  <a:lnTo>
                    <a:pt x="120" y="19"/>
                  </a:lnTo>
                  <a:lnTo>
                    <a:pt x="110" y="37"/>
                  </a:lnTo>
                  <a:lnTo>
                    <a:pt x="104" y="52"/>
                  </a:lnTo>
                  <a:lnTo>
                    <a:pt x="99" y="60"/>
                  </a:lnTo>
                  <a:lnTo>
                    <a:pt x="90" y="69"/>
                  </a:lnTo>
                  <a:lnTo>
                    <a:pt x="85" y="70"/>
                  </a:lnTo>
                  <a:lnTo>
                    <a:pt x="80" y="69"/>
                  </a:lnTo>
                  <a:lnTo>
                    <a:pt x="72" y="64"/>
                  </a:lnTo>
                  <a:lnTo>
                    <a:pt x="54" y="47"/>
                  </a:lnTo>
                  <a:lnTo>
                    <a:pt x="24" y="15"/>
                  </a:lnTo>
                  <a:lnTo>
                    <a:pt x="9"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45" name="Freeform 41"/>
            <p:cNvSpPr>
              <a:spLocks/>
            </p:cNvSpPr>
            <p:nvPr/>
          </p:nvSpPr>
          <p:spPr bwMode="auto">
            <a:xfrm>
              <a:off x="1459" y="1282"/>
              <a:ext cx="70" cy="164"/>
            </a:xfrm>
            <a:custGeom>
              <a:avLst/>
              <a:gdLst/>
              <a:ahLst/>
              <a:cxnLst>
                <a:cxn ang="0">
                  <a:pos x="9" y="0"/>
                </a:cxn>
                <a:cxn ang="0">
                  <a:pos x="0" y="75"/>
                </a:cxn>
                <a:cxn ang="0">
                  <a:pos x="35" y="105"/>
                </a:cxn>
                <a:cxn ang="0">
                  <a:pos x="60" y="330"/>
                </a:cxn>
                <a:cxn ang="0">
                  <a:pos x="74" y="109"/>
                </a:cxn>
                <a:cxn ang="0">
                  <a:pos x="142" y="74"/>
                </a:cxn>
                <a:cxn ang="0">
                  <a:pos x="140" y="62"/>
                </a:cxn>
                <a:cxn ang="0">
                  <a:pos x="139" y="44"/>
                </a:cxn>
                <a:cxn ang="0">
                  <a:pos x="135" y="30"/>
                </a:cxn>
                <a:cxn ang="0">
                  <a:pos x="134" y="22"/>
                </a:cxn>
                <a:cxn ang="0">
                  <a:pos x="130" y="17"/>
                </a:cxn>
                <a:cxn ang="0">
                  <a:pos x="127" y="15"/>
                </a:cxn>
                <a:cxn ang="0">
                  <a:pos x="120" y="19"/>
                </a:cxn>
                <a:cxn ang="0">
                  <a:pos x="110" y="37"/>
                </a:cxn>
                <a:cxn ang="0">
                  <a:pos x="104" y="52"/>
                </a:cxn>
                <a:cxn ang="0">
                  <a:pos x="99" y="60"/>
                </a:cxn>
                <a:cxn ang="0">
                  <a:pos x="90" y="69"/>
                </a:cxn>
                <a:cxn ang="0">
                  <a:pos x="85" y="70"/>
                </a:cxn>
                <a:cxn ang="0">
                  <a:pos x="80" y="69"/>
                </a:cxn>
                <a:cxn ang="0">
                  <a:pos x="72" y="64"/>
                </a:cxn>
                <a:cxn ang="0">
                  <a:pos x="54" y="47"/>
                </a:cxn>
                <a:cxn ang="0">
                  <a:pos x="24" y="15"/>
                </a:cxn>
                <a:cxn ang="0">
                  <a:pos x="9" y="0"/>
                </a:cxn>
              </a:cxnLst>
              <a:rect l="0" t="0" r="r" b="b"/>
              <a:pathLst>
                <a:path w="142" h="330">
                  <a:moveTo>
                    <a:pt x="9" y="0"/>
                  </a:moveTo>
                  <a:lnTo>
                    <a:pt x="0" y="75"/>
                  </a:lnTo>
                  <a:lnTo>
                    <a:pt x="35" y="105"/>
                  </a:lnTo>
                  <a:lnTo>
                    <a:pt x="60" y="330"/>
                  </a:lnTo>
                  <a:lnTo>
                    <a:pt x="74" y="109"/>
                  </a:lnTo>
                  <a:lnTo>
                    <a:pt x="142" y="74"/>
                  </a:lnTo>
                  <a:lnTo>
                    <a:pt x="140" y="62"/>
                  </a:lnTo>
                  <a:lnTo>
                    <a:pt x="139" y="44"/>
                  </a:lnTo>
                  <a:lnTo>
                    <a:pt x="135" y="30"/>
                  </a:lnTo>
                  <a:lnTo>
                    <a:pt x="134" y="22"/>
                  </a:lnTo>
                  <a:lnTo>
                    <a:pt x="130" y="17"/>
                  </a:lnTo>
                  <a:lnTo>
                    <a:pt x="127" y="15"/>
                  </a:lnTo>
                  <a:lnTo>
                    <a:pt x="120" y="19"/>
                  </a:lnTo>
                  <a:lnTo>
                    <a:pt x="110" y="37"/>
                  </a:lnTo>
                  <a:lnTo>
                    <a:pt x="104" y="52"/>
                  </a:lnTo>
                  <a:lnTo>
                    <a:pt x="99" y="60"/>
                  </a:lnTo>
                  <a:lnTo>
                    <a:pt x="90" y="69"/>
                  </a:lnTo>
                  <a:lnTo>
                    <a:pt x="85" y="70"/>
                  </a:lnTo>
                  <a:lnTo>
                    <a:pt x="80" y="69"/>
                  </a:lnTo>
                  <a:lnTo>
                    <a:pt x="72" y="64"/>
                  </a:lnTo>
                  <a:lnTo>
                    <a:pt x="54" y="47"/>
                  </a:lnTo>
                  <a:lnTo>
                    <a:pt x="24" y="15"/>
                  </a:lnTo>
                  <a:lnTo>
                    <a:pt x="9"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46" name="Freeform 42"/>
            <p:cNvSpPr>
              <a:spLocks/>
            </p:cNvSpPr>
            <p:nvPr/>
          </p:nvSpPr>
          <p:spPr bwMode="auto">
            <a:xfrm>
              <a:off x="1155" y="1317"/>
              <a:ext cx="686" cy="823"/>
            </a:xfrm>
            <a:custGeom>
              <a:avLst/>
              <a:gdLst/>
              <a:ahLst/>
              <a:cxnLst>
                <a:cxn ang="0">
                  <a:pos x="701" y="1631"/>
                </a:cxn>
                <a:cxn ang="0">
                  <a:pos x="809" y="1628"/>
                </a:cxn>
                <a:cxn ang="0">
                  <a:pos x="874" y="1620"/>
                </a:cxn>
                <a:cxn ang="0">
                  <a:pos x="890" y="1606"/>
                </a:cxn>
                <a:cxn ang="0">
                  <a:pos x="897" y="1571"/>
                </a:cxn>
                <a:cxn ang="0">
                  <a:pos x="932" y="1553"/>
                </a:cxn>
                <a:cxn ang="0">
                  <a:pos x="920" y="1375"/>
                </a:cxn>
                <a:cxn ang="0">
                  <a:pos x="882" y="921"/>
                </a:cxn>
                <a:cxn ang="0">
                  <a:pos x="879" y="798"/>
                </a:cxn>
                <a:cxn ang="0">
                  <a:pos x="865" y="668"/>
                </a:cxn>
                <a:cxn ang="0">
                  <a:pos x="832" y="609"/>
                </a:cxn>
                <a:cxn ang="0">
                  <a:pos x="844" y="577"/>
                </a:cxn>
                <a:cxn ang="0">
                  <a:pos x="835" y="549"/>
                </a:cxn>
                <a:cxn ang="0">
                  <a:pos x="842" y="429"/>
                </a:cxn>
                <a:cxn ang="0">
                  <a:pos x="845" y="357"/>
                </a:cxn>
                <a:cxn ang="0">
                  <a:pos x="854" y="311"/>
                </a:cxn>
                <a:cxn ang="0">
                  <a:pos x="900" y="316"/>
                </a:cxn>
                <a:cxn ang="0">
                  <a:pos x="917" y="338"/>
                </a:cxn>
                <a:cxn ang="0">
                  <a:pos x="997" y="367"/>
                </a:cxn>
                <a:cxn ang="0">
                  <a:pos x="1253" y="348"/>
                </a:cxn>
                <a:cxn ang="0">
                  <a:pos x="1373" y="324"/>
                </a:cxn>
                <a:cxn ang="0">
                  <a:pos x="1346" y="153"/>
                </a:cxn>
                <a:cxn ang="0">
                  <a:pos x="1300" y="95"/>
                </a:cxn>
                <a:cxn ang="0">
                  <a:pos x="1083" y="208"/>
                </a:cxn>
                <a:cxn ang="0">
                  <a:pos x="1043" y="198"/>
                </a:cxn>
                <a:cxn ang="0">
                  <a:pos x="949" y="128"/>
                </a:cxn>
                <a:cxn ang="0">
                  <a:pos x="835" y="85"/>
                </a:cxn>
                <a:cxn ang="0">
                  <a:pos x="772" y="46"/>
                </a:cxn>
                <a:cxn ang="0">
                  <a:pos x="669" y="50"/>
                </a:cxn>
                <a:cxn ang="0">
                  <a:pos x="631" y="20"/>
                </a:cxn>
                <a:cxn ang="0">
                  <a:pos x="601" y="0"/>
                </a:cxn>
                <a:cxn ang="0">
                  <a:pos x="513" y="61"/>
                </a:cxn>
                <a:cxn ang="0">
                  <a:pos x="389" y="106"/>
                </a:cxn>
                <a:cxn ang="0">
                  <a:pos x="325" y="140"/>
                </a:cxn>
                <a:cxn ang="0">
                  <a:pos x="155" y="101"/>
                </a:cxn>
                <a:cxn ang="0">
                  <a:pos x="3" y="208"/>
                </a:cxn>
                <a:cxn ang="0">
                  <a:pos x="3" y="319"/>
                </a:cxn>
                <a:cxn ang="0">
                  <a:pos x="195" y="351"/>
                </a:cxn>
                <a:cxn ang="0">
                  <a:pos x="378" y="336"/>
                </a:cxn>
                <a:cxn ang="0">
                  <a:pos x="453" y="293"/>
                </a:cxn>
                <a:cxn ang="0">
                  <a:pos x="459" y="319"/>
                </a:cxn>
                <a:cxn ang="0">
                  <a:pos x="461" y="387"/>
                </a:cxn>
                <a:cxn ang="0">
                  <a:pos x="464" y="532"/>
                </a:cxn>
                <a:cxn ang="0">
                  <a:pos x="446" y="582"/>
                </a:cxn>
                <a:cxn ang="0">
                  <a:pos x="464" y="622"/>
                </a:cxn>
                <a:cxn ang="0">
                  <a:pos x="443" y="680"/>
                </a:cxn>
                <a:cxn ang="0">
                  <a:pos x="433" y="793"/>
                </a:cxn>
                <a:cxn ang="0">
                  <a:pos x="423" y="1058"/>
                </a:cxn>
                <a:cxn ang="0">
                  <a:pos x="408" y="1122"/>
                </a:cxn>
                <a:cxn ang="0">
                  <a:pos x="401" y="1400"/>
                </a:cxn>
                <a:cxn ang="0">
                  <a:pos x="413" y="1620"/>
                </a:cxn>
                <a:cxn ang="0">
                  <a:pos x="498" y="1638"/>
                </a:cxn>
                <a:cxn ang="0">
                  <a:pos x="606" y="1643"/>
                </a:cxn>
              </a:cxnLst>
              <a:rect l="0" t="0" r="r" b="b"/>
              <a:pathLst>
                <a:path w="1373" h="1645">
                  <a:moveTo>
                    <a:pt x="607" y="1638"/>
                  </a:moveTo>
                  <a:lnTo>
                    <a:pt x="636" y="1638"/>
                  </a:lnTo>
                  <a:lnTo>
                    <a:pt x="679" y="1633"/>
                  </a:lnTo>
                  <a:lnTo>
                    <a:pt x="701" y="1631"/>
                  </a:lnTo>
                  <a:lnTo>
                    <a:pt x="721" y="1630"/>
                  </a:lnTo>
                  <a:lnTo>
                    <a:pt x="804" y="1633"/>
                  </a:lnTo>
                  <a:lnTo>
                    <a:pt x="807" y="1633"/>
                  </a:lnTo>
                  <a:lnTo>
                    <a:pt x="809" y="1628"/>
                  </a:lnTo>
                  <a:lnTo>
                    <a:pt x="809" y="1626"/>
                  </a:lnTo>
                  <a:lnTo>
                    <a:pt x="859" y="1623"/>
                  </a:lnTo>
                  <a:lnTo>
                    <a:pt x="869" y="1621"/>
                  </a:lnTo>
                  <a:lnTo>
                    <a:pt x="874" y="1620"/>
                  </a:lnTo>
                  <a:lnTo>
                    <a:pt x="875" y="1615"/>
                  </a:lnTo>
                  <a:lnTo>
                    <a:pt x="875" y="1613"/>
                  </a:lnTo>
                  <a:lnTo>
                    <a:pt x="882" y="1611"/>
                  </a:lnTo>
                  <a:lnTo>
                    <a:pt x="890" y="1606"/>
                  </a:lnTo>
                  <a:lnTo>
                    <a:pt x="894" y="1600"/>
                  </a:lnTo>
                  <a:lnTo>
                    <a:pt x="894" y="1590"/>
                  </a:lnTo>
                  <a:lnTo>
                    <a:pt x="895" y="1580"/>
                  </a:lnTo>
                  <a:lnTo>
                    <a:pt x="897" y="1571"/>
                  </a:lnTo>
                  <a:lnTo>
                    <a:pt x="900" y="1568"/>
                  </a:lnTo>
                  <a:lnTo>
                    <a:pt x="909" y="1563"/>
                  </a:lnTo>
                  <a:lnTo>
                    <a:pt x="925" y="1558"/>
                  </a:lnTo>
                  <a:lnTo>
                    <a:pt x="932" y="1553"/>
                  </a:lnTo>
                  <a:lnTo>
                    <a:pt x="937" y="1548"/>
                  </a:lnTo>
                  <a:lnTo>
                    <a:pt x="935" y="1503"/>
                  </a:lnTo>
                  <a:lnTo>
                    <a:pt x="927" y="1440"/>
                  </a:lnTo>
                  <a:lnTo>
                    <a:pt x="920" y="1375"/>
                  </a:lnTo>
                  <a:lnTo>
                    <a:pt x="910" y="1262"/>
                  </a:lnTo>
                  <a:lnTo>
                    <a:pt x="897" y="1119"/>
                  </a:lnTo>
                  <a:lnTo>
                    <a:pt x="882" y="953"/>
                  </a:lnTo>
                  <a:lnTo>
                    <a:pt x="882" y="921"/>
                  </a:lnTo>
                  <a:lnTo>
                    <a:pt x="885" y="873"/>
                  </a:lnTo>
                  <a:lnTo>
                    <a:pt x="885" y="850"/>
                  </a:lnTo>
                  <a:lnTo>
                    <a:pt x="882" y="826"/>
                  </a:lnTo>
                  <a:lnTo>
                    <a:pt x="879" y="798"/>
                  </a:lnTo>
                  <a:lnTo>
                    <a:pt x="875" y="750"/>
                  </a:lnTo>
                  <a:lnTo>
                    <a:pt x="874" y="713"/>
                  </a:lnTo>
                  <a:lnTo>
                    <a:pt x="870" y="688"/>
                  </a:lnTo>
                  <a:lnTo>
                    <a:pt x="865" y="668"/>
                  </a:lnTo>
                  <a:lnTo>
                    <a:pt x="854" y="642"/>
                  </a:lnTo>
                  <a:lnTo>
                    <a:pt x="845" y="629"/>
                  </a:lnTo>
                  <a:lnTo>
                    <a:pt x="835" y="617"/>
                  </a:lnTo>
                  <a:lnTo>
                    <a:pt x="832" y="609"/>
                  </a:lnTo>
                  <a:lnTo>
                    <a:pt x="832" y="605"/>
                  </a:lnTo>
                  <a:lnTo>
                    <a:pt x="835" y="602"/>
                  </a:lnTo>
                  <a:lnTo>
                    <a:pt x="840" y="589"/>
                  </a:lnTo>
                  <a:lnTo>
                    <a:pt x="844" y="577"/>
                  </a:lnTo>
                  <a:lnTo>
                    <a:pt x="845" y="569"/>
                  </a:lnTo>
                  <a:lnTo>
                    <a:pt x="845" y="562"/>
                  </a:lnTo>
                  <a:lnTo>
                    <a:pt x="844" y="555"/>
                  </a:lnTo>
                  <a:lnTo>
                    <a:pt x="835" y="549"/>
                  </a:lnTo>
                  <a:lnTo>
                    <a:pt x="840" y="534"/>
                  </a:lnTo>
                  <a:lnTo>
                    <a:pt x="842" y="517"/>
                  </a:lnTo>
                  <a:lnTo>
                    <a:pt x="842" y="482"/>
                  </a:lnTo>
                  <a:lnTo>
                    <a:pt x="842" y="429"/>
                  </a:lnTo>
                  <a:lnTo>
                    <a:pt x="842" y="406"/>
                  </a:lnTo>
                  <a:lnTo>
                    <a:pt x="844" y="389"/>
                  </a:lnTo>
                  <a:lnTo>
                    <a:pt x="847" y="377"/>
                  </a:lnTo>
                  <a:lnTo>
                    <a:pt x="845" y="357"/>
                  </a:lnTo>
                  <a:lnTo>
                    <a:pt x="845" y="341"/>
                  </a:lnTo>
                  <a:lnTo>
                    <a:pt x="845" y="329"/>
                  </a:lnTo>
                  <a:lnTo>
                    <a:pt x="847" y="321"/>
                  </a:lnTo>
                  <a:lnTo>
                    <a:pt x="854" y="311"/>
                  </a:lnTo>
                  <a:lnTo>
                    <a:pt x="859" y="308"/>
                  </a:lnTo>
                  <a:lnTo>
                    <a:pt x="865" y="304"/>
                  </a:lnTo>
                  <a:lnTo>
                    <a:pt x="889" y="311"/>
                  </a:lnTo>
                  <a:lnTo>
                    <a:pt x="900" y="316"/>
                  </a:lnTo>
                  <a:lnTo>
                    <a:pt x="905" y="321"/>
                  </a:lnTo>
                  <a:lnTo>
                    <a:pt x="910" y="328"/>
                  </a:lnTo>
                  <a:lnTo>
                    <a:pt x="914" y="333"/>
                  </a:lnTo>
                  <a:lnTo>
                    <a:pt x="917" y="338"/>
                  </a:lnTo>
                  <a:lnTo>
                    <a:pt x="930" y="344"/>
                  </a:lnTo>
                  <a:lnTo>
                    <a:pt x="955" y="351"/>
                  </a:lnTo>
                  <a:lnTo>
                    <a:pt x="972" y="356"/>
                  </a:lnTo>
                  <a:lnTo>
                    <a:pt x="997" y="367"/>
                  </a:lnTo>
                  <a:lnTo>
                    <a:pt x="1022" y="376"/>
                  </a:lnTo>
                  <a:lnTo>
                    <a:pt x="1072" y="369"/>
                  </a:lnTo>
                  <a:lnTo>
                    <a:pt x="1188" y="356"/>
                  </a:lnTo>
                  <a:lnTo>
                    <a:pt x="1253" y="348"/>
                  </a:lnTo>
                  <a:lnTo>
                    <a:pt x="1315" y="336"/>
                  </a:lnTo>
                  <a:lnTo>
                    <a:pt x="1331" y="333"/>
                  </a:lnTo>
                  <a:lnTo>
                    <a:pt x="1350" y="328"/>
                  </a:lnTo>
                  <a:lnTo>
                    <a:pt x="1373" y="324"/>
                  </a:lnTo>
                  <a:lnTo>
                    <a:pt x="1373" y="294"/>
                  </a:lnTo>
                  <a:lnTo>
                    <a:pt x="1371" y="268"/>
                  </a:lnTo>
                  <a:lnTo>
                    <a:pt x="1363" y="221"/>
                  </a:lnTo>
                  <a:lnTo>
                    <a:pt x="1346" y="153"/>
                  </a:lnTo>
                  <a:lnTo>
                    <a:pt x="1338" y="118"/>
                  </a:lnTo>
                  <a:lnTo>
                    <a:pt x="1331" y="83"/>
                  </a:lnTo>
                  <a:lnTo>
                    <a:pt x="1326" y="78"/>
                  </a:lnTo>
                  <a:lnTo>
                    <a:pt x="1300" y="95"/>
                  </a:lnTo>
                  <a:lnTo>
                    <a:pt x="1245" y="123"/>
                  </a:lnTo>
                  <a:lnTo>
                    <a:pt x="1163" y="166"/>
                  </a:lnTo>
                  <a:lnTo>
                    <a:pt x="1123" y="188"/>
                  </a:lnTo>
                  <a:lnTo>
                    <a:pt x="1083" y="208"/>
                  </a:lnTo>
                  <a:lnTo>
                    <a:pt x="1073" y="206"/>
                  </a:lnTo>
                  <a:lnTo>
                    <a:pt x="1060" y="201"/>
                  </a:lnTo>
                  <a:lnTo>
                    <a:pt x="1052" y="198"/>
                  </a:lnTo>
                  <a:lnTo>
                    <a:pt x="1043" y="198"/>
                  </a:lnTo>
                  <a:lnTo>
                    <a:pt x="1023" y="171"/>
                  </a:lnTo>
                  <a:lnTo>
                    <a:pt x="1010" y="160"/>
                  </a:lnTo>
                  <a:lnTo>
                    <a:pt x="987" y="145"/>
                  </a:lnTo>
                  <a:lnTo>
                    <a:pt x="949" y="128"/>
                  </a:lnTo>
                  <a:lnTo>
                    <a:pt x="920" y="113"/>
                  </a:lnTo>
                  <a:lnTo>
                    <a:pt x="904" y="105"/>
                  </a:lnTo>
                  <a:lnTo>
                    <a:pt x="889" y="101"/>
                  </a:lnTo>
                  <a:lnTo>
                    <a:pt x="835" y="85"/>
                  </a:lnTo>
                  <a:lnTo>
                    <a:pt x="804" y="73"/>
                  </a:lnTo>
                  <a:lnTo>
                    <a:pt x="792" y="66"/>
                  </a:lnTo>
                  <a:lnTo>
                    <a:pt x="784" y="61"/>
                  </a:lnTo>
                  <a:lnTo>
                    <a:pt x="772" y="46"/>
                  </a:lnTo>
                  <a:lnTo>
                    <a:pt x="754" y="22"/>
                  </a:lnTo>
                  <a:lnTo>
                    <a:pt x="747" y="8"/>
                  </a:lnTo>
                  <a:lnTo>
                    <a:pt x="669" y="32"/>
                  </a:lnTo>
                  <a:lnTo>
                    <a:pt x="669" y="50"/>
                  </a:lnTo>
                  <a:lnTo>
                    <a:pt x="666" y="171"/>
                  </a:lnTo>
                  <a:lnTo>
                    <a:pt x="657" y="100"/>
                  </a:lnTo>
                  <a:lnTo>
                    <a:pt x="651" y="32"/>
                  </a:lnTo>
                  <a:lnTo>
                    <a:pt x="631" y="20"/>
                  </a:lnTo>
                  <a:lnTo>
                    <a:pt x="621" y="13"/>
                  </a:lnTo>
                  <a:lnTo>
                    <a:pt x="612" y="5"/>
                  </a:lnTo>
                  <a:lnTo>
                    <a:pt x="609" y="2"/>
                  </a:lnTo>
                  <a:lnTo>
                    <a:pt x="601" y="0"/>
                  </a:lnTo>
                  <a:lnTo>
                    <a:pt x="589" y="2"/>
                  </a:lnTo>
                  <a:lnTo>
                    <a:pt x="582" y="3"/>
                  </a:lnTo>
                  <a:lnTo>
                    <a:pt x="544" y="37"/>
                  </a:lnTo>
                  <a:lnTo>
                    <a:pt x="513" y="61"/>
                  </a:lnTo>
                  <a:lnTo>
                    <a:pt x="489" y="76"/>
                  </a:lnTo>
                  <a:lnTo>
                    <a:pt x="436" y="91"/>
                  </a:lnTo>
                  <a:lnTo>
                    <a:pt x="411" y="98"/>
                  </a:lnTo>
                  <a:lnTo>
                    <a:pt x="389" y="106"/>
                  </a:lnTo>
                  <a:lnTo>
                    <a:pt x="376" y="111"/>
                  </a:lnTo>
                  <a:lnTo>
                    <a:pt x="353" y="123"/>
                  </a:lnTo>
                  <a:lnTo>
                    <a:pt x="336" y="133"/>
                  </a:lnTo>
                  <a:lnTo>
                    <a:pt x="325" y="140"/>
                  </a:lnTo>
                  <a:lnTo>
                    <a:pt x="303" y="145"/>
                  </a:lnTo>
                  <a:lnTo>
                    <a:pt x="291" y="146"/>
                  </a:lnTo>
                  <a:lnTo>
                    <a:pt x="280" y="146"/>
                  </a:lnTo>
                  <a:lnTo>
                    <a:pt x="155" y="101"/>
                  </a:lnTo>
                  <a:lnTo>
                    <a:pt x="32" y="60"/>
                  </a:lnTo>
                  <a:lnTo>
                    <a:pt x="17" y="123"/>
                  </a:lnTo>
                  <a:lnTo>
                    <a:pt x="8" y="171"/>
                  </a:lnTo>
                  <a:lnTo>
                    <a:pt x="3" y="208"/>
                  </a:lnTo>
                  <a:lnTo>
                    <a:pt x="0" y="263"/>
                  </a:lnTo>
                  <a:lnTo>
                    <a:pt x="0" y="316"/>
                  </a:lnTo>
                  <a:lnTo>
                    <a:pt x="2" y="319"/>
                  </a:lnTo>
                  <a:lnTo>
                    <a:pt x="3" y="319"/>
                  </a:lnTo>
                  <a:lnTo>
                    <a:pt x="5" y="321"/>
                  </a:lnTo>
                  <a:lnTo>
                    <a:pt x="88" y="336"/>
                  </a:lnTo>
                  <a:lnTo>
                    <a:pt x="150" y="346"/>
                  </a:lnTo>
                  <a:lnTo>
                    <a:pt x="195" y="351"/>
                  </a:lnTo>
                  <a:lnTo>
                    <a:pt x="268" y="354"/>
                  </a:lnTo>
                  <a:lnTo>
                    <a:pt x="306" y="354"/>
                  </a:lnTo>
                  <a:lnTo>
                    <a:pt x="346" y="352"/>
                  </a:lnTo>
                  <a:lnTo>
                    <a:pt x="378" y="336"/>
                  </a:lnTo>
                  <a:lnTo>
                    <a:pt x="408" y="314"/>
                  </a:lnTo>
                  <a:lnTo>
                    <a:pt x="424" y="303"/>
                  </a:lnTo>
                  <a:lnTo>
                    <a:pt x="449" y="291"/>
                  </a:lnTo>
                  <a:lnTo>
                    <a:pt x="453" y="293"/>
                  </a:lnTo>
                  <a:lnTo>
                    <a:pt x="451" y="294"/>
                  </a:lnTo>
                  <a:lnTo>
                    <a:pt x="456" y="293"/>
                  </a:lnTo>
                  <a:lnTo>
                    <a:pt x="458" y="303"/>
                  </a:lnTo>
                  <a:lnTo>
                    <a:pt x="459" y="319"/>
                  </a:lnTo>
                  <a:lnTo>
                    <a:pt x="456" y="346"/>
                  </a:lnTo>
                  <a:lnTo>
                    <a:pt x="456" y="357"/>
                  </a:lnTo>
                  <a:lnTo>
                    <a:pt x="459" y="369"/>
                  </a:lnTo>
                  <a:lnTo>
                    <a:pt x="461" y="387"/>
                  </a:lnTo>
                  <a:lnTo>
                    <a:pt x="461" y="426"/>
                  </a:lnTo>
                  <a:lnTo>
                    <a:pt x="461" y="491"/>
                  </a:lnTo>
                  <a:lnTo>
                    <a:pt x="463" y="520"/>
                  </a:lnTo>
                  <a:lnTo>
                    <a:pt x="464" y="532"/>
                  </a:lnTo>
                  <a:lnTo>
                    <a:pt x="469" y="542"/>
                  </a:lnTo>
                  <a:lnTo>
                    <a:pt x="454" y="560"/>
                  </a:lnTo>
                  <a:lnTo>
                    <a:pt x="449" y="570"/>
                  </a:lnTo>
                  <a:lnTo>
                    <a:pt x="446" y="582"/>
                  </a:lnTo>
                  <a:lnTo>
                    <a:pt x="448" y="592"/>
                  </a:lnTo>
                  <a:lnTo>
                    <a:pt x="454" y="604"/>
                  </a:lnTo>
                  <a:lnTo>
                    <a:pt x="464" y="614"/>
                  </a:lnTo>
                  <a:lnTo>
                    <a:pt x="464" y="622"/>
                  </a:lnTo>
                  <a:lnTo>
                    <a:pt x="459" y="634"/>
                  </a:lnTo>
                  <a:lnTo>
                    <a:pt x="454" y="647"/>
                  </a:lnTo>
                  <a:lnTo>
                    <a:pt x="448" y="663"/>
                  </a:lnTo>
                  <a:lnTo>
                    <a:pt x="443" y="680"/>
                  </a:lnTo>
                  <a:lnTo>
                    <a:pt x="439" y="708"/>
                  </a:lnTo>
                  <a:lnTo>
                    <a:pt x="438" y="752"/>
                  </a:lnTo>
                  <a:lnTo>
                    <a:pt x="436" y="772"/>
                  </a:lnTo>
                  <a:lnTo>
                    <a:pt x="433" y="793"/>
                  </a:lnTo>
                  <a:lnTo>
                    <a:pt x="433" y="855"/>
                  </a:lnTo>
                  <a:lnTo>
                    <a:pt x="429" y="946"/>
                  </a:lnTo>
                  <a:lnTo>
                    <a:pt x="423" y="1036"/>
                  </a:lnTo>
                  <a:lnTo>
                    <a:pt x="423" y="1058"/>
                  </a:lnTo>
                  <a:lnTo>
                    <a:pt x="419" y="1074"/>
                  </a:lnTo>
                  <a:lnTo>
                    <a:pt x="411" y="1086"/>
                  </a:lnTo>
                  <a:lnTo>
                    <a:pt x="409" y="1099"/>
                  </a:lnTo>
                  <a:lnTo>
                    <a:pt x="408" y="1122"/>
                  </a:lnTo>
                  <a:lnTo>
                    <a:pt x="404" y="1206"/>
                  </a:lnTo>
                  <a:lnTo>
                    <a:pt x="398" y="1290"/>
                  </a:lnTo>
                  <a:lnTo>
                    <a:pt x="399" y="1330"/>
                  </a:lnTo>
                  <a:lnTo>
                    <a:pt x="401" y="1400"/>
                  </a:lnTo>
                  <a:lnTo>
                    <a:pt x="396" y="1507"/>
                  </a:lnTo>
                  <a:lnTo>
                    <a:pt x="391" y="1611"/>
                  </a:lnTo>
                  <a:lnTo>
                    <a:pt x="396" y="1615"/>
                  </a:lnTo>
                  <a:lnTo>
                    <a:pt x="413" y="1620"/>
                  </a:lnTo>
                  <a:lnTo>
                    <a:pt x="428" y="1623"/>
                  </a:lnTo>
                  <a:lnTo>
                    <a:pt x="429" y="1630"/>
                  </a:lnTo>
                  <a:lnTo>
                    <a:pt x="498" y="1636"/>
                  </a:lnTo>
                  <a:lnTo>
                    <a:pt x="498" y="1638"/>
                  </a:lnTo>
                  <a:lnTo>
                    <a:pt x="499" y="1640"/>
                  </a:lnTo>
                  <a:lnTo>
                    <a:pt x="501" y="1640"/>
                  </a:lnTo>
                  <a:lnTo>
                    <a:pt x="602" y="1645"/>
                  </a:lnTo>
                  <a:lnTo>
                    <a:pt x="606" y="1643"/>
                  </a:lnTo>
                  <a:lnTo>
                    <a:pt x="607" y="1638"/>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47" name="Freeform 43"/>
            <p:cNvSpPr>
              <a:spLocks/>
            </p:cNvSpPr>
            <p:nvPr/>
          </p:nvSpPr>
          <p:spPr bwMode="auto">
            <a:xfrm>
              <a:off x="1155" y="1317"/>
              <a:ext cx="686" cy="823"/>
            </a:xfrm>
            <a:custGeom>
              <a:avLst/>
              <a:gdLst/>
              <a:ahLst/>
              <a:cxnLst>
                <a:cxn ang="0">
                  <a:pos x="701" y="1631"/>
                </a:cxn>
                <a:cxn ang="0">
                  <a:pos x="809" y="1628"/>
                </a:cxn>
                <a:cxn ang="0">
                  <a:pos x="874" y="1620"/>
                </a:cxn>
                <a:cxn ang="0">
                  <a:pos x="890" y="1606"/>
                </a:cxn>
                <a:cxn ang="0">
                  <a:pos x="897" y="1571"/>
                </a:cxn>
                <a:cxn ang="0">
                  <a:pos x="932" y="1553"/>
                </a:cxn>
                <a:cxn ang="0">
                  <a:pos x="920" y="1375"/>
                </a:cxn>
                <a:cxn ang="0">
                  <a:pos x="882" y="921"/>
                </a:cxn>
                <a:cxn ang="0">
                  <a:pos x="879" y="798"/>
                </a:cxn>
                <a:cxn ang="0">
                  <a:pos x="865" y="668"/>
                </a:cxn>
                <a:cxn ang="0">
                  <a:pos x="832" y="609"/>
                </a:cxn>
                <a:cxn ang="0">
                  <a:pos x="844" y="577"/>
                </a:cxn>
                <a:cxn ang="0">
                  <a:pos x="835" y="549"/>
                </a:cxn>
                <a:cxn ang="0">
                  <a:pos x="842" y="429"/>
                </a:cxn>
                <a:cxn ang="0">
                  <a:pos x="845" y="357"/>
                </a:cxn>
                <a:cxn ang="0">
                  <a:pos x="854" y="311"/>
                </a:cxn>
                <a:cxn ang="0">
                  <a:pos x="900" y="316"/>
                </a:cxn>
                <a:cxn ang="0">
                  <a:pos x="917" y="338"/>
                </a:cxn>
                <a:cxn ang="0">
                  <a:pos x="997" y="367"/>
                </a:cxn>
                <a:cxn ang="0">
                  <a:pos x="1253" y="348"/>
                </a:cxn>
                <a:cxn ang="0">
                  <a:pos x="1373" y="324"/>
                </a:cxn>
                <a:cxn ang="0">
                  <a:pos x="1346" y="153"/>
                </a:cxn>
                <a:cxn ang="0">
                  <a:pos x="1300" y="95"/>
                </a:cxn>
                <a:cxn ang="0">
                  <a:pos x="1083" y="208"/>
                </a:cxn>
                <a:cxn ang="0">
                  <a:pos x="1043" y="198"/>
                </a:cxn>
                <a:cxn ang="0">
                  <a:pos x="949" y="128"/>
                </a:cxn>
                <a:cxn ang="0">
                  <a:pos x="835" y="85"/>
                </a:cxn>
                <a:cxn ang="0">
                  <a:pos x="772" y="46"/>
                </a:cxn>
                <a:cxn ang="0">
                  <a:pos x="669" y="50"/>
                </a:cxn>
                <a:cxn ang="0">
                  <a:pos x="631" y="20"/>
                </a:cxn>
                <a:cxn ang="0">
                  <a:pos x="601" y="0"/>
                </a:cxn>
                <a:cxn ang="0">
                  <a:pos x="513" y="61"/>
                </a:cxn>
                <a:cxn ang="0">
                  <a:pos x="389" y="106"/>
                </a:cxn>
                <a:cxn ang="0">
                  <a:pos x="325" y="140"/>
                </a:cxn>
                <a:cxn ang="0">
                  <a:pos x="155" y="101"/>
                </a:cxn>
                <a:cxn ang="0">
                  <a:pos x="3" y="208"/>
                </a:cxn>
                <a:cxn ang="0">
                  <a:pos x="3" y="319"/>
                </a:cxn>
                <a:cxn ang="0">
                  <a:pos x="195" y="351"/>
                </a:cxn>
                <a:cxn ang="0">
                  <a:pos x="378" y="336"/>
                </a:cxn>
                <a:cxn ang="0">
                  <a:pos x="453" y="293"/>
                </a:cxn>
                <a:cxn ang="0">
                  <a:pos x="459" y="319"/>
                </a:cxn>
                <a:cxn ang="0">
                  <a:pos x="461" y="387"/>
                </a:cxn>
                <a:cxn ang="0">
                  <a:pos x="464" y="532"/>
                </a:cxn>
                <a:cxn ang="0">
                  <a:pos x="446" y="582"/>
                </a:cxn>
                <a:cxn ang="0">
                  <a:pos x="464" y="622"/>
                </a:cxn>
                <a:cxn ang="0">
                  <a:pos x="443" y="680"/>
                </a:cxn>
                <a:cxn ang="0">
                  <a:pos x="433" y="793"/>
                </a:cxn>
                <a:cxn ang="0">
                  <a:pos x="423" y="1058"/>
                </a:cxn>
                <a:cxn ang="0">
                  <a:pos x="408" y="1122"/>
                </a:cxn>
                <a:cxn ang="0">
                  <a:pos x="401" y="1400"/>
                </a:cxn>
                <a:cxn ang="0">
                  <a:pos x="413" y="1620"/>
                </a:cxn>
                <a:cxn ang="0">
                  <a:pos x="498" y="1638"/>
                </a:cxn>
                <a:cxn ang="0">
                  <a:pos x="606" y="1643"/>
                </a:cxn>
              </a:cxnLst>
              <a:rect l="0" t="0" r="r" b="b"/>
              <a:pathLst>
                <a:path w="1373" h="1645">
                  <a:moveTo>
                    <a:pt x="607" y="1638"/>
                  </a:moveTo>
                  <a:lnTo>
                    <a:pt x="636" y="1638"/>
                  </a:lnTo>
                  <a:lnTo>
                    <a:pt x="679" y="1633"/>
                  </a:lnTo>
                  <a:lnTo>
                    <a:pt x="701" y="1631"/>
                  </a:lnTo>
                  <a:lnTo>
                    <a:pt x="721" y="1630"/>
                  </a:lnTo>
                  <a:lnTo>
                    <a:pt x="804" y="1633"/>
                  </a:lnTo>
                  <a:lnTo>
                    <a:pt x="807" y="1633"/>
                  </a:lnTo>
                  <a:lnTo>
                    <a:pt x="809" y="1628"/>
                  </a:lnTo>
                  <a:lnTo>
                    <a:pt x="809" y="1626"/>
                  </a:lnTo>
                  <a:lnTo>
                    <a:pt x="859" y="1623"/>
                  </a:lnTo>
                  <a:lnTo>
                    <a:pt x="869" y="1621"/>
                  </a:lnTo>
                  <a:lnTo>
                    <a:pt x="874" y="1620"/>
                  </a:lnTo>
                  <a:lnTo>
                    <a:pt x="875" y="1615"/>
                  </a:lnTo>
                  <a:lnTo>
                    <a:pt x="875" y="1613"/>
                  </a:lnTo>
                  <a:lnTo>
                    <a:pt x="882" y="1611"/>
                  </a:lnTo>
                  <a:lnTo>
                    <a:pt x="890" y="1606"/>
                  </a:lnTo>
                  <a:lnTo>
                    <a:pt x="894" y="1600"/>
                  </a:lnTo>
                  <a:lnTo>
                    <a:pt x="894" y="1590"/>
                  </a:lnTo>
                  <a:lnTo>
                    <a:pt x="895" y="1580"/>
                  </a:lnTo>
                  <a:lnTo>
                    <a:pt x="897" y="1571"/>
                  </a:lnTo>
                  <a:lnTo>
                    <a:pt x="900" y="1568"/>
                  </a:lnTo>
                  <a:lnTo>
                    <a:pt x="909" y="1563"/>
                  </a:lnTo>
                  <a:lnTo>
                    <a:pt x="925" y="1558"/>
                  </a:lnTo>
                  <a:lnTo>
                    <a:pt x="932" y="1553"/>
                  </a:lnTo>
                  <a:lnTo>
                    <a:pt x="937" y="1548"/>
                  </a:lnTo>
                  <a:lnTo>
                    <a:pt x="935" y="1503"/>
                  </a:lnTo>
                  <a:lnTo>
                    <a:pt x="927" y="1440"/>
                  </a:lnTo>
                  <a:lnTo>
                    <a:pt x="920" y="1375"/>
                  </a:lnTo>
                  <a:lnTo>
                    <a:pt x="910" y="1262"/>
                  </a:lnTo>
                  <a:lnTo>
                    <a:pt x="897" y="1119"/>
                  </a:lnTo>
                  <a:lnTo>
                    <a:pt x="882" y="953"/>
                  </a:lnTo>
                  <a:lnTo>
                    <a:pt x="882" y="921"/>
                  </a:lnTo>
                  <a:lnTo>
                    <a:pt x="885" y="873"/>
                  </a:lnTo>
                  <a:lnTo>
                    <a:pt x="885" y="850"/>
                  </a:lnTo>
                  <a:lnTo>
                    <a:pt x="882" y="826"/>
                  </a:lnTo>
                  <a:lnTo>
                    <a:pt x="879" y="798"/>
                  </a:lnTo>
                  <a:lnTo>
                    <a:pt x="875" y="750"/>
                  </a:lnTo>
                  <a:lnTo>
                    <a:pt x="874" y="713"/>
                  </a:lnTo>
                  <a:lnTo>
                    <a:pt x="870" y="688"/>
                  </a:lnTo>
                  <a:lnTo>
                    <a:pt x="865" y="668"/>
                  </a:lnTo>
                  <a:lnTo>
                    <a:pt x="854" y="642"/>
                  </a:lnTo>
                  <a:lnTo>
                    <a:pt x="845" y="629"/>
                  </a:lnTo>
                  <a:lnTo>
                    <a:pt x="835" y="617"/>
                  </a:lnTo>
                  <a:lnTo>
                    <a:pt x="832" y="609"/>
                  </a:lnTo>
                  <a:lnTo>
                    <a:pt x="832" y="605"/>
                  </a:lnTo>
                  <a:lnTo>
                    <a:pt x="835" y="602"/>
                  </a:lnTo>
                  <a:lnTo>
                    <a:pt x="840" y="589"/>
                  </a:lnTo>
                  <a:lnTo>
                    <a:pt x="844" y="577"/>
                  </a:lnTo>
                  <a:lnTo>
                    <a:pt x="845" y="569"/>
                  </a:lnTo>
                  <a:lnTo>
                    <a:pt x="845" y="562"/>
                  </a:lnTo>
                  <a:lnTo>
                    <a:pt x="844" y="555"/>
                  </a:lnTo>
                  <a:lnTo>
                    <a:pt x="835" y="549"/>
                  </a:lnTo>
                  <a:lnTo>
                    <a:pt x="840" y="534"/>
                  </a:lnTo>
                  <a:lnTo>
                    <a:pt x="842" y="517"/>
                  </a:lnTo>
                  <a:lnTo>
                    <a:pt x="842" y="482"/>
                  </a:lnTo>
                  <a:lnTo>
                    <a:pt x="842" y="429"/>
                  </a:lnTo>
                  <a:lnTo>
                    <a:pt x="842" y="406"/>
                  </a:lnTo>
                  <a:lnTo>
                    <a:pt x="844" y="389"/>
                  </a:lnTo>
                  <a:lnTo>
                    <a:pt x="847" y="377"/>
                  </a:lnTo>
                  <a:lnTo>
                    <a:pt x="845" y="357"/>
                  </a:lnTo>
                  <a:lnTo>
                    <a:pt x="845" y="341"/>
                  </a:lnTo>
                  <a:lnTo>
                    <a:pt x="845" y="329"/>
                  </a:lnTo>
                  <a:lnTo>
                    <a:pt x="847" y="321"/>
                  </a:lnTo>
                  <a:lnTo>
                    <a:pt x="854" y="311"/>
                  </a:lnTo>
                  <a:lnTo>
                    <a:pt x="859" y="308"/>
                  </a:lnTo>
                  <a:lnTo>
                    <a:pt x="865" y="304"/>
                  </a:lnTo>
                  <a:lnTo>
                    <a:pt x="889" y="311"/>
                  </a:lnTo>
                  <a:lnTo>
                    <a:pt x="900" y="316"/>
                  </a:lnTo>
                  <a:lnTo>
                    <a:pt x="905" y="321"/>
                  </a:lnTo>
                  <a:lnTo>
                    <a:pt x="910" y="328"/>
                  </a:lnTo>
                  <a:lnTo>
                    <a:pt x="914" y="333"/>
                  </a:lnTo>
                  <a:lnTo>
                    <a:pt x="917" y="338"/>
                  </a:lnTo>
                  <a:lnTo>
                    <a:pt x="930" y="344"/>
                  </a:lnTo>
                  <a:lnTo>
                    <a:pt x="955" y="351"/>
                  </a:lnTo>
                  <a:lnTo>
                    <a:pt x="972" y="356"/>
                  </a:lnTo>
                  <a:lnTo>
                    <a:pt x="997" y="367"/>
                  </a:lnTo>
                  <a:lnTo>
                    <a:pt x="1022" y="376"/>
                  </a:lnTo>
                  <a:lnTo>
                    <a:pt x="1072" y="369"/>
                  </a:lnTo>
                  <a:lnTo>
                    <a:pt x="1188" y="356"/>
                  </a:lnTo>
                  <a:lnTo>
                    <a:pt x="1253" y="348"/>
                  </a:lnTo>
                  <a:lnTo>
                    <a:pt x="1315" y="336"/>
                  </a:lnTo>
                  <a:lnTo>
                    <a:pt x="1331" y="333"/>
                  </a:lnTo>
                  <a:lnTo>
                    <a:pt x="1350" y="328"/>
                  </a:lnTo>
                  <a:lnTo>
                    <a:pt x="1373" y="324"/>
                  </a:lnTo>
                  <a:lnTo>
                    <a:pt x="1373" y="294"/>
                  </a:lnTo>
                  <a:lnTo>
                    <a:pt x="1371" y="268"/>
                  </a:lnTo>
                  <a:lnTo>
                    <a:pt x="1363" y="221"/>
                  </a:lnTo>
                  <a:lnTo>
                    <a:pt x="1346" y="153"/>
                  </a:lnTo>
                  <a:lnTo>
                    <a:pt x="1338" y="118"/>
                  </a:lnTo>
                  <a:lnTo>
                    <a:pt x="1331" y="83"/>
                  </a:lnTo>
                  <a:lnTo>
                    <a:pt x="1326" y="78"/>
                  </a:lnTo>
                  <a:lnTo>
                    <a:pt x="1300" y="95"/>
                  </a:lnTo>
                  <a:lnTo>
                    <a:pt x="1245" y="123"/>
                  </a:lnTo>
                  <a:lnTo>
                    <a:pt x="1163" y="166"/>
                  </a:lnTo>
                  <a:lnTo>
                    <a:pt x="1123" y="188"/>
                  </a:lnTo>
                  <a:lnTo>
                    <a:pt x="1083" y="208"/>
                  </a:lnTo>
                  <a:lnTo>
                    <a:pt x="1073" y="206"/>
                  </a:lnTo>
                  <a:lnTo>
                    <a:pt x="1060" y="201"/>
                  </a:lnTo>
                  <a:lnTo>
                    <a:pt x="1052" y="198"/>
                  </a:lnTo>
                  <a:lnTo>
                    <a:pt x="1043" y="198"/>
                  </a:lnTo>
                  <a:lnTo>
                    <a:pt x="1023" y="171"/>
                  </a:lnTo>
                  <a:lnTo>
                    <a:pt x="1010" y="160"/>
                  </a:lnTo>
                  <a:lnTo>
                    <a:pt x="987" y="145"/>
                  </a:lnTo>
                  <a:lnTo>
                    <a:pt x="949" y="128"/>
                  </a:lnTo>
                  <a:lnTo>
                    <a:pt x="920" y="113"/>
                  </a:lnTo>
                  <a:lnTo>
                    <a:pt x="904" y="105"/>
                  </a:lnTo>
                  <a:lnTo>
                    <a:pt x="889" y="101"/>
                  </a:lnTo>
                  <a:lnTo>
                    <a:pt x="835" y="85"/>
                  </a:lnTo>
                  <a:lnTo>
                    <a:pt x="804" y="73"/>
                  </a:lnTo>
                  <a:lnTo>
                    <a:pt x="792" y="66"/>
                  </a:lnTo>
                  <a:lnTo>
                    <a:pt x="784" y="61"/>
                  </a:lnTo>
                  <a:lnTo>
                    <a:pt x="772" y="46"/>
                  </a:lnTo>
                  <a:lnTo>
                    <a:pt x="754" y="22"/>
                  </a:lnTo>
                  <a:lnTo>
                    <a:pt x="747" y="8"/>
                  </a:lnTo>
                  <a:lnTo>
                    <a:pt x="669" y="32"/>
                  </a:lnTo>
                  <a:lnTo>
                    <a:pt x="669" y="50"/>
                  </a:lnTo>
                  <a:lnTo>
                    <a:pt x="666" y="171"/>
                  </a:lnTo>
                  <a:lnTo>
                    <a:pt x="657" y="100"/>
                  </a:lnTo>
                  <a:lnTo>
                    <a:pt x="651" y="32"/>
                  </a:lnTo>
                  <a:lnTo>
                    <a:pt x="631" y="20"/>
                  </a:lnTo>
                  <a:lnTo>
                    <a:pt x="621" y="13"/>
                  </a:lnTo>
                  <a:lnTo>
                    <a:pt x="612" y="5"/>
                  </a:lnTo>
                  <a:lnTo>
                    <a:pt x="609" y="2"/>
                  </a:lnTo>
                  <a:lnTo>
                    <a:pt x="601" y="0"/>
                  </a:lnTo>
                  <a:lnTo>
                    <a:pt x="589" y="2"/>
                  </a:lnTo>
                  <a:lnTo>
                    <a:pt x="582" y="3"/>
                  </a:lnTo>
                  <a:lnTo>
                    <a:pt x="544" y="37"/>
                  </a:lnTo>
                  <a:lnTo>
                    <a:pt x="513" y="61"/>
                  </a:lnTo>
                  <a:lnTo>
                    <a:pt x="489" y="76"/>
                  </a:lnTo>
                  <a:lnTo>
                    <a:pt x="436" y="91"/>
                  </a:lnTo>
                  <a:lnTo>
                    <a:pt x="411" y="98"/>
                  </a:lnTo>
                  <a:lnTo>
                    <a:pt x="389" y="106"/>
                  </a:lnTo>
                  <a:lnTo>
                    <a:pt x="376" y="111"/>
                  </a:lnTo>
                  <a:lnTo>
                    <a:pt x="353" y="123"/>
                  </a:lnTo>
                  <a:lnTo>
                    <a:pt x="336" y="133"/>
                  </a:lnTo>
                  <a:lnTo>
                    <a:pt x="325" y="140"/>
                  </a:lnTo>
                  <a:lnTo>
                    <a:pt x="303" y="145"/>
                  </a:lnTo>
                  <a:lnTo>
                    <a:pt x="291" y="146"/>
                  </a:lnTo>
                  <a:lnTo>
                    <a:pt x="280" y="146"/>
                  </a:lnTo>
                  <a:lnTo>
                    <a:pt x="155" y="101"/>
                  </a:lnTo>
                  <a:lnTo>
                    <a:pt x="32" y="60"/>
                  </a:lnTo>
                  <a:lnTo>
                    <a:pt x="17" y="123"/>
                  </a:lnTo>
                  <a:lnTo>
                    <a:pt x="8" y="171"/>
                  </a:lnTo>
                  <a:lnTo>
                    <a:pt x="3" y="208"/>
                  </a:lnTo>
                  <a:lnTo>
                    <a:pt x="0" y="263"/>
                  </a:lnTo>
                  <a:lnTo>
                    <a:pt x="0" y="316"/>
                  </a:lnTo>
                  <a:lnTo>
                    <a:pt x="2" y="319"/>
                  </a:lnTo>
                  <a:lnTo>
                    <a:pt x="3" y="319"/>
                  </a:lnTo>
                  <a:lnTo>
                    <a:pt x="5" y="321"/>
                  </a:lnTo>
                  <a:lnTo>
                    <a:pt x="88" y="336"/>
                  </a:lnTo>
                  <a:lnTo>
                    <a:pt x="150" y="346"/>
                  </a:lnTo>
                  <a:lnTo>
                    <a:pt x="195" y="351"/>
                  </a:lnTo>
                  <a:lnTo>
                    <a:pt x="268" y="354"/>
                  </a:lnTo>
                  <a:lnTo>
                    <a:pt x="306" y="354"/>
                  </a:lnTo>
                  <a:lnTo>
                    <a:pt x="346" y="352"/>
                  </a:lnTo>
                  <a:lnTo>
                    <a:pt x="378" y="336"/>
                  </a:lnTo>
                  <a:lnTo>
                    <a:pt x="408" y="314"/>
                  </a:lnTo>
                  <a:lnTo>
                    <a:pt x="424" y="303"/>
                  </a:lnTo>
                  <a:lnTo>
                    <a:pt x="449" y="291"/>
                  </a:lnTo>
                  <a:lnTo>
                    <a:pt x="453" y="293"/>
                  </a:lnTo>
                  <a:lnTo>
                    <a:pt x="451" y="294"/>
                  </a:lnTo>
                  <a:lnTo>
                    <a:pt x="456" y="293"/>
                  </a:lnTo>
                  <a:lnTo>
                    <a:pt x="458" y="303"/>
                  </a:lnTo>
                  <a:lnTo>
                    <a:pt x="459" y="319"/>
                  </a:lnTo>
                  <a:lnTo>
                    <a:pt x="456" y="346"/>
                  </a:lnTo>
                  <a:lnTo>
                    <a:pt x="456" y="357"/>
                  </a:lnTo>
                  <a:lnTo>
                    <a:pt x="459" y="369"/>
                  </a:lnTo>
                  <a:lnTo>
                    <a:pt x="461" y="387"/>
                  </a:lnTo>
                  <a:lnTo>
                    <a:pt x="461" y="426"/>
                  </a:lnTo>
                  <a:lnTo>
                    <a:pt x="461" y="491"/>
                  </a:lnTo>
                  <a:lnTo>
                    <a:pt x="463" y="520"/>
                  </a:lnTo>
                  <a:lnTo>
                    <a:pt x="464" y="532"/>
                  </a:lnTo>
                  <a:lnTo>
                    <a:pt x="469" y="542"/>
                  </a:lnTo>
                  <a:lnTo>
                    <a:pt x="454" y="560"/>
                  </a:lnTo>
                  <a:lnTo>
                    <a:pt x="449" y="570"/>
                  </a:lnTo>
                  <a:lnTo>
                    <a:pt x="446" y="582"/>
                  </a:lnTo>
                  <a:lnTo>
                    <a:pt x="448" y="592"/>
                  </a:lnTo>
                  <a:lnTo>
                    <a:pt x="454" y="604"/>
                  </a:lnTo>
                  <a:lnTo>
                    <a:pt x="464" y="614"/>
                  </a:lnTo>
                  <a:lnTo>
                    <a:pt x="464" y="622"/>
                  </a:lnTo>
                  <a:lnTo>
                    <a:pt x="459" y="634"/>
                  </a:lnTo>
                  <a:lnTo>
                    <a:pt x="454" y="647"/>
                  </a:lnTo>
                  <a:lnTo>
                    <a:pt x="448" y="663"/>
                  </a:lnTo>
                  <a:lnTo>
                    <a:pt x="443" y="680"/>
                  </a:lnTo>
                  <a:lnTo>
                    <a:pt x="439" y="708"/>
                  </a:lnTo>
                  <a:lnTo>
                    <a:pt x="438" y="752"/>
                  </a:lnTo>
                  <a:lnTo>
                    <a:pt x="436" y="772"/>
                  </a:lnTo>
                  <a:lnTo>
                    <a:pt x="433" y="793"/>
                  </a:lnTo>
                  <a:lnTo>
                    <a:pt x="433" y="855"/>
                  </a:lnTo>
                  <a:lnTo>
                    <a:pt x="429" y="946"/>
                  </a:lnTo>
                  <a:lnTo>
                    <a:pt x="423" y="1036"/>
                  </a:lnTo>
                  <a:lnTo>
                    <a:pt x="423" y="1058"/>
                  </a:lnTo>
                  <a:lnTo>
                    <a:pt x="419" y="1074"/>
                  </a:lnTo>
                  <a:lnTo>
                    <a:pt x="411" y="1086"/>
                  </a:lnTo>
                  <a:lnTo>
                    <a:pt x="409" y="1099"/>
                  </a:lnTo>
                  <a:lnTo>
                    <a:pt x="408" y="1122"/>
                  </a:lnTo>
                  <a:lnTo>
                    <a:pt x="404" y="1206"/>
                  </a:lnTo>
                  <a:lnTo>
                    <a:pt x="398" y="1290"/>
                  </a:lnTo>
                  <a:lnTo>
                    <a:pt x="399" y="1330"/>
                  </a:lnTo>
                  <a:lnTo>
                    <a:pt x="401" y="1400"/>
                  </a:lnTo>
                  <a:lnTo>
                    <a:pt x="396" y="1507"/>
                  </a:lnTo>
                  <a:lnTo>
                    <a:pt x="391" y="1611"/>
                  </a:lnTo>
                  <a:lnTo>
                    <a:pt x="396" y="1615"/>
                  </a:lnTo>
                  <a:lnTo>
                    <a:pt x="413" y="1620"/>
                  </a:lnTo>
                  <a:lnTo>
                    <a:pt x="428" y="1623"/>
                  </a:lnTo>
                  <a:lnTo>
                    <a:pt x="429" y="1630"/>
                  </a:lnTo>
                  <a:lnTo>
                    <a:pt x="498" y="1636"/>
                  </a:lnTo>
                  <a:lnTo>
                    <a:pt x="498" y="1638"/>
                  </a:lnTo>
                  <a:lnTo>
                    <a:pt x="499" y="1640"/>
                  </a:lnTo>
                  <a:lnTo>
                    <a:pt x="501" y="1640"/>
                  </a:lnTo>
                  <a:lnTo>
                    <a:pt x="602" y="1645"/>
                  </a:lnTo>
                  <a:lnTo>
                    <a:pt x="606" y="1643"/>
                  </a:lnTo>
                  <a:lnTo>
                    <a:pt x="607" y="1638"/>
                  </a:lnTo>
                  <a:close/>
                </a:path>
              </a:pathLst>
            </a:custGeom>
            <a:solidFill>
              <a:schemeClr val="accent2"/>
            </a:solidFill>
            <a:ln w="3175">
              <a:solidFill>
                <a:srgbClr val="562B00"/>
              </a:solidFill>
              <a:prstDash val="solid"/>
              <a:round/>
              <a:headEnd/>
              <a:tailEnd/>
            </a:ln>
          </p:spPr>
          <p:txBody>
            <a:bodyPr/>
            <a:lstStyle/>
            <a:p>
              <a:pPr>
                <a:defRPr/>
              </a:pPr>
              <a:endParaRPr lang="en-US">
                <a:solidFill>
                  <a:prstClr val="black"/>
                </a:solidFill>
                <a:latin typeface="Calibri"/>
              </a:endParaRPr>
            </a:p>
          </p:txBody>
        </p:sp>
        <p:sp>
          <p:nvSpPr>
            <p:cNvPr id="48" name="Freeform 44"/>
            <p:cNvSpPr>
              <a:spLocks/>
            </p:cNvSpPr>
            <p:nvPr/>
          </p:nvSpPr>
          <p:spPr bwMode="auto">
            <a:xfrm>
              <a:off x="1158" y="1322"/>
              <a:ext cx="681" cy="287"/>
            </a:xfrm>
            <a:custGeom>
              <a:avLst/>
              <a:gdLst/>
              <a:ahLst/>
              <a:cxnLst>
                <a:cxn ang="0">
                  <a:pos x="1028" y="193"/>
                </a:cxn>
                <a:cxn ang="0">
                  <a:pos x="1030" y="211"/>
                </a:cxn>
                <a:cxn ang="0">
                  <a:pos x="1061" y="203"/>
                </a:cxn>
                <a:cxn ang="0">
                  <a:pos x="1076" y="206"/>
                </a:cxn>
                <a:cxn ang="0">
                  <a:pos x="1296" y="93"/>
                </a:cxn>
                <a:cxn ang="0">
                  <a:pos x="1331" y="146"/>
                </a:cxn>
                <a:cxn ang="0">
                  <a:pos x="1288" y="231"/>
                </a:cxn>
                <a:cxn ang="0">
                  <a:pos x="1338" y="203"/>
                </a:cxn>
                <a:cxn ang="0">
                  <a:pos x="1361" y="304"/>
                </a:cxn>
                <a:cxn ang="0">
                  <a:pos x="970" y="341"/>
                </a:cxn>
                <a:cxn ang="0">
                  <a:pos x="887" y="304"/>
                </a:cxn>
                <a:cxn ang="0">
                  <a:pos x="840" y="253"/>
                </a:cxn>
                <a:cxn ang="0">
                  <a:pos x="847" y="283"/>
                </a:cxn>
                <a:cxn ang="0">
                  <a:pos x="832" y="278"/>
                </a:cxn>
                <a:cxn ang="0">
                  <a:pos x="830" y="402"/>
                </a:cxn>
                <a:cxn ang="0">
                  <a:pos x="817" y="540"/>
                </a:cxn>
                <a:cxn ang="0">
                  <a:pos x="798" y="549"/>
                </a:cxn>
                <a:cxn ang="0">
                  <a:pos x="795" y="474"/>
                </a:cxn>
                <a:cxn ang="0">
                  <a:pos x="780" y="562"/>
                </a:cxn>
                <a:cxn ang="0">
                  <a:pos x="732" y="572"/>
                </a:cxn>
                <a:cxn ang="0">
                  <a:pos x="725" y="549"/>
                </a:cxn>
                <a:cxn ang="0">
                  <a:pos x="700" y="570"/>
                </a:cxn>
                <a:cxn ang="0">
                  <a:pos x="700" y="515"/>
                </a:cxn>
                <a:cxn ang="0">
                  <a:pos x="670" y="564"/>
                </a:cxn>
                <a:cxn ang="0">
                  <a:pos x="624" y="564"/>
                </a:cxn>
                <a:cxn ang="0">
                  <a:pos x="594" y="557"/>
                </a:cxn>
                <a:cxn ang="0">
                  <a:pos x="585" y="554"/>
                </a:cxn>
                <a:cxn ang="0">
                  <a:pos x="561" y="570"/>
                </a:cxn>
                <a:cxn ang="0">
                  <a:pos x="544" y="559"/>
                </a:cxn>
                <a:cxn ang="0">
                  <a:pos x="481" y="514"/>
                </a:cxn>
                <a:cxn ang="0">
                  <a:pos x="479" y="535"/>
                </a:cxn>
                <a:cxn ang="0">
                  <a:pos x="459" y="469"/>
                </a:cxn>
                <a:cxn ang="0">
                  <a:pos x="459" y="293"/>
                </a:cxn>
                <a:cxn ang="0">
                  <a:pos x="452" y="269"/>
                </a:cxn>
                <a:cxn ang="0">
                  <a:pos x="441" y="261"/>
                </a:cxn>
                <a:cxn ang="0">
                  <a:pos x="354" y="328"/>
                </a:cxn>
                <a:cxn ang="0">
                  <a:pos x="103" y="324"/>
                </a:cxn>
                <a:cxn ang="0">
                  <a:pos x="1" y="303"/>
                </a:cxn>
                <a:cxn ang="0">
                  <a:pos x="68" y="191"/>
                </a:cxn>
                <a:cxn ang="0">
                  <a:pos x="28" y="63"/>
                </a:cxn>
                <a:cxn ang="0">
                  <a:pos x="273" y="155"/>
                </a:cxn>
                <a:cxn ang="0">
                  <a:pos x="283" y="158"/>
                </a:cxn>
                <a:cxn ang="0">
                  <a:pos x="303" y="138"/>
                </a:cxn>
                <a:cxn ang="0">
                  <a:pos x="336" y="150"/>
                </a:cxn>
                <a:cxn ang="0">
                  <a:pos x="454" y="85"/>
                </a:cxn>
                <a:cxn ang="0">
                  <a:pos x="572" y="8"/>
                </a:cxn>
                <a:cxn ang="0">
                  <a:pos x="605" y="8"/>
                </a:cxn>
                <a:cxn ang="0">
                  <a:pos x="639" y="32"/>
                </a:cxn>
                <a:cxn ang="0">
                  <a:pos x="624" y="43"/>
                </a:cxn>
                <a:cxn ang="0">
                  <a:pos x="654" y="196"/>
                </a:cxn>
                <a:cxn ang="0">
                  <a:pos x="667" y="58"/>
                </a:cxn>
                <a:cxn ang="0">
                  <a:pos x="679" y="48"/>
                </a:cxn>
                <a:cxn ang="0">
                  <a:pos x="710" y="15"/>
                </a:cxn>
                <a:cxn ang="0">
                  <a:pos x="798" y="75"/>
                </a:cxn>
              </a:cxnLst>
              <a:rect l="0" t="0" r="r" b="b"/>
              <a:pathLst>
                <a:path w="1361" h="574">
                  <a:moveTo>
                    <a:pt x="877" y="100"/>
                  </a:moveTo>
                  <a:lnTo>
                    <a:pt x="908" y="111"/>
                  </a:lnTo>
                  <a:lnTo>
                    <a:pt x="953" y="135"/>
                  </a:lnTo>
                  <a:lnTo>
                    <a:pt x="1000" y="155"/>
                  </a:lnTo>
                  <a:lnTo>
                    <a:pt x="1028" y="193"/>
                  </a:lnTo>
                  <a:lnTo>
                    <a:pt x="1023" y="206"/>
                  </a:lnTo>
                  <a:lnTo>
                    <a:pt x="1020" y="211"/>
                  </a:lnTo>
                  <a:lnTo>
                    <a:pt x="1020" y="218"/>
                  </a:lnTo>
                  <a:lnTo>
                    <a:pt x="1025" y="218"/>
                  </a:lnTo>
                  <a:lnTo>
                    <a:pt x="1030" y="211"/>
                  </a:lnTo>
                  <a:lnTo>
                    <a:pt x="1035" y="201"/>
                  </a:lnTo>
                  <a:lnTo>
                    <a:pt x="1040" y="198"/>
                  </a:lnTo>
                  <a:lnTo>
                    <a:pt x="1046" y="198"/>
                  </a:lnTo>
                  <a:lnTo>
                    <a:pt x="1058" y="199"/>
                  </a:lnTo>
                  <a:lnTo>
                    <a:pt x="1061" y="203"/>
                  </a:lnTo>
                  <a:lnTo>
                    <a:pt x="1061" y="209"/>
                  </a:lnTo>
                  <a:lnTo>
                    <a:pt x="1063" y="209"/>
                  </a:lnTo>
                  <a:lnTo>
                    <a:pt x="1066" y="209"/>
                  </a:lnTo>
                  <a:lnTo>
                    <a:pt x="1068" y="203"/>
                  </a:lnTo>
                  <a:lnTo>
                    <a:pt x="1076" y="206"/>
                  </a:lnTo>
                  <a:lnTo>
                    <a:pt x="1086" y="214"/>
                  </a:lnTo>
                  <a:lnTo>
                    <a:pt x="1091" y="218"/>
                  </a:lnTo>
                  <a:lnTo>
                    <a:pt x="1096" y="218"/>
                  </a:lnTo>
                  <a:lnTo>
                    <a:pt x="1086" y="199"/>
                  </a:lnTo>
                  <a:lnTo>
                    <a:pt x="1296" y="93"/>
                  </a:lnTo>
                  <a:lnTo>
                    <a:pt x="1319" y="86"/>
                  </a:lnTo>
                  <a:lnTo>
                    <a:pt x="1321" y="85"/>
                  </a:lnTo>
                  <a:lnTo>
                    <a:pt x="1321" y="83"/>
                  </a:lnTo>
                  <a:lnTo>
                    <a:pt x="1326" y="110"/>
                  </a:lnTo>
                  <a:lnTo>
                    <a:pt x="1331" y="146"/>
                  </a:lnTo>
                  <a:lnTo>
                    <a:pt x="1336" y="165"/>
                  </a:lnTo>
                  <a:lnTo>
                    <a:pt x="1341" y="183"/>
                  </a:lnTo>
                  <a:lnTo>
                    <a:pt x="1311" y="208"/>
                  </a:lnTo>
                  <a:lnTo>
                    <a:pt x="1281" y="229"/>
                  </a:lnTo>
                  <a:lnTo>
                    <a:pt x="1288" y="231"/>
                  </a:lnTo>
                  <a:lnTo>
                    <a:pt x="1296" y="228"/>
                  </a:lnTo>
                  <a:lnTo>
                    <a:pt x="1306" y="221"/>
                  </a:lnTo>
                  <a:lnTo>
                    <a:pt x="1318" y="209"/>
                  </a:lnTo>
                  <a:lnTo>
                    <a:pt x="1326" y="204"/>
                  </a:lnTo>
                  <a:lnTo>
                    <a:pt x="1338" y="203"/>
                  </a:lnTo>
                  <a:lnTo>
                    <a:pt x="1349" y="219"/>
                  </a:lnTo>
                  <a:lnTo>
                    <a:pt x="1353" y="239"/>
                  </a:lnTo>
                  <a:lnTo>
                    <a:pt x="1359" y="273"/>
                  </a:lnTo>
                  <a:lnTo>
                    <a:pt x="1361" y="288"/>
                  </a:lnTo>
                  <a:lnTo>
                    <a:pt x="1361" y="304"/>
                  </a:lnTo>
                  <a:lnTo>
                    <a:pt x="1278" y="316"/>
                  </a:lnTo>
                  <a:lnTo>
                    <a:pt x="1145" y="339"/>
                  </a:lnTo>
                  <a:lnTo>
                    <a:pt x="1078" y="349"/>
                  </a:lnTo>
                  <a:lnTo>
                    <a:pt x="1016" y="356"/>
                  </a:lnTo>
                  <a:lnTo>
                    <a:pt x="970" y="341"/>
                  </a:lnTo>
                  <a:lnTo>
                    <a:pt x="922" y="326"/>
                  </a:lnTo>
                  <a:lnTo>
                    <a:pt x="902" y="319"/>
                  </a:lnTo>
                  <a:lnTo>
                    <a:pt x="892" y="314"/>
                  </a:lnTo>
                  <a:lnTo>
                    <a:pt x="888" y="311"/>
                  </a:lnTo>
                  <a:lnTo>
                    <a:pt x="887" y="304"/>
                  </a:lnTo>
                  <a:lnTo>
                    <a:pt x="885" y="301"/>
                  </a:lnTo>
                  <a:lnTo>
                    <a:pt x="883" y="296"/>
                  </a:lnTo>
                  <a:lnTo>
                    <a:pt x="873" y="289"/>
                  </a:lnTo>
                  <a:lnTo>
                    <a:pt x="852" y="279"/>
                  </a:lnTo>
                  <a:lnTo>
                    <a:pt x="840" y="253"/>
                  </a:lnTo>
                  <a:lnTo>
                    <a:pt x="837" y="258"/>
                  </a:lnTo>
                  <a:lnTo>
                    <a:pt x="837" y="266"/>
                  </a:lnTo>
                  <a:lnTo>
                    <a:pt x="840" y="276"/>
                  </a:lnTo>
                  <a:lnTo>
                    <a:pt x="845" y="281"/>
                  </a:lnTo>
                  <a:lnTo>
                    <a:pt x="847" y="283"/>
                  </a:lnTo>
                  <a:lnTo>
                    <a:pt x="848" y="286"/>
                  </a:lnTo>
                  <a:lnTo>
                    <a:pt x="842" y="294"/>
                  </a:lnTo>
                  <a:lnTo>
                    <a:pt x="837" y="286"/>
                  </a:lnTo>
                  <a:lnTo>
                    <a:pt x="835" y="281"/>
                  </a:lnTo>
                  <a:lnTo>
                    <a:pt x="832" y="278"/>
                  </a:lnTo>
                  <a:lnTo>
                    <a:pt x="830" y="289"/>
                  </a:lnTo>
                  <a:lnTo>
                    <a:pt x="833" y="308"/>
                  </a:lnTo>
                  <a:lnTo>
                    <a:pt x="835" y="326"/>
                  </a:lnTo>
                  <a:lnTo>
                    <a:pt x="832" y="351"/>
                  </a:lnTo>
                  <a:lnTo>
                    <a:pt x="830" y="402"/>
                  </a:lnTo>
                  <a:lnTo>
                    <a:pt x="830" y="444"/>
                  </a:lnTo>
                  <a:lnTo>
                    <a:pt x="828" y="476"/>
                  </a:lnTo>
                  <a:lnTo>
                    <a:pt x="827" y="497"/>
                  </a:lnTo>
                  <a:lnTo>
                    <a:pt x="822" y="527"/>
                  </a:lnTo>
                  <a:lnTo>
                    <a:pt x="817" y="540"/>
                  </a:lnTo>
                  <a:lnTo>
                    <a:pt x="812" y="550"/>
                  </a:lnTo>
                  <a:lnTo>
                    <a:pt x="808" y="555"/>
                  </a:lnTo>
                  <a:lnTo>
                    <a:pt x="800" y="559"/>
                  </a:lnTo>
                  <a:lnTo>
                    <a:pt x="793" y="560"/>
                  </a:lnTo>
                  <a:lnTo>
                    <a:pt x="798" y="549"/>
                  </a:lnTo>
                  <a:lnTo>
                    <a:pt x="802" y="527"/>
                  </a:lnTo>
                  <a:lnTo>
                    <a:pt x="803" y="510"/>
                  </a:lnTo>
                  <a:lnTo>
                    <a:pt x="800" y="462"/>
                  </a:lnTo>
                  <a:lnTo>
                    <a:pt x="797" y="459"/>
                  </a:lnTo>
                  <a:lnTo>
                    <a:pt x="795" y="474"/>
                  </a:lnTo>
                  <a:lnTo>
                    <a:pt x="795" y="502"/>
                  </a:lnTo>
                  <a:lnTo>
                    <a:pt x="795" y="524"/>
                  </a:lnTo>
                  <a:lnTo>
                    <a:pt x="793" y="539"/>
                  </a:lnTo>
                  <a:lnTo>
                    <a:pt x="790" y="549"/>
                  </a:lnTo>
                  <a:lnTo>
                    <a:pt x="780" y="562"/>
                  </a:lnTo>
                  <a:lnTo>
                    <a:pt x="774" y="567"/>
                  </a:lnTo>
                  <a:lnTo>
                    <a:pt x="765" y="572"/>
                  </a:lnTo>
                  <a:lnTo>
                    <a:pt x="754" y="572"/>
                  </a:lnTo>
                  <a:lnTo>
                    <a:pt x="739" y="574"/>
                  </a:lnTo>
                  <a:lnTo>
                    <a:pt x="732" y="572"/>
                  </a:lnTo>
                  <a:lnTo>
                    <a:pt x="725" y="567"/>
                  </a:lnTo>
                  <a:lnTo>
                    <a:pt x="729" y="554"/>
                  </a:lnTo>
                  <a:lnTo>
                    <a:pt x="730" y="547"/>
                  </a:lnTo>
                  <a:lnTo>
                    <a:pt x="730" y="539"/>
                  </a:lnTo>
                  <a:lnTo>
                    <a:pt x="725" y="549"/>
                  </a:lnTo>
                  <a:lnTo>
                    <a:pt x="722" y="557"/>
                  </a:lnTo>
                  <a:lnTo>
                    <a:pt x="719" y="564"/>
                  </a:lnTo>
                  <a:lnTo>
                    <a:pt x="710" y="570"/>
                  </a:lnTo>
                  <a:lnTo>
                    <a:pt x="707" y="570"/>
                  </a:lnTo>
                  <a:lnTo>
                    <a:pt x="700" y="570"/>
                  </a:lnTo>
                  <a:lnTo>
                    <a:pt x="690" y="570"/>
                  </a:lnTo>
                  <a:lnTo>
                    <a:pt x="685" y="570"/>
                  </a:lnTo>
                  <a:lnTo>
                    <a:pt x="680" y="569"/>
                  </a:lnTo>
                  <a:lnTo>
                    <a:pt x="690" y="542"/>
                  </a:lnTo>
                  <a:lnTo>
                    <a:pt x="700" y="515"/>
                  </a:lnTo>
                  <a:lnTo>
                    <a:pt x="697" y="514"/>
                  </a:lnTo>
                  <a:lnTo>
                    <a:pt x="694" y="514"/>
                  </a:lnTo>
                  <a:lnTo>
                    <a:pt x="685" y="540"/>
                  </a:lnTo>
                  <a:lnTo>
                    <a:pt x="679" y="552"/>
                  </a:lnTo>
                  <a:lnTo>
                    <a:pt x="670" y="564"/>
                  </a:lnTo>
                  <a:lnTo>
                    <a:pt x="665" y="560"/>
                  </a:lnTo>
                  <a:lnTo>
                    <a:pt x="655" y="560"/>
                  </a:lnTo>
                  <a:lnTo>
                    <a:pt x="640" y="565"/>
                  </a:lnTo>
                  <a:lnTo>
                    <a:pt x="632" y="565"/>
                  </a:lnTo>
                  <a:lnTo>
                    <a:pt x="624" y="564"/>
                  </a:lnTo>
                  <a:lnTo>
                    <a:pt x="615" y="567"/>
                  </a:lnTo>
                  <a:lnTo>
                    <a:pt x="609" y="569"/>
                  </a:lnTo>
                  <a:lnTo>
                    <a:pt x="600" y="565"/>
                  </a:lnTo>
                  <a:lnTo>
                    <a:pt x="597" y="562"/>
                  </a:lnTo>
                  <a:lnTo>
                    <a:pt x="594" y="557"/>
                  </a:lnTo>
                  <a:lnTo>
                    <a:pt x="589" y="539"/>
                  </a:lnTo>
                  <a:lnTo>
                    <a:pt x="585" y="530"/>
                  </a:lnTo>
                  <a:lnTo>
                    <a:pt x="579" y="525"/>
                  </a:lnTo>
                  <a:lnTo>
                    <a:pt x="579" y="537"/>
                  </a:lnTo>
                  <a:lnTo>
                    <a:pt x="585" y="554"/>
                  </a:lnTo>
                  <a:lnTo>
                    <a:pt x="592" y="570"/>
                  </a:lnTo>
                  <a:lnTo>
                    <a:pt x="585" y="567"/>
                  </a:lnTo>
                  <a:lnTo>
                    <a:pt x="575" y="567"/>
                  </a:lnTo>
                  <a:lnTo>
                    <a:pt x="565" y="570"/>
                  </a:lnTo>
                  <a:lnTo>
                    <a:pt x="561" y="570"/>
                  </a:lnTo>
                  <a:lnTo>
                    <a:pt x="556" y="570"/>
                  </a:lnTo>
                  <a:lnTo>
                    <a:pt x="551" y="565"/>
                  </a:lnTo>
                  <a:lnTo>
                    <a:pt x="547" y="555"/>
                  </a:lnTo>
                  <a:lnTo>
                    <a:pt x="544" y="555"/>
                  </a:lnTo>
                  <a:lnTo>
                    <a:pt x="544" y="559"/>
                  </a:lnTo>
                  <a:lnTo>
                    <a:pt x="549" y="569"/>
                  </a:lnTo>
                  <a:lnTo>
                    <a:pt x="522" y="567"/>
                  </a:lnTo>
                  <a:lnTo>
                    <a:pt x="496" y="562"/>
                  </a:lnTo>
                  <a:lnTo>
                    <a:pt x="489" y="544"/>
                  </a:lnTo>
                  <a:lnTo>
                    <a:pt x="481" y="514"/>
                  </a:lnTo>
                  <a:lnTo>
                    <a:pt x="474" y="484"/>
                  </a:lnTo>
                  <a:lnTo>
                    <a:pt x="472" y="490"/>
                  </a:lnTo>
                  <a:lnTo>
                    <a:pt x="472" y="505"/>
                  </a:lnTo>
                  <a:lnTo>
                    <a:pt x="477" y="525"/>
                  </a:lnTo>
                  <a:lnTo>
                    <a:pt x="479" y="535"/>
                  </a:lnTo>
                  <a:lnTo>
                    <a:pt x="479" y="545"/>
                  </a:lnTo>
                  <a:lnTo>
                    <a:pt x="472" y="539"/>
                  </a:lnTo>
                  <a:lnTo>
                    <a:pt x="464" y="522"/>
                  </a:lnTo>
                  <a:lnTo>
                    <a:pt x="461" y="504"/>
                  </a:lnTo>
                  <a:lnTo>
                    <a:pt x="459" y="469"/>
                  </a:lnTo>
                  <a:lnTo>
                    <a:pt x="461" y="412"/>
                  </a:lnTo>
                  <a:lnTo>
                    <a:pt x="461" y="387"/>
                  </a:lnTo>
                  <a:lnTo>
                    <a:pt x="457" y="367"/>
                  </a:lnTo>
                  <a:lnTo>
                    <a:pt x="457" y="338"/>
                  </a:lnTo>
                  <a:lnTo>
                    <a:pt x="459" y="293"/>
                  </a:lnTo>
                  <a:lnTo>
                    <a:pt x="461" y="249"/>
                  </a:lnTo>
                  <a:lnTo>
                    <a:pt x="457" y="251"/>
                  </a:lnTo>
                  <a:lnTo>
                    <a:pt x="454" y="254"/>
                  </a:lnTo>
                  <a:lnTo>
                    <a:pt x="454" y="264"/>
                  </a:lnTo>
                  <a:lnTo>
                    <a:pt x="452" y="269"/>
                  </a:lnTo>
                  <a:lnTo>
                    <a:pt x="451" y="273"/>
                  </a:lnTo>
                  <a:lnTo>
                    <a:pt x="446" y="271"/>
                  </a:lnTo>
                  <a:lnTo>
                    <a:pt x="439" y="269"/>
                  </a:lnTo>
                  <a:lnTo>
                    <a:pt x="441" y="266"/>
                  </a:lnTo>
                  <a:lnTo>
                    <a:pt x="441" y="261"/>
                  </a:lnTo>
                  <a:lnTo>
                    <a:pt x="437" y="259"/>
                  </a:lnTo>
                  <a:lnTo>
                    <a:pt x="424" y="278"/>
                  </a:lnTo>
                  <a:lnTo>
                    <a:pt x="396" y="298"/>
                  </a:lnTo>
                  <a:lnTo>
                    <a:pt x="371" y="318"/>
                  </a:lnTo>
                  <a:lnTo>
                    <a:pt x="354" y="328"/>
                  </a:lnTo>
                  <a:lnTo>
                    <a:pt x="329" y="338"/>
                  </a:lnTo>
                  <a:lnTo>
                    <a:pt x="284" y="339"/>
                  </a:lnTo>
                  <a:lnTo>
                    <a:pt x="249" y="339"/>
                  </a:lnTo>
                  <a:lnTo>
                    <a:pt x="189" y="334"/>
                  </a:lnTo>
                  <a:lnTo>
                    <a:pt x="103" y="324"/>
                  </a:lnTo>
                  <a:lnTo>
                    <a:pt x="11" y="309"/>
                  </a:lnTo>
                  <a:lnTo>
                    <a:pt x="10" y="308"/>
                  </a:lnTo>
                  <a:lnTo>
                    <a:pt x="3" y="308"/>
                  </a:lnTo>
                  <a:lnTo>
                    <a:pt x="3" y="306"/>
                  </a:lnTo>
                  <a:lnTo>
                    <a:pt x="1" y="303"/>
                  </a:lnTo>
                  <a:lnTo>
                    <a:pt x="0" y="276"/>
                  </a:lnTo>
                  <a:lnTo>
                    <a:pt x="1" y="234"/>
                  </a:lnTo>
                  <a:lnTo>
                    <a:pt x="6" y="193"/>
                  </a:lnTo>
                  <a:lnTo>
                    <a:pt x="38" y="193"/>
                  </a:lnTo>
                  <a:lnTo>
                    <a:pt x="68" y="191"/>
                  </a:lnTo>
                  <a:lnTo>
                    <a:pt x="68" y="188"/>
                  </a:lnTo>
                  <a:lnTo>
                    <a:pt x="8" y="178"/>
                  </a:lnTo>
                  <a:lnTo>
                    <a:pt x="15" y="120"/>
                  </a:lnTo>
                  <a:lnTo>
                    <a:pt x="20" y="90"/>
                  </a:lnTo>
                  <a:lnTo>
                    <a:pt x="28" y="63"/>
                  </a:lnTo>
                  <a:lnTo>
                    <a:pt x="93" y="80"/>
                  </a:lnTo>
                  <a:lnTo>
                    <a:pt x="136" y="95"/>
                  </a:lnTo>
                  <a:lnTo>
                    <a:pt x="266" y="145"/>
                  </a:lnTo>
                  <a:lnTo>
                    <a:pt x="273" y="150"/>
                  </a:lnTo>
                  <a:lnTo>
                    <a:pt x="273" y="155"/>
                  </a:lnTo>
                  <a:lnTo>
                    <a:pt x="273" y="161"/>
                  </a:lnTo>
                  <a:lnTo>
                    <a:pt x="274" y="170"/>
                  </a:lnTo>
                  <a:lnTo>
                    <a:pt x="278" y="170"/>
                  </a:lnTo>
                  <a:lnTo>
                    <a:pt x="281" y="163"/>
                  </a:lnTo>
                  <a:lnTo>
                    <a:pt x="283" y="158"/>
                  </a:lnTo>
                  <a:lnTo>
                    <a:pt x="281" y="153"/>
                  </a:lnTo>
                  <a:lnTo>
                    <a:pt x="283" y="146"/>
                  </a:lnTo>
                  <a:lnTo>
                    <a:pt x="286" y="143"/>
                  </a:lnTo>
                  <a:lnTo>
                    <a:pt x="294" y="140"/>
                  </a:lnTo>
                  <a:lnTo>
                    <a:pt x="303" y="138"/>
                  </a:lnTo>
                  <a:lnTo>
                    <a:pt x="308" y="138"/>
                  </a:lnTo>
                  <a:lnTo>
                    <a:pt x="316" y="141"/>
                  </a:lnTo>
                  <a:lnTo>
                    <a:pt x="324" y="148"/>
                  </a:lnTo>
                  <a:lnTo>
                    <a:pt x="329" y="150"/>
                  </a:lnTo>
                  <a:lnTo>
                    <a:pt x="336" y="150"/>
                  </a:lnTo>
                  <a:lnTo>
                    <a:pt x="331" y="143"/>
                  </a:lnTo>
                  <a:lnTo>
                    <a:pt x="324" y="136"/>
                  </a:lnTo>
                  <a:lnTo>
                    <a:pt x="359" y="118"/>
                  </a:lnTo>
                  <a:lnTo>
                    <a:pt x="404" y="103"/>
                  </a:lnTo>
                  <a:lnTo>
                    <a:pt x="454" y="85"/>
                  </a:lnTo>
                  <a:lnTo>
                    <a:pt x="501" y="65"/>
                  </a:lnTo>
                  <a:lnTo>
                    <a:pt x="526" y="50"/>
                  </a:lnTo>
                  <a:lnTo>
                    <a:pt x="544" y="38"/>
                  </a:lnTo>
                  <a:lnTo>
                    <a:pt x="564" y="17"/>
                  </a:lnTo>
                  <a:lnTo>
                    <a:pt x="572" y="8"/>
                  </a:lnTo>
                  <a:lnTo>
                    <a:pt x="579" y="3"/>
                  </a:lnTo>
                  <a:lnTo>
                    <a:pt x="585" y="0"/>
                  </a:lnTo>
                  <a:lnTo>
                    <a:pt x="590" y="0"/>
                  </a:lnTo>
                  <a:lnTo>
                    <a:pt x="599" y="2"/>
                  </a:lnTo>
                  <a:lnTo>
                    <a:pt x="605" y="8"/>
                  </a:lnTo>
                  <a:lnTo>
                    <a:pt x="619" y="15"/>
                  </a:lnTo>
                  <a:lnTo>
                    <a:pt x="629" y="18"/>
                  </a:lnTo>
                  <a:lnTo>
                    <a:pt x="634" y="22"/>
                  </a:lnTo>
                  <a:lnTo>
                    <a:pt x="637" y="25"/>
                  </a:lnTo>
                  <a:lnTo>
                    <a:pt x="639" y="32"/>
                  </a:lnTo>
                  <a:lnTo>
                    <a:pt x="635" y="43"/>
                  </a:lnTo>
                  <a:lnTo>
                    <a:pt x="630" y="38"/>
                  </a:lnTo>
                  <a:lnTo>
                    <a:pt x="624" y="36"/>
                  </a:lnTo>
                  <a:lnTo>
                    <a:pt x="622" y="40"/>
                  </a:lnTo>
                  <a:lnTo>
                    <a:pt x="624" y="43"/>
                  </a:lnTo>
                  <a:lnTo>
                    <a:pt x="630" y="46"/>
                  </a:lnTo>
                  <a:lnTo>
                    <a:pt x="637" y="50"/>
                  </a:lnTo>
                  <a:lnTo>
                    <a:pt x="644" y="95"/>
                  </a:lnTo>
                  <a:lnTo>
                    <a:pt x="649" y="163"/>
                  </a:lnTo>
                  <a:lnTo>
                    <a:pt x="654" y="196"/>
                  </a:lnTo>
                  <a:lnTo>
                    <a:pt x="660" y="228"/>
                  </a:lnTo>
                  <a:lnTo>
                    <a:pt x="664" y="228"/>
                  </a:lnTo>
                  <a:lnTo>
                    <a:pt x="664" y="185"/>
                  </a:lnTo>
                  <a:lnTo>
                    <a:pt x="665" y="123"/>
                  </a:lnTo>
                  <a:lnTo>
                    <a:pt x="667" y="58"/>
                  </a:lnTo>
                  <a:lnTo>
                    <a:pt x="682" y="53"/>
                  </a:lnTo>
                  <a:lnTo>
                    <a:pt x="690" y="51"/>
                  </a:lnTo>
                  <a:lnTo>
                    <a:pt x="695" y="48"/>
                  </a:lnTo>
                  <a:lnTo>
                    <a:pt x="689" y="45"/>
                  </a:lnTo>
                  <a:lnTo>
                    <a:pt x="679" y="48"/>
                  </a:lnTo>
                  <a:lnTo>
                    <a:pt x="674" y="50"/>
                  </a:lnTo>
                  <a:lnTo>
                    <a:pt x="669" y="50"/>
                  </a:lnTo>
                  <a:lnTo>
                    <a:pt x="669" y="27"/>
                  </a:lnTo>
                  <a:lnTo>
                    <a:pt x="684" y="23"/>
                  </a:lnTo>
                  <a:lnTo>
                    <a:pt x="710" y="15"/>
                  </a:lnTo>
                  <a:lnTo>
                    <a:pt x="734" y="7"/>
                  </a:lnTo>
                  <a:lnTo>
                    <a:pt x="749" y="32"/>
                  </a:lnTo>
                  <a:lnTo>
                    <a:pt x="762" y="50"/>
                  </a:lnTo>
                  <a:lnTo>
                    <a:pt x="777" y="63"/>
                  </a:lnTo>
                  <a:lnTo>
                    <a:pt x="798" y="75"/>
                  </a:lnTo>
                  <a:lnTo>
                    <a:pt x="840" y="88"/>
                  </a:lnTo>
                  <a:lnTo>
                    <a:pt x="877" y="10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49" name="Freeform 45"/>
            <p:cNvSpPr>
              <a:spLocks/>
            </p:cNvSpPr>
            <p:nvPr/>
          </p:nvSpPr>
          <p:spPr bwMode="auto">
            <a:xfrm>
              <a:off x="1158" y="1322"/>
              <a:ext cx="681" cy="287"/>
            </a:xfrm>
            <a:custGeom>
              <a:avLst/>
              <a:gdLst/>
              <a:ahLst/>
              <a:cxnLst>
                <a:cxn ang="0">
                  <a:pos x="1028" y="193"/>
                </a:cxn>
                <a:cxn ang="0">
                  <a:pos x="1030" y="211"/>
                </a:cxn>
                <a:cxn ang="0">
                  <a:pos x="1061" y="203"/>
                </a:cxn>
                <a:cxn ang="0">
                  <a:pos x="1076" y="206"/>
                </a:cxn>
                <a:cxn ang="0">
                  <a:pos x="1296" y="93"/>
                </a:cxn>
                <a:cxn ang="0">
                  <a:pos x="1331" y="146"/>
                </a:cxn>
                <a:cxn ang="0">
                  <a:pos x="1288" y="231"/>
                </a:cxn>
                <a:cxn ang="0">
                  <a:pos x="1338" y="203"/>
                </a:cxn>
                <a:cxn ang="0">
                  <a:pos x="1361" y="304"/>
                </a:cxn>
                <a:cxn ang="0">
                  <a:pos x="970" y="341"/>
                </a:cxn>
                <a:cxn ang="0">
                  <a:pos x="887" y="304"/>
                </a:cxn>
                <a:cxn ang="0">
                  <a:pos x="840" y="253"/>
                </a:cxn>
                <a:cxn ang="0">
                  <a:pos x="847" y="283"/>
                </a:cxn>
                <a:cxn ang="0">
                  <a:pos x="832" y="278"/>
                </a:cxn>
                <a:cxn ang="0">
                  <a:pos x="830" y="402"/>
                </a:cxn>
                <a:cxn ang="0">
                  <a:pos x="817" y="540"/>
                </a:cxn>
                <a:cxn ang="0">
                  <a:pos x="798" y="549"/>
                </a:cxn>
                <a:cxn ang="0">
                  <a:pos x="795" y="474"/>
                </a:cxn>
                <a:cxn ang="0">
                  <a:pos x="780" y="562"/>
                </a:cxn>
                <a:cxn ang="0">
                  <a:pos x="732" y="572"/>
                </a:cxn>
                <a:cxn ang="0">
                  <a:pos x="725" y="549"/>
                </a:cxn>
                <a:cxn ang="0">
                  <a:pos x="700" y="570"/>
                </a:cxn>
                <a:cxn ang="0">
                  <a:pos x="700" y="515"/>
                </a:cxn>
                <a:cxn ang="0">
                  <a:pos x="670" y="564"/>
                </a:cxn>
                <a:cxn ang="0">
                  <a:pos x="624" y="564"/>
                </a:cxn>
                <a:cxn ang="0">
                  <a:pos x="594" y="557"/>
                </a:cxn>
                <a:cxn ang="0">
                  <a:pos x="585" y="554"/>
                </a:cxn>
                <a:cxn ang="0">
                  <a:pos x="561" y="570"/>
                </a:cxn>
                <a:cxn ang="0">
                  <a:pos x="544" y="559"/>
                </a:cxn>
                <a:cxn ang="0">
                  <a:pos x="481" y="514"/>
                </a:cxn>
                <a:cxn ang="0">
                  <a:pos x="479" y="535"/>
                </a:cxn>
                <a:cxn ang="0">
                  <a:pos x="459" y="469"/>
                </a:cxn>
                <a:cxn ang="0">
                  <a:pos x="459" y="293"/>
                </a:cxn>
                <a:cxn ang="0">
                  <a:pos x="452" y="269"/>
                </a:cxn>
                <a:cxn ang="0">
                  <a:pos x="441" y="261"/>
                </a:cxn>
                <a:cxn ang="0">
                  <a:pos x="354" y="328"/>
                </a:cxn>
                <a:cxn ang="0">
                  <a:pos x="103" y="324"/>
                </a:cxn>
                <a:cxn ang="0">
                  <a:pos x="1" y="303"/>
                </a:cxn>
                <a:cxn ang="0">
                  <a:pos x="68" y="191"/>
                </a:cxn>
                <a:cxn ang="0">
                  <a:pos x="28" y="63"/>
                </a:cxn>
                <a:cxn ang="0">
                  <a:pos x="273" y="155"/>
                </a:cxn>
                <a:cxn ang="0">
                  <a:pos x="283" y="158"/>
                </a:cxn>
                <a:cxn ang="0">
                  <a:pos x="303" y="138"/>
                </a:cxn>
                <a:cxn ang="0">
                  <a:pos x="336" y="150"/>
                </a:cxn>
                <a:cxn ang="0">
                  <a:pos x="454" y="85"/>
                </a:cxn>
                <a:cxn ang="0">
                  <a:pos x="572" y="8"/>
                </a:cxn>
                <a:cxn ang="0">
                  <a:pos x="605" y="8"/>
                </a:cxn>
                <a:cxn ang="0">
                  <a:pos x="639" y="32"/>
                </a:cxn>
                <a:cxn ang="0">
                  <a:pos x="624" y="43"/>
                </a:cxn>
                <a:cxn ang="0">
                  <a:pos x="654" y="196"/>
                </a:cxn>
                <a:cxn ang="0">
                  <a:pos x="667" y="58"/>
                </a:cxn>
                <a:cxn ang="0">
                  <a:pos x="679" y="48"/>
                </a:cxn>
                <a:cxn ang="0">
                  <a:pos x="710" y="15"/>
                </a:cxn>
                <a:cxn ang="0">
                  <a:pos x="798" y="75"/>
                </a:cxn>
              </a:cxnLst>
              <a:rect l="0" t="0" r="r" b="b"/>
              <a:pathLst>
                <a:path w="1361" h="574">
                  <a:moveTo>
                    <a:pt x="877" y="100"/>
                  </a:moveTo>
                  <a:lnTo>
                    <a:pt x="908" y="111"/>
                  </a:lnTo>
                  <a:lnTo>
                    <a:pt x="953" y="135"/>
                  </a:lnTo>
                  <a:lnTo>
                    <a:pt x="1000" y="155"/>
                  </a:lnTo>
                  <a:lnTo>
                    <a:pt x="1028" y="193"/>
                  </a:lnTo>
                  <a:lnTo>
                    <a:pt x="1023" y="206"/>
                  </a:lnTo>
                  <a:lnTo>
                    <a:pt x="1020" y="211"/>
                  </a:lnTo>
                  <a:lnTo>
                    <a:pt x="1020" y="218"/>
                  </a:lnTo>
                  <a:lnTo>
                    <a:pt x="1025" y="218"/>
                  </a:lnTo>
                  <a:lnTo>
                    <a:pt x="1030" y="211"/>
                  </a:lnTo>
                  <a:lnTo>
                    <a:pt x="1035" y="201"/>
                  </a:lnTo>
                  <a:lnTo>
                    <a:pt x="1040" y="198"/>
                  </a:lnTo>
                  <a:lnTo>
                    <a:pt x="1046" y="198"/>
                  </a:lnTo>
                  <a:lnTo>
                    <a:pt x="1058" y="199"/>
                  </a:lnTo>
                  <a:lnTo>
                    <a:pt x="1061" y="203"/>
                  </a:lnTo>
                  <a:lnTo>
                    <a:pt x="1061" y="209"/>
                  </a:lnTo>
                  <a:lnTo>
                    <a:pt x="1063" y="209"/>
                  </a:lnTo>
                  <a:lnTo>
                    <a:pt x="1066" y="209"/>
                  </a:lnTo>
                  <a:lnTo>
                    <a:pt x="1068" y="203"/>
                  </a:lnTo>
                  <a:lnTo>
                    <a:pt x="1076" y="206"/>
                  </a:lnTo>
                  <a:lnTo>
                    <a:pt x="1086" y="214"/>
                  </a:lnTo>
                  <a:lnTo>
                    <a:pt x="1091" y="218"/>
                  </a:lnTo>
                  <a:lnTo>
                    <a:pt x="1096" y="218"/>
                  </a:lnTo>
                  <a:lnTo>
                    <a:pt x="1086" y="199"/>
                  </a:lnTo>
                  <a:lnTo>
                    <a:pt x="1296" y="93"/>
                  </a:lnTo>
                  <a:lnTo>
                    <a:pt x="1319" y="86"/>
                  </a:lnTo>
                  <a:lnTo>
                    <a:pt x="1321" y="85"/>
                  </a:lnTo>
                  <a:lnTo>
                    <a:pt x="1321" y="83"/>
                  </a:lnTo>
                  <a:lnTo>
                    <a:pt x="1326" y="110"/>
                  </a:lnTo>
                  <a:lnTo>
                    <a:pt x="1331" y="146"/>
                  </a:lnTo>
                  <a:lnTo>
                    <a:pt x="1336" y="165"/>
                  </a:lnTo>
                  <a:lnTo>
                    <a:pt x="1341" y="183"/>
                  </a:lnTo>
                  <a:lnTo>
                    <a:pt x="1311" y="208"/>
                  </a:lnTo>
                  <a:lnTo>
                    <a:pt x="1281" y="229"/>
                  </a:lnTo>
                  <a:lnTo>
                    <a:pt x="1288" y="231"/>
                  </a:lnTo>
                  <a:lnTo>
                    <a:pt x="1296" y="228"/>
                  </a:lnTo>
                  <a:lnTo>
                    <a:pt x="1306" y="221"/>
                  </a:lnTo>
                  <a:lnTo>
                    <a:pt x="1318" y="209"/>
                  </a:lnTo>
                  <a:lnTo>
                    <a:pt x="1326" y="204"/>
                  </a:lnTo>
                  <a:lnTo>
                    <a:pt x="1338" y="203"/>
                  </a:lnTo>
                  <a:lnTo>
                    <a:pt x="1349" y="219"/>
                  </a:lnTo>
                  <a:lnTo>
                    <a:pt x="1353" y="239"/>
                  </a:lnTo>
                  <a:lnTo>
                    <a:pt x="1359" y="273"/>
                  </a:lnTo>
                  <a:lnTo>
                    <a:pt x="1361" y="288"/>
                  </a:lnTo>
                  <a:lnTo>
                    <a:pt x="1361" y="304"/>
                  </a:lnTo>
                  <a:lnTo>
                    <a:pt x="1278" y="316"/>
                  </a:lnTo>
                  <a:lnTo>
                    <a:pt x="1145" y="339"/>
                  </a:lnTo>
                  <a:lnTo>
                    <a:pt x="1078" y="349"/>
                  </a:lnTo>
                  <a:lnTo>
                    <a:pt x="1016" y="356"/>
                  </a:lnTo>
                  <a:lnTo>
                    <a:pt x="970" y="341"/>
                  </a:lnTo>
                  <a:lnTo>
                    <a:pt x="922" y="326"/>
                  </a:lnTo>
                  <a:lnTo>
                    <a:pt x="902" y="319"/>
                  </a:lnTo>
                  <a:lnTo>
                    <a:pt x="892" y="314"/>
                  </a:lnTo>
                  <a:lnTo>
                    <a:pt x="888" y="311"/>
                  </a:lnTo>
                  <a:lnTo>
                    <a:pt x="887" y="304"/>
                  </a:lnTo>
                  <a:lnTo>
                    <a:pt x="885" y="301"/>
                  </a:lnTo>
                  <a:lnTo>
                    <a:pt x="883" y="296"/>
                  </a:lnTo>
                  <a:lnTo>
                    <a:pt x="873" y="289"/>
                  </a:lnTo>
                  <a:lnTo>
                    <a:pt x="852" y="279"/>
                  </a:lnTo>
                  <a:lnTo>
                    <a:pt x="840" y="253"/>
                  </a:lnTo>
                  <a:lnTo>
                    <a:pt x="837" y="258"/>
                  </a:lnTo>
                  <a:lnTo>
                    <a:pt x="837" y="266"/>
                  </a:lnTo>
                  <a:lnTo>
                    <a:pt x="840" y="276"/>
                  </a:lnTo>
                  <a:lnTo>
                    <a:pt x="845" y="281"/>
                  </a:lnTo>
                  <a:lnTo>
                    <a:pt x="847" y="283"/>
                  </a:lnTo>
                  <a:lnTo>
                    <a:pt x="848" y="286"/>
                  </a:lnTo>
                  <a:lnTo>
                    <a:pt x="842" y="294"/>
                  </a:lnTo>
                  <a:lnTo>
                    <a:pt x="837" y="286"/>
                  </a:lnTo>
                  <a:lnTo>
                    <a:pt x="835" y="281"/>
                  </a:lnTo>
                  <a:lnTo>
                    <a:pt x="832" y="278"/>
                  </a:lnTo>
                  <a:lnTo>
                    <a:pt x="830" y="289"/>
                  </a:lnTo>
                  <a:lnTo>
                    <a:pt x="833" y="308"/>
                  </a:lnTo>
                  <a:lnTo>
                    <a:pt x="835" y="326"/>
                  </a:lnTo>
                  <a:lnTo>
                    <a:pt x="832" y="351"/>
                  </a:lnTo>
                  <a:lnTo>
                    <a:pt x="830" y="402"/>
                  </a:lnTo>
                  <a:lnTo>
                    <a:pt x="830" y="444"/>
                  </a:lnTo>
                  <a:lnTo>
                    <a:pt x="828" y="476"/>
                  </a:lnTo>
                  <a:lnTo>
                    <a:pt x="827" y="497"/>
                  </a:lnTo>
                  <a:lnTo>
                    <a:pt x="822" y="527"/>
                  </a:lnTo>
                  <a:lnTo>
                    <a:pt x="817" y="540"/>
                  </a:lnTo>
                  <a:lnTo>
                    <a:pt x="812" y="550"/>
                  </a:lnTo>
                  <a:lnTo>
                    <a:pt x="808" y="555"/>
                  </a:lnTo>
                  <a:lnTo>
                    <a:pt x="800" y="559"/>
                  </a:lnTo>
                  <a:lnTo>
                    <a:pt x="793" y="560"/>
                  </a:lnTo>
                  <a:lnTo>
                    <a:pt x="798" y="549"/>
                  </a:lnTo>
                  <a:lnTo>
                    <a:pt x="802" y="527"/>
                  </a:lnTo>
                  <a:lnTo>
                    <a:pt x="803" y="510"/>
                  </a:lnTo>
                  <a:lnTo>
                    <a:pt x="800" y="462"/>
                  </a:lnTo>
                  <a:lnTo>
                    <a:pt x="797" y="459"/>
                  </a:lnTo>
                  <a:lnTo>
                    <a:pt x="795" y="474"/>
                  </a:lnTo>
                  <a:lnTo>
                    <a:pt x="795" y="502"/>
                  </a:lnTo>
                  <a:lnTo>
                    <a:pt x="795" y="524"/>
                  </a:lnTo>
                  <a:lnTo>
                    <a:pt x="793" y="539"/>
                  </a:lnTo>
                  <a:lnTo>
                    <a:pt x="790" y="549"/>
                  </a:lnTo>
                  <a:lnTo>
                    <a:pt x="780" y="562"/>
                  </a:lnTo>
                  <a:lnTo>
                    <a:pt x="774" y="567"/>
                  </a:lnTo>
                  <a:lnTo>
                    <a:pt x="765" y="572"/>
                  </a:lnTo>
                  <a:lnTo>
                    <a:pt x="754" y="572"/>
                  </a:lnTo>
                  <a:lnTo>
                    <a:pt x="739" y="574"/>
                  </a:lnTo>
                  <a:lnTo>
                    <a:pt x="732" y="572"/>
                  </a:lnTo>
                  <a:lnTo>
                    <a:pt x="725" y="567"/>
                  </a:lnTo>
                  <a:lnTo>
                    <a:pt x="729" y="554"/>
                  </a:lnTo>
                  <a:lnTo>
                    <a:pt x="730" y="547"/>
                  </a:lnTo>
                  <a:lnTo>
                    <a:pt x="730" y="539"/>
                  </a:lnTo>
                  <a:lnTo>
                    <a:pt x="725" y="549"/>
                  </a:lnTo>
                  <a:lnTo>
                    <a:pt x="722" y="557"/>
                  </a:lnTo>
                  <a:lnTo>
                    <a:pt x="719" y="564"/>
                  </a:lnTo>
                  <a:lnTo>
                    <a:pt x="710" y="570"/>
                  </a:lnTo>
                  <a:lnTo>
                    <a:pt x="707" y="570"/>
                  </a:lnTo>
                  <a:lnTo>
                    <a:pt x="700" y="570"/>
                  </a:lnTo>
                  <a:lnTo>
                    <a:pt x="690" y="570"/>
                  </a:lnTo>
                  <a:lnTo>
                    <a:pt x="685" y="570"/>
                  </a:lnTo>
                  <a:lnTo>
                    <a:pt x="680" y="569"/>
                  </a:lnTo>
                  <a:lnTo>
                    <a:pt x="690" y="542"/>
                  </a:lnTo>
                  <a:lnTo>
                    <a:pt x="700" y="515"/>
                  </a:lnTo>
                  <a:lnTo>
                    <a:pt x="697" y="514"/>
                  </a:lnTo>
                  <a:lnTo>
                    <a:pt x="694" y="514"/>
                  </a:lnTo>
                  <a:lnTo>
                    <a:pt x="685" y="540"/>
                  </a:lnTo>
                  <a:lnTo>
                    <a:pt x="679" y="552"/>
                  </a:lnTo>
                  <a:lnTo>
                    <a:pt x="670" y="564"/>
                  </a:lnTo>
                  <a:lnTo>
                    <a:pt x="665" y="560"/>
                  </a:lnTo>
                  <a:lnTo>
                    <a:pt x="655" y="560"/>
                  </a:lnTo>
                  <a:lnTo>
                    <a:pt x="640" y="565"/>
                  </a:lnTo>
                  <a:lnTo>
                    <a:pt x="632" y="565"/>
                  </a:lnTo>
                  <a:lnTo>
                    <a:pt x="624" y="564"/>
                  </a:lnTo>
                  <a:lnTo>
                    <a:pt x="615" y="567"/>
                  </a:lnTo>
                  <a:lnTo>
                    <a:pt x="609" y="569"/>
                  </a:lnTo>
                  <a:lnTo>
                    <a:pt x="600" y="565"/>
                  </a:lnTo>
                  <a:lnTo>
                    <a:pt x="597" y="562"/>
                  </a:lnTo>
                  <a:lnTo>
                    <a:pt x="594" y="557"/>
                  </a:lnTo>
                  <a:lnTo>
                    <a:pt x="589" y="539"/>
                  </a:lnTo>
                  <a:lnTo>
                    <a:pt x="585" y="530"/>
                  </a:lnTo>
                  <a:lnTo>
                    <a:pt x="579" y="525"/>
                  </a:lnTo>
                  <a:lnTo>
                    <a:pt x="579" y="537"/>
                  </a:lnTo>
                  <a:lnTo>
                    <a:pt x="585" y="554"/>
                  </a:lnTo>
                  <a:lnTo>
                    <a:pt x="592" y="570"/>
                  </a:lnTo>
                  <a:lnTo>
                    <a:pt x="585" y="567"/>
                  </a:lnTo>
                  <a:lnTo>
                    <a:pt x="575" y="567"/>
                  </a:lnTo>
                  <a:lnTo>
                    <a:pt x="565" y="570"/>
                  </a:lnTo>
                  <a:lnTo>
                    <a:pt x="561" y="570"/>
                  </a:lnTo>
                  <a:lnTo>
                    <a:pt x="556" y="570"/>
                  </a:lnTo>
                  <a:lnTo>
                    <a:pt x="551" y="565"/>
                  </a:lnTo>
                  <a:lnTo>
                    <a:pt x="547" y="555"/>
                  </a:lnTo>
                  <a:lnTo>
                    <a:pt x="544" y="555"/>
                  </a:lnTo>
                  <a:lnTo>
                    <a:pt x="544" y="559"/>
                  </a:lnTo>
                  <a:lnTo>
                    <a:pt x="549" y="569"/>
                  </a:lnTo>
                  <a:lnTo>
                    <a:pt x="522" y="567"/>
                  </a:lnTo>
                  <a:lnTo>
                    <a:pt x="496" y="562"/>
                  </a:lnTo>
                  <a:lnTo>
                    <a:pt x="489" y="544"/>
                  </a:lnTo>
                  <a:lnTo>
                    <a:pt x="481" y="514"/>
                  </a:lnTo>
                  <a:lnTo>
                    <a:pt x="474" y="484"/>
                  </a:lnTo>
                  <a:lnTo>
                    <a:pt x="472" y="490"/>
                  </a:lnTo>
                  <a:lnTo>
                    <a:pt x="472" y="505"/>
                  </a:lnTo>
                  <a:lnTo>
                    <a:pt x="477" y="525"/>
                  </a:lnTo>
                  <a:lnTo>
                    <a:pt x="479" y="535"/>
                  </a:lnTo>
                  <a:lnTo>
                    <a:pt x="479" y="545"/>
                  </a:lnTo>
                  <a:lnTo>
                    <a:pt x="472" y="539"/>
                  </a:lnTo>
                  <a:lnTo>
                    <a:pt x="464" y="522"/>
                  </a:lnTo>
                  <a:lnTo>
                    <a:pt x="461" y="504"/>
                  </a:lnTo>
                  <a:lnTo>
                    <a:pt x="459" y="469"/>
                  </a:lnTo>
                  <a:lnTo>
                    <a:pt x="461" y="412"/>
                  </a:lnTo>
                  <a:lnTo>
                    <a:pt x="461" y="387"/>
                  </a:lnTo>
                  <a:lnTo>
                    <a:pt x="457" y="367"/>
                  </a:lnTo>
                  <a:lnTo>
                    <a:pt x="457" y="338"/>
                  </a:lnTo>
                  <a:lnTo>
                    <a:pt x="459" y="293"/>
                  </a:lnTo>
                  <a:lnTo>
                    <a:pt x="461" y="249"/>
                  </a:lnTo>
                  <a:lnTo>
                    <a:pt x="457" y="251"/>
                  </a:lnTo>
                  <a:lnTo>
                    <a:pt x="454" y="254"/>
                  </a:lnTo>
                  <a:lnTo>
                    <a:pt x="454" y="264"/>
                  </a:lnTo>
                  <a:lnTo>
                    <a:pt x="452" y="269"/>
                  </a:lnTo>
                  <a:lnTo>
                    <a:pt x="451" y="273"/>
                  </a:lnTo>
                  <a:lnTo>
                    <a:pt x="446" y="271"/>
                  </a:lnTo>
                  <a:lnTo>
                    <a:pt x="439" y="269"/>
                  </a:lnTo>
                  <a:lnTo>
                    <a:pt x="441" y="266"/>
                  </a:lnTo>
                  <a:lnTo>
                    <a:pt x="441" y="261"/>
                  </a:lnTo>
                  <a:lnTo>
                    <a:pt x="437" y="259"/>
                  </a:lnTo>
                  <a:lnTo>
                    <a:pt x="424" y="278"/>
                  </a:lnTo>
                  <a:lnTo>
                    <a:pt x="396" y="298"/>
                  </a:lnTo>
                  <a:lnTo>
                    <a:pt x="371" y="318"/>
                  </a:lnTo>
                  <a:lnTo>
                    <a:pt x="354" y="328"/>
                  </a:lnTo>
                  <a:lnTo>
                    <a:pt x="329" y="338"/>
                  </a:lnTo>
                  <a:lnTo>
                    <a:pt x="284" y="339"/>
                  </a:lnTo>
                  <a:lnTo>
                    <a:pt x="249" y="339"/>
                  </a:lnTo>
                  <a:lnTo>
                    <a:pt x="189" y="334"/>
                  </a:lnTo>
                  <a:lnTo>
                    <a:pt x="103" y="324"/>
                  </a:lnTo>
                  <a:lnTo>
                    <a:pt x="11" y="309"/>
                  </a:lnTo>
                  <a:lnTo>
                    <a:pt x="10" y="308"/>
                  </a:lnTo>
                  <a:lnTo>
                    <a:pt x="3" y="308"/>
                  </a:lnTo>
                  <a:lnTo>
                    <a:pt x="3" y="306"/>
                  </a:lnTo>
                  <a:lnTo>
                    <a:pt x="1" y="303"/>
                  </a:lnTo>
                  <a:lnTo>
                    <a:pt x="0" y="276"/>
                  </a:lnTo>
                  <a:lnTo>
                    <a:pt x="1" y="234"/>
                  </a:lnTo>
                  <a:lnTo>
                    <a:pt x="6" y="193"/>
                  </a:lnTo>
                  <a:lnTo>
                    <a:pt x="38" y="193"/>
                  </a:lnTo>
                  <a:lnTo>
                    <a:pt x="68" y="191"/>
                  </a:lnTo>
                  <a:lnTo>
                    <a:pt x="68" y="188"/>
                  </a:lnTo>
                  <a:lnTo>
                    <a:pt x="8" y="178"/>
                  </a:lnTo>
                  <a:lnTo>
                    <a:pt x="15" y="120"/>
                  </a:lnTo>
                  <a:lnTo>
                    <a:pt x="20" y="90"/>
                  </a:lnTo>
                  <a:lnTo>
                    <a:pt x="28" y="63"/>
                  </a:lnTo>
                  <a:lnTo>
                    <a:pt x="93" y="80"/>
                  </a:lnTo>
                  <a:lnTo>
                    <a:pt x="136" y="95"/>
                  </a:lnTo>
                  <a:lnTo>
                    <a:pt x="266" y="145"/>
                  </a:lnTo>
                  <a:lnTo>
                    <a:pt x="273" y="150"/>
                  </a:lnTo>
                  <a:lnTo>
                    <a:pt x="273" y="155"/>
                  </a:lnTo>
                  <a:lnTo>
                    <a:pt x="273" y="161"/>
                  </a:lnTo>
                  <a:lnTo>
                    <a:pt x="274" y="170"/>
                  </a:lnTo>
                  <a:lnTo>
                    <a:pt x="278" y="170"/>
                  </a:lnTo>
                  <a:lnTo>
                    <a:pt x="281" y="163"/>
                  </a:lnTo>
                  <a:lnTo>
                    <a:pt x="283" y="158"/>
                  </a:lnTo>
                  <a:lnTo>
                    <a:pt x="281" y="153"/>
                  </a:lnTo>
                  <a:lnTo>
                    <a:pt x="283" y="146"/>
                  </a:lnTo>
                  <a:lnTo>
                    <a:pt x="286" y="143"/>
                  </a:lnTo>
                  <a:lnTo>
                    <a:pt x="294" y="140"/>
                  </a:lnTo>
                  <a:lnTo>
                    <a:pt x="303" y="138"/>
                  </a:lnTo>
                  <a:lnTo>
                    <a:pt x="308" y="138"/>
                  </a:lnTo>
                  <a:lnTo>
                    <a:pt x="316" y="141"/>
                  </a:lnTo>
                  <a:lnTo>
                    <a:pt x="324" y="148"/>
                  </a:lnTo>
                  <a:lnTo>
                    <a:pt x="329" y="150"/>
                  </a:lnTo>
                  <a:lnTo>
                    <a:pt x="336" y="150"/>
                  </a:lnTo>
                  <a:lnTo>
                    <a:pt x="331" y="143"/>
                  </a:lnTo>
                  <a:lnTo>
                    <a:pt x="324" y="136"/>
                  </a:lnTo>
                  <a:lnTo>
                    <a:pt x="359" y="118"/>
                  </a:lnTo>
                  <a:lnTo>
                    <a:pt x="404" y="103"/>
                  </a:lnTo>
                  <a:lnTo>
                    <a:pt x="454" y="85"/>
                  </a:lnTo>
                  <a:lnTo>
                    <a:pt x="501" y="65"/>
                  </a:lnTo>
                  <a:lnTo>
                    <a:pt x="526" y="50"/>
                  </a:lnTo>
                  <a:lnTo>
                    <a:pt x="544" y="38"/>
                  </a:lnTo>
                  <a:lnTo>
                    <a:pt x="564" y="17"/>
                  </a:lnTo>
                  <a:lnTo>
                    <a:pt x="572" y="8"/>
                  </a:lnTo>
                  <a:lnTo>
                    <a:pt x="579" y="3"/>
                  </a:lnTo>
                  <a:lnTo>
                    <a:pt x="585" y="0"/>
                  </a:lnTo>
                  <a:lnTo>
                    <a:pt x="590" y="0"/>
                  </a:lnTo>
                  <a:lnTo>
                    <a:pt x="599" y="2"/>
                  </a:lnTo>
                  <a:lnTo>
                    <a:pt x="605" y="8"/>
                  </a:lnTo>
                  <a:lnTo>
                    <a:pt x="619" y="15"/>
                  </a:lnTo>
                  <a:lnTo>
                    <a:pt x="629" y="18"/>
                  </a:lnTo>
                  <a:lnTo>
                    <a:pt x="634" y="22"/>
                  </a:lnTo>
                  <a:lnTo>
                    <a:pt x="637" y="25"/>
                  </a:lnTo>
                  <a:lnTo>
                    <a:pt x="639" y="32"/>
                  </a:lnTo>
                  <a:lnTo>
                    <a:pt x="635" y="43"/>
                  </a:lnTo>
                  <a:lnTo>
                    <a:pt x="630" y="38"/>
                  </a:lnTo>
                  <a:lnTo>
                    <a:pt x="624" y="36"/>
                  </a:lnTo>
                  <a:lnTo>
                    <a:pt x="622" y="40"/>
                  </a:lnTo>
                  <a:lnTo>
                    <a:pt x="624" y="43"/>
                  </a:lnTo>
                  <a:lnTo>
                    <a:pt x="630" y="46"/>
                  </a:lnTo>
                  <a:lnTo>
                    <a:pt x="637" y="50"/>
                  </a:lnTo>
                  <a:lnTo>
                    <a:pt x="644" y="95"/>
                  </a:lnTo>
                  <a:lnTo>
                    <a:pt x="649" y="163"/>
                  </a:lnTo>
                  <a:lnTo>
                    <a:pt x="654" y="196"/>
                  </a:lnTo>
                  <a:lnTo>
                    <a:pt x="660" y="228"/>
                  </a:lnTo>
                  <a:lnTo>
                    <a:pt x="664" y="228"/>
                  </a:lnTo>
                  <a:lnTo>
                    <a:pt x="664" y="185"/>
                  </a:lnTo>
                  <a:lnTo>
                    <a:pt x="665" y="123"/>
                  </a:lnTo>
                  <a:lnTo>
                    <a:pt x="667" y="58"/>
                  </a:lnTo>
                  <a:lnTo>
                    <a:pt x="682" y="53"/>
                  </a:lnTo>
                  <a:lnTo>
                    <a:pt x="690" y="51"/>
                  </a:lnTo>
                  <a:lnTo>
                    <a:pt x="695" y="48"/>
                  </a:lnTo>
                  <a:lnTo>
                    <a:pt x="689" y="45"/>
                  </a:lnTo>
                  <a:lnTo>
                    <a:pt x="679" y="48"/>
                  </a:lnTo>
                  <a:lnTo>
                    <a:pt x="674" y="50"/>
                  </a:lnTo>
                  <a:lnTo>
                    <a:pt x="669" y="50"/>
                  </a:lnTo>
                  <a:lnTo>
                    <a:pt x="669" y="27"/>
                  </a:lnTo>
                  <a:lnTo>
                    <a:pt x="684" y="23"/>
                  </a:lnTo>
                  <a:lnTo>
                    <a:pt x="710" y="15"/>
                  </a:lnTo>
                  <a:lnTo>
                    <a:pt x="734" y="7"/>
                  </a:lnTo>
                  <a:lnTo>
                    <a:pt x="749" y="32"/>
                  </a:lnTo>
                  <a:lnTo>
                    <a:pt x="762" y="50"/>
                  </a:lnTo>
                  <a:lnTo>
                    <a:pt x="777" y="63"/>
                  </a:lnTo>
                  <a:lnTo>
                    <a:pt x="798" y="75"/>
                  </a:lnTo>
                  <a:lnTo>
                    <a:pt x="840" y="88"/>
                  </a:lnTo>
                  <a:lnTo>
                    <a:pt x="877" y="100"/>
                  </a:lnTo>
                  <a:close/>
                </a:path>
              </a:pathLst>
            </a:custGeom>
            <a:solidFill>
              <a:srgbClr val="800000"/>
            </a:solidFill>
            <a:ln w="3175">
              <a:solidFill>
                <a:srgbClr val="987F66"/>
              </a:solidFill>
              <a:prstDash val="solid"/>
              <a:round/>
              <a:headEnd/>
              <a:tailEnd/>
            </a:ln>
          </p:spPr>
          <p:txBody>
            <a:bodyPr/>
            <a:lstStyle/>
            <a:p>
              <a:pPr>
                <a:defRPr/>
              </a:pPr>
              <a:endParaRPr lang="en-US">
                <a:solidFill>
                  <a:prstClr val="black"/>
                </a:solidFill>
                <a:latin typeface="Calibri"/>
              </a:endParaRPr>
            </a:p>
          </p:txBody>
        </p:sp>
        <p:sp>
          <p:nvSpPr>
            <p:cNvPr id="50" name="Freeform 46"/>
            <p:cNvSpPr>
              <a:spLocks/>
            </p:cNvSpPr>
            <p:nvPr/>
          </p:nvSpPr>
          <p:spPr bwMode="auto">
            <a:xfrm>
              <a:off x="1382" y="1595"/>
              <a:ext cx="83" cy="32"/>
            </a:xfrm>
            <a:custGeom>
              <a:avLst/>
              <a:gdLst/>
              <a:ahLst/>
              <a:cxnLst>
                <a:cxn ang="0">
                  <a:pos x="34" y="27"/>
                </a:cxn>
                <a:cxn ang="0">
                  <a:pos x="47" y="34"/>
                </a:cxn>
                <a:cxn ang="0">
                  <a:pos x="44" y="27"/>
                </a:cxn>
                <a:cxn ang="0">
                  <a:pos x="70" y="30"/>
                </a:cxn>
                <a:cxn ang="0">
                  <a:pos x="77" y="29"/>
                </a:cxn>
                <a:cxn ang="0">
                  <a:pos x="87" y="32"/>
                </a:cxn>
                <a:cxn ang="0">
                  <a:pos x="100" y="30"/>
                </a:cxn>
                <a:cxn ang="0">
                  <a:pos x="114" y="32"/>
                </a:cxn>
                <a:cxn ang="0">
                  <a:pos x="123" y="39"/>
                </a:cxn>
                <a:cxn ang="0">
                  <a:pos x="127" y="30"/>
                </a:cxn>
                <a:cxn ang="0">
                  <a:pos x="148" y="39"/>
                </a:cxn>
                <a:cxn ang="0">
                  <a:pos x="148" y="32"/>
                </a:cxn>
                <a:cxn ang="0">
                  <a:pos x="157" y="34"/>
                </a:cxn>
                <a:cxn ang="0">
                  <a:pos x="160" y="40"/>
                </a:cxn>
                <a:cxn ang="0">
                  <a:pos x="165" y="57"/>
                </a:cxn>
                <a:cxn ang="0">
                  <a:pos x="160" y="64"/>
                </a:cxn>
                <a:cxn ang="0">
                  <a:pos x="138" y="57"/>
                </a:cxn>
                <a:cxn ang="0">
                  <a:pos x="123" y="55"/>
                </a:cxn>
                <a:cxn ang="0">
                  <a:pos x="128" y="60"/>
                </a:cxn>
                <a:cxn ang="0">
                  <a:pos x="110" y="60"/>
                </a:cxn>
                <a:cxn ang="0">
                  <a:pos x="102" y="52"/>
                </a:cxn>
                <a:cxn ang="0">
                  <a:pos x="102" y="59"/>
                </a:cxn>
                <a:cxn ang="0">
                  <a:pos x="87" y="59"/>
                </a:cxn>
                <a:cxn ang="0">
                  <a:pos x="74" y="49"/>
                </a:cxn>
                <a:cxn ang="0">
                  <a:pos x="74" y="55"/>
                </a:cxn>
                <a:cxn ang="0">
                  <a:pos x="65" y="59"/>
                </a:cxn>
                <a:cxn ang="0">
                  <a:pos x="35" y="44"/>
                </a:cxn>
                <a:cxn ang="0">
                  <a:pos x="35" y="50"/>
                </a:cxn>
                <a:cxn ang="0">
                  <a:pos x="35" y="52"/>
                </a:cxn>
                <a:cxn ang="0">
                  <a:pos x="24" y="50"/>
                </a:cxn>
                <a:cxn ang="0">
                  <a:pos x="20" y="44"/>
                </a:cxn>
                <a:cxn ang="0">
                  <a:pos x="15" y="47"/>
                </a:cxn>
                <a:cxn ang="0">
                  <a:pos x="10" y="49"/>
                </a:cxn>
                <a:cxn ang="0">
                  <a:pos x="0" y="32"/>
                </a:cxn>
                <a:cxn ang="0">
                  <a:pos x="4" y="17"/>
                </a:cxn>
                <a:cxn ang="0">
                  <a:pos x="10" y="17"/>
                </a:cxn>
                <a:cxn ang="0">
                  <a:pos x="15" y="17"/>
                </a:cxn>
                <a:cxn ang="0">
                  <a:pos x="15" y="0"/>
                </a:cxn>
                <a:cxn ang="0">
                  <a:pos x="24" y="5"/>
                </a:cxn>
                <a:cxn ang="0">
                  <a:pos x="27" y="20"/>
                </a:cxn>
              </a:cxnLst>
              <a:rect l="0" t="0" r="r" b="b"/>
              <a:pathLst>
                <a:path w="165" h="64">
                  <a:moveTo>
                    <a:pt x="32" y="24"/>
                  </a:moveTo>
                  <a:lnTo>
                    <a:pt x="34" y="27"/>
                  </a:lnTo>
                  <a:lnTo>
                    <a:pt x="39" y="30"/>
                  </a:lnTo>
                  <a:lnTo>
                    <a:pt x="47" y="34"/>
                  </a:lnTo>
                  <a:lnTo>
                    <a:pt x="49" y="30"/>
                  </a:lnTo>
                  <a:lnTo>
                    <a:pt x="44" y="27"/>
                  </a:lnTo>
                  <a:lnTo>
                    <a:pt x="62" y="27"/>
                  </a:lnTo>
                  <a:lnTo>
                    <a:pt x="70" y="30"/>
                  </a:lnTo>
                  <a:lnTo>
                    <a:pt x="77" y="37"/>
                  </a:lnTo>
                  <a:lnTo>
                    <a:pt x="77" y="29"/>
                  </a:lnTo>
                  <a:lnTo>
                    <a:pt x="80" y="32"/>
                  </a:lnTo>
                  <a:lnTo>
                    <a:pt x="87" y="32"/>
                  </a:lnTo>
                  <a:lnTo>
                    <a:pt x="97" y="30"/>
                  </a:lnTo>
                  <a:lnTo>
                    <a:pt x="100" y="30"/>
                  </a:lnTo>
                  <a:lnTo>
                    <a:pt x="105" y="35"/>
                  </a:lnTo>
                  <a:lnTo>
                    <a:pt x="114" y="32"/>
                  </a:lnTo>
                  <a:lnTo>
                    <a:pt x="122" y="35"/>
                  </a:lnTo>
                  <a:lnTo>
                    <a:pt x="123" y="39"/>
                  </a:lnTo>
                  <a:lnTo>
                    <a:pt x="128" y="39"/>
                  </a:lnTo>
                  <a:lnTo>
                    <a:pt x="127" y="30"/>
                  </a:lnTo>
                  <a:lnTo>
                    <a:pt x="147" y="40"/>
                  </a:lnTo>
                  <a:lnTo>
                    <a:pt x="148" y="39"/>
                  </a:lnTo>
                  <a:lnTo>
                    <a:pt x="145" y="32"/>
                  </a:lnTo>
                  <a:lnTo>
                    <a:pt x="148" y="32"/>
                  </a:lnTo>
                  <a:lnTo>
                    <a:pt x="155" y="34"/>
                  </a:lnTo>
                  <a:lnTo>
                    <a:pt x="157" y="34"/>
                  </a:lnTo>
                  <a:lnTo>
                    <a:pt x="160" y="32"/>
                  </a:lnTo>
                  <a:lnTo>
                    <a:pt x="160" y="40"/>
                  </a:lnTo>
                  <a:lnTo>
                    <a:pt x="163" y="50"/>
                  </a:lnTo>
                  <a:lnTo>
                    <a:pt x="165" y="57"/>
                  </a:lnTo>
                  <a:lnTo>
                    <a:pt x="165" y="62"/>
                  </a:lnTo>
                  <a:lnTo>
                    <a:pt x="160" y="64"/>
                  </a:lnTo>
                  <a:lnTo>
                    <a:pt x="152" y="64"/>
                  </a:lnTo>
                  <a:lnTo>
                    <a:pt x="138" y="57"/>
                  </a:lnTo>
                  <a:lnTo>
                    <a:pt x="130" y="55"/>
                  </a:lnTo>
                  <a:lnTo>
                    <a:pt x="123" y="55"/>
                  </a:lnTo>
                  <a:lnTo>
                    <a:pt x="125" y="57"/>
                  </a:lnTo>
                  <a:lnTo>
                    <a:pt x="128" y="60"/>
                  </a:lnTo>
                  <a:lnTo>
                    <a:pt x="122" y="59"/>
                  </a:lnTo>
                  <a:lnTo>
                    <a:pt x="110" y="60"/>
                  </a:lnTo>
                  <a:lnTo>
                    <a:pt x="107" y="59"/>
                  </a:lnTo>
                  <a:lnTo>
                    <a:pt x="102" y="52"/>
                  </a:lnTo>
                  <a:lnTo>
                    <a:pt x="100" y="54"/>
                  </a:lnTo>
                  <a:lnTo>
                    <a:pt x="102" y="59"/>
                  </a:lnTo>
                  <a:lnTo>
                    <a:pt x="102" y="62"/>
                  </a:lnTo>
                  <a:lnTo>
                    <a:pt x="87" y="59"/>
                  </a:lnTo>
                  <a:lnTo>
                    <a:pt x="80" y="54"/>
                  </a:lnTo>
                  <a:lnTo>
                    <a:pt x="74" y="49"/>
                  </a:lnTo>
                  <a:lnTo>
                    <a:pt x="72" y="52"/>
                  </a:lnTo>
                  <a:lnTo>
                    <a:pt x="74" y="55"/>
                  </a:lnTo>
                  <a:lnTo>
                    <a:pt x="75" y="60"/>
                  </a:lnTo>
                  <a:lnTo>
                    <a:pt x="65" y="59"/>
                  </a:lnTo>
                  <a:lnTo>
                    <a:pt x="49" y="54"/>
                  </a:lnTo>
                  <a:lnTo>
                    <a:pt x="35" y="44"/>
                  </a:lnTo>
                  <a:lnTo>
                    <a:pt x="32" y="47"/>
                  </a:lnTo>
                  <a:lnTo>
                    <a:pt x="35" y="50"/>
                  </a:lnTo>
                  <a:lnTo>
                    <a:pt x="40" y="55"/>
                  </a:lnTo>
                  <a:lnTo>
                    <a:pt x="35" y="52"/>
                  </a:lnTo>
                  <a:lnTo>
                    <a:pt x="27" y="52"/>
                  </a:lnTo>
                  <a:lnTo>
                    <a:pt x="24" y="50"/>
                  </a:lnTo>
                  <a:lnTo>
                    <a:pt x="24" y="45"/>
                  </a:lnTo>
                  <a:lnTo>
                    <a:pt x="20" y="44"/>
                  </a:lnTo>
                  <a:lnTo>
                    <a:pt x="15" y="42"/>
                  </a:lnTo>
                  <a:lnTo>
                    <a:pt x="15" y="47"/>
                  </a:lnTo>
                  <a:lnTo>
                    <a:pt x="17" y="50"/>
                  </a:lnTo>
                  <a:lnTo>
                    <a:pt x="10" y="49"/>
                  </a:lnTo>
                  <a:lnTo>
                    <a:pt x="5" y="40"/>
                  </a:lnTo>
                  <a:lnTo>
                    <a:pt x="0" y="32"/>
                  </a:lnTo>
                  <a:lnTo>
                    <a:pt x="0" y="25"/>
                  </a:lnTo>
                  <a:lnTo>
                    <a:pt x="4" y="17"/>
                  </a:lnTo>
                  <a:lnTo>
                    <a:pt x="10" y="10"/>
                  </a:lnTo>
                  <a:lnTo>
                    <a:pt x="10" y="17"/>
                  </a:lnTo>
                  <a:lnTo>
                    <a:pt x="14" y="22"/>
                  </a:lnTo>
                  <a:lnTo>
                    <a:pt x="15" y="17"/>
                  </a:lnTo>
                  <a:lnTo>
                    <a:pt x="15" y="9"/>
                  </a:lnTo>
                  <a:lnTo>
                    <a:pt x="15" y="0"/>
                  </a:lnTo>
                  <a:lnTo>
                    <a:pt x="20" y="2"/>
                  </a:lnTo>
                  <a:lnTo>
                    <a:pt x="24" y="5"/>
                  </a:lnTo>
                  <a:lnTo>
                    <a:pt x="25" y="15"/>
                  </a:lnTo>
                  <a:lnTo>
                    <a:pt x="27" y="20"/>
                  </a:lnTo>
                  <a:lnTo>
                    <a:pt x="32" y="2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51" name="Freeform 47"/>
            <p:cNvSpPr>
              <a:spLocks/>
            </p:cNvSpPr>
            <p:nvPr/>
          </p:nvSpPr>
          <p:spPr bwMode="auto">
            <a:xfrm>
              <a:off x="1382" y="1595"/>
              <a:ext cx="83" cy="32"/>
            </a:xfrm>
            <a:custGeom>
              <a:avLst/>
              <a:gdLst/>
              <a:ahLst/>
              <a:cxnLst>
                <a:cxn ang="0">
                  <a:pos x="34" y="27"/>
                </a:cxn>
                <a:cxn ang="0">
                  <a:pos x="47" y="34"/>
                </a:cxn>
                <a:cxn ang="0">
                  <a:pos x="44" y="27"/>
                </a:cxn>
                <a:cxn ang="0">
                  <a:pos x="70" y="30"/>
                </a:cxn>
                <a:cxn ang="0">
                  <a:pos x="77" y="29"/>
                </a:cxn>
                <a:cxn ang="0">
                  <a:pos x="87" y="32"/>
                </a:cxn>
                <a:cxn ang="0">
                  <a:pos x="100" y="30"/>
                </a:cxn>
                <a:cxn ang="0">
                  <a:pos x="114" y="32"/>
                </a:cxn>
                <a:cxn ang="0">
                  <a:pos x="123" y="39"/>
                </a:cxn>
                <a:cxn ang="0">
                  <a:pos x="127" y="30"/>
                </a:cxn>
                <a:cxn ang="0">
                  <a:pos x="148" y="39"/>
                </a:cxn>
                <a:cxn ang="0">
                  <a:pos x="148" y="32"/>
                </a:cxn>
                <a:cxn ang="0">
                  <a:pos x="157" y="34"/>
                </a:cxn>
                <a:cxn ang="0">
                  <a:pos x="160" y="40"/>
                </a:cxn>
                <a:cxn ang="0">
                  <a:pos x="165" y="57"/>
                </a:cxn>
                <a:cxn ang="0">
                  <a:pos x="160" y="64"/>
                </a:cxn>
                <a:cxn ang="0">
                  <a:pos x="138" y="57"/>
                </a:cxn>
                <a:cxn ang="0">
                  <a:pos x="123" y="55"/>
                </a:cxn>
                <a:cxn ang="0">
                  <a:pos x="128" y="60"/>
                </a:cxn>
                <a:cxn ang="0">
                  <a:pos x="110" y="60"/>
                </a:cxn>
                <a:cxn ang="0">
                  <a:pos x="102" y="52"/>
                </a:cxn>
                <a:cxn ang="0">
                  <a:pos x="102" y="59"/>
                </a:cxn>
                <a:cxn ang="0">
                  <a:pos x="87" y="59"/>
                </a:cxn>
                <a:cxn ang="0">
                  <a:pos x="74" y="49"/>
                </a:cxn>
                <a:cxn ang="0">
                  <a:pos x="74" y="55"/>
                </a:cxn>
                <a:cxn ang="0">
                  <a:pos x="65" y="59"/>
                </a:cxn>
                <a:cxn ang="0">
                  <a:pos x="35" y="44"/>
                </a:cxn>
                <a:cxn ang="0">
                  <a:pos x="35" y="50"/>
                </a:cxn>
                <a:cxn ang="0">
                  <a:pos x="35" y="52"/>
                </a:cxn>
                <a:cxn ang="0">
                  <a:pos x="24" y="50"/>
                </a:cxn>
                <a:cxn ang="0">
                  <a:pos x="20" y="44"/>
                </a:cxn>
                <a:cxn ang="0">
                  <a:pos x="15" y="47"/>
                </a:cxn>
                <a:cxn ang="0">
                  <a:pos x="10" y="49"/>
                </a:cxn>
                <a:cxn ang="0">
                  <a:pos x="0" y="32"/>
                </a:cxn>
                <a:cxn ang="0">
                  <a:pos x="4" y="17"/>
                </a:cxn>
                <a:cxn ang="0">
                  <a:pos x="10" y="17"/>
                </a:cxn>
                <a:cxn ang="0">
                  <a:pos x="15" y="17"/>
                </a:cxn>
                <a:cxn ang="0">
                  <a:pos x="15" y="0"/>
                </a:cxn>
                <a:cxn ang="0">
                  <a:pos x="24" y="5"/>
                </a:cxn>
                <a:cxn ang="0">
                  <a:pos x="27" y="20"/>
                </a:cxn>
              </a:cxnLst>
              <a:rect l="0" t="0" r="r" b="b"/>
              <a:pathLst>
                <a:path w="165" h="64">
                  <a:moveTo>
                    <a:pt x="32" y="24"/>
                  </a:moveTo>
                  <a:lnTo>
                    <a:pt x="34" y="27"/>
                  </a:lnTo>
                  <a:lnTo>
                    <a:pt x="39" y="30"/>
                  </a:lnTo>
                  <a:lnTo>
                    <a:pt x="47" y="34"/>
                  </a:lnTo>
                  <a:lnTo>
                    <a:pt x="49" y="30"/>
                  </a:lnTo>
                  <a:lnTo>
                    <a:pt x="44" y="27"/>
                  </a:lnTo>
                  <a:lnTo>
                    <a:pt x="62" y="27"/>
                  </a:lnTo>
                  <a:lnTo>
                    <a:pt x="70" y="30"/>
                  </a:lnTo>
                  <a:lnTo>
                    <a:pt x="77" y="37"/>
                  </a:lnTo>
                  <a:lnTo>
                    <a:pt x="77" y="29"/>
                  </a:lnTo>
                  <a:lnTo>
                    <a:pt x="80" y="32"/>
                  </a:lnTo>
                  <a:lnTo>
                    <a:pt x="87" y="32"/>
                  </a:lnTo>
                  <a:lnTo>
                    <a:pt x="97" y="30"/>
                  </a:lnTo>
                  <a:lnTo>
                    <a:pt x="100" y="30"/>
                  </a:lnTo>
                  <a:lnTo>
                    <a:pt x="105" y="35"/>
                  </a:lnTo>
                  <a:lnTo>
                    <a:pt x="114" y="32"/>
                  </a:lnTo>
                  <a:lnTo>
                    <a:pt x="122" y="35"/>
                  </a:lnTo>
                  <a:lnTo>
                    <a:pt x="123" y="39"/>
                  </a:lnTo>
                  <a:lnTo>
                    <a:pt x="128" y="39"/>
                  </a:lnTo>
                  <a:lnTo>
                    <a:pt x="127" y="30"/>
                  </a:lnTo>
                  <a:lnTo>
                    <a:pt x="147" y="40"/>
                  </a:lnTo>
                  <a:lnTo>
                    <a:pt x="148" y="39"/>
                  </a:lnTo>
                  <a:lnTo>
                    <a:pt x="145" y="32"/>
                  </a:lnTo>
                  <a:lnTo>
                    <a:pt x="148" y="32"/>
                  </a:lnTo>
                  <a:lnTo>
                    <a:pt x="155" y="34"/>
                  </a:lnTo>
                  <a:lnTo>
                    <a:pt x="157" y="34"/>
                  </a:lnTo>
                  <a:lnTo>
                    <a:pt x="160" y="32"/>
                  </a:lnTo>
                  <a:lnTo>
                    <a:pt x="160" y="40"/>
                  </a:lnTo>
                  <a:lnTo>
                    <a:pt x="163" y="50"/>
                  </a:lnTo>
                  <a:lnTo>
                    <a:pt x="165" y="57"/>
                  </a:lnTo>
                  <a:lnTo>
                    <a:pt x="165" y="62"/>
                  </a:lnTo>
                  <a:lnTo>
                    <a:pt x="160" y="64"/>
                  </a:lnTo>
                  <a:lnTo>
                    <a:pt x="152" y="64"/>
                  </a:lnTo>
                  <a:lnTo>
                    <a:pt x="138" y="57"/>
                  </a:lnTo>
                  <a:lnTo>
                    <a:pt x="130" y="55"/>
                  </a:lnTo>
                  <a:lnTo>
                    <a:pt x="123" y="55"/>
                  </a:lnTo>
                  <a:lnTo>
                    <a:pt x="125" y="57"/>
                  </a:lnTo>
                  <a:lnTo>
                    <a:pt x="128" y="60"/>
                  </a:lnTo>
                  <a:lnTo>
                    <a:pt x="122" y="59"/>
                  </a:lnTo>
                  <a:lnTo>
                    <a:pt x="110" y="60"/>
                  </a:lnTo>
                  <a:lnTo>
                    <a:pt x="107" y="59"/>
                  </a:lnTo>
                  <a:lnTo>
                    <a:pt x="102" y="52"/>
                  </a:lnTo>
                  <a:lnTo>
                    <a:pt x="100" y="54"/>
                  </a:lnTo>
                  <a:lnTo>
                    <a:pt x="102" y="59"/>
                  </a:lnTo>
                  <a:lnTo>
                    <a:pt x="102" y="62"/>
                  </a:lnTo>
                  <a:lnTo>
                    <a:pt x="87" y="59"/>
                  </a:lnTo>
                  <a:lnTo>
                    <a:pt x="80" y="54"/>
                  </a:lnTo>
                  <a:lnTo>
                    <a:pt x="74" y="49"/>
                  </a:lnTo>
                  <a:lnTo>
                    <a:pt x="72" y="52"/>
                  </a:lnTo>
                  <a:lnTo>
                    <a:pt x="74" y="55"/>
                  </a:lnTo>
                  <a:lnTo>
                    <a:pt x="75" y="60"/>
                  </a:lnTo>
                  <a:lnTo>
                    <a:pt x="65" y="59"/>
                  </a:lnTo>
                  <a:lnTo>
                    <a:pt x="49" y="54"/>
                  </a:lnTo>
                  <a:lnTo>
                    <a:pt x="35" y="44"/>
                  </a:lnTo>
                  <a:lnTo>
                    <a:pt x="32" y="47"/>
                  </a:lnTo>
                  <a:lnTo>
                    <a:pt x="35" y="50"/>
                  </a:lnTo>
                  <a:lnTo>
                    <a:pt x="40" y="55"/>
                  </a:lnTo>
                  <a:lnTo>
                    <a:pt x="35" y="52"/>
                  </a:lnTo>
                  <a:lnTo>
                    <a:pt x="27" y="52"/>
                  </a:lnTo>
                  <a:lnTo>
                    <a:pt x="24" y="50"/>
                  </a:lnTo>
                  <a:lnTo>
                    <a:pt x="24" y="45"/>
                  </a:lnTo>
                  <a:lnTo>
                    <a:pt x="20" y="44"/>
                  </a:lnTo>
                  <a:lnTo>
                    <a:pt x="15" y="42"/>
                  </a:lnTo>
                  <a:lnTo>
                    <a:pt x="15" y="47"/>
                  </a:lnTo>
                  <a:lnTo>
                    <a:pt x="17" y="50"/>
                  </a:lnTo>
                  <a:lnTo>
                    <a:pt x="10" y="49"/>
                  </a:lnTo>
                  <a:lnTo>
                    <a:pt x="5" y="40"/>
                  </a:lnTo>
                  <a:lnTo>
                    <a:pt x="0" y="32"/>
                  </a:lnTo>
                  <a:lnTo>
                    <a:pt x="0" y="25"/>
                  </a:lnTo>
                  <a:lnTo>
                    <a:pt x="4" y="17"/>
                  </a:lnTo>
                  <a:lnTo>
                    <a:pt x="10" y="10"/>
                  </a:lnTo>
                  <a:lnTo>
                    <a:pt x="10" y="17"/>
                  </a:lnTo>
                  <a:lnTo>
                    <a:pt x="14" y="22"/>
                  </a:lnTo>
                  <a:lnTo>
                    <a:pt x="15" y="17"/>
                  </a:lnTo>
                  <a:lnTo>
                    <a:pt x="15" y="9"/>
                  </a:lnTo>
                  <a:lnTo>
                    <a:pt x="15" y="0"/>
                  </a:lnTo>
                  <a:lnTo>
                    <a:pt x="20" y="2"/>
                  </a:lnTo>
                  <a:lnTo>
                    <a:pt x="24" y="5"/>
                  </a:lnTo>
                  <a:lnTo>
                    <a:pt x="25" y="15"/>
                  </a:lnTo>
                  <a:lnTo>
                    <a:pt x="27" y="20"/>
                  </a:lnTo>
                  <a:lnTo>
                    <a:pt x="32" y="24"/>
                  </a:lnTo>
                  <a:close/>
                </a:path>
              </a:pathLst>
            </a:custGeom>
            <a:solidFill>
              <a:schemeClr val="accent2"/>
            </a:solidFill>
            <a:ln w="3175">
              <a:solidFill>
                <a:srgbClr val="E5983F"/>
              </a:solidFill>
              <a:prstDash val="solid"/>
              <a:round/>
              <a:headEnd/>
              <a:tailEnd/>
            </a:ln>
          </p:spPr>
          <p:txBody>
            <a:bodyPr/>
            <a:lstStyle/>
            <a:p>
              <a:pPr>
                <a:defRPr/>
              </a:pPr>
              <a:endParaRPr lang="en-US">
                <a:solidFill>
                  <a:prstClr val="black"/>
                </a:solidFill>
                <a:latin typeface="Calibri"/>
              </a:endParaRPr>
            </a:p>
          </p:txBody>
        </p:sp>
        <p:sp>
          <p:nvSpPr>
            <p:cNvPr id="52" name="Freeform 48"/>
            <p:cNvSpPr>
              <a:spLocks/>
            </p:cNvSpPr>
            <p:nvPr/>
          </p:nvSpPr>
          <p:spPr bwMode="auto">
            <a:xfrm>
              <a:off x="1495" y="1595"/>
              <a:ext cx="79" cy="30"/>
            </a:xfrm>
            <a:custGeom>
              <a:avLst/>
              <a:gdLst/>
              <a:ahLst/>
              <a:cxnLst>
                <a:cxn ang="0">
                  <a:pos x="146" y="39"/>
                </a:cxn>
                <a:cxn ang="0">
                  <a:pos x="151" y="30"/>
                </a:cxn>
                <a:cxn ang="0">
                  <a:pos x="148" y="27"/>
                </a:cxn>
                <a:cxn ang="0">
                  <a:pos x="133" y="47"/>
                </a:cxn>
                <a:cxn ang="0">
                  <a:pos x="120" y="49"/>
                </a:cxn>
                <a:cxn ang="0">
                  <a:pos x="121" y="44"/>
                </a:cxn>
                <a:cxn ang="0">
                  <a:pos x="116" y="49"/>
                </a:cxn>
                <a:cxn ang="0">
                  <a:pos x="97" y="52"/>
                </a:cxn>
                <a:cxn ang="0">
                  <a:pos x="85" y="54"/>
                </a:cxn>
                <a:cxn ang="0">
                  <a:pos x="87" y="50"/>
                </a:cxn>
                <a:cxn ang="0">
                  <a:pos x="80" y="52"/>
                </a:cxn>
                <a:cxn ang="0">
                  <a:pos x="70" y="54"/>
                </a:cxn>
                <a:cxn ang="0">
                  <a:pos x="58" y="55"/>
                </a:cxn>
                <a:cxn ang="0">
                  <a:pos x="55" y="47"/>
                </a:cxn>
                <a:cxn ang="0">
                  <a:pos x="37" y="57"/>
                </a:cxn>
                <a:cxn ang="0">
                  <a:pos x="30" y="54"/>
                </a:cxn>
                <a:cxn ang="0">
                  <a:pos x="23" y="47"/>
                </a:cxn>
                <a:cxn ang="0">
                  <a:pos x="18" y="55"/>
                </a:cxn>
                <a:cxn ang="0">
                  <a:pos x="10" y="60"/>
                </a:cxn>
                <a:cxn ang="0">
                  <a:pos x="5" y="55"/>
                </a:cxn>
                <a:cxn ang="0">
                  <a:pos x="0" y="54"/>
                </a:cxn>
                <a:cxn ang="0">
                  <a:pos x="5" y="37"/>
                </a:cxn>
                <a:cxn ang="0">
                  <a:pos x="8" y="34"/>
                </a:cxn>
                <a:cxn ang="0">
                  <a:pos x="18" y="32"/>
                </a:cxn>
                <a:cxn ang="0">
                  <a:pos x="25" y="34"/>
                </a:cxn>
                <a:cxn ang="0">
                  <a:pos x="23" y="42"/>
                </a:cxn>
                <a:cxn ang="0">
                  <a:pos x="35" y="29"/>
                </a:cxn>
                <a:cxn ang="0">
                  <a:pos x="45" y="32"/>
                </a:cxn>
                <a:cxn ang="0">
                  <a:pos x="62" y="32"/>
                </a:cxn>
                <a:cxn ang="0">
                  <a:pos x="60" y="40"/>
                </a:cxn>
                <a:cxn ang="0">
                  <a:pos x="67" y="42"/>
                </a:cxn>
                <a:cxn ang="0">
                  <a:pos x="75" y="34"/>
                </a:cxn>
                <a:cxn ang="0">
                  <a:pos x="88" y="32"/>
                </a:cxn>
                <a:cxn ang="0">
                  <a:pos x="93" y="39"/>
                </a:cxn>
                <a:cxn ang="0">
                  <a:pos x="111" y="30"/>
                </a:cxn>
                <a:cxn ang="0">
                  <a:pos x="126" y="24"/>
                </a:cxn>
                <a:cxn ang="0">
                  <a:pos x="126" y="29"/>
                </a:cxn>
                <a:cxn ang="0">
                  <a:pos x="131" y="30"/>
                </a:cxn>
                <a:cxn ang="0">
                  <a:pos x="140" y="19"/>
                </a:cxn>
                <a:cxn ang="0">
                  <a:pos x="153" y="7"/>
                </a:cxn>
                <a:cxn ang="0">
                  <a:pos x="158" y="9"/>
                </a:cxn>
                <a:cxn ang="0">
                  <a:pos x="153" y="35"/>
                </a:cxn>
              </a:cxnLst>
              <a:rect l="0" t="0" r="r" b="b"/>
              <a:pathLst>
                <a:path w="158" h="60">
                  <a:moveTo>
                    <a:pt x="153" y="35"/>
                  </a:moveTo>
                  <a:lnTo>
                    <a:pt x="146" y="39"/>
                  </a:lnTo>
                  <a:lnTo>
                    <a:pt x="148" y="35"/>
                  </a:lnTo>
                  <a:lnTo>
                    <a:pt x="151" y="30"/>
                  </a:lnTo>
                  <a:lnTo>
                    <a:pt x="151" y="29"/>
                  </a:lnTo>
                  <a:lnTo>
                    <a:pt x="148" y="27"/>
                  </a:lnTo>
                  <a:lnTo>
                    <a:pt x="146" y="32"/>
                  </a:lnTo>
                  <a:lnTo>
                    <a:pt x="133" y="47"/>
                  </a:lnTo>
                  <a:lnTo>
                    <a:pt x="121" y="50"/>
                  </a:lnTo>
                  <a:lnTo>
                    <a:pt x="120" y="49"/>
                  </a:lnTo>
                  <a:lnTo>
                    <a:pt x="121" y="45"/>
                  </a:lnTo>
                  <a:lnTo>
                    <a:pt x="121" y="44"/>
                  </a:lnTo>
                  <a:lnTo>
                    <a:pt x="120" y="42"/>
                  </a:lnTo>
                  <a:lnTo>
                    <a:pt x="116" y="49"/>
                  </a:lnTo>
                  <a:lnTo>
                    <a:pt x="110" y="52"/>
                  </a:lnTo>
                  <a:lnTo>
                    <a:pt x="97" y="52"/>
                  </a:lnTo>
                  <a:lnTo>
                    <a:pt x="90" y="52"/>
                  </a:lnTo>
                  <a:lnTo>
                    <a:pt x="85" y="54"/>
                  </a:lnTo>
                  <a:lnTo>
                    <a:pt x="87" y="52"/>
                  </a:lnTo>
                  <a:lnTo>
                    <a:pt x="87" y="50"/>
                  </a:lnTo>
                  <a:lnTo>
                    <a:pt x="85" y="47"/>
                  </a:lnTo>
                  <a:lnTo>
                    <a:pt x="80" y="52"/>
                  </a:lnTo>
                  <a:lnTo>
                    <a:pt x="73" y="54"/>
                  </a:lnTo>
                  <a:lnTo>
                    <a:pt x="70" y="54"/>
                  </a:lnTo>
                  <a:lnTo>
                    <a:pt x="67" y="57"/>
                  </a:lnTo>
                  <a:lnTo>
                    <a:pt x="58" y="55"/>
                  </a:lnTo>
                  <a:lnTo>
                    <a:pt x="55" y="52"/>
                  </a:lnTo>
                  <a:lnTo>
                    <a:pt x="55" y="47"/>
                  </a:lnTo>
                  <a:lnTo>
                    <a:pt x="43" y="55"/>
                  </a:lnTo>
                  <a:lnTo>
                    <a:pt x="37" y="57"/>
                  </a:lnTo>
                  <a:lnTo>
                    <a:pt x="28" y="57"/>
                  </a:lnTo>
                  <a:lnTo>
                    <a:pt x="30" y="54"/>
                  </a:lnTo>
                  <a:lnTo>
                    <a:pt x="27" y="50"/>
                  </a:lnTo>
                  <a:lnTo>
                    <a:pt x="23" y="47"/>
                  </a:lnTo>
                  <a:lnTo>
                    <a:pt x="23" y="52"/>
                  </a:lnTo>
                  <a:lnTo>
                    <a:pt x="18" y="55"/>
                  </a:lnTo>
                  <a:lnTo>
                    <a:pt x="13" y="60"/>
                  </a:lnTo>
                  <a:lnTo>
                    <a:pt x="10" y="60"/>
                  </a:lnTo>
                  <a:lnTo>
                    <a:pt x="7" y="57"/>
                  </a:lnTo>
                  <a:lnTo>
                    <a:pt x="5" y="55"/>
                  </a:lnTo>
                  <a:lnTo>
                    <a:pt x="2" y="57"/>
                  </a:lnTo>
                  <a:lnTo>
                    <a:pt x="0" y="54"/>
                  </a:lnTo>
                  <a:lnTo>
                    <a:pt x="2" y="45"/>
                  </a:lnTo>
                  <a:lnTo>
                    <a:pt x="5" y="37"/>
                  </a:lnTo>
                  <a:lnTo>
                    <a:pt x="8" y="37"/>
                  </a:lnTo>
                  <a:lnTo>
                    <a:pt x="8" y="34"/>
                  </a:lnTo>
                  <a:lnTo>
                    <a:pt x="12" y="34"/>
                  </a:lnTo>
                  <a:lnTo>
                    <a:pt x="18" y="32"/>
                  </a:lnTo>
                  <a:lnTo>
                    <a:pt x="22" y="32"/>
                  </a:lnTo>
                  <a:lnTo>
                    <a:pt x="25" y="34"/>
                  </a:lnTo>
                  <a:lnTo>
                    <a:pt x="18" y="39"/>
                  </a:lnTo>
                  <a:lnTo>
                    <a:pt x="23" y="42"/>
                  </a:lnTo>
                  <a:lnTo>
                    <a:pt x="30" y="35"/>
                  </a:lnTo>
                  <a:lnTo>
                    <a:pt x="35" y="29"/>
                  </a:lnTo>
                  <a:lnTo>
                    <a:pt x="40" y="32"/>
                  </a:lnTo>
                  <a:lnTo>
                    <a:pt x="45" y="32"/>
                  </a:lnTo>
                  <a:lnTo>
                    <a:pt x="57" y="30"/>
                  </a:lnTo>
                  <a:lnTo>
                    <a:pt x="62" y="32"/>
                  </a:lnTo>
                  <a:lnTo>
                    <a:pt x="67" y="34"/>
                  </a:lnTo>
                  <a:lnTo>
                    <a:pt x="60" y="40"/>
                  </a:lnTo>
                  <a:lnTo>
                    <a:pt x="63" y="44"/>
                  </a:lnTo>
                  <a:lnTo>
                    <a:pt x="67" y="42"/>
                  </a:lnTo>
                  <a:lnTo>
                    <a:pt x="72" y="37"/>
                  </a:lnTo>
                  <a:lnTo>
                    <a:pt x="75" y="34"/>
                  </a:lnTo>
                  <a:lnTo>
                    <a:pt x="80" y="34"/>
                  </a:lnTo>
                  <a:lnTo>
                    <a:pt x="88" y="32"/>
                  </a:lnTo>
                  <a:lnTo>
                    <a:pt x="100" y="32"/>
                  </a:lnTo>
                  <a:lnTo>
                    <a:pt x="93" y="39"/>
                  </a:lnTo>
                  <a:lnTo>
                    <a:pt x="97" y="42"/>
                  </a:lnTo>
                  <a:lnTo>
                    <a:pt x="111" y="30"/>
                  </a:lnTo>
                  <a:lnTo>
                    <a:pt x="118" y="25"/>
                  </a:lnTo>
                  <a:lnTo>
                    <a:pt x="126" y="24"/>
                  </a:lnTo>
                  <a:lnTo>
                    <a:pt x="128" y="24"/>
                  </a:lnTo>
                  <a:lnTo>
                    <a:pt x="126" y="29"/>
                  </a:lnTo>
                  <a:lnTo>
                    <a:pt x="128" y="32"/>
                  </a:lnTo>
                  <a:lnTo>
                    <a:pt x="131" y="30"/>
                  </a:lnTo>
                  <a:lnTo>
                    <a:pt x="133" y="25"/>
                  </a:lnTo>
                  <a:lnTo>
                    <a:pt x="140" y="19"/>
                  </a:lnTo>
                  <a:lnTo>
                    <a:pt x="150" y="12"/>
                  </a:lnTo>
                  <a:lnTo>
                    <a:pt x="153" y="7"/>
                  </a:lnTo>
                  <a:lnTo>
                    <a:pt x="155" y="0"/>
                  </a:lnTo>
                  <a:lnTo>
                    <a:pt x="158" y="9"/>
                  </a:lnTo>
                  <a:lnTo>
                    <a:pt x="158" y="15"/>
                  </a:lnTo>
                  <a:lnTo>
                    <a:pt x="153" y="35"/>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53" name="Freeform 49"/>
            <p:cNvSpPr>
              <a:spLocks/>
            </p:cNvSpPr>
            <p:nvPr/>
          </p:nvSpPr>
          <p:spPr bwMode="auto">
            <a:xfrm>
              <a:off x="1495" y="1595"/>
              <a:ext cx="79" cy="30"/>
            </a:xfrm>
            <a:custGeom>
              <a:avLst/>
              <a:gdLst/>
              <a:ahLst/>
              <a:cxnLst>
                <a:cxn ang="0">
                  <a:pos x="146" y="39"/>
                </a:cxn>
                <a:cxn ang="0">
                  <a:pos x="151" y="30"/>
                </a:cxn>
                <a:cxn ang="0">
                  <a:pos x="148" y="27"/>
                </a:cxn>
                <a:cxn ang="0">
                  <a:pos x="133" y="47"/>
                </a:cxn>
                <a:cxn ang="0">
                  <a:pos x="120" y="49"/>
                </a:cxn>
                <a:cxn ang="0">
                  <a:pos x="121" y="44"/>
                </a:cxn>
                <a:cxn ang="0">
                  <a:pos x="116" y="49"/>
                </a:cxn>
                <a:cxn ang="0">
                  <a:pos x="97" y="52"/>
                </a:cxn>
                <a:cxn ang="0">
                  <a:pos x="85" y="54"/>
                </a:cxn>
                <a:cxn ang="0">
                  <a:pos x="87" y="50"/>
                </a:cxn>
                <a:cxn ang="0">
                  <a:pos x="80" y="52"/>
                </a:cxn>
                <a:cxn ang="0">
                  <a:pos x="70" y="54"/>
                </a:cxn>
                <a:cxn ang="0">
                  <a:pos x="58" y="55"/>
                </a:cxn>
                <a:cxn ang="0">
                  <a:pos x="55" y="47"/>
                </a:cxn>
                <a:cxn ang="0">
                  <a:pos x="37" y="57"/>
                </a:cxn>
                <a:cxn ang="0">
                  <a:pos x="30" y="54"/>
                </a:cxn>
                <a:cxn ang="0">
                  <a:pos x="23" y="47"/>
                </a:cxn>
                <a:cxn ang="0">
                  <a:pos x="18" y="55"/>
                </a:cxn>
                <a:cxn ang="0">
                  <a:pos x="10" y="60"/>
                </a:cxn>
                <a:cxn ang="0">
                  <a:pos x="5" y="55"/>
                </a:cxn>
                <a:cxn ang="0">
                  <a:pos x="0" y="54"/>
                </a:cxn>
                <a:cxn ang="0">
                  <a:pos x="5" y="37"/>
                </a:cxn>
                <a:cxn ang="0">
                  <a:pos x="8" y="34"/>
                </a:cxn>
                <a:cxn ang="0">
                  <a:pos x="18" y="32"/>
                </a:cxn>
                <a:cxn ang="0">
                  <a:pos x="25" y="34"/>
                </a:cxn>
                <a:cxn ang="0">
                  <a:pos x="23" y="42"/>
                </a:cxn>
                <a:cxn ang="0">
                  <a:pos x="35" y="29"/>
                </a:cxn>
                <a:cxn ang="0">
                  <a:pos x="45" y="32"/>
                </a:cxn>
                <a:cxn ang="0">
                  <a:pos x="62" y="32"/>
                </a:cxn>
                <a:cxn ang="0">
                  <a:pos x="60" y="40"/>
                </a:cxn>
                <a:cxn ang="0">
                  <a:pos x="67" y="42"/>
                </a:cxn>
                <a:cxn ang="0">
                  <a:pos x="75" y="34"/>
                </a:cxn>
                <a:cxn ang="0">
                  <a:pos x="88" y="32"/>
                </a:cxn>
                <a:cxn ang="0">
                  <a:pos x="93" y="39"/>
                </a:cxn>
                <a:cxn ang="0">
                  <a:pos x="111" y="30"/>
                </a:cxn>
                <a:cxn ang="0">
                  <a:pos x="126" y="24"/>
                </a:cxn>
                <a:cxn ang="0">
                  <a:pos x="126" y="29"/>
                </a:cxn>
                <a:cxn ang="0">
                  <a:pos x="131" y="30"/>
                </a:cxn>
                <a:cxn ang="0">
                  <a:pos x="140" y="19"/>
                </a:cxn>
                <a:cxn ang="0">
                  <a:pos x="153" y="7"/>
                </a:cxn>
                <a:cxn ang="0">
                  <a:pos x="158" y="9"/>
                </a:cxn>
                <a:cxn ang="0">
                  <a:pos x="153" y="35"/>
                </a:cxn>
              </a:cxnLst>
              <a:rect l="0" t="0" r="r" b="b"/>
              <a:pathLst>
                <a:path w="158" h="60">
                  <a:moveTo>
                    <a:pt x="153" y="35"/>
                  </a:moveTo>
                  <a:lnTo>
                    <a:pt x="146" y="39"/>
                  </a:lnTo>
                  <a:lnTo>
                    <a:pt x="148" y="35"/>
                  </a:lnTo>
                  <a:lnTo>
                    <a:pt x="151" y="30"/>
                  </a:lnTo>
                  <a:lnTo>
                    <a:pt x="151" y="29"/>
                  </a:lnTo>
                  <a:lnTo>
                    <a:pt x="148" y="27"/>
                  </a:lnTo>
                  <a:lnTo>
                    <a:pt x="146" y="32"/>
                  </a:lnTo>
                  <a:lnTo>
                    <a:pt x="133" y="47"/>
                  </a:lnTo>
                  <a:lnTo>
                    <a:pt x="121" y="50"/>
                  </a:lnTo>
                  <a:lnTo>
                    <a:pt x="120" y="49"/>
                  </a:lnTo>
                  <a:lnTo>
                    <a:pt x="121" y="45"/>
                  </a:lnTo>
                  <a:lnTo>
                    <a:pt x="121" y="44"/>
                  </a:lnTo>
                  <a:lnTo>
                    <a:pt x="120" y="42"/>
                  </a:lnTo>
                  <a:lnTo>
                    <a:pt x="116" y="49"/>
                  </a:lnTo>
                  <a:lnTo>
                    <a:pt x="110" y="52"/>
                  </a:lnTo>
                  <a:lnTo>
                    <a:pt x="97" y="52"/>
                  </a:lnTo>
                  <a:lnTo>
                    <a:pt x="90" y="52"/>
                  </a:lnTo>
                  <a:lnTo>
                    <a:pt x="85" y="54"/>
                  </a:lnTo>
                  <a:lnTo>
                    <a:pt x="87" y="52"/>
                  </a:lnTo>
                  <a:lnTo>
                    <a:pt x="87" y="50"/>
                  </a:lnTo>
                  <a:lnTo>
                    <a:pt x="85" y="47"/>
                  </a:lnTo>
                  <a:lnTo>
                    <a:pt x="80" y="52"/>
                  </a:lnTo>
                  <a:lnTo>
                    <a:pt x="73" y="54"/>
                  </a:lnTo>
                  <a:lnTo>
                    <a:pt x="70" y="54"/>
                  </a:lnTo>
                  <a:lnTo>
                    <a:pt x="67" y="57"/>
                  </a:lnTo>
                  <a:lnTo>
                    <a:pt x="58" y="55"/>
                  </a:lnTo>
                  <a:lnTo>
                    <a:pt x="55" y="52"/>
                  </a:lnTo>
                  <a:lnTo>
                    <a:pt x="55" y="47"/>
                  </a:lnTo>
                  <a:lnTo>
                    <a:pt x="43" y="55"/>
                  </a:lnTo>
                  <a:lnTo>
                    <a:pt x="37" y="57"/>
                  </a:lnTo>
                  <a:lnTo>
                    <a:pt x="28" y="57"/>
                  </a:lnTo>
                  <a:lnTo>
                    <a:pt x="30" y="54"/>
                  </a:lnTo>
                  <a:lnTo>
                    <a:pt x="27" y="50"/>
                  </a:lnTo>
                  <a:lnTo>
                    <a:pt x="23" y="47"/>
                  </a:lnTo>
                  <a:lnTo>
                    <a:pt x="23" y="52"/>
                  </a:lnTo>
                  <a:lnTo>
                    <a:pt x="18" y="55"/>
                  </a:lnTo>
                  <a:lnTo>
                    <a:pt x="13" y="60"/>
                  </a:lnTo>
                  <a:lnTo>
                    <a:pt x="10" y="60"/>
                  </a:lnTo>
                  <a:lnTo>
                    <a:pt x="7" y="57"/>
                  </a:lnTo>
                  <a:lnTo>
                    <a:pt x="5" y="55"/>
                  </a:lnTo>
                  <a:lnTo>
                    <a:pt x="2" y="57"/>
                  </a:lnTo>
                  <a:lnTo>
                    <a:pt x="0" y="54"/>
                  </a:lnTo>
                  <a:lnTo>
                    <a:pt x="2" y="45"/>
                  </a:lnTo>
                  <a:lnTo>
                    <a:pt x="5" y="37"/>
                  </a:lnTo>
                  <a:lnTo>
                    <a:pt x="8" y="37"/>
                  </a:lnTo>
                  <a:lnTo>
                    <a:pt x="8" y="34"/>
                  </a:lnTo>
                  <a:lnTo>
                    <a:pt x="12" y="34"/>
                  </a:lnTo>
                  <a:lnTo>
                    <a:pt x="18" y="32"/>
                  </a:lnTo>
                  <a:lnTo>
                    <a:pt x="22" y="32"/>
                  </a:lnTo>
                  <a:lnTo>
                    <a:pt x="25" y="34"/>
                  </a:lnTo>
                  <a:lnTo>
                    <a:pt x="18" y="39"/>
                  </a:lnTo>
                  <a:lnTo>
                    <a:pt x="23" y="42"/>
                  </a:lnTo>
                  <a:lnTo>
                    <a:pt x="30" y="35"/>
                  </a:lnTo>
                  <a:lnTo>
                    <a:pt x="35" y="29"/>
                  </a:lnTo>
                  <a:lnTo>
                    <a:pt x="40" y="32"/>
                  </a:lnTo>
                  <a:lnTo>
                    <a:pt x="45" y="32"/>
                  </a:lnTo>
                  <a:lnTo>
                    <a:pt x="57" y="30"/>
                  </a:lnTo>
                  <a:lnTo>
                    <a:pt x="62" y="32"/>
                  </a:lnTo>
                  <a:lnTo>
                    <a:pt x="67" y="34"/>
                  </a:lnTo>
                  <a:lnTo>
                    <a:pt x="60" y="40"/>
                  </a:lnTo>
                  <a:lnTo>
                    <a:pt x="63" y="44"/>
                  </a:lnTo>
                  <a:lnTo>
                    <a:pt x="67" y="42"/>
                  </a:lnTo>
                  <a:lnTo>
                    <a:pt x="72" y="37"/>
                  </a:lnTo>
                  <a:lnTo>
                    <a:pt x="75" y="34"/>
                  </a:lnTo>
                  <a:lnTo>
                    <a:pt x="80" y="34"/>
                  </a:lnTo>
                  <a:lnTo>
                    <a:pt x="88" y="32"/>
                  </a:lnTo>
                  <a:lnTo>
                    <a:pt x="100" y="32"/>
                  </a:lnTo>
                  <a:lnTo>
                    <a:pt x="93" y="39"/>
                  </a:lnTo>
                  <a:lnTo>
                    <a:pt x="97" y="42"/>
                  </a:lnTo>
                  <a:lnTo>
                    <a:pt x="111" y="30"/>
                  </a:lnTo>
                  <a:lnTo>
                    <a:pt x="118" y="25"/>
                  </a:lnTo>
                  <a:lnTo>
                    <a:pt x="126" y="24"/>
                  </a:lnTo>
                  <a:lnTo>
                    <a:pt x="128" y="24"/>
                  </a:lnTo>
                  <a:lnTo>
                    <a:pt x="126" y="29"/>
                  </a:lnTo>
                  <a:lnTo>
                    <a:pt x="128" y="32"/>
                  </a:lnTo>
                  <a:lnTo>
                    <a:pt x="131" y="30"/>
                  </a:lnTo>
                  <a:lnTo>
                    <a:pt x="133" y="25"/>
                  </a:lnTo>
                  <a:lnTo>
                    <a:pt x="140" y="19"/>
                  </a:lnTo>
                  <a:lnTo>
                    <a:pt x="150" y="12"/>
                  </a:lnTo>
                  <a:lnTo>
                    <a:pt x="153" y="7"/>
                  </a:lnTo>
                  <a:lnTo>
                    <a:pt x="155" y="0"/>
                  </a:lnTo>
                  <a:lnTo>
                    <a:pt x="158" y="9"/>
                  </a:lnTo>
                  <a:lnTo>
                    <a:pt x="158" y="15"/>
                  </a:lnTo>
                  <a:lnTo>
                    <a:pt x="153" y="35"/>
                  </a:lnTo>
                  <a:close/>
                </a:path>
              </a:pathLst>
            </a:custGeom>
            <a:solidFill>
              <a:schemeClr val="accent2"/>
            </a:solidFill>
            <a:ln w="3175">
              <a:solidFill>
                <a:srgbClr val="E5983F"/>
              </a:solidFill>
              <a:prstDash val="solid"/>
              <a:round/>
              <a:headEnd/>
              <a:tailEnd/>
            </a:ln>
          </p:spPr>
          <p:txBody>
            <a:bodyPr/>
            <a:lstStyle/>
            <a:p>
              <a:pPr>
                <a:defRPr/>
              </a:pPr>
              <a:endParaRPr lang="en-US">
                <a:solidFill>
                  <a:prstClr val="black"/>
                </a:solidFill>
                <a:latin typeface="Calibri"/>
              </a:endParaRPr>
            </a:p>
          </p:txBody>
        </p:sp>
        <p:sp>
          <p:nvSpPr>
            <p:cNvPr id="54" name="Freeform 50"/>
            <p:cNvSpPr>
              <a:spLocks/>
            </p:cNvSpPr>
            <p:nvPr/>
          </p:nvSpPr>
          <p:spPr bwMode="auto">
            <a:xfrm>
              <a:off x="1482" y="1608"/>
              <a:ext cx="11" cy="6"/>
            </a:xfrm>
            <a:custGeom>
              <a:avLst/>
              <a:gdLst/>
              <a:ahLst/>
              <a:cxnLst>
                <a:cxn ang="0">
                  <a:pos x="18" y="4"/>
                </a:cxn>
                <a:cxn ang="0">
                  <a:pos x="22" y="9"/>
                </a:cxn>
                <a:cxn ang="0">
                  <a:pos x="22" y="12"/>
                </a:cxn>
                <a:cxn ang="0">
                  <a:pos x="18" y="14"/>
                </a:cxn>
                <a:cxn ang="0">
                  <a:pos x="10" y="7"/>
                </a:cxn>
                <a:cxn ang="0">
                  <a:pos x="5" y="2"/>
                </a:cxn>
                <a:cxn ang="0">
                  <a:pos x="0" y="0"/>
                </a:cxn>
                <a:cxn ang="0">
                  <a:pos x="10" y="0"/>
                </a:cxn>
                <a:cxn ang="0">
                  <a:pos x="18" y="4"/>
                </a:cxn>
              </a:cxnLst>
              <a:rect l="0" t="0" r="r" b="b"/>
              <a:pathLst>
                <a:path w="22" h="14">
                  <a:moveTo>
                    <a:pt x="18" y="4"/>
                  </a:moveTo>
                  <a:lnTo>
                    <a:pt x="22" y="9"/>
                  </a:lnTo>
                  <a:lnTo>
                    <a:pt x="22" y="12"/>
                  </a:lnTo>
                  <a:lnTo>
                    <a:pt x="18" y="14"/>
                  </a:lnTo>
                  <a:lnTo>
                    <a:pt x="10" y="7"/>
                  </a:lnTo>
                  <a:lnTo>
                    <a:pt x="5" y="2"/>
                  </a:lnTo>
                  <a:lnTo>
                    <a:pt x="0" y="0"/>
                  </a:lnTo>
                  <a:lnTo>
                    <a:pt x="10" y="0"/>
                  </a:lnTo>
                  <a:lnTo>
                    <a:pt x="18" y="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55" name="Freeform 51"/>
            <p:cNvSpPr>
              <a:spLocks/>
            </p:cNvSpPr>
            <p:nvPr/>
          </p:nvSpPr>
          <p:spPr bwMode="auto">
            <a:xfrm>
              <a:off x="1482" y="1608"/>
              <a:ext cx="11" cy="6"/>
            </a:xfrm>
            <a:custGeom>
              <a:avLst/>
              <a:gdLst/>
              <a:ahLst/>
              <a:cxnLst>
                <a:cxn ang="0">
                  <a:pos x="18" y="4"/>
                </a:cxn>
                <a:cxn ang="0">
                  <a:pos x="22" y="9"/>
                </a:cxn>
                <a:cxn ang="0">
                  <a:pos x="22" y="12"/>
                </a:cxn>
                <a:cxn ang="0">
                  <a:pos x="18" y="14"/>
                </a:cxn>
                <a:cxn ang="0">
                  <a:pos x="10" y="7"/>
                </a:cxn>
                <a:cxn ang="0">
                  <a:pos x="5" y="2"/>
                </a:cxn>
                <a:cxn ang="0">
                  <a:pos x="0" y="0"/>
                </a:cxn>
                <a:cxn ang="0">
                  <a:pos x="10" y="0"/>
                </a:cxn>
                <a:cxn ang="0">
                  <a:pos x="18" y="4"/>
                </a:cxn>
              </a:cxnLst>
              <a:rect l="0" t="0" r="r" b="b"/>
              <a:pathLst>
                <a:path w="22" h="14">
                  <a:moveTo>
                    <a:pt x="18" y="4"/>
                  </a:moveTo>
                  <a:lnTo>
                    <a:pt x="22" y="9"/>
                  </a:lnTo>
                  <a:lnTo>
                    <a:pt x="22" y="12"/>
                  </a:lnTo>
                  <a:lnTo>
                    <a:pt x="18" y="14"/>
                  </a:lnTo>
                  <a:lnTo>
                    <a:pt x="10" y="7"/>
                  </a:lnTo>
                  <a:lnTo>
                    <a:pt x="5" y="2"/>
                  </a:lnTo>
                  <a:lnTo>
                    <a:pt x="0" y="0"/>
                  </a:lnTo>
                  <a:lnTo>
                    <a:pt x="10" y="0"/>
                  </a:lnTo>
                  <a:lnTo>
                    <a:pt x="18" y="4"/>
                  </a:lnTo>
                  <a:close/>
                </a:path>
              </a:pathLst>
            </a:custGeom>
            <a:solidFill>
              <a:schemeClr val="accent2"/>
            </a:solidFill>
            <a:ln w="3175">
              <a:solidFill>
                <a:srgbClr val="E5983F"/>
              </a:solidFill>
              <a:prstDash val="solid"/>
              <a:round/>
              <a:headEnd/>
              <a:tailEnd/>
            </a:ln>
          </p:spPr>
          <p:txBody>
            <a:bodyPr/>
            <a:lstStyle/>
            <a:p>
              <a:pPr>
                <a:defRPr/>
              </a:pPr>
              <a:endParaRPr lang="en-US">
                <a:solidFill>
                  <a:prstClr val="black"/>
                </a:solidFill>
                <a:latin typeface="Calibri"/>
              </a:endParaRPr>
            </a:p>
          </p:txBody>
        </p:sp>
        <p:sp>
          <p:nvSpPr>
            <p:cNvPr id="56" name="Freeform 52"/>
            <p:cNvSpPr>
              <a:spLocks/>
            </p:cNvSpPr>
            <p:nvPr/>
          </p:nvSpPr>
          <p:spPr bwMode="auto">
            <a:xfrm>
              <a:off x="1465" y="1609"/>
              <a:ext cx="25" cy="16"/>
            </a:xfrm>
            <a:custGeom>
              <a:avLst/>
              <a:gdLst/>
              <a:ahLst/>
              <a:cxnLst>
                <a:cxn ang="0">
                  <a:pos x="21" y="1"/>
                </a:cxn>
                <a:cxn ang="0">
                  <a:pos x="26" y="0"/>
                </a:cxn>
                <a:cxn ang="0">
                  <a:pos x="30" y="1"/>
                </a:cxn>
                <a:cxn ang="0">
                  <a:pos x="33" y="6"/>
                </a:cxn>
                <a:cxn ang="0">
                  <a:pos x="35" y="15"/>
                </a:cxn>
                <a:cxn ang="0">
                  <a:pos x="36" y="13"/>
                </a:cxn>
                <a:cxn ang="0">
                  <a:pos x="40" y="6"/>
                </a:cxn>
                <a:cxn ang="0">
                  <a:pos x="45" y="18"/>
                </a:cxn>
                <a:cxn ang="0">
                  <a:pos x="48" y="25"/>
                </a:cxn>
                <a:cxn ang="0">
                  <a:pos x="46" y="28"/>
                </a:cxn>
                <a:cxn ang="0">
                  <a:pos x="43" y="31"/>
                </a:cxn>
                <a:cxn ang="0">
                  <a:pos x="36" y="30"/>
                </a:cxn>
                <a:cxn ang="0">
                  <a:pos x="31" y="25"/>
                </a:cxn>
                <a:cxn ang="0">
                  <a:pos x="30" y="21"/>
                </a:cxn>
                <a:cxn ang="0">
                  <a:pos x="26" y="20"/>
                </a:cxn>
                <a:cxn ang="0">
                  <a:pos x="26" y="28"/>
                </a:cxn>
                <a:cxn ang="0">
                  <a:pos x="20" y="28"/>
                </a:cxn>
                <a:cxn ang="0">
                  <a:pos x="18" y="26"/>
                </a:cxn>
                <a:cxn ang="0">
                  <a:pos x="15" y="21"/>
                </a:cxn>
                <a:cxn ang="0">
                  <a:pos x="13" y="13"/>
                </a:cxn>
                <a:cxn ang="0">
                  <a:pos x="11" y="11"/>
                </a:cxn>
                <a:cxn ang="0">
                  <a:pos x="6" y="11"/>
                </a:cxn>
                <a:cxn ang="0">
                  <a:pos x="8" y="18"/>
                </a:cxn>
                <a:cxn ang="0">
                  <a:pos x="0" y="10"/>
                </a:cxn>
                <a:cxn ang="0">
                  <a:pos x="0" y="5"/>
                </a:cxn>
                <a:cxn ang="0">
                  <a:pos x="5" y="1"/>
                </a:cxn>
                <a:cxn ang="0">
                  <a:pos x="8" y="0"/>
                </a:cxn>
                <a:cxn ang="0">
                  <a:pos x="13" y="1"/>
                </a:cxn>
                <a:cxn ang="0">
                  <a:pos x="16" y="6"/>
                </a:cxn>
                <a:cxn ang="0">
                  <a:pos x="20" y="6"/>
                </a:cxn>
                <a:cxn ang="0">
                  <a:pos x="21" y="1"/>
                </a:cxn>
              </a:cxnLst>
              <a:rect l="0" t="0" r="r" b="b"/>
              <a:pathLst>
                <a:path w="48" h="31">
                  <a:moveTo>
                    <a:pt x="21" y="1"/>
                  </a:moveTo>
                  <a:lnTo>
                    <a:pt x="26" y="0"/>
                  </a:lnTo>
                  <a:lnTo>
                    <a:pt x="30" y="1"/>
                  </a:lnTo>
                  <a:lnTo>
                    <a:pt x="33" y="6"/>
                  </a:lnTo>
                  <a:lnTo>
                    <a:pt x="35" y="15"/>
                  </a:lnTo>
                  <a:lnTo>
                    <a:pt x="36" y="13"/>
                  </a:lnTo>
                  <a:lnTo>
                    <a:pt x="40" y="6"/>
                  </a:lnTo>
                  <a:lnTo>
                    <a:pt x="45" y="18"/>
                  </a:lnTo>
                  <a:lnTo>
                    <a:pt x="48" y="25"/>
                  </a:lnTo>
                  <a:lnTo>
                    <a:pt x="46" y="28"/>
                  </a:lnTo>
                  <a:lnTo>
                    <a:pt x="43" y="31"/>
                  </a:lnTo>
                  <a:lnTo>
                    <a:pt x="36" y="30"/>
                  </a:lnTo>
                  <a:lnTo>
                    <a:pt x="31" y="25"/>
                  </a:lnTo>
                  <a:lnTo>
                    <a:pt x="30" y="21"/>
                  </a:lnTo>
                  <a:lnTo>
                    <a:pt x="26" y="20"/>
                  </a:lnTo>
                  <a:lnTo>
                    <a:pt x="26" y="28"/>
                  </a:lnTo>
                  <a:lnTo>
                    <a:pt x="20" y="28"/>
                  </a:lnTo>
                  <a:lnTo>
                    <a:pt x="18" y="26"/>
                  </a:lnTo>
                  <a:lnTo>
                    <a:pt x="15" y="21"/>
                  </a:lnTo>
                  <a:lnTo>
                    <a:pt x="13" y="13"/>
                  </a:lnTo>
                  <a:lnTo>
                    <a:pt x="11" y="11"/>
                  </a:lnTo>
                  <a:lnTo>
                    <a:pt x="6" y="11"/>
                  </a:lnTo>
                  <a:lnTo>
                    <a:pt x="8" y="18"/>
                  </a:lnTo>
                  <a:lnTo>
                    <a:pt x="0" y="10"/>
                  </a:lnTo>
                  <a:lnTo>
                    <a:pt x="0" y="5"/>
                  </a:lnTo>
                  <a:lnTo>
                    <a:pt x="5" y="1"/>
                  </a:lnTo>
                  <a:lnTo>
                    <a:pt x="8" y="0"/>
                  </a:lnTo>
                  <a:lnTo>
                    <a:pt x="13" y="1"/>
                  </a:lnTo>
                  <a:lnTo>
                    <a:pt x="16" y="6"/>
                  </a:lnTo>
                  <a:lnTo>
                    <a:pt x="20" y="6"/>
                  </a:lnTo>
                  <a:lnTo>
                    <a:pt x="21" y="1"/>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57" name="Freeform 53"/>
            <p:cNvSpPr>
              <a:spLocks/>
            </p:cNvSpPr>
            <p:nvPr/>
          </p:nvSpPr>
          <p:spPr bwMode="auto">
            <a:xfrm>
              <a:off x="1465" y="1609"/>
              <a:ext cx="25" cy="16"/>
            </a:xfrm>
            <a:custGeom>
              <a:avLst/>
              <a:gdLst/>
              <a:ahLst/>
              <a:cxnLst>
                <a:cxn ang="0">
                  <a:pos x="21" y="1"/>
                </a:cxn>
                <a:cxn ang="0">
                  <a:pos x="26" y="0"/>
                </a:cxn>
                <a:cxn ang="0">
                  <a:pos x="30" y="1"/>
                </a:cxn>
                <a:cxn ang="0">
                  <a:pos x="33" y="6"/>
                </a:cxn>
                <a:cxn ang="0">
                  <a:pos x="35" y="15"/>
                </a:cxn>
                <a:cxn ang="0">
                  <a:pos x="36" y="13"/>
                </a:cxn>
                <a:cxn ang="0">
                  <a:pos x="40" y="6"/>
                </a:cxn>
                <a:cxn ang="0">
                  <a:pos x="45" y="18"/>
                </a:cxn>
                <a:cxn ang="0">
                  <a:pos x="48" y="25"/>
                </a:cxn>
                <a:cxn ang="0">
                  <a:pos x="46" y="28"/>
                </a:cxn>
                <a:cxn ang="0">
                  <a:pos x="43" y="31"/>
                </a:cxn>
                <a:cxn ang="0">
                  <a:pos x="36" y="30"/>
                </a:cxn>
                <a:cxn ang="0">
                  <a:pos x="31" y="25"/>
                </a:cxn>
                <a:cxn ang="0">
                  <a:pos x="30" y="21"/>
                </a:cxn>
                <a:cxn ang="0">
                  <a:pos x="26" y="20"/>
                </a:cxn>
                <a:cxn ang="0">
                  <a:pos x="26" y="28"/>
                </a:cxn>
                <a:cxn ang="0">
                  <a:pos x="20" y="28"/>
                </a:cxn>
                <a:cxn ang="0">
                  <a:pos x="18" y="26"/>
                </a:cxn>
                <a:cxn ang="0">
                  <a:pos x="15" y="21"/>
                </a:cxn>
                <a:cxn ang="0">
                  <a:pos x="13" y="13"/>
                </a:cxn>
                <a:cxn ang="0">
                  <a:pos x="11" y="11"/>
                </a:cxn>
                <a:cxn ang="0">
                  <a:pos x="6" y="11"/>
                </a:cxn>
                <a:cxn ang="0">
                  <a:pos x="8" y="18"/>
                </a:cxn>
                <a:cxn ang="0">
                  <a:pos x="0" y="10"/>
                </a:cxn>
                <a:cxn ang="0">
                  <a:pos x="0" y="5"/>
                </a:cxn>
                <a:cxn ang="0">
                  <a:pos x="5" y="1"/>
                </a:cxn>
                <a:cxn ang="0">
                  <a:pos x="8" y="0"/>
                </a:cxn>
                <a:cxn ang="0">
                  <a:pos x="13" y="1"/>
                </a:cxn>
                <a:cxn ang="0">
                  <a:pos x="16" y="6"/>
                </a:cxn>
                <a:cxn ang="0">
                  <a:pos x="20" y="6"/>
                </a:cxn>
                <a:cxn ang="0">
                  <a:pos x="21" y="1"/>
                </a:cxn>
              </a:cxnLst>
              <a:rect l="0" t="0" r="r" b="b"/>
              <a:pathLst>
                <a:path w="48" h="31">
                  <a:moveTo>
                    <a:pt x="21" y="1"/>
                  </a:moveTo>
                  <a:lnTo>
                    <a:pt x="26" y="0"/>
                  </a:lnTo>
                  <a:lnTo>
                    <a:pt x="30" y="1"/>
                  </a:lnTo>
                  <a:lnTo>
                    <a:pt x="33" y="6"/>
                  </a:lnTo>
                  <a:lnTo>
                    <a:pt x="35" y="15"/>
                  </a:lnTo>
                  <a:lnTo>
                    <a:pt x="36" y="13"/>
                  </a:lnTo>
                  <a:lnTo>
                    <a:pt x="40" y="6"/>
                  </a:lnTo>
                  <a:lnTo>
                    <a:pt x="45" y="18"/>
                  </a:lnTo>
                  <a:lnTo>
                    <a:pt x="48" y="25"/>
                  </a:lnTo>
                  <a:lnTo>
                    <a:pt x="46" y="28"/>
                  </a:lnTo>
                  <a:lnTo>
                    <a:pt x="43" y="31"/>
                  </a:lnTo>
                  <a:lnTo>
                    <a:pt x="36" y="30"/>
                  </a:lnTo>
                  <a:lnTo>
                    <a:pt x="31" y="25"/>
                  </a:lnTo>
                  <a:lnTo>
                    <a:pt x="30" y="21"/>
                  </a:lnTo>
                  <a:lnTo>
                    <a:pt x="26" y="20"/>
                  </a:lnTo>
                  <a:lnTo>
                    <a:pt x="26" y="28"/>
                  </a:lnTo>
                  <a:lnTo>
                    <a:pt x="20" y="28"/>
                  </a:lnTo>
                  <a:lnTo>
                    <a:pt x="18" y="26"/>
                  </a:lnTo>
                  <a:lnTo>
                    <a:pt x="15" y="21"/>
                  </a:lnTo>
                  <a:lnTo>
                    <a:pt x="13" y="13"/>
                  </a:lnTo>
                  <a:lnTo>
                    <a:pt x="11" y="11"/>
                  </a:lnTo>
                  <a:lnTo>
                    <a:pt x="6" y="11"/>
                  </a:lnTo>
                  <a:lnTo>
                    <a:pt x="8" y="18"/>
                  </a:lnTo>
                  <a:lnTo>
                    <a:pt x="0" y="10"/>
                  </a:lnTo>
                  <a:lnTo>
                    <a:pt x="0" y="5"/>
                  </a:lnTo>
                  <a:lnTo>
                    <a:pt x="5" y="1"/>
                  </a:lnTo>
                  <a:lnTo>
                    <a:pt x="8" y="0"/>
                  </a:lnTo>
                  <a:lnTo>
                    <a:pt x="13" y="1"/>
                  </a:lnTo>
                  <a:lnTo>
                    <a:pt x="16" y="6"/>
                  </a:lnTo>
                  <a:lnTo>
                    <a:pt x="20" y="6"/>
                  </a:lnTo>
                  <a:lnTo>
                    <a:pt x="21" y="1"/>
                  </a:lnTo>
                  <a:close/>
                </a:path>
              </a:pathLst>
            </a:custGeom>
            <a:solidFill>
              <a:schemeClr val="accent2"/>
            </a:solidFill>
            <a:ln w="3175">
              <a:solidFill>
                <a:srgbClr val="E5983F"/>
              </a:solidFill>
              <a:prstDash val="solid"/>
              <a:round/>
              <a:headEnd/>
              <a:tailEnd/>
            </a:ln>
          </p:spPr>
          <p:txBody>
            <a:bodyPr/>
            <a:lstStyle/>
            <a:p>
              <a:pPr>
                <a:defRPr/>
              </a:pPr>
              <a:endParaRPr lang="en-US">
                <a:solidFill>
                  <a:prstClr val="black"/>
                </a:solidFill>
                <a:latin typeface="Calibri"/>
              </a:endParaRPr>
            </a:p>
          </p:txBody>
        </p:sp>
        <p:sp>
          <p:nvSpPr>
            <p:cNvPr id="58" name="Freeform 54"/>
            <p:cNvSpPr>
              <a:spLocks/>
            </p:cNvSpPr>
            <p:nvPr/>
          </p:nvSpPr>
          <p:spPr bwMode="auto">
            <a:xfrm>
              <a:off x="1430" y="1611"/>
              <a:ext cx="3" cy="5"/>
            </a:xfrm>
            <a:custGeom>
              <a:avLst/>
              <a:gdLst/>
              <a:ahLst/>
              <a:cxnLst>
                <a:cxn ang="0">
                  <a:pos x="7" y="8"/>
                </a:cxn>
                <a:cxn ang="0">
                  <a:pos x="5" y="10"/>
                </a:cxn>
                <a:cxn ang="0">
                  <a:pos x="0" y="5"/>
                </a:cxn>
                <a:cxn ang="0">
                  <a:pos x="0" y="3"/>
                </a:cxn>
                <a:cxn ang="0">
                  <a:pos x="0" y="0"/>
                </a:cxn>
                <a:cxn ang="0">
                  <a:pos x="7" y="8"/>
                </a:cxn>
              </a:cxnLst>
              <a:rect l="0" t="0" r="r" b="b"/>
              <a:pathLst>
                <a:path w="7" h="10">
                  <a:moveTo>
                    <a:pt x="7" y="8"/>
                  </a:moveTo>
                  <a:lnTo>
                    <a:pt x="5" y="10"/>
                  </a:lnTo>
                  <a:lnTo>
                    <a:pt x="0" y="5"/>
                  </a:lnTo>
                  <a:lnTo>
                    <a:pt x="0" y="3"/>
                  </a:lnTo>
                  <a:lnTo>
                    <a:pt x="0" y="0"/>
                  </a:lnTo>
                  <a:lnTo>
                    <a:pt x="7" y="8"/>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59" name="Freeform 55"/>
            <p:cNvSpPr>
              <a:spLocks/>
            </p:cNvSpPr>
            <p:nvPr/>
          </p:nvSpPr>
          <p:spPr bwMode="auto">
            <a:xfrm>
              <a:off x="1430" y="1611"/>
              <a:ext cx="3" cy="5"/>
            </a:xfrm>
            <a:custGeom>
              <a:avLst/>
              <a:gdLst/>
              <a:ahLst/>
              <a:cxnLst>
                <a:cxn ang="0">
                  <a:pos x="7" y="8"/>
                </a:cxn>
                <a:cxn ang="0">
                  <a:pos x="5" y="10"/>
                </a:cxn>
                <a:cxn ang="0">
                  <a:pos x="0" y="5"/>
                </a:cxn>
                <a:cxn ang="0">
                  <a:pos x="0" y="3"/>
                </a:cxn>
                <a:cxn ang="0">
                  <a:pos x="0" y="0"/>
                </a:cxn>
                <a:cxn ang="0">
                  <a:pos x="7" y="8"/>
                </a:cxn>
              </a:cxnLst>
              <a:rect l="0" t="0" r="r" b="b"/>
              <a:pathLst>
                <a:path w="7" h="10">
                  <a:moveTo>
                    <a:pt x="7" y="8"/>
                  </a:moveTo>
                  <a:lnTo>
                    <a:pt x="5" y="10"/>
                  </a:lnTo>
                  <a:lnTo>
                    <a:pt x="0" y="5"/>
                  </a:lnTo>
                  <a:lnTo>
                    <a:pt x="0" y="3"/>
                  </a:lnTo>
                  <a:lnTo>
                    <a:pt x="0" y="0"/>
                  </a:lnTo>
                  <a:lnTo>
                    <a:pt x="7" y="8"/>
                  </a:lnTo>
                  <a:close/>
                </a:path>
              </a:pathLst>
            </a:custGeom>
            <a:solidFill>
              <a:schemeClr val="accent2"/>
            </a:solidFill>
            <a:ln w="1588">
              <a:solidFill>
                <a:srgbClr val="E5983F"/>
              </a:solidFill>
              <a:prstDash val="solid"/>
              <a:round/>
              <a:headEnd/>
              <a:tailEnd/>
            </a:ln>
          </p:spPr>
          <p:txBody>
            <a:bodyPr/>
            <a:lstStyle/>
            <a:p>
              <a:pPr>
                <a:defRPr/>
              </a:pPr>
              <a:endParaRPr lang="en-US">
                <a:solidFill>
                  <a:prstClr val="black"/>
                </a:solidFill>
                <a:latin typeface="Calibri"/>
              </a:endParaRPr>
            </a:p>
          </p:txBody>
        </p:sp>
        <p:sp>
          <p:nvSpPr>
            <p:cNvPr id="60" name="Freeform 56"/>
            <p:cNvSpPr>
              <a:spLocks/>
            </p:cNvSpPr>
            <p:nvPr/>
          </p:nvSpPr>
          <p:spPr bwMode="auto">
            <a:xfrm>
              <a:off x="1514" y="1613"/>
              <a:ext cx="3" cy="5"/>
            </a:xfrm>
            <a:custGeom>
              <a:avLst/>
              <a:gdLst/>
              <a:ahLst/>
              <a:cxnLst>
                <a:cxn ang="0">
                  <a:pos x="4" y="8"/>
                </a:cxn>
                <a:cxn ang="0">
                  <a:pos x="0" y="7"/>
                </a:cxn>
                <a:cxn ang="0">
                  <a:pos x="5" y="0"/>
                </a:cxn>
                <a:cxn ang="0">
                  <a:pos x="7" y="2"/>
                </a:cxn>
                <a:cxn ang="0">
                  <a:pos x="5" y="5"/>
                </a:cxn>
                <a:cxn ang="0">
                  <a:pos x="4" y="8"/>
                </a:cxn>
              </a:cxnLst>
              <a:rect l="0" t="0" r="r" b="b"/>
              <a:pathLst>
                <a:path w="7" h="8">
                  <a:moveTo>
                    <a:pt x="4" y="8"/>
                  </a:moveTo>
                  <a:lnTo>
                    <a:pt x="0" y="7"/>
                  </a:lnTo>
                  <a:lnTo>
                    <a:pt x="5" y="0"/>
                  </a:lnTo>
                  <a:lnTo>
                    <a:pt x="7" y="2"/>
                  </a:lnTo>
                  <a:lnTo>
                    <a:pt x="5" y="5"/>
                  </a:lnTo>
                  <a:lnTo>
                    <a:pt x="4" y="8"/>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61" name="Freeform 57"/>
            <p:cNvSpPr>
              <a:spLocks/>
            </p:cNvSpPr>
            <p:nvPr/>
          </p:nvSpPr>
          <p:spPr bwMode="auto">
            <a:xfrm>
              <a:off x="1514" y="1613"/>
              <a:ext cx="3" cy="5"/>
            </a:xfrm>
            <a:custGeom>
              <a:avLst/>
              <a:gdLst/>
              <a:ahLst/>
              <a:cxnLst>
                <a:cxn ang="0">
                  <a:pos x="4" y="8"/>
                </a:cxn>
                <a:cxn ang="0">
                  <a:pos x="0" y="7"/>
                </a:cxn>
                <a:cxn ang="0">
                  <a:pos x="5" y="0"/>
                </a:cxn>
                <a:cxn ang="0">
                  <a:pos x="7" y="2"/>
                </a:cxn>
                <a:cxn ang="0">
                  <a:pos x="5" y="5"/>
                </a:cxn>
                <a:cxn ang="0">
                  <a:pos x="4" y="8"/>
                </a:cxn>
              </a:cxnLst>
              <a:rect l="0" t="0" r="r" b="b"/>
              <a:pathLst>
                <a:path w="7" h="8">
                  <a:moveTo>
                    <a:pt x="4" y="8"/>
                  </a:moveTo>
                  <a:lnTo>
                    <a:pt x="0" y="7"/>
                  </a:lnTo>
                  <a:lnTo>
                    <a:pt x="5" y="0"/>
                  </a:lnTo>
                  <a:lnTo>
                    <a:pt x="7" y="2"/>
                  </a:lnTo>
                  <a:lnTo>
                    <a:pt x="5" y="5"/>
                  </a:lnTo>
                  <a:lnTo>
                    <a:pt x="4" y="8"/>
                  </a:lnTo>
                  <a:close/>
                </a:path>
              </a:pathLst>
            </a:custGeom>
            <a:solidFill>
              <a:schemeClr val="accent2"/>
            </a:solidFill>
            <a:ln w="1588">
              <a:solidFill>
                <a:srgbClr val="E5983F"/>
              </a:solidFill>
              <a:prstDash val="solid"/>
              <a:round/>
              <a:headEnd/>
              <a:tailEnd/>
            </a:ln>
          </p:spPr>
          <p:txBody>
            <a:bodyPr/>
            <a:lstStyle/>
            <a:p>
              <a:pPr>
                <a:defRPr/>
              </a:pPr>
              <a:endParaRPr lang="en-US">
                <a:solidFill>
                  <a:prstClr val="black"/>
                </a:solidFill>
                <a:latin typeface="Calibri"/>
              </a:endParaRPr>
            </a:p>
          </p:txBody>
        </p:sp>
        <p:sp>
          <p:nvSpPr>
            <p:cNvPr id="62" name="Freeform 58"/>
            <p:cNvSpPr>
              <a:spLocks/>
            </p:cNvSpPr>
            <p:nvPr/>
          </p:nvSpPr>
          <p:spPr bwMode="auto">
            <a:xfrm>
              <a:off x="1354" y="1624"/>
              <a:ext cx="266" cy="509"/>
            </a:xfrm>
            <a:custGeom>
              <a:avLst/>
              <a:gdLst/>
              <a:ahLst/>
              <a:cxnLst>
                <a:cxn ang="0">
                  <a:pos x="469" y="113"/>
                </a:cxn>
                <a:cxn ang="0">
                  <a:pos x="477" y="246"/>
                </a:cxn>
                <a:cxn ang="0">
                  <a:pos x="471" y="199"/>
                </a:cxn>
                <a:cxn ang="0">
                  <a:pos x="469" y="237"/>
                </a:cxn>
                <a:cxn ang="0">
                  <a:pos x="486" y="455"/>
                </a:cxn>
                <a:cxn ang="0">
                  <a:pos x="504" y="640"/>
                </a:cxn>
                <a:cxn ang="0">
                  <a:pos x="532" y="926"/>
                </a:cxn>
                <a:cxn ang="0">
                  <a:pos x="502" y="923"/>
                </a:cxn>
                <a:cxn ang="0">
                  <a:pos x="482" y="627"/>
                </a:cxn>
                <a:cxn ang="0">
                  <a:pos x="474" y="617"/>
                </a:cxn>
                <a:cxn ang="0">
                  <a:pos x="486" y="804"/>
                </a:cxn>
                <a:cxn ang="0">
                  <a:pos x="477" y="992"/>
                </a:cxn>
                <a:cxn ang="0">
                  <a:pos x="474" y="964"/>
                </a:cxn>
                <a:cxn ang="0">
                  <a:pos x="466" y="962"/>
                </a:cxn>
                <a:cxn ang="0">
                  <a:pos x="414" y="997"/>
                </a:cxn>
                <a:cxn ang="0">
                  <a:pos x="411" y="909"/>
                </a:cxn>
                <a:cxn ang="0">
                  <a:pos x="402" y="1009"/>
                </a:cxn>
                <a:cxn ang="0">
                  <a:pos x="283" y="833"/>
                </a:cxn>
                <a:cxn ang="0">
                  <a:pos x="254" y="1017"/>
                </a:cxn>
                <a:cxn ang="0">
                  <a:pos x="198" y="1004"/>
                </a:cxn>
                <a:cxn ang="0">
                  <a:pos x="115" y="1014"/>
                </a:cxn>
                <a:cxn ang="0">
                  <a:pos x="110" y="969"/>
                </a:cxn>
                <a:cxn ang="0">
                  <a:pos x="110" y="796"/>
                </a:cxn>
                <a:cxn ang="0">
                  <a:pos x="40" y="1001"/>
                </a:cxn>
                <a:cxn ang="0">
                  <a:pos x="35" y="951"/>
                </a:cxn>
                <a:cxn ang="0">
                  <a:pos x="0" y="994"/>
                </a:cxn>
                <a:cxn ang="0">
                  <a:pos x="15" y="598"/>
                </a:cxn>
                <a:cxn ang="0">
                  <a:pos x="38" y="226"/>
                </a:cxn>
                <a:cxn ang="0">
                  <a:pos x="56" y="103"/>
                </a:cxn>
                <a:cxn ang="0">
                  <a:pos x="50" y="73"/>
                </a:cxn>
                <a:cxn ang="0">
                  <a:pos x="85" y="21"/>
                </a:cxn>
                <a:cxn ang="0">
                  <a:pos x="88" y="39"/>
                </a:cxn>
                <a:cxn ang="0">
                  <a:pos x="116" y="43"/>
                </a:cxn>
                <a:cxn ang="0">
                  <a:pos x="141" y="11"/>
                </a:cxn>
                <a:cxn ang="0">
                  <a:pos x="136" y="74"/>
                </a:cxn>
                <a:cxn ang="0">
                  <a:pos x="183" y="15"/>
                </a:cxn>
                <a:cxn ang="0">
                  <a:pos x="176" y="83"/>
                </a:cxn>
                <a:cxn ang="0">
                  <a:pos x="209" y="18"/>
                </a:cxn>
                <a:cxn ang="0">
                  <a:pos x="216" y="36"/>
                </a:cxn>
                <a:cxn ang="0">
                  <a:pos x="203" y="217"/>
                </a:cxn>
                <a:cxn ang="0">
                  <a:pos x="214" y="299"/>
                </a:cxn>
                <a:cxn ang="0">
                  <a:pos x="236" y="302"/>
                </a:cxn>
                <a:cxn ang="0">
                  <a:pos x="233" y="204"/>
                </a:cxn>
                <a:cxn ang="0">
                  <a:pos x="236" y="141"/>
                </a:cxn>
                <a:cxn ang="0">
                  <a:pos x="244" y="79"/>
                </a:cxn>
                <a:cxn ang="0">
                  <a:pos x="276" y="244"/>
                </a:cxn>
                <a:cxn ang="0">
                  <a:pos x="283" y="309"/>
                </a:cxn>
                <a:cxn ang="0">
                  <a:pos x="291" y="387"/>
                </a:cxn>
                <a:cxn ang="0">
                  <a:pos x="313" y="374"/>
                </a:cxn>
                <a:cxn ang="0">
                  <a:pos x="308" y="217"/>
                </a:cxn>
                <a:cxn ang="0">
                  <a:pos x="278" y="56"/>
                </a:cxn>
                <a:cxn ang="0">
                  <a:pos x="289" y="44"/>
                </a:cxn>
                <a:cxn ang="0">
                  <a:pos x="296" y="13"/>
                </a:cxn>
                <a:cxn ang="0">
                  <a:pos x="318" y="58"/>
                </a:cxn>
                <a:cxn ang="0">
                  <a:pos x="338" y="10"/>
                </a:cxn>
                <a:cxn ang="0">
                  <a:pos x="376" y="86"/>
                </a:cxn>
                <a:cxn ang="0">
                  <a:pos x="363" y="8"/>
                </a:cxn>
                <a:cxn ang="0">
                  <a:pos x="419" y="35"/>
                </a:cxn>
                <a:cxn ang="0">
                  <a:pos x="406" y="1"/>
                </a:cxn>
              </a:cxnLst>
              <a:rect l="0" t="0" r="r" b="b"/>
              <a:pathLst>
                <a:path w="532" h="1017">
                  <a:moveTo>
                    <a:pt x="442" y="21"/>
                  </a:moveTo>
                  <a:lnTo>
                    <a:pt x="454" y="41"/>
                  </a:lnTo>
                  <a:lnTo>
                    <a:pt x="461" y="58"/>
                  </a:lnTo>
                  <a:lnTo>
                    <a:pt x="467" y="84"/>
                  </a:lnTo>
                  <a:lnTo>
                    <a:pt x="469" y="113"/>
                  </a:lnTo>
                  <a:lnTo>
                    <a:pt x="474" y="154"/>
                  </a:lnTo>
                  <a:lnTo>
                    <a:pt x="477" y="219"/>
                  </a:lnTo>
                  <a:lnTo>
                    <a:pt x="479" y="279"/>
                  </a:lnTo>
                  <a:lnTo>
                    <a:pt x="477" y="266"/>
                  </a:lnTo>
                  <a:lnTo>
                    <a:pt x="477" y="246"/>
                  </a:lnTo>
                  <a:lnTo>
                    <a:pt x="476" y="237"/>
                  </a:lnTo>
                  <a:lnTo>
                    <a:pt x="474" y="229"/>
                  </a:lnTo>
                  <a:lnTo>
                    <a:pt x="476" y="229"/>
                  </a:lnTo>
                  <a:lnTo>
                    <a:pt x="474" y="216"/>
                  </a:lnTo>
                  <a:lnTo>
                    <a:pt x="471" y="199"/>
                  </a:lnTo>
                  <a:lnTo>
                    <a:pt x="466" y="179"/>
                  </a:lnTo>
                  <a:lnTo>
                    <a:pt x="462" y="207"/>
                  </a:lnTo>
                  <a:lnTo>
                    <a:pt x="466" y="211"/>
                  </a:lnTo>
                  <a:lnTo>
                    <a:pt x="466" y="221"/>
                  </a:lnTo>
                  <a:lnTo>
                    <a:pt x="469" y="237"/>
                  </a:lnTo>
                  <a:lnTo>
                    <a:pt x="469" y="246"/>
                  </a:lnTo>
                  <a:lnTo>
                    <a:pt x="466" y="254"/>
                  </a:lnTo>
                  <a:lnTo>
                    <a:pt x="471" y="254"/>
                  </a:lnTo>
                  <a:lnTo>
                    <a:pt x="482" y="437"/>
                  </a:lnTo>
                  <a:lnTo>
                    <a:pt x="486" y="455"/>
                  </a:lnTo>
                  <a:lnTo>
                    <a:pt x="487" y="485"/>
                  </a:lnTo>
                  <a:lnTo>
                    <a:pt x="489" y="500"/>
                  </a:lnTo>
                  <a:lnTo>
                    <a:pt x="491" y="513"/>
                  </a:lnTo>
                  <a:lnTo>
                    <a:pt x="496" y="578"/>
                  </a:lnTo>
                  <a:lnTo>
                    <a:pt x="504" y="640"/>
                  </a:lnTo>
                  <a:lnTo>
                    <a:pt x="514" y="728"/>
                  </a:lnTo>
                  <a:lnTo>
                    <a:pt x="517" y="778"/>
                  </a:lnTo>
                  <a:lnTo>
                    <a:pt x="527" y="851"/>
                  </a:lnTo>
                  <a:lnTo>
                    <a:pt x="531" y="888"/>
                  </a:lnTo>
                  <a:lnTo>
                    <a:pt x="532" y="926"/>
                  </a:lnTo>
                  <a:lnTo>
                    <a:pt x="527" y="928"/>
                  </a:lnTo>
                  <a:lnTo>
                    <a:pt x="519" y="934"/>
                  </a:lnTo>
                  <a:lnTo>
                    <a:pt x="514" y="938"/>
                  </a:lnTo>
                  <a:lnTo>
                    <a:pt x="507" y="938"/>
                  </a:lnTo>
                  <a:lnTo>
                    <a:pt x="502" y="923"/>
                  </a:lnTo>
                  <a:lnTo>
                    <a:pt x="501" y="898"/>
                  </a:lnTo>
                  <a:lnTo>
                    <a:pt x="499" y="873"/>
                  </a:lnTo>
                  <a:lnTo>
                    <a:pt x="497" y="811"/>
                  </a:lnTo>
                  <a:lnTo>
                    <a:pt x="489" y="718"/>
                  </a:lnTo>
                  <a:lnTo>
                    <a:pt x="482" y="627"/>
                  </a:lnTo>
                  <a:lnTo>
                    <a:pt x="481" y="623"/>
                  </a:lnTo>
                  <a:lnTo>
                    <a:pt x="479" y="615"/>
                  </a:lnTo>
                  <a:lnTo>
                    <a:pt x="477" y="613"/>
                  </a:lnTo>
                  <a:lnTo>
                    <a:pt x="476" y="612"/>
                  </a:lnTo>
                  <a:lnTo>
                    <a:pt x="474" y="617"/>
                  </a:lnTo>
                  <a:lnTo>
                    <a:pt x="472" y="623"/>
                  </a:lnTo>
                  <a:lnTo>
                    <a:pt x="477" y="635"/>
                  </a:lnTo>
                  <a:lnTo>
                    <a:pt x="477" y="641"/>
                  </a:lnTo>
                  <a:lnTo>
                    <a:pt x="477" y="648"/>
                  </a:lnTo>
                  <a:lnTo>
                    <a:pt x="486" y="804"/>
                  </a:lnTo>
                  <a:lnTo>
                    <a:pt x="491" y="956"/>
                  </a:lnTo>
                  <a:lnTo>
                    <a:pt x="487" y="974"/>
                  </a:lnTo>
                  <a:lnTo>
                    <a:pt x="484" y="982"/>
                  </a:lnTo>
                  <a:lnTo>
                    <a:pt x="477" y="987"/>
                  </a:lnTo>
                  <a:lnTo>
                    <a:pt x="477" y="992"/>
                  </a:lnTo>
                  <a:lnTo>
                    <a:pt x="476" y="992"/>
                  </a:lnTo>
                  <a:lnTo>
                    <a:pt x="472" y="979"/>
                  </a:lnTo>
                  <a:lnTo>
                    <a:pt x="471" y="964"/>
                  </a:lnTo>
                  <a:lnTo>
                    <a:pt x="472" y="964"/>
                  </a:lnTo>
                  <a:lnTo>
                    <a:pt x="474" y="964"/>
                  </a:lnTo>
                  <a:lnTo>
                    <a:pt x="476" y="954"/>
                  </a:lnTo>
                  <a:lnTo>
                    <a:pt x="474" y="949"/>
                  </a:lnTo>
                  <a:lnTo>
                    <a:pt x="471" y="946"/>
                  </a:lnTo>
                  <a:lnTo>
                    <a:pt x="467" y="951"/>
                  </a:lnTo>
                  <a:lnTo>
                    <a:pt x="466" y="962"/>
                  </a:lnTo>
                  <a:lnTo>
                    <a:pt x="464" y="984"/>
                  </a:lnTo>
                  <a:lnTo>
                    <a:pt x="461" y="992"/>
                  </a:lnTo>
                  <a:lnTo>
                    <a:pt x="456" y="1001"/>
                  </a:lnTo>
                  <a:lnTo>
                    <a:pt x="411" y="1006"/>
                  </a:lnTo>
                  <a:lnTo>
                    <a:pt x="414" y="997"/>
                  </a:lnTo>
                  <a:lnTo>
                    <a:pt x="412" y="984"/>
                  </a:lnTo>
                  <a:lnTo>
                    <a:pt x="411" y="969"/>
                  </a:lnTo>
                  <a:lnTo>
                    <a:pt x="409" y="951"/>
                  </a:lnTo>
                  <a:lnTo>
                    <a:pt x="411" y="923"/>
                  </a:lnTo>
                  <a:lnTo>
                    <a:pt x="411" y="909"/>
                  </a:lnTo>
                  <a:lnTo>
                    <a:pt x="407" y="898"/>
                  </a:lnTo>
                  <a:lnTo>
                    <a:pt x="404" y="913"/>
                  </a:lnTo>
                  <a:lnTo>
                    <a:pt x="404" y="938"/>
                  </a:lnTo>
                  <a:lnTo>
                    <a:pt x="402" y="959"/>
                  </a:lnTo>
                  <a:lnTo>
                    <a:pt x="402" y="1009"/>
                  </a:lnTo>
                  <a:lnTo>
                    <a:pt x="343" y="1009"/>
                  </a:lnTo>
                  <a:lnTo>
                    <a:pt x="284" y="1006"/>
                  </a:lnTo>
                  <a:lnTo>
                    <a:pt x="286" y="919"/>
                  </a:lnTo>
                  <a:lnTo>
                    <a:pt x="284" y="831"/>
                  </a:lnTo>
                  <a:lnTo>
                    <a:pt x="283" y="833"/>
                  </a:lnTo>
                  <a:lnTo>
                    <a:pt x="283" y="878"/>
                  </a:lnTo>
                  <a:lnTo>
                    <a:pt x="279" y="949"/>
                  </a:lnTo>
                  <a:lnTo>
                    <a:pt x="276" y="1014"/>
                  </a:lnTo>
                  <a:lnTo>
                    <a:pt x="266" y="1016"/>
                  </a:lnTo>
                  <a:lnTo>
                    <a:pt x="254" y="1017"/>
                  </a:lnTo>
                  <a:lnTo>
                    <a:pt x="206" y="1014"/>
                  </a:lnTo>
                  <a:lnTo>
                    <a:pt x="204" y="1002"/>
                  </a:lnTo>
                  <a:lnTo>
                    <a:pt x="203" y="987"/>
                  </a:lnTo>
                  <a:lnTo>
                    <a:pt x="198" y="992"/>
                  </a:lnTo>
                  <a:lnTo>
                    <a:pt x="198" y="1004"/>
                  </a:lnTo>
                  <a:lnTo>
                    <a:pt x="199" y="1016"/>
                  </a:lnTo>
                  <a:lnTo>
                    <a:pt x="178" y="1017"/>
                  </a:lnTo>
                  <a:lnTo>
                    <a:pt x="148" y="1014"/>
                  </a:lnTo>
                  <a:lnTo>
                    <a:pt x="131" y="1014"/>
                  </a:lnTo>
                  <a:lnTo>
                    <a:pt x="115" y="1014"/>
                  </a:lnTo>
                  <a:lnTo>
                    <a:pt x="110" y="1011"/>
                  </a:lnTo>
                  <a:lnTo>
                    <a:pt x="108" y="1006"/>
                  </a:lnTo>
                  <a:lnTo>
                    <a:pt x="108" y="994"/>
                  </a:lnTo>
                  <a:lnTo>
                    <a:pt x="110" y="977"/>
                  </a:lnTo>
                  <a:lnTo>
                    <a:pt x="110" y="969"/>
                  </a:lnTo>
                  <a:lnTo>
                    <a:pt x="106" y="961"/>
                  </a:lnTo>
                  <a:lnTo>
                    <a:pt x="111" y="843"/>
                  </a:lnTo>
                  <a:lnTo>
                    <a:pt x="118" y="726"/>
                  </a:lnTo>
                  <a:lnTo>
                    <a:pt x="116" y="723"/>
                  </a:lnTo>
                  <a:lnTo>
                    <a:pt x="110" y="796"/>
                  </a:lnTo>
                  <a:lnTo>
                    <a:pt x="103" y="901"/>
                  </a:lnTo>
                  <a:lnTo>
                    <a:pt x="96" y="1009"/>
                  </a:lnTo>
                  <a:lnTo>
                    <a:pt x="68" y="1006"/>
                  </a:lnTo>
                  <a:lnTo>
                    <a:pt x="53" y="1004"/>
                  </a:lnTo>
                  <a:lnTo>
                    <a:pt x="40" y="1001"/>
                  </a:lnTo>
                  <a:lnTo>
                    <a:pt x="40" y="964"/>
                  </a:lnTo>
                  <a:lnTo>
                    <a:pt x="40" y="946"/>
                  </a:lnTo>
                  <a:lnTo>
                    <a:pt x="38" y="929"/>
                  </a:lnTo>
                  <a:lnTo>
                    <a:pt x="33" y="934"/>
                  </a:lnTo>
                  <a:lnTo>
                    <a:pt x="35" y="951"/>
                  </a:lnTo>
                  <a:lnTo>
                    <a:pt x="33" y="974"/>
                  </a:lnTo>
                  <a:lnTo>
                    <a:pt x="31" y="987"/>
                  </a:lnTo>
                  <a:lnTo>
                    <a:pt x="31" y="999"/>
                  </a:lnTo>
                  <a:lnTo>
                    <a:pt x="15" y="997"/>
                  </a:lnTo>
                  <a:lnTo>
                    <a:pt x="0" y="994"/>
                  </a:lnTo>
                  <a:lnTo>
                    <a:pt x="1" y="933"/>
                  </a:lnTo>
                  <a:lnTo>
                    <a:pt x="6" y="843"/>
                  </a:lnTo>
                  <a:lnTo>
                    <a:pt x="10" y="755"/>
                  </a:lnTo>
                  <a:lnTo>
                    <a:pt x="10" y="693"/>
                  </a:lnTo>
                  <a:lnTo>
                    <a:pt x="15" y="598"/>
                  </a:lnTo>
                  <a:lnTo>
                    <a:pt x="25" y="467"/>
                  </a:lnTo>
                  <a:lnTo>
                    <a:pt x="40" y="314"/>
                  </a:lnTo>
                  <a:lnTo>
                    <a:pt x="41" y="299"/>
                  </a:lnTo>
                  <a:lnTo>
                    <a:pt x="41" y="269"/>
                  </a:lnTo>
                  <a:lnTo>
                    <a:pt x="38" y="226"/>
                  </a:lnTo>
                  <a:lnTo>
                    <a:pt x="38" y="204"/>
                  </a:lnTo>
                  <a:lnTo>
                    <a:pt x="40" y="184"/>
                  </a:lnTo>
                  <a:lnTo>
                    <a:pt x="50" y="144"/>
                  </a:lnTo>
                  <a:lnTo>
                    <a:pt x="58" y="104"/>
                  </a:lnTo>
                  <a:lnTo>
                    <a:pt x="56" y="103"/>
                  </a:lnTo>
                  <a:lnTo>
                    <a:pt x="53" y="109"/>
                  </a:lnTo>
                  <a:lnTo>
                    <a:pt x="50" y="121"/>
                  </a:lnTo>
                  <a:lnTo>
                    <a:pt x="46" y="134"/>
                  </a:lnTo>
                  <a:lnTo>
                    <a:pt x="46" y="101"/>
                  </a:lnTo>
                  <a:lnTo>
                    <a:pt x="50" y="73"/>
                  </a:lnTo>
                  <a:lnTo>
                    <a:pt x="56" y="53"/>
                  </a:lnTo>
                  <a:lnTo>
                    <a:pt x="61" y="39"/>
                  </a:lnTo>
                  <a:lnTo>
                    <a:pt x="73" y="21"/>
                  </a:lnTo>
                  <a:lnTo>
                    <a:pt x="90" y="6"/>
                  </a:lnTo>
                  <a:lnTo>
                    <a:pt x="85" y="21"/>
                  </a:lnTo>
                  <a:lnTo>
                    <a:pt x="78" y="44"/>
                  </a:lnTo>
                  <a:lnTo>
                    <a:pt x="71" y="69"/>
                  </a:lnTo>
                  <a:lnTo>
                    <a:pt x="75" y="71"/>
                  </a:lnTo>
                  <a:lnTo>
                    <a:pt x="76" y="71"/>
                  </a:lnTo>
                  <a:lnTo>
                    <a:pt x="88" y="39"/>
                  </a:lnTo>
                  <a:lnTo>
                    <a:pt x="100" y="8"/>
                  </a:lnTo>
                  <a:lnTo>
                    <a:pt x="120" y="16"/>
                  </a:lnTo>
                  <a:lnTo>
                    <a:pt x="115" y="30"/>
                  </a:lnTo>
                  <a:lnTo>
                    <a:pt x="113" y="43"/>
                  </a:lnTo>
                  <a:lnTo>
                    <a:pt x="116" y="43"/>
                  </a:lnTo>
                  <a:lnTo>
                    <a:pt x="123" y="21"/>
                  </a:lnTo>
                  <a:lnTo>
                    <a:pt x="130" y="13"/>
                  </a:lnTo>
                  <a:lnTo>
                    <a:pt x="133" y="10"/>
                  </a:lnTo>
                  <a:lnTo>
                    <a:pt x="138" y="10"/>
                  </a:lnTo>
                  <a:lnTo>
                    <a:pt x="141" y="11"/>
                  </a:lnTo>
                  <a:lnTo>
                    <a:pt x="146" y="13"/>
                  </a:lnTo>
                  <a:lnTo>
                    <a:pt x="153" y="16"/>
                  </a:lnTo>
                  <a:lnTo>
                    <a:pt x="146" y="30"/>
                  </a:lnTo>
                  <a:lnTo>
                    <a:pt x="138" y="51"/>
                  </a:lnTo>
                  <a:lnTo>
                    <a:pt x="136" y="74"/>
                  </a:lnTo>
                  <a:lnTo>
                    <a:pt x="138" y="74"/>
                  </a:lnTo>
                  <a:lnTo>
                    <a:pt x="158" y="18"/>
                  </a:lnTo>
                  <a:lnTo>
                    <a:pt x="165" y="13"/>
                  </a:lnTo>
                  <a:lnTo>
                    <a:pt x="174" y="13"/>
                  </a:lnTo>
                  <a:lnTo>
                    <a:pt x="183" y="15"/>
                  </a:lnTo>
                  <a:lnTo>
                    <a:pt x="170" y="83"/>
                  </a:lnTo>
                  <a:lnTo>
                    <a:pt x="165" y="118"/>
                  </a:lnTo>
                  <a:lnTo>
                    <a:pt x="163" y="154"/>
                  </a:lnTo>
                  <a:lnTo>
                    <a:pt x="166" y="149"/>
                  </a:lnTo>
                  <a:lnTo>
                    <a:pt x="176" y="83"/>
                  </a:lnTo>
                  <a:lnTo>
                    <a:pt x="191" y="16"/>
                  </a:lnTo>
                  <a:lnTo>
                    <a:pt x="194" y="13"/>
                  </a:lnTo>
                  <a:lnTo>
                    <a:pt x="199" y="13"/>
                  </a:lnTo>
                  <a:lnTo>
                    <a:pt x="206" y="18"/>
                  </a:lnTo>
                  <a:lnTo>
                    <a:pt x="209" y="18"/>
                  </a:lnTo>
                  <a:lnTo>
                    <a:pt x="213" y="18"/>
                  </a:lnTo>
                  <a:lnTo>
                    <a:pt x="214" y="16"/>
                  </a:lnTo>
                  <a:lnTo>
                    <a:pt x="216" y="16"/>
                  </a:lnTo>
                  <a:lnTo>
                    <a:pt x="219" y="18"/>
                  </a:lnTo>
                  <a:lnTo>
                    <a:pt x="216" y="36"/>
                  </a:lnTo>
                  <a:lnTo>
                    <a:pt x="214" y="58"/>
                  </a:lnTo>
                  <a:lnTo>
                    <a:pt x="204" y="109"/>
                  </a:lnTo>
                  <a:lnTo>
                    <a:pt x="201" y="146"/>
                  </a:lnTo>
                  <a:lnTo>
                    <a:pt x="201" y="176"/>
                  </a:lnTo>
                  <a:lnTo>
                    <a:pt x="203" y="217"/>
                  </a:lnTo>
                  <a:lnTo>
                    <a:pt x="209" y="262"/>
                  </a:lnTo>
                  <a:lnTo>
                    <a:pt x="208" y="267"/>
                  </a:lnTo>
                  <a:lnTo>
                    <a:pt x="208" y="277"/>
                  </a:lnTo>
                  <a:lnTo>
                    <a:pt x="214" y="292"/>
                  </a:lnTo>
                  <a:lnTo>
                    <a:pt x="214" y="299"/>
                  </a:lnTo>
                  <a:lnTo>
                    <a:pt x="213" y="307"/>
                  </a:lnTo>
                  <a:lnTo>
                    <a:pt x="218" y="314"/>
                  </a:lnTo>
                  <a:lnTo>
                    <a:pt x="221" y="317"/>
                  </a:lnTo>
                  <a:lnTo>
                    <a:pt x="224" y="316"/>
                  </a:lnTo>
                  <a:lnTo>
                    <a:pt x="236" y="302"/>
                  </a:lnTo>
                  <a:lnTo>
                    <a:pt x="241" y="289"/>
                  </a:lnTo>
                  <a:lnTo>
                    <a:pt x="241" y="276"/>
                  </a:lnTo>
                  <a:lnTo>
                    <a:pt x="239" y="254"/>
                  </a:lnTo>
                  <a:lnTo>
                    <a:pt x="234" y="221"/>
                  </a:lnTo>
                  <a:lnTo>
                    <a:pt x="233" y="204"/>
                  </a:lnTo>
                  <a:lnTo>
                    <a:pt x="234" y="187"/>
                  </a:lnTo>
                  <a:lnTo>
                    <a:pt x="234" y="176"/>
                  </a:lnTo>
                  <a:lnTo>
                    <a:pt x="233" y="158"/>
                  </a:lnTo>
                  <a:lnTo>
                    <a:pt x="234" y="149"/>
                  </a:lnTo>
                  <a:lnTo>
                    <a:pt x="236" y="141"/>
                  </a:lnTo>
                  <a:lnTo>
                    <a:pt x="233" y="133"/>
                  </a:lnTo>
                  <a:lnTo>
                    <a:pt x="234" y="119"/>
                  </a:lnTo>
                  <a:lnTo>
                    <a:pt x="241" y="101"/>
                  </a:lnTo>
                  <a:lnTo>
                    <a:pt x="244" y="91"/>
                  </a:lnTo>
                  <a:lnTo>
                    <a:pt x="244" y="79"/>
                  </a:lnTo>
                  <a:lnTo>
                    <a:pt x="256" y="118"/>
                  </a:lnTo>
                  <a:lnTo>
                    <a:pt x="263" y="146"/>
                  </a:lnTo>
                  <a:lnTo>
                    <a:pt x="271" y="191"/>
                  </a:lnTo>
                  <a:lnTo>
                    <a:pt x="278" y="237"/>
                  </a:lnTo>
                  <a:lnTo>
                    <a:pt x="276" y="244"/>
                  </a:lnTo>
                  <a:lnTo>
                    <a:pt x="276" y="257"/>
                  </a:lnTo>
                  <a:lnTo>
                    <a:pt x="281" y="277"/>
                  </a:lnTo>
                  <a:lnTo>
                    <a:pt x="281" y="287"/>
                  </a:lnTo>
                  <a:lnTo>
                    <a:pt x="279" y="297"/>
                  </a:lnTo>
                  <a:lnTo>
                    <a:pt x="283" y="309"/>
                  </a:lnTo>
                  <a:lnTo>
                    <a:pt x="283" y="332"/>
                  </a:lnTo>
                  <a:lnTo>
                    <a:pt x="283" y="350"/>
                  </a:lnTo>
                  <a:lnTo>
                    <a:pt x="283" y="362"/>
                  </a:lnTo>
                  <a:lnTo>
                    <a:pt x="288" y="380"/>
                  </a:lnTo>
                  <a:lnTo>
                    <a:pt x="291" y="387"/>
                  </a:lnTo>
                  <a:lnTo>
                    <a:pt x="298" y="395"/>
                  </a:lnTo>
                  <a:lnTo>
                    <a:pt x="301" y="395"/>
                  </a:lnTo>
                  <a:lnTo>
                    <a:pt x="306" y="392"/>
                  </a:lnTo>
                  <a:lnTo>
                    <a:pt x="309" y="384"/>
                  </a:lnTo>
                  <a:lnTo>
                    <a:pt x="313" y="374"/>
                  </a:lnTo>
                  <a:lnTo>
                    <a:pt x="313" y="344"/>
                  </a:lnTo>
                  <a:lnTo>
                    <a:pt x="316" y="312"/>
                  </a:lnTo>
                  <a:lnTo>
                    <a:pt x="311" y="289"/>
                  </a:lnTo>
                  <a:lnTo>
                    <a:pt x="308" y="254"/>
                  </a:lnTo>
                  <a:lnTo>
                    <a:pt x="308" y="217"/>
                  </a:lnTo>
                  <a:lnTo>
                    <a:pt x="303" y="212"/>
                  </a:lnTo>
                  <a:lnTo>
                    <a:pt x="304" y="209"/>
                  </a:lnTo>
                  <a:lnTo>
                    <a:pt x="289" y="138"/>
                  </a:lnTo>
                  <a:lnTo>
                    <a:pt x="274" y="66"/>
                  </a:lnTo>
                  <a:lnTo>
                    <a:pt x="278" y="56"/>
                  </a:lnTo>
                  <a:lnTo>
                    <a:pt x="278" y="39"/>
                  </a:lnTo>
                  <a:lnTo>
                    <a:pt x="276" y="30"/>
                  </a:lnTo>
                  <a:lnTo>
                    <a:pt x="278" y="21"/>
                  </a:lnTo>
                  <a:lnTo>
                    <a:pt x="289" y="49"/>
                  </a:lnTo>
                  <a:lnTo>
                    <a:pt x="289" y="44"/>
                  </a:lnTo>
                  <a:lnTo>
                    <a:pt x="288" y="35"/>
                  </a:lnTo>
                  <a:lnTo>
                    <a:pt x="284" y="21"/>
                  </a:lnTo>
                  <a:lnTo>
                    <a:pt x="284" y="15"/>
                  </a:lnTo>
                  <a:lnTo>
                    <a:pt x="288" y="10"/>
                  </a:lnTo>
                  <a:lnTo>
                    <a:pt x="296" y="13"/>
                  </a:lnTo>
                  <a:lnTo>
                    <a:pt x="301" y="16"/>
                  </a:lnTo>
                  <a:lnTo>
                    <a:pt x="306" y="26"/>
                  </a:lnTo>
                  <a:lnTo>
                    <a:pt x="311" y="43"/>
                  </a:lnTo>
                  <a:lnTo>
                    <a:pt x="314" y="49"/>
                  </a:lnTo>
                  <a:lnTo>
                    <a:pt x="318" y="58"/>
                  </a:lnTo>
                  <a:lnTo>
                    <a:pt x="316" y="46"/>
                  </a:lnTo>
                  <a:lnTo>
                    <a:pt x="311" y="30"/>
                  </a:lnTo>
                  <a:lnTo>
                    <a:pt x="308" y="11"/>
                  </a:lnTo>
                  <a:lnTo>
                    <a:pt x="321" y="10"/>
                  </a:lnTo>
                  <a:lnTo>
                    <a:pt x="338" y="10"/>
                  </a:lnTo>
                  <a:lnTo>
                    <a:pt x="344" y="18"/>
                  </a:lnTo>
                  <a:lnTo>
                    <a:pt x="354" y="35"/>
                  </a:lnTo>
                  <a:lnTo>
                    <a:pt x="363" y="61"/>
                  </a:lnTo>
                  <a:lnTo>
                    <a:pt x="373" y="88"/>
                  </a:lnTo>
                  <a:lnTo>
                    <a:pt x="376" y="86"/>
                  </a:lnTo>
                  <a:lnTo>
                    <a:pt x="376" y="79"/>
                  </a:lnTo>
                  <a:lnTo>
                    <a:pt x="374" y="71"/>
                  </a:lnTo>
                  <a:lnTo>
                    <a:pt x="353" y="15"/>
                  </a:lnTo>
                  <a:lnTo>
                    <a:pt x="354" y="11"/>
                  </a:lnTo>
                  <a:lnTo>
                    <a:pt x="363" y="8"/>
                  </a:lnTo>
                  <a:lnTo>
                    <a:pt x="376" y="6"/>
                  </a:lnTo>
                  <a:lnTo>
                    <a:pt x="391" y="8"/>
                  </a:lnTo>
                  <a:lnTo>
                    <a:pt x="406" y="23"/>
                  </a:lnTo>
                  <a:lnTo>
                    <a:pt x="419" y="41"/>
                  </a:lnTo>
                  <a:lnTo>
                    <a:pt x="419" y="35"/>
                  </a:lnTo>
                  <a:lnTo>
                    <a:pt x="417" y="28"/>
                  </a:lnTo>
                  <a:lnTo>
                    <a:pt x="402" y="10"/>
                  </a:lnTo>
                  <a:lnTo>
                    <a:pt x="401" y="6"/>
                  </a:lnTo>
                  <a:lnTo>
                    <a:pt x="402" y="5"/>
                  </a:lnTo>
                  <a:lnTo>
                    <a:pt x="406" y="1"/>
                  </a:lnTo>
                  <a:lnTo>
                    <a:pt x="414" y="0"/>
                  </a:lnTo>
                  <a:lnTo>
                    <a:pt x="422" y="1"/>
                  </a:lnTo>
                  <a:lnTo>
                    <a:pt x="434" y="10"/>
                  </a:lnTo>
                  <a:lnTo>
                    <a:pt x="442" y="21"/>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63" name="Freeform 59"/>
            <p:cNvSpPr>
              <a:spLocks/>
            </p:cNvSpPr>
            <p:nvPr/>
          </p:nvSpPr>
          <p:spPr bwMode="auto">
            <a:xfrm>
              <a:off x="1354" y="1624"/>
              <a:ext cx="266" cy="509"/>
            </a:xfrm>
            <a:custGeom>
              <a:avLst/>
              <a:gdLst/>
              <a:ahLst/>
              <a:cxnLst>
                <a:cxn ang="0">
                  <a:pos x="469" y="113"/>
                </a:cxn>
                <a:cxn ang="0">
                  <a:pos x="477" y="246"/>
                </a:cxn>
                <a:cxn ang="0">
                  <a:pos x="471" y="199"/>
                </a:cxn>
                <a:cxn ang="0">
                  <a:pos x="469" y="237"/>
                </a:cxn>
                <a:cxn ang="0">
                  <a:pos x="486" y="455"/>
                </a:cxn>
                <a:cxn ang="0">
                  <a:pos x="504" y="640"/>
                </a:cxn>
                <a:cxn ang="0">
                  <a:pos x="532" y="926"/>
                </a:cxn>
                <a:cxn ang="0">
                  <a:pos x="502" y="923"/>
                </a:cxn>
                <a:cxn ang="0">
                  <a:pos x="482" y="627"/>
                </a:cxn>
                <a:cxn ang="0">
                  <a:pos x="474" y="617"/>
                </a:cxn>
                <a:cxn ang="0">
                  <a:pos x="486" y="804"/>
                </a:cxn>
                <a:cxn ang="0">
                  <a:pos x="477" y="992"/>
                </a:cxn>
                <a:cxn ang="0">
                  <a:pos x="474" y="964"/>
                </a:cxn>
                <a:cxn ang="0">
                  <a:pos x="466" y="962"/>
                </a:cxn>
                <a:cxn ang="0">
                  <a:pos x="414" y="997"/>
                </a:cxn>
                <a:cxn ang="0">
                  <a:pos x="411" y="909"/>
                </a:cxn>
                <a:cxn ang="0">
                  <a:pos x="402" y="1009"/>
                </a:cxn>
                <a:cxn ang="0">
                  <a:pos x="283" y="833"/>
                </a:cxn>
                <a:cxn ang="0">
                  <a:pos x="254" y="1017"/>
                </a:cxn>
                <a:cxn ang="0">
                  <a:pos x="198" y="1004"/>
                </a:cxn>
                <a:cxn ang="0">
                  <a:pos x="115" y="1014"/>
                </a:cxn>
                <a:cxn ang="0">
                  <a:pos x="110" y="969"/>
                </a:cxn>
                <a:cxn ang="0">
                  <a:pos x="110" y="796"/>
                </a:cxn>
                <a:cxn ang="0">
                  <a:pos x="40" y="1001"/>
                </a:cxn>
                <a:cxn ang="0">
                  <a:pos x="35" y="951"/>
                </a:cxn>
                <a:cxn ang="0">
                  <a:pos x="0" y="994"/>
                </a:cxn>
                <a:cxn ang="0">
                  <a:pos x="15" y="598"/>
                </a:cxn>
                <a:cxn ang="0">
                  <a:pos x="38" y="226"/>
                </a:cxn>
                <a:cxn ang="0">
                  <a:pos x="56" y="103"/>
                </a:cxn>
                <a:cxn ang="0">
                  <a:pos x="50" y="73"/>
                </a:cxn>
                <a:cxn ang="0">
                  <a:pos x="85" y="21"/>
                </a:cxn>
                <a:cxn ang="0">
                  <a:pos x="88" y="39"/>
                </a:cxn>
                <a:cxn ang="0">
                  <a:pos x="116" y="43"/>
                </a:cxn>
                <a:cxn ang="0">
                  <a:pos x="141" y="11"/>
                </a:cxn>
                <a:cxn ang="0">
                  <a:pos x="136" y="74"/>
                </a:cxn>
                <a:cxn ang="0">
                  <a:pos x="183" y="15"/>
                </a:cxn>
                <a:cxn ang="0">
                  <a:pos x="176" y="83"/>
                </a:cxn>
                <a:cxn ang="0">
                  <a:pos x="209" y="18"/>
                </a:cxn>
                <a:cxn ang="0">
                  <a:pos x="216" y="36"/>
                </a:cxn>
                <a:cxn ang="0">
                  <a:pos x="203" y="217"/>
                </a:cxn>
                <a:cxn ang="0">
                  <a:pos x="214" y="299"/>
                </a:cxn>
                <a:cxn ang="0">
                  <a:pos x="236" y="302"/>
                </a:cxn>
                <a:cxn ang="0">
                  <a:pos x="233" y="204"/>
                </a:cxn>
                <a:cxn ang="0">
                  <a:pos x="236" y="141"/>
                </a:cxn>
                <a:cxn ang="0">
                  <a:pos x="244" y="79"/>
                </a:cxn>
                <a:cxn ang="0">
                  <a:pos x="276" y="244"/>
                </a:cxn>
                <a:cxn ang="0">
                  <a:pos x="283" y="309"/>
                </a:cxn>
                <a:cxn ang="0">
                  <a:pos x="291" y="387"/>
                </a:cxn>
                <a:cxn ang="0">
                  <a:pos x="313" y="374"/>
                </a:cxn>
                <a:cxn ang="0">
                  <a:pos x="308" y="217"/>
                </a:cxn>
                <a:cxn ang="0">
                  <a:pos x="278" y="56"/>
                </a:cxn>
                <a:cxn ang="0">
                  <a:pos x="289" y="44"/>
                </a:cxn>
                <a:cxn ang="0">
                  <a:pos x="296" y="13"/>
                </a:cxn>
                <a:cxn ang="0">
                  <a:pos x="318" y="58"/>
                </a:cxn>
                <a:cxn ang="0">
                  <a:pos x="338" y="10"/>
                </a:cxn>
                <a:cxn ang="0">
                  <a:pos x="376" y="86"/>
                </a:cxn>
                <a:cxn ang="0">
                  <a:pos x="363" y="8"/>
                </a:cxn>
                <a:cxn ang="0">
                  <a:pos x="419" y="35"/>
                </a:cxn>
                <a:cxn ang="0">
                  <a:pos x="406" y="1"/>
                </a:cxn>
              </a:cxnLst>
              <a:rect l="0" t="0" r="r" b="b"/>
              <a:pathLst>
                <a:path w="532" h="1017">
                  <a:moveTo>
                    <a:pt x="442" y="21"/>
                  </a:moveTo>
                  <a:lnTo>
                    <a:pt x="454" y="41"/>
                  </a:lnTo>
                  <a:lnTo>
                    <a:pt x="461" y="58"/>
                  </a:lnTo>
                  <a:lnTo>
                    <a:pt x="467" y="84"/>
                  </a:lnTo>
                  <a:lnTo>
                    <a:pt x="469" y="113"/>
                  </a:lnTo>
                  <a:lnTo>
                    <a:pt x="474" y="154"/>
                  </a:lnTo>
                  <a:lnTo>
                    <a:pt x="477" y="219"/>
                  </a:lnTo>
                  <a:lnTo>
                    <a:pt x="479" y="279"/>
                  </a:lnTo>
                  <a:lnTo>
                    <a:pt x="477" y="266"/>
                  </a:lnTo>
                  <a:lnTo>
                    <a:pt x="477" y="246"/>
                  </a:lnTo>
                  <a:lnTo>
                    <a:pt x="476" y="237"/>
                  </a:lnTo>
                  <a:lnTo>
                    <a:pt x="474" y="229"/>
                  </a:lnTo>
                  <a:lnTo>
                    <a:pt x="476" y="229"/>
                  </a:lnTo>
                  <a:lnTo>
                    <a:pt x="474" y="216"/>
                  </a:lnTo>
                  <a:lnTo>
                    <a:pt x="471" y="199"/>
                  </a:lnTo>
                  <a:lnTo>
                    <a:pt x="466" y="179"/>
                  </a:lnTo>
                  <a:lnTo>
                    <a:pt x="462" y="207"/>
                  </a:lnTo>
                  <a:lnTo>
                    <a:pt x="466" y="211"/>
                  </a:lnTo>
                  <a:lnTo>
                    <a:pt x="466" y="221"/>
                  </a:lnTo>
                  <a:lnTo>
                    <a:pt x="469" y="237"/>
                  </a:lnTo>
                  <a:lnTo>
                    <a:pt x="469" y="246"/>
                  </a:lnTo>
                  <a:lnTo>
                    <a:pt x="466" y="254"/>
                  </a:lnTo>
                  <a:lnTo>
                    <a:pt x="471" y="254"/>
                  </a:lnTo>
                  <a:lnTo>
                    <a:pt x="482" y="437"/>
                  </a:lnTo>
                  <a:lnTo>
                    <a:pt x="486" y="455"/>
                  </a:lnTo>
                  <a:lnTo>
                    <a:pt x="487" y="485"/>
                  </a:lnTo>
                  <a:lnTo>
                    <a:pt x="489" y="500"/>
                  </a:lnTo>
                  <a:lnTo>
                    <a:pt x="491" y="513"/>
                  </a:lnTo>
                  <a:lnTo>
                    <a:pt x="496" y="578"/>
                  </a:lnTo>
                  <a:lnTo>
                    <a:pt x="504" y="640"/>
                  </a:lnTo>
                  <a:lnTo>
                    <a:pt x="514" y="728"/>
                  </a:lnTo>
                  <a:lnTo>
                    <a:pt x="517" y="778"/>
                  </a:lnTo>
                  <a:lnTo>
                    <a:pt x="527" y="851"/>
                  </a:lnTo>
                  <a:lnTo>
                    <a:pt x="531" y="888"/>
                  </a:lnTo>
                  <a:lnTo>
                    <a:pt x="532" y="926"/>
                  </a:lnTo>
                  <a:lnTo>
                    <a:pt x="527" y="928"/>
                  </a:lnTo>
                  <a:lnTo>
                    <a:pt x="519" y="934"/>
                  </a:lnTo>
                  <a:lnTo>
                    <a:pt x="514" y="938"/>
                  </a:lnTo>
                  <a:lnTo>
                    <a:pt x="507" y="938"/>
                  </a:lnTo>
                  <a:lnTo>
                    <a:pt x="502" y="923"/>
                  </a:lnTo>
                  <a:lnTo>
                    <a:pt x="501" y="898"/>
                  </a:lnTo>
                  <a:lnTo>
                    <a:pt x="499" y="873"/>
                  </a:lnTo>
                  <a:lnTo>
                    <a:pt x="497" y="811"/>
                  </a:lnTo>
                  <a:lnTo>
                    <a:pt x="489" y="718"/>
                  </a:lnTo>
                  <a:lnTo>
                    <a:pt x="482" y="627"/>
                  </a:lnTo>
                  <a:lnTo>
                    <a:pt x="481" y="623"/>
                  </a:lnTo>
                  <a:lnTo>
                    <a:pt x="479" y="615"/>
                  </a:lnTo>
                  <a:lnTo>
                    <a:pt x="477" y="613"/>
                  </a:lnTo>
                  <a:lnTo>
                    <a:pt x="476" y="612"/>
                  </a:lnTo>
                  <a:lnTo>
                    <a:pt x="474" y="617"/>
                  </a:lnTo>
                  <a:lnTo>
                    <a:pt x="472" y="623"/>
                  </a:lnTo>
                  <a:lnTo>
                    <a:pt x="477" y="635"/>
                  </a:lnTo>
                  <a:lnTo>
                    <a:pt x="477" y="641"/>
                  </a:lnTo>
                  <a:lnTo>
                    <a:pt x="477" y="648"/>
                  </a:lnTo>
                  <a:lnTo>
                    <a:pt x="486" y="804"/>
                  </a:lnTo>
                  <a:lnTo>
                    <a:pt x="491" y="956"/>
                  </a:lnTo>
                  <a:lnTo>
                    <a:pt x="487" y="974"/>
                  </a:lnTo>
                  <a:lnTo>
                    <a:pt x="484" y="982"/>
                  </a:lnTo>
                  <a:lnTo>
                    <a:pt x="477" y="987"/>
                  </a:lnTo>
                  <a:lnTo>
                    <a:pt x="477" y="992"/>
                  </a:lnTo>
                  <a:lnTo>
                    <a:pt x="476" y="992"/>
                  </a:lnTo>
                  <a:lnTo>
                    <a:pt x="472" y="979"/>
                  </a:lnTo>
                  <a:lnTo>
                    <a:pt x="471" y="964"/>
                  </a:lnTo>
                  <a:lnTo>
                    <a:pt x="472" y="964"/>
                  </a:lnTo>
                  <a:lnTo>
                    <a:pt x="474" y="964"/>
                  </a:lnTo>
                  <a:lnTo>
                    <a:pt x="476" y="954"/>
                  </a:lnTo>
                  <a:lnTo>
                    <a:pt x="474" y="949"/>
                  </a:lnTo>
                  <a:lnTo>
                    <a:pt x="471" y="946"/>
                  </a:lnTo>
                  <a:lnTo>
                    <a:pt x="467" y="951"/>
                  </a:lnTo>
                  <a:lnTo>
                    <a:pt x="466" y="962"/>
                  </a:lnTo>
                  <a:lnTo>
                    <a:pt x="464" y="984"/>
                  </a:lnTo>
                  <a:lnTo>
                    <a:pt x="461" y="992"/>
                  </a:lnTo>
                  <a:lnTo>
                    <a:pt x="456" y="1001"/>
                  </a:lnTo>
                  <a:lnTo>
                    <a:pt x="411" y="1006"/>
                  </a:lnTo>
                  <a:lnTo>
                    <a:pt x="414" y="997"/>
                  </a:lnTo>
                  <a:lnTo>
                    <a:pt x="412" y="984"/>
                  </a:lnTo>
                  <a:lnTo>
                    <a:pt x="411" y="969"/>
                  </a:lnTo>
                  <a:lnTo>
                    <a:pt x="409" y="951"/>
                  </a:lnTo>
                  <a:lnTo>
                    <a:pt x="411" y="923"/>
                  </a:lnTo>
                  <a:lnTo>
                    <a:pt x="411" y="909"/>
                  </a:lnTo>
                  <a:lnTo>
                    <a:pt x="407" y="898"/>
                  </a:lnTo>
                  <a:lnTo>
                    <a:pt x="404" y="913"/>
                  </a:lnTo>
                  <a:lnTo>
                    <a:pt x="404" y="938"/>
                  </a:lnTo>
                  <a:lnTo>
                    <a:pt x="402" y="959"/>
                  </a:lnTo>
                  <a:lnTo>
                    <a:pt x="402" y="1009"/>
                  </a:lnTo>
                  <a:lnTo>
                    <a:pt x="343" y="1009"/>
                  </a:lnTo>
                  <a:lnTo>
                    <a:pt x="284" y="1006"/>
                  </a:lnTo>
                  <a:lnTo>
                    <a:pt x="286" y="919"/>
                  </a:lnTo>
                  <a:lnTo>
                    <a:pt x="284" y="831"/>
                  </a:lnTo>
                  <a:lnTo>
                    <a:pt x="283" y="833"/>
                  </a:lnTo>
                  <a:lnTo>
                    <a:pt x="283" y="878"/>
                  </a:lnTo>
                  <a:lnTo>
                    <a:pt x="279" y="949"/>
                  </a:lnTo>
                  <a:lnTo>
                    <a:pt x="276" y="1014"/>
                  </a:lnTo>
                  <a:lnTo>
                    <a:pt x="266" y="1016"/>
                  </a:lnTo>
                  <a:lnTo>
                    <a:pt x="254" y="1017"/>
                  </a:lnTo>
                  <a:lnTo>
                    <a:pt x="206" y="1014"/>
                  </a:lnTo>
                  <a:lnTo>
                    <a:pt x="204" y="1002"/>
                  </a:lnTo>
                  <a:lnTo>
                    <a:pt x="203" y="987"/>
                  </a:lnTo>
                  <a:lnTo>
                    <a:pt x="198" y="992"/>
                  </a:lnTo>
                  <a:lnTo>
                    <a:pt x="198" y="1004"/>
                  </a:lnTo>
                  <a:lnTo>
                    <a:pt x="199" y="1016"/>
                  </a:lnTo>
                  <a:lnTo>
                    <a:pt x="178" y="1017"/>
                  </a:lnTo>
                  <a:lnTo>
                    <a:pt x="148" y="1014"/>
                  </a:lnTo>
                  <a:lnTo>
                    <a:pt x="131" y="1014"/>
                  </a:lnTo>
                  <a:lnTo>
                    <a:pt x="115" y="1014"/>
                  </a:lnTo>
                  <a:lnTo>
                    <a:pt x="110" y="1011"/>
                  </a:lnTo>
                  <a:lnTo>
                    <a:pt x="108" y="1006"/>
                  </a:lnTo>
                  <a:lnTo>
                    <a:pt x="108" y="994"/>
                  </a:lnTo>
                  <a:lnTo>
                    <a:pt x="110" y="977"/>
                  </a:lnTo>
                  <a:lnTo>
                    <a:pt x="110" y="969"/>
                  </a:lnTo>
                  <a:lnTo>
                    <a:pt x="106" y="961"/>
                  </a:lnTo>
                  <a:lnTo>
                    <a:pt x="111" y="843"/>
                  </a:lnTo>
                  <a:lnTo>
                    <a:pt x="118" y="726"/>
                  </a:lnTo>
                  <a:lnTo>
                    <a:pt x="116" y="723"/>
                  </a:lnTo>
                  <a:lnTo>
                    <a:pt x="110" y="796"/>
                  </a:lnTo>
                  <a:lnTo>
                    <a:pt x="103" y="901"/>
                  </a:lnTo>
                  <a:lnTo>
                    <a:pt x="96" y="1009"/>
                  </a:lnTo>
                  <a:lnTo>
                    <a:pt x="68" y="1006"/>
                  </a:lnTo>
                  <a:lnTo>
                    <a:pt x="53" y="1004"/>
                  </a:lnTo>
                  <a:lnTo>
                    <a:pt x="40" y="1001"/>
                  </a:lnTo>
                  <a:lnTo>
                    <a:pt x="40" y="964"/>
                  </a:lnTo>
                  <a:lnTo>
                    <a:pt x="40" y="946"/>
                  </a:lnTo>
                  <a:lnTo>
                    <a:pt x="38" y="929"/>
                  </a:lnTo>
                  <a:lnTo>
                    <a:pt x="33" y="934"/>
                  </a:lnTo>
                  <a:lnTo>
                    <a:pt x="35" y="951"/>
                  </a:lnTo>
                  <a:lnTo>
                    <a:pt x="33" y="974"/>
                  </a:lnTo>
                  <a:lnTo>
                    <a:pt x="31" y="987"/>
                  </a:lnTo>
                  <a:lnTo>
                    <a:pt x="31" y="999"/>
                  </a:lnTo>
                  <a:lnTo>
                    <a:pt x="15" y="997"/>
                  </a:lnTo>
                  <a:lnTo>
                    <a:pt x="0" y="994"/>
                  </a:lnTo>
                  <a:lnTo>
                    <a:pt x="1" y="933"/>
                  </a:lnTo>
                  <a:lnTo>
                    <a:pt x="6" y="843"/>
                  </a:lnTo>
                  <a:lnTo>
                    <a:pt x="10" y="755"/>
                  </a:lnTo>
                  <a:lnTo>
                    <a:pt x="10" y="693"/>
                  </a:lnTo>
                  <a:lnTo>
                    <a:pt x="15" y="598"/>
                  </a:lnTo>
                  <a:lnTo>
                    <a:pt x="25" y="467"/>
                  </a:lnTo>
                  <a:lnTo>
                    <a:pt x="40" y="314"/>
                  </a:lnTo>
                  <a:lnTo>
                    <a:pt x="41" y="299"/>
                  </a:lnTo>
                  <a:lnTo>
                    <a:pt x="41" y="269"/>
                  </a:lnTo>
                  <a:lnTo>
                    <a:pt x="38" y="226"/>
                  </a:lnTo>
                  <a:lnTo>
                    <a:pt x="38" y="204"/>
                  </a:lnTo>
                  <a:lnTo>
                    <a:pt x="40" y="184"/>
                  </a:lnTo>
                  <a:lnTo>
                    <a:pt x="50" y="144"/>
                  </a:lnTo>
                  <a:lnTo>
                    <a:pt x="58" y="104"/>
                  </a:lnTo>
                  <a:lnTo>
                    <a:pt x="56" y="103"/>
                  </a:lnTo>
                  <a:lnTo>
                    <a:pt x="53" y="109"/>
                  </a:lnTo>
                  <a:lnTo>
                    <a:pt x="50" y="121"/>
                  </a:lnTo>
                  <a:lnTo>
                    <a:pt x="46" y="134"/>
                  </a:lnTo>
                  <a:lnTo>
                    <a:pt x="46" y="101"/>
                  </a:lnTo>
                  <a:lnTo>
                    <a:pt x="50" y="73"/>
                  </a:lnTo>
                  <a:lnTo>
                    <a:pt x="56" y="53"/>
                  </a:lnTo>
                  <a:lnTo>
                    <a:pt x="61" y="39"/>
                  </a:lnTo>
                  <a:lnTo>
                    <a:pt x="73" y="21"/>
                  </a:lnTo>
                  <a:lnTo>
                    <a:pt x="90" y="6"/>
                  </a:lnTo>
                  <a:lnTo>
                    <a:pt x="85" y="21"/>
                  </a:lnTo>
                  <a:lnTo>
                    <a:pt x="78" y="44"/>
                  </a:lnTo>
                  <a:lnTo>
                    <a:pt x="71" y="69"/>
                  </a:lnTo>
                  <a:lnTo>
                    <a:pt x="75" y="71"/>
                  </a:lnTo>
                  <a:lnTo>
                    <a:pt x="76" y="71"/>
                  </a:lnTo>
                  <a:lnTo>
                    <a:pt x="88" y="39"/>
                  </a:lnTo>
                  <a:lnTo>
                    <a:pt x="100" y="8"/>
                  </a:lnTo>
                  <a:lnTo>
                    <a:pt x="120" y="16"/>
                  </a:lnTo>
                  <a:lnTo>
                    <a:pt x="115" y="30"/>
                  </a:lnTo>
                  <a:lnTo>
                    <a:pt x="113" y="43"/>
                  </a:lnTo>
                  <a:lnTo>
                    <a:pt x="116" y="43"/>
                  </a:lnTo>
                  <a:lnTo>
                    <a:pt x="123" y="21"/>
                  </a:lnTo>
                  <a:lnTo>
                    <a:pt x="130" y="13"/>
                  </a:lnTo>
                  <a:lnTo>
                    <a:pt x="133" y="10"/>
                  </a:lnTo>
                  <a:lnTo>
                    <a:pt x="138" y="10"/>
                  </a:lnTo>
                  <a:lnTo>
                    <a:pt x="141" y="11"/>
                  </a:lnTo>
                  <a:lnTo>
                    <a:pt x="146" y="13"/>
                  </a:lnTo>
                  <a:lnTo>
                    <a:pt x="153" y="16"/>
                  </a:lnTo>
                  <a:lnTo>
                    <a:pt x="146" y="30"/>
                  </a:lnTo>
                  <a:lnTo>
                    <a:pt x="138" y="51"/>
                  </a:lnTo>
                  <a:lnTo>
                    <a:pt x="136" y="74"/>
                  </a:lnTo>
                  <a:lnTo>
                    <a:pt x="138" y="74"/>
                  </a:lnTo>
                  <a:lnTo>
                    <a:pt x="158" y="18"/>
                  </a:lnTo>
                  <a:lnTo>
                    <a:pt x="165" y="13"/>
                  </a:lnTo>
                  <a:lnTo>
                    <a:pt x="174" y="13"/>
                  </a:lnTo>
                  <a:lnTo>
                    <a:pt x="183" y="15"/>
                  </a:lnTo>
                  <a:lnTo>
                    <a:pt x="170" y="83"/>
                  </a:lnTo>
                  <a:lnTo>
                    <a:pt x="165" y="118"/>
                  </a:lnTo>
                  <a:lnTo>
                    <a:pt x="163" y="154"/>
                  </a:lnTo>
                  <a:lnTo>
                    <a:pt x="166" y="149"/>
                  </a:lnTo>
                  <a:lnTo>
                    <a:pt x="176" y="83"/>
                  </a:lnTo>
                  <a:lnTo>
                    <a:pt x="191" y="16"/>
                  </a:lnTo>
                  <a:lnTo>
                    <a:pt x="194" y="13"/>
                  </a:lnTo>
                  <a:lnTo>
                    <a:pt x="199" y="13"/>
                  </a:lnTo>
                  <a:lnTo>
                    <a:pt x="206" y="18"/>
                  </a:lnTo>
                  <a:lnTo>
                    <a:pt x="209" y="18"/>
                  </a:lnTo>
                  <a:lnTo>
                    <a:pt x="213" y="18"/>
                  </a:lnTo>
                  <a:lnTo>
                    <a:pt x="214" y="16"/>
                  </a:lnTo>
                  <a:lnTo>
                    <a:pt x="216" y="16"/>
                  </a:lnTo>
                  <a:lnTo>
                    <a:pt x="219" y="18"/>
                  </a:lnTo>
                  <a:lnTo>
                    <a:pt x="216" y="36"/>
                  </a:lnTo>
                  <a:lnTo>
                    <a:pt x="214" y="58"/>
                  </a:lnTo>
                  <a:lnTo>
                    <a:pt x="204" y="109"/>
                  </a:lnTo>
                  <a:lnTo>
                    <a:pt x="201" y="146"/>
                  </a:lnTo>
                  <a:lnTo>
                    <a:pt x="201" y="176"/>
                  </a:lnTo>
                  <a:lnTo>
                    <a:pt x="203" y="217"/>
                  </a:lnTo>
                  <a:lnTo>
                    <a:pt x="209" y="262"/>
                  </a:lnTo>
                  <a:lnTo>
                    <a:pt x="208" y="267"/>
                  </a:lnTo>
                  <a:lnTo>
                    <a:pt x="208" y="277"/>
                  </a:lnTo>
                  <a:lnTo>
                    <a:pt x="214" y="292"/>
                  </a:lnTo>
                  <a:lnTo>
                    <a:pt x="214" y="299"/>
                  </a:lnTo>
                  <a:lnTo>
                    <a:pt x="213" y="307"/>
                  </a:lnTo>
                  <a:lnTo>
                    <a:pt x="218" y="314"/>
                  </a:lnTo>
                  <a:lnTo>
                    <a:pt x="221" y="317"/>
                  </a:lnTo>
                  <a:lnTo>
                    <a:pt x="224" y="316"/>
                  </a:lnTo>
                  <a:lnTo>
                    <a:pt x="236" y="302"/>
                  </a:lnTo>
                  <a:lnTo>
                    <a:pt x="241" y="289"/>
                  </a:lnTo>
                  <a:lnTo>
                    <a:pt x="241" y="276"/>
                  </a:lnTo>
                  <a:lnTo>
                    <a:pt x="239" y="254"/>
                  </a:lnTo>
                  <a:lnTo>
                    <a:pt x="234" y="221"/>
                  </a:lnTo>
                  <a:lnTo>
                    <a:pt x="233" y="204"/>
                  </a:lnTo>
                  <a:lnTo>
                    <a:pt x="234" y="187"/>
                  </a:lnTo>
                  <a:lnTo>
                    <a:pt x="234" y="176"/>
                  </a:lnTo>
                  <a:lnTo>
                    <a:pt x="233" y="158"/>
                  </a:lnTo>
                  <a:lnTo>
                    <a:pt x="234" y="149"/>
                  </a:lnTo>
                  <a:lnTo>
                    <a:pt x="236" y="141"/>
                  </a:lnTo>
                  <a:lnTo>
                    <a:pt x="233" y="133"/>
                  </a:lnTo>
                  <a:lnTo>
                    <a:pt x="234" y="119"/>
                  </a:lnTo>
                  <a:lnTo>
                    <a:pt x="241" y="101"/>
                  </a:lnTo>
                  <a:lnTo>
                    <a:pt x="244" y="91"/>
                  </a:lnTo>
                  <a:lnTo>
                    <a:pt x="244" y="79"/>
                  </a:lnTo>
                  <a:lnTo>
                    <a:pt x="256" y="118"/>
                  </a:lnTo>
                  <a:lnTo>
                    <a:pt x="263" y="146"/>
                  </a:lnTo>
                  <a:lnTo>
                    <a:pt x="271" y="191"/>
                  </a:lnTo>
                  <a:lnTo>
                    <a:pt x="278" y="237"/>
                  </a:lnTo>
                  <a:lnTo>
                    <a:pt x="276" y="244"/>
                  </a:lnTo>
                  <a:lnTo>
                    <a:pt x="276" y="257"/>
                  </a:lnTo>
                  <a:lnTo>
                    <a:pt x="281" y="277"/>
                  </a:lnTo>
                  <a:lnTo>
                    <a:pt x="281" y="287"/>
                  </a:lnTo>
                  <a:lnTo>
                    <a:pt x="279" y="297"/>
                  </a:lnTo>
                  <a:lnTo>
                    <a:pt x="283" y="309"/>
                  </a:lnTo>
                  <a:lnTo>
                    <a:pt x="283" y="332"/>
                  </a:lnTo>
                  <a:lnTo>
                    <a:pt x="283" y="350"/>
                  </a:lnTo>
                  <a:lnTo>
                    <a:pt x="283" y="362"/>
                  </a:lnTo>
                  <a:lnTo>
                    <a:pt x="288" y="380"/>
                  </a:lnTo>
                  <a:lnTo>
                    <a:pt x="291" y="387"/>
                  </a:lnTo>
                  <a:lnTo>
                    <a:pt x="298" y="395"/>
                  </a:lnTo>
                  <a:lnTo>
                    <a:pt x="301" y="395"/>
                  </a:lnTo>
                  <a:lnTo>
                    <a:pt x="306" y="392"/>
                  </a:lnTo>
                  <a:lnTo>
                    <a:pt x="309" y="384"/>
                  </a:lnTo>
                  <a:lnTo>
                    <a:pt x="313" y="374"/>
                  </a:lnTo>
                  <a:lnTo>
                    <a:pt x="313" y="344"/>
                  </a:lnTo>
                  <a:lnTo>
                    <a:pt x="316" y="312"/>
                  </a:lnTo>
                  <a:lnTo>
                    <a:pt x="311" y="289"/>
                  </a:lnTo>
                  <a:lnTo>
                    <a:pt x="308" y="254"/>
                  </a:lnTo>
                  <a:lnTo>
                    <a:pt x="308" y="217"/>
                  </a:lnTo>
                  <a:lnTo>
                    <a:pt x="303" y="212"/>
                  </a:lnTo>
                  <a:lnTo>
                    <a:pt x="304" y="209"/>
                  </a:lnTo>
                  <a:lnTo>
                    <a:pt x="289" y="138"/>
                  </a:lnTo>
                  <a:lnTo>
                    <a:pt x="274" y="66"/>
                  </a:lnTo>
                  <a:lnTo>
                    <a:pt x="278" y="56"/>
                  </a:lnTo>
                  <a:lnTo>
                    <a:pt x="278" y="39"/>
                  </a:lnTo>
                  <a:lnTo>
                    <a:pt x="276" y="30"/>
                  </a:lnTo>
                  <a:lnTo>
                    <a:pt x="278" y="21"/>
                  </a:lnTo>
                  <a:lnTo>
                    <a:pt x="289" y="49"/>
                  </a:lnTo>
                  <a:lnTo>
                    <a:pt x="289" y="44"/>
                  </a:lnTo>
                  <a:lnTo>
                    <a:pt x="288" y="35"/>
                  </a:lnTo>
                  <a:lnTo>
                    <a:pt x="284" y="21"/>
                  </a:lnTo>
                  <a:lnTo>
                    <a:pt x="284" y="15"/>
                  </a:lnTo>
                  <a:lnTo>
                    <a:pt x="288" y="10"/>
                  </a:lnTo>
                  <a:lnTo>
                    <a:pt x="296" y="13"/>
                  </a:lnTo>
                  <a:lnTo>
                    <a:pt x="301" y="16"/>
                  </a:lnTo>
                  <a:lnTo>
                    <a:pt x="306" y="26"/>
                  </a:lnTo>
                  <a:lnTo>
                    <a:pt x="311" y="43"/>
                  </a:lnTo>
                  <a:lnTo>
                    <a:pt x="314" y="49"/>
                  </a:lnTo>
                  <a:lnTo>
                    <a:pt x="318" y="58"/>
                  </a:lnTo>
                  <a:lnTo>
                    <a:pt x="316" y="46"/>
                  </a:lnTo>
                  <a:lnTo>
                    <a:pt x="311" y="30"/>
                  </a:lnTo>
                  <a:lnTo>
                    <a:pt x="308" y="11"/>
                  </a:lnTo>
                  <a:lnTo>
                    <a:pt x="321" y="10"/>
                  </a:lnTo>
                  <a:lnTo>
                    <a:pt x="338" y="10"/>
                  </a:lnTo>
                  <a:lnTo>
                    <a:pt x="344" y="18"/>
                  </a:lnTo>
                  <a:lnTo>
                    <a:pt x="354" y="35"/>
                  </a:lnTo>
                  <a:lnTo>
                    <a:pt x="363" y="61"/>
                  </a:lnTo>
                  <a:lnTo>
                    <a:pt x="373" y="88"/>
                  </a:lnTo>
                  <a:lnTo>
                    <a:pt x="376" y="86"/>
                  </a:lnTo>
                  <a:lnTo>
                    <a:pt x="376" y="79"/>
                  </a:lnTo>
                  <a:lnTo>
                    <a:pt x="374" y="71"/>
                  </a:lnTo>
                  <a:lnTo>
                    <a:pt x="353" y="15"/>
                  </a:lnTo>
                  <a:lnTo>
                    <a:pt x="354" y="11"/>
                  </a:lnTo>
                  <a:lnTo>
                    <a:pt x="363" y="8"/>
                  </a:lnTo>
                  <a:lnTo>
                    <a:pt x="376" y="6"/>
                  </a:lnTo>
                  <a:lnTo>
                    <a:pt x="391" y="8"/>
                  </a:lnTo>
                  <a:lnTo>
                    <a:pt x="406" y="23"/>
                  </a:lnTo>
                  <a:lnTo>
                    <a:pt x="419" y="41"/>
                  </a:lnTo>
                  <a:lnTo>
                    <a:pt x="419" y="35"/>
                  </a:lnTo>
                  <a:lnTo>
                    <a:pt x="417" y="28"/>
                  </a:lnTo>
                  <a:lnTo>
                    <a:pt x="402" y="10"/>
                  </a:lnTo>
                  <a:lnTo>
                    <a:pt x="401" y="6"/>
                  </a:lnTo>
                  <a:lnTo>
                    <a:pt x="402" y="5"/>
                  </a:lnTo>
                  <a:lnTo>
                    <a:pt x="406" y="1"/>
                  </a:lnTo>
                  <a:lnTo>
                    <a:pt x="414" y="0"/>
                  </a:lnTo>
                  <a:lnTo>
                    <a:pt x="422" y="1"/>
                  </a:lnTo>
                  <a:lnTo>
                    <a:pt x="434" y="10"/>
                  </a:lnTo>
                  <a:lnTo>
                    <a:pt x="442" y="21"/>
                  </a:lnTo>
                  <a:close/>
                </a:path>
              </a:pathLst>
            </a:custGeom>
            <a:solidFill>
              <a:srgbClr val="800000"/>
            </a:solidFill>
            <a:ln w="3175">
              <a:solidFill>
                <a:srgbClr val="987F66"/>
              </a:solidFill>
              <a:prstDash val="solid"/>
              <a:round/>
              <a:headEnd/>
              <a:tailEnd/>
            </a:ln>
          </p:spPr>
          <p:txBody>
            <a:bodyPr/>
            <a:lstStyle/>
            <a:p>
              <a:pPr>
                <a:defRPr/>
              </a:pPr>
              <a:endParaRPr lang="en-US">
                <a:solidFill>
                  <a:prstClr val="black"/>
                </a:solidFill>
                <a:latin typeface="Calibri"/>
              </a:endParaRPr>
            </a:p>
          </p:txBody>
        </p:sp>
        <p:sp>
          <p:nvSpPr>
            <p:cNvPr id="64" name="Freeform 60"/>
            <p:cNvSpPr>
              <a:spLocks/>
            </p:cNvSpPr>
            <p:nvPr/>
          </p:nvSpPr>
          <p:spPr bwMode="auto">
            <a:xfrm>
              <a:off x="1458" y="1625"/>
              <a:ext cx="22" cy="153"/>
            </a:xfrm>
            <a:custGeom>
              <a:avLst/>
              <a:gdLst/>
              <a:ahLst/>
              <a:cxnLst>
                <a:cxn ang="0">
                  <a:pos x="43" y="17"/>
                </a:cxn>
                <a:cxn ang="0">
                  <a:pos x="36" y="17"/>
                </a:cxn>
                <a:cxn ang="0">
                  <a:pos x="33" y="47"/>
                </a:cxn>
                <a:cxn ang="0">
                  <a:pos x="31" y="65"/>
                </a:cxn>
                <a:cxn ang="0">
                  <a:pos x="28" y="67"/>
                </a:cxn>
                <a:cxn ang="0">
                  <a:pos x="28" y="87"/>
                </a:cxn>
                <a:cxn ang="0">
                  <a:pos x="25" y="85"/>
                </a:cxn>
                <a:cxn ang="0">
                  <a:pos x="25" y="98"/>
                </a:cxn>
                <a:cxn ang="0">
                  <a:pos x="20" y="103"/>
                </a:cxn>
                <a:cxn ang="0">
                  <a:pos x="16" y="130"/>
                </a:cxn>
                <a:cxn ang="0">
                  <a:pos x="21" y="142"/>
                </a:cxn>
                <a:cxn ang="0">
                  <a:pos x="20" y="157"/>
                </a:cxn>
                <a:cxn ang="0">
                  <a:pos x="20" y="167"/>
                </a:cxn>
                <a:cxn ang="0">
                  <a:pos x="18" y="173"/>
                </a:cxn>
                <a:cxn ang="0">
                  <a:pos x="21" y="185"/>
                </a:cxn>
                <a:cxn ang="0">
                  <a:pos x="16" y="191"/>
                </a:cxn>
                <a:cxn ang="0">
                  <a:pos x="21" y="198"/>
                </a:cxn>
                <a:cxn ang="0">
                  <a:pos x="21" y="211"/>
                </a:cxn>
                <a:cxn ang="0">
                  <a:pos x="20" y="221"/>
                </a:cxn>
                <a:cxn ang="0">
                  <a:pos x="20" y="233"/>
                </a:cxn>
                <a:cxn ang="0">
                  <a:pos x="18" y="238"/>
                </a:cxn>
                <a:cxn ang="0">
                  <a:pos x="23" y="251"/>
                </a:cxn>
                <a:cxn ang="0">
                  <a:pos x="26" y="260"/>
                </a:cxn>
                <a:cxn ang="0">
                  <a:pos x="28" y="278"/>
                </a:cxn>
                <a:cxn ang="0">
                  <a:pos x="21" y="273"/>
                </a:cxn>
                <a:cxn ang="0">
                  <a:pos x="23" y="281"/>
                </a:cxn>
                <a:cxn ang="0">
                  <a:pos x="23" y="298"/>
                </a:cxn>
                <a:cxn ang="0">
                  <a:pos x="21" y="293"/>
                </a:cxn>
                <a:cxn ang="0">
                  <a:pos x="20" y="303"/>
                </a:cxn>
                <a:cxn ang="0">
                  <a:pos x="15" y="306"/>
                </a:cxn>
                <a:cxn ang="0">
                  <a:pos x="11" y="285"/>
                </a:cxn>
                <a:cxn ang="0">
                  <a:pos x="15" y="283"/>
                </a:cxn>
                <a:cxn ang="0">
                  <a:pos x="8" y="273"/>
                </a:cxn>
                <a:cxn ang="0">
                  <a:pos x="10" y="258"/>
                </a:cxn>
                <a:cxn ang="0">
                  <a:pos x="13" y="261"/>
                </a:cxn>
                <a:cxn ang="0">
                  <a:pos x="11" y="253"/>
                </a:cxn>
                <a:cxn ang="0">
                  <a:pos x="3" y="236"/>
                </a:cxn>
                <a:cxn ang="0">
                  <a:pos x="5" y="230"/>
                </a:cxn>
                <a:cxn ang="0">
                  <a:pos x="0" y="211"/>
                </a:cxn>
                <a:cxn ang="0">
                  <a:pos x="3" y="205"/>
                </a:cxn>
                <a:cxn ang="0">
                  <a:pos x="8" y="206"/>
                </a:cxn>
                <a:cxn ang="0">
                  <a:pos x="1" y="191"/>
                </a:cxn>
                <a:cxn ang="0">
                  <a:pos x="0" y="180"/>
                </a:cxn>
                <a:cxn ang="0">
                  <a:pos x="5" y="182"/>
                </a:cxn>
                <a:cxn ang="0">
                  <a:pos x="3" y="175"/>
                </a:cxn>
                <a:cxn ang="0">
                  <a:pos x="0" y="153"/>
                </a:cxn>
                <a:cxn ang="0">
                  <a:pos x="6" y="155"/>
                </a:cxn>
                <a:cxn ang="0">
                  <a:pos x="0" y="145"/>
                </a:cxn>
                <a:cxn ang="0">
                  <a:pos x="5" y="132"/>
                </a:cxn>
                <a:cxn ang="0">
                  <a:pos x="3" y="113"/>
                </a:cxn>
                <a:cxn ang="0">
                  <a:pos x="10" y="107"/>
                </a:cxn>
                <a:cxn ang="0">
                  <a:pos x="6" y="88"/>
                </a:cxn>
                <a:cxn ang="0">
                  <a:pos x="10" y="85"/>
                </a:cxn>
                <a:cxn ang="0">
                  <a:pos x="18" y="62"/>
                </a:cxn>
                <a:cxn ang="0">
                  <a:pos x="13" y="42"/>
                </a:cxn>
                <a:cxn ang="0">
                  <a:pos x="16" y="29"/>
                </a:cxn>
                <a:cxn ang="0">
                  <a:pos x="18" y="35"/>
                </a:cxn>
                <a:cxn ang="0">
                  <a:pos x="21" y="38"/>
                </a:cxn>
                <a:cxn ang="0">
                  <a:pos x="21" y="17"/>
                </a:cxn>
                <a:cxn ang="0">
                  <a:pos x="23" y="4"/>
                </a:cxn>
                <a:cxn ang="0">
                  <a:pos x="35" y="0"/>
                </a:cxn>
                <a:cxn ang="0">
                  <a:pos x="43" y="12"/>
                </a:cxn>
              </a:cxnLst>
              <a:rect l="0" t="0" r="r" b="b"/>
              <a:pathLst>
                <a:path w="43" h="306">
                  <a:moveTo>
                    <a:pt x="43" y="12"/>
                  </a:moveTo>
                  <a:lnTo>
                    <a:pt x="43" y="17"/>
                  </a:lnTo>
                  <a:lnTo>
                    <a:pt x="38" y="14"/>
                  </a:lnTo>
                  <a:lnTo>
                    <a:pt x="36" y="17"/>
                  </a:lnTo>
                  <a:lnTo>
                    <a:pt x="35" y="47"/>
                  </a:lnTo>
                  <a:lnTo>
                    <a:pt x="33" y="47"/>
                  </a:lnTo>
                  <a:lnTo>
                    <a:pt x="33" y="57"/>
                  </a:lnTo>
                  <a:lnTo>
                    <a:pt x="31" y="65"/>
                  </a:lnTo>
                  <a:lnTo>
                    <a:pt x="28" y="62"/>
                  </a:lnTo>
                  <a:lnTo>
                    <a:pt x="28" y="67"/>
                  </a:lnTo>
                  <a:lnTo>
                    <a:pt x="28" y="77"/>
                  </a:lnTo>
                  <a:lnTo>
                    <a:pt x="28" y="87"/>
                  </a:lnTo>
                  <a:lnTo>
                    <a:pt x="26" y="85"/>
                  </a:lnTo>
                  <a:lnTo>
                    <a:pt x="25" y="85"/>
                  </a:lnTo>
                  <a:lnTo>
                    <a:pt x="25" y="95"/>
                  </a:lnTo>
                  <a:lnTo>
                    <a:pt x="25" y="98"/>
                  </a:lnTo>
                  <a:lnTo>
                    <a:pt x="21" y="103"/>
                  </a:lnTo>
                  <a:lnTo>
                    <a:pt x="20" y="103"/>
                  </a:lnTo>
                  <a:lnTo>
                    <a:pt x="20" y="128"/>
                  </a:lnTo>
                  <a:lnTo>
                    <a:pt x="16" y="130"/>
                  </a:lnTo>
                  <a:lnTo>
                    <a:pt x="20" y="135"/>
                  </a:lnTo>
                  <a:lnTo>
                    <a:pt x="21" y="142"/>
                  </a:lnTo>
                  <a:lnTo>
                    <a:pt x="18" y="148"/>
                  </a:lnTo>
                  <a:lnTo>
                    <a:pt x="20" y="157"/>
                  </a:lnTo>
                  <a:lnTo>
                    <a:pt x="20" y="162"/>
                  </a:lnTo>
                  <a:lnTo>
                    <a:pt x="20" y="167"/>
                  </a:lnTo>
                  <a:lnTo>
                    <a:pt x="18" y="168"/>
                  </a:lnTo>
                  <a:lnTo>
                    <a:pt x="18" y="173"/>
                  </a:lnTo>
                  <a:lnTo>
                    <a:pt x="20" y="182"/>
                  </a:lnTo>
                  <a:lnTo>
                    <a:pt x="21" y="185"/>
                  </a:lnTo>
                  <a:lnTo>
                    <a:pt x="20" y="190"/>
                  </a:lnTo>
                  <a:lnTo>
                    <a:pt x="16" y="191"/>
                  </a:lnTo>
                  <a:lnTo>
                    <a:pt x="20" y="196"/>
                  </a:lnTo>
                  <a:lnTo>
                    <a:pt x="21" y="198"/>
                  </a:lnTo>
                  <a:lnTo>
                    <a:pt x="21" y="201"/>
                  </a:lnTo>
                  <a:lnTo>
                    <a:pt x="21" y="211"/>
                  </a:lnTo>
                  <a:lnTo>
                    <a:pt x="16" y="208"/>
                  </a:lnTo>
                  <a:lnTo>
                    <a:pt x="20" y="221"/>
                  </a:lnTo>
                  <a:lnTo>
                    <a:pt x="21" y="235"/>
                  </a:lnTo>
                  <a:lnTo>
                    <a:pt x="20" y="233"/>
                  </a:lnTo>
                  <a:lnTo>
                    <a:pt x="16" y="233"/>
                  </a:lnTo>
                  <a:lnTo>
                    <a:pt x="18" y="238"/>
                  </a:lnTo>
                  <a:lnTo>
                    <a:pt x="23" y="248"/>
                  </a:lnTo>
                  <a:lnTo>
                    <a:pt x="23" y="251"/>
                  </a:lnTo>
                  <a:lnTo>
                    <a:pt x="21" y="255"/>
                  </a:lnTo>
                  <a:lnTo>
                    <a:pt x="26" y="260"/>
                  </a:lnTo>
                  <a:lnTo>
                    <a:pt x="28" y="263"/>
                  </a:lnTo>
                  <a:lnTo>
                    <a:pt x="28" y="278"/>
                  </a:lnTo>
                  <a:lnTo>
                    <a:pt x="25" y="276"/>
                  </a:lnTo>
                  <a:lnTo>
                    <a:pt x="21" y="273"/>
                  </a:lnTo>
                  <a:lnTo>
                    <a:pt x="20" y="276"/>
                  </a:lnTo>
                  <a:lnTo>
                    <a:pt x="23" y="281"/>
                  </a:lnTo>
                  <a:lnTo>
                    <a:pt x="25" y="285"/>
                  </a:lnTo>
                  <a:lnTo>
                    <a:pt x="23" y="298"/>
                  </a:lnTo>
                  <a:lnTo>
                    <a:pt x="23" y="295"/>
                  </a:lnTo>
                  <a:lnTo>
                    <a:pt x="21" y="293"/>
                  </a:lnTo>
                  <a:lnTo>
                    <a:pt x="18" y="296"/>
                  </a:lnTo>
                  <a:lnTo>
                    <a:pt x="20" y="303"/>
                  </a:lnTo>
                  <a:lnTo>
                    <a:pt x="18" y="305"/>
                  </a:lnTo>
                  <a:lnTo>
                    <a:pt x="15" y="306"/>
                  </a:lnTo>
                  <a:lnTo>
                    <a:pt x="10" y="285"/>
                  </a:lnTo>
                  <a:lnTo>
                    <a:pt x="11" y="285"/>
                  </a:lnTo>
                  <a:lnTo>
                    <a:pt x="13" y="285"/>
                  </a:lnTo>
                  <a:lnTo>
                    <a:pt x="15" y="283"/>
                  </a:lnTo>
                  <a:lnTo>
                    <a:pt x="10" y="278"/>
                  </a:lnTo>
                  <a:lnTo>
                    <a:pt x="8" y="273"/>
                  </a:lnTo>
                  <a:lnTo>
                    <a:pt x="8" y="265"/>
                  </a:lnTo>
                  <a:lnTo>
                    <a:pt x="10" y="258"/>
                  </a:lnTo>
                  <a:lnTo>
                    <a:pt x="10" y="260"/>
                  </a:lnTo>
                  <a:lnTo>
                    <a:pt x="13" y="261"/>
                  </a:lnTo>
                  <a:lnTo>
                    <a:pt x="13" y="261"/>
                  </a:lnTo>
                  <a:lnTo>
                    <a:pt x="11" y="253"/>
                  </a:lnTo>
                  <a:lnTo>
                    <a:pt x="5" y="241"/>
                  </a:lnTo>
                  <a:lnTo>
                    <a:pt x="3" y="236"/>
                  </a:lnTo>
                  <a:lnTo>
                    <a:pt x="5" y="230"/>
                  </a:lnTo>
                  <a:lnTo>
                    <a:pt x="5" y="230"/>
                  </a:lnTo>
                  <a:lnTo>
                    <a:pt x="1" y="223"/>
                  </a:lnTo>
                  <a:lnTo>
                    <a:pt x="0" y="211"/>
                  </a:lnTo>
                  <a:lnTo>
                    <a:pt x="0" y="201"/>
                  </a:lnTo>
                  <a:lnTo>
                    <a:pt x="3" y="205"/>
                  </a:lnTo>
                  <a:lnTo>
                    <a:pt x="5" y="206"/>
                  </a:lnTo>
                  <a:lnTo>
                    <a:pt x="8" y="206"/>
                  </a:lnTo>
                  <a:lnTo>
                    <a:pt x="6" y="201"/>
                  </a:lnTo>
                  <a:lnTo>
                    <a:pt x="1" y="191"/>
                  </a:lnTo>
                  <a:lnTo>
                    <a:pt x="0" y="186"/>
                  </a:lnTo>
                  <a:lnTo>
                    <a:pt x="0" y="180"/>
                  </a:lnTo>
                  <a:lnTo>
                    <a:pt x="1" y="182"/>
                  </a:lnTo>
                  <a:lnTo>
                    <a:pt x="5" y="182"/>
                  </a:lnTo>
                  <a:lnTo>
                    <a:pt x="8" y="180"/>
                  </a:lnTo>
                  <a:lnTo>
                    <a:pt x="3" y="175"/>
                  </a:lnTo>
                  <a:lnTo>
                    <a:pt x="0" y="165"/>
                  </a:lnTo>
                  <a:lnTo>
                    <a:pt x="0" y="153"/>
                  </a:lnTo>
                  <a:lnTo>
                    <a:pt x="5" y="158"/>
                  </a:lnTo>
                  <a:lnTo>
                    <a:pt x="6" y="155"/>
                  </a:lnTo>
                  <a:lnTo>
                    <a:pt x="5" y="150"/>
                  </a:lnTo>
                  <a:lnTo>
                    <a:pt x="0" y="145"/>
                  </a:lnTo>
                  <a:lnTo>
                    <a:pt x="1" y="130"/>
                  </a:lnTo>
                  <a:lnTo>
                    <a:pt x="5" y="132"/>
                  </a:lnTo>
                  <a:lnTo>
                    <a:pt x="3" y="120"/>
                  </a:lnTo>
                  <a:lnTo>
                    <a:pt x="3" y="113"/>
                  </a:lnTo>
                  <a:lnTo>
                    <a:pt x="5" y="107"/>
                  </a:lnTo>
                  <a:lnTo>
                    <a:pt x="10" y="107"/>
                  </a:lnTo>
                  <a:lnTo>
                    <a:pt x="6" y="95"/>
                  </a:lnTo>
                  <a:lnTo>
                    <a:pt x="6" y="88"/>
                  </a:lnTo>
                  <a:lnTo>
                    <a:pt x="10" y="83"/>
                  </a:lnTo>
                  <a:lnTo>
                    <a:pt x="10" y="85"/>
                  </a:lnTo>
                  <a:lnTo>
                    <a:pt x="13" y="55"/>
                  </a:lnTo>
                  <a:lnTo>
                    <a:pt x="18" y="62"/>
                  </a:lnTo>
                  <a:lnTo>
                    <a:pt x="18" y="53"/>
                  </a:lnTo>
                  <a:lnTo>
                    <a:pt x="13" y="42"/>
                  </a:lnTo>
                  <a:lnTo>
                    <a:pt x="13" y="37"/>
                  </a:lnTo>
                  <a:lnTo>
                    <a:pt x="16" y="29"/>
                  </a:lnTo>
                  <a:lnTo>
                    <a:pt x="18" y="30"/>
                  </a:lnTo>
                  <a:lnTo>
                    <a:pt x="18" y="35"/>
                  </a:lnTo>
                  <a:lnTo>
                    <a:pt x="20" y="37"/>
                  </a:lnTo>
                  <a:lnTo>
                    <a:pt x="21" y="38"/>
                  </a:lnTo>
                  <a:lnTo>
                    <a:pt x="25" y="37"/>
                  </a:lnTo>
                  <a:lnTo>
                    <a:pt x="21" y="17"/>
                  </a:lnTo>
                  <a:lnTo>
                    <a:pt x="21" y="7"/>
                  </a:lnTo>
                  <a:lnTo>
                    <a:pt x="23" y="4"/>
                  </a:lnTo>
                  <a:lnTo>
                    <a:pt x="28" y="0"/>
                  </a:lnTo>
                  <a:lnTo>
                    <a:pt x="35" y="0"/>
                  </a:lnTo>
                  <a:lnTo>
                    <a:pt x="40" y="5"/>
                  </a:lnTo>
                  <a:lnTo>
                    <a:pt x="43" y="12"/>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65" name="Freeform 61"/>
            <p:cNvSpPr>
              <a:spLocks/>
            </p:cNvSpPr>
            <p:nvPr/>
          </p:nvSpPr>
          <p:spPr bwMode="auto">
            <a:xfrm>
              <a:off x="1458" y="1625"/>
              <a:ext cx="22" cy="153"/>
            </a:xfrm>
            <a:custGeom>
              <a:avLst/>
              <a:gdLst/>
              <a:ahLst/>
              <a:cxnLst>
                <a:cxn ang="0">
                  <a:pos x="43" y="17"/>
                </a:cxn>
                <a:cxn ang="0">
                  <a:pos x="36" y="17"/>
                </a:cxn>
                <a:cxn ang="0">
                  <a:pos x="33" y="47"/>
                </a:cxn>
                <a:cxn ang="0">
                  <a:pos x="31" y="65"/>
                </a:cxn>
                <a:cxn ang="0">
                  <a:pos x="28" y="67"/>
                </a:cxn>
                <a:cxn ang="0">
                  <a:pos x="28" y="87"/>
                </a:cxn>
                <a:cxn ang="0">
                  <a:pos x="25" y="85"/>
                </a:cxn>
                <a:cxn ang="0">
                  <a:pos x="25" y="98"/>
                </a:cxn>
                <a:cxn ang="0">
                  <a:pos x="20" y="103"/>
                </a:cxn>
                <a:cxn ang="0">
                  <a:pos x="16" y="130"/>
                </a:cxn>
                <a:cxn ang="0">
                  <a:pos x="21" y="142"/>
                </a:cxn>
                <a:cxn ang="0">
                  <a:pos x="20" y="157"/>
                </a:cxn>
                <a:cxn ang="0">
                  <a:pos x="20" y="167"/>
                </a:cxn>
                <a:cxn ang="0">
                  <a:pos x="18" y="173"/>
                </a:cxn>
                <a:cxn ang="0">
                  <a:pos x="21" y="185"/>
                </a:cxn>
                <a:cxn ang="0">
                  <a:pos x="16" y="191"/>
                </a:cxn>
                <a:cxn ang="0">
                  <a:pos x="21" y="198"/>
                </a:cxn>
                <a:cxn ang="0">
                  <a:pos x="21" y="211"/>
                </a:cxn>
                <a:cxn ang="0">
                  <a:pos x="20" y="221"/>
                </a:cxn>
                <a:cxn ang="0">
                  <a:pos x="20" y="233"/>
                </a:cxn>
                <a:cxn ang="0">
                  <a:pos x="18" y="238"/>
                </a:cxn>
                <a:cxn ang="0">
                  <a:pos x="23" y="251"/>
                </a:cxn>
                <a:cxn ang="0">
                  <a:pos x="26" y="260"/>
                </a:cxn>
                <a:cxn ang="0">
                  <a:pos x="28" y="278"/>
                </a:cxn>
                <a:cxn ang="0">
                  <a:pos x="21" y="273"/>
                </a:cxn>
                <a:cxn ang="0">
                  <a:pos x="23" y="281"/>
                </a:cxn>
                <a:cxn ang="0">
                  <a:pos x="23" y="298"/>
                </a:cxn>
                <a:cxn ang="0">
                  <a:pos x="21" y="293"/>
                </a:cxn>
                <a:cxn ang="0">
                  <a:pos x="20" y="303"/>
                </a:cxn>
                <a:cxn ang="0">
                  <a:pos x="15" y="306"/>
                </a:cxn>
                <a:cxn ang="0">
                  <a:pos x="11" y="285"/>
                </a:cxn>
                <a:cxn ang="0">
                  <a:pos x="15" y="283"/>
                </a:cxn>
                <a:cxn ang="0">
                  <a:pos x="8" y="273"/>
                </a:cxn>
                <a:cxn ang="0">
                  <a:pos x="10" y="258"/>
                </a:cxn>
                <a:cxn ang="0">
                  <a:pos x="13" y="261"/>
                </a:cxn>
                <a:cxn ang="0">
                  <a:pos x="11" y="253"/>
                </a:cxn>
                <a:cxn ang="0">
                  <a:pos x="3" y="236"/>
                </a:cxn>
                <a:cxn ang="0">
                  <a:pos x="5" y="230"/>
                </a:cxn>
                <a:cxn ang="0">
                  <a:pos x="0" y="211"/>
                </a:cxn>
                <a:cxn ang="0">
                  <a:pos x="3" y="205"/>
                </a:cxn>
                <a:cxn ang="0">
                  <a:pos x="8" y="206"/>
                </a:cxn>
                <a:cxn ang="0">
                  <a:pos x="1" y="191"/>
                </a:cxn>
                <a:cxn ang="0">
                  <a:pos x="0" y="180"/>
                </a:cxn>
                <a:cxn ang="0">
                  <a:pos x="5" y="182"/>
                </a:cxn>
                <a:cxn ang="0">
                  <a:pos x="3" y="175"/>
                </a:cxn>
                <a:cxn ang="0">
                  <a:pos x="0" y="153"/>
                </a:cxn>
                <a:cxn ang="0">
                  <a:pos x="6" y="155"/>
                </a:cxn>
                <a:cxn ang="0">
                  <a:pos x="0" y="145"/>
                </a:cxn>
                <a:cxn ang="0">
                  <a:pos x="5" y="132"/>
                </a:cxn>
                <a:cxn ang="0">
                  <a:pos x="3" y="113"/>
                </a:cxn>
                <a:cxn ang="0">
                  <a:pos x="10" y="107"/>
                </a:cxn>
                <a:cxn ang="0">
                  <a:pos x="6" y="88"/>
                </a:cxn>
                <a:cxn ang="0">
                  <a:pos x="10" y="85"/>
                </a:cxn>
                <a:cxn ang="0">
                  <a:pos x="18" y="62"/>
                </a:cxn>
                <a:cxn ang="0">
                  <a:pos x="13" y="42"/>
                </a:cxn>
                <a:cxn ang="0">
                  <a:pos x="16" y="29"/>
                </a:cxn>
                <a:cxn ang="0">
                  <a:pos x="18" y="35"/>
                </a:cxn>
                <a:cxn ang="0">
                  <a:pos x="21" y="38"/>
                </a:cxn>
                <a:cxn ang="0">
                  <a:pos x="21" y="17"/>
                </a:cxn>
                <a:cxn ang="0">
                  <a:pos x="23" y="4"/>
                </a:cxn>
                <a:cxn ang="0">
                  <a:pos x="35" y="0"/>
                </a:cxn>
                <a:cxn ang="0">
                  <a:pos x="43" y="12"/>
                </a:cxn>
              </a:cxnLst>
              <a:rect l="0" t="0" r="r" b="b"/>
              <a:pathLst>
                <a:path w="43" h="306">
                  <a:moveTo>
                    <a:pt x="43" y="12"/>
                  </a:moveTo>
                  <a:lnTo>
                    <a:pt x="43" y="17"/>
                  </a:lnTo>
                  <a:lnTo>
                    <a:pt x="38" y="14"/>
                  </a:lnTo>
                  <a:lnTo>
                    <a:pt x="36" y="17"/>
                  </a:lnTo>
                  <a:lnTo>
                    <a:pt x="35" y="47"/>
                  </a:lnTo>
                  <a:lnTo>
                    <a:pt x="33" y="47"/>
                  </a:lnTo>
                  <a:lnTo>
                    <a:pt x="33" y="57"/>
                  </a:lnTo>
                  <a:lnTo>
                    <a:pt x="31" y="65"/>
                  </a:lnTo>
                  <a:lnTo>
                    <a:pt x="28" y="62"/>
                  </a:lnTo>
                  <a:lnTo>
                    <a:pt x="28" y="67"/>
                  </a:lnTo>
                  <a:lnTo>
                    <a:pt x="28" y="77"/>
                  </a:lnTo>
                  <a:lnTo>
                    <a:pt x="28" y="87"/>
                  </a:lnTo>
                  <a:lnTo>
                    <a:pt x="26" y="85"/>
                  </a:lnTo>
                  <a:lnTo>
                    <a:pt x="25" y="85"/>
                  </a:lnTo>
                  <a:lnTo>
                    <a:pt x="25" y="95"/>
                  </a:lnTo>
                  <a:lnTo>
                    <a:pt x="25" y="98"/>
                  </a:lnTo>
                  <a:lnTo>
                    <a:pt x="21" y="103"/>
                  </a:lnTo>
                  <a:lnTo>
                    <a:pt x="20" y="103"/>
                  </a:lnTo>
                  <a:lnTo>
                    <a:pt x="20" y="128"/>
                  </a:lnTo>
                  <a:lnTo>
                    <a:pt x="16" y="130"/>
                  </a:lnTo>
                  <a:lnTo>
                    <a:pt x="20" y="135"/>
                  </a:lnTo>
                  <a:lnTo>
                    <a:pt x="21" y="142"/>
                  </a:lnTo>
                  <a:lnTo>
                    <a:pt x="18" y="148"/>
                  </a:lnTo>
                  <a:lnTo>
                    <a:pt x="20" y="157"/>
                  </a:lnTo>
                  <a:lnTo>
                    <a:pt x="20" y="162"/>
                  </a:lnTo>
                  <a:lnTo>
                    <a:pt x="20" y="167"/>
                  </a:lnTo>
                  <a:lnTo>
                    <a:pt x="18" y="168"/>
                  </a:lnTo>
                  <a:lnTo>
                    <a:pt x="18" y="173"/>
                  </a:lnTo>
                  <a:lnTo>
                    <a:pt x="20" y="182"/>
                  </a:lnTo>
                  <a:lnTo>
                    <a:pt x="21" y="185"/>
                  </a:lnTo>
                  <a:lnTo>
                    <a:pt x="20" y="190"/>
                  </a:lnTo>
                  <a:lnTo>
                    <a:pt x="16" y="191"/>
                  </a:lnTo>
                  <a:lnTo>
                    <a:pt x="20" y="196"/>
                  </a:lnTo>
                  <a:lnTo>
                    <a:pt x="21" y="198"/>
                  </a:lnTo>
                  <a:lnTo>
                    <a:pt x="21" y="201"/>
                  </a:lnTo>
                  <a:lnTo>
                    <a:pt x="21" y="211"/>
                  </a:lnTo>
                  <a:lnTo>
                    <a:pt x="16" y="208"/>
                  </a:lnTo>
                  <a:lnTo>
                    <a:pt x="20" y="221"/>
                  </a:lnTo>
                  <a:lnTo>
                    <a:pt x="21" y="235"/>
                  </a:lnTo>
                  <a:lnTo>
                    <a:pt x="20" y="233"/>
                  </a:lnTo>
                  <a:lnTo>
                    <a:pt x="16" y="233"/>
                  </a:lnTo>
                  <a:lnTo>
                    <a:pt x="18" y="238"/>
                  </a:lnTo>
                  <a:lnTo>
                    <a:pt x="23" y="248"/>
                  </a:lnTo>
                  <a:lnTo>
                    <a:pt x="23" y="251"/>
                  </a:lnTo>
                  <a:lnTo>
                    <a:pt x="21" y="255"/>
                  </a:lnTo>
                  <a:lnTo>
                    <a:pt x="26" y="260"/>
                  </a:lnTo>
                  <a:lnTo>
                    <a:pt x="28" y="263"/>
                  </a:lnTo>
                  <a:lnTo>
                    <a:pt x="28" y="278"/>
                  </a:lnTo>
                  <a:lnTo>
                    <a:pt x="25" y="276"/>
                  </a:lnTo>
                  <a:lnTo>
                    <a:pt x="21" y="273"/>
                  </a:lnTo>
                  <a:lnTo>
                    <a:pt x="20" y="276"/>
                  </a:lnTo>
                  <a:lnTo>
                    <a:pt x="23" y="281"/>
                  </a:lnTo>
                  <a:lnTo>
                    <a:pt x="25" y="285"/>
                  </a:lnTo>
                  <a:lnTo>
                    <a:pt x="23" y="298"/>
                  </a:lnTo>
                  <a:lnTo>
                    <a:pt x="23" y="295"/>
                  </a:lnTo>
                  <a:lnTo>
                    <a:pt x="21" y="293"/>
                  </a:lnTo>
                  <a:lnTo>
                    <a:pt x="18" y="296"/>
                  </a:lnTo>
                  <a:lnTo>
                    <a:pt x="20" y="303"/>
                  </a:lnTo>
                  <a:lnTo>
                    <a:pt x="18" y="305"/>
                  </a:lnTo>
                  <a:lnTo>
                    <a:pt x="15" y="306"/>
                  </a:lnTo>
                  <a:lnTo>
                    <a:pt x="10" y="285"/>
                  </a:lnTo>
                  <a:lnTo>
                    <a:pt x="11" y="285"/>
                  </a:lnTo>
                  <a:lnTo>
                    <a:pt x="13" y="285"/>
                  </a:lnTo>
                  <a:lnTo>
                    <a:pt x="15" y="283"/>
                  </a:lnTo>
                  <a:lnTo>
                    <a:pt x="10" y="278"/>
                  </a:lnTo>
                  <a:lnTo>
                    <a:pt x="8" y="273"/>
                  </a:lnTo>
                  <a:lnTo>
                    <a:pt x="8" y="265"/>
                  </a:lnTo>
                  <a:lnTo>
                    <a:pt x="10" y="258"/>
                  </a:lnTo>
                  <a:lnTo>
                    <a:pt x="10" y="260"/>
                  </a:lnTo>
                  <a:lnTo>
                    <a:pt x="13" y="261"/>
                  </a:lnTo>
                  <a:lnTo>
                    <a:pt x="13" y="261"/>
                  </a:lnTo>
                  <a:lnTo>
                    <a:pt x="11" y="253"/>
                  </a:lnTo>
                  <a:lnTo>
                    <a:pt x="5" y="241"/>
                  </a:lnTo>
                  <a:lnTo>
                    <a:pt x="3" y="236"/>
                  </a:lnTo>
                  <a:lnTo>
                    <a:pt x="5" y="230"/>
                  </a:lnTo>
                  <a:lnTo>
                    <a:pt x="5" y="230"/>
                  </a:lnTo>
                  <a:lnTo>
                    <a:pt x="1" y="223"/>
                  </a:lnTo>
                  <a:lnTo>
                    <a:pt x="0" y="211"/>
                  </a:lnTo>
                  <a:lnTo>
                    <a:pt x="0" y="201"/>
                  </a:lnTo>
                  <a:lnTo>
                    <a:pt x="3" y="205"/>
                  </a:lnTo>
                  <a:lnTo>
                    <a:pt x="5" y="206"/>
                  </a:lnTo>
                  <a:lnTo>
                    <a:pt x="8" y="206"/>
                  </a:lnTo>
                  <a:lnTo>
                    <a:pt x="6" y="201"/>
                  </a:lnTo>
                  <a:lnTo>
                    <a:pt x="1" y="191"/>
                  </a:lnTo>
                  <a:lnTo>
                    <a:pt x="0" y="186"/>
                  </a:lnTo>
                  <a:lnTo>
                    <a:pt x="0" y="180"/>
                  </a:lnTo>
                  <a:lnTo>
                    <a:pt x="1" y="182"/>
                  </a:lnTo>
                  <a:lnTo>
                    <a:pt x="5" y="182"/>
                  </a:lnTo>
                  <a:lnTo>
                    <a:pt x="8" y="180"/>
                  </a:lnTo>
                  <a:lnTo>
                    <a:pt x="3" y="175"/>
                  </a:lnTo>
                  <a:lnTo>
                    <a:pt x="0" y="165"/>
                  </a:lnTo>
                  <a:lnTo>
                    <a:pt x="0" y="153"/>
                  </a:lnTo>
                  <a:lnTo>
                    <a:pt x="5" y="158"/>
                  </a:lnTo>
                  <a:lnTo>
                    <a:pt x="6" y="155"/>
                  </a:lnTo>
                  <a:lnTo>
                    <a:pt x="5" y="150"/>
                  </a:lnTo>
                  <a:lnTo>
                    <a:pt x="0" y="145"/>
                  </a:lnTo>
                  <a:lnTo>
                    <a:pt x="1" y="130"/>
                  </a:lnTo>
                  <a:lnTo>
                    <a:pt x="5" y="132"/>
                  </a:lnTo>
                  <a:lnTo>
                    <a:pt x="3" y="120"/>
                  </a:lnTo>
                  <a:lnTo>
                    <a:pt x="3" y="113"/>
                  </a:lnTo>
                  <a:lnTo>
                    <a:pt x="5" y="107"/>
                  </a:lnTo>
                  <a:lnTo>
                    <a:pt x="10" y="107"/>
                  </a:lnTo>
                  <a:lnTo>
                    <a:pt x="6" y="95"/>
                  </a:lnTo>
                  <a:lnTo>
                    <a:pt x="6" y="88"/>
                  </a:lnTo>
                  <a:lnTo>
                    <a:pt x="10" y="83"/>
                  </a:lnTo>
                  <a:lnTo>
                    <a:pt x="10" y="85"/>
                  </a:lnTo>
                  <a:lnTo>
                    <a:pt x="13" y="55"/>
                  </a:lnTo>
                  <a:lnTo>
                    <a:pt x="18" y="62"/>
                  </a:lnTo>
                  <a:lnTo>
                    <a:pt x="18" y="53"/>
                  </a:lnTo>
                  <a:lnTo>
                    <a:pt x="13" y="42"/>
                  </a:lnTo>
                  <a:lnTo>
                    <a:pt x="13" y="37"/>
                  </a:lnTo>
                  <a:lnTo>
                    <a:pt x="16" y="29"/>
                  </a:lnTo>
                  <a:lnTo>
                    <a:pt x="18" y="30"/>
                  </a:lnTo>
                  <a:lnTo>
                    <a:pt x="18" y="35"/>
                  </a:lnTo>
                  <a:lnTo>
                    <a:pt x="20" y="37"/>
                  </a:lnTo>
                  <a:lnTo>
                    <a:pt x="21" y="38"/>
                  </a:lnTo>
                  <a:lnTo>
                    <a:pt x="25" y="37"/>
                  </a:lnTo>
                  <a:lnTo>
                    <a:pt x="21" y="17"/>
                  </a:lnTo>
                  <a:lnTo>
                    <a:pt x="21" y="7"/>
                  </a:lnTo>
                  <a:lnTo>
                    <a:pt x="23" y="4"/>
                  </a:lnTo>
                  <a:lnTo>
                    <a:pt x="28" y="0"/>
                  </a:lnTo>
                  <a:lnTo>
                    <a:pt x="35" y="0"/>
                  </a:lnTo>
                  <a:lnTo>
                    <a:pt x="40" y="5"/>
                  </a:lnTo>
                  <a:lnTo>
                    <a:pt x="43" y="12"/>
                  </a:lnTo>
                  <a:close/>
                </a:path>
              </a:pathLst>
            </a:custGeom>
            <a:solidFill>
              <a:srgbClr val="800000"/>
            </a:solidFill>
            <a:ln w="3175">
              <a:solidFill>
                <a:srgbClr val="E5983F"/>
              </a:solidFill>
              <a:prstDash val="solid"/>
              <a:round/>
              <a:headEnd/>
              <a:tailEnd/>
            </a:ln>
          </p:spPr>
          <p:txBody>
            <a:bodyPr/>
            <a:lstStyle/>
            <a:p>
              <a:pPr>
                <a:defRPr/>
              </a:pPr>
              <a:endParaRPr lang="en-US">
                <a:solidFill>
                  <a:prstClr val="black"/>
                </a:solidFill>
                <a:latin typeface="Calibri"/>
              </a:endParaRPr>
            </a:p>
          </p:txBody>
        </p:sp>
        <p:sp>
          <p:nvSpPr>
            <p:cNvPr id="66" name="Freeform 62"/>
            <p:cNvSpPr>
              <a:spLocks/>
            </p:cNvSpPr>
            <p:nvPr/>
          </p:nvSpPr>
          <p:spPr bwMode="auto">
            <a:xfrm>
              <a:off x="1481" y="1639"/>
              <a:ext cx="28" cy="178"/>
            </a:xfrm>
            <a:custGeom>
              <a:avLst/>
              <a:gdLst/>
              <a:ahLst/>
              <a:cxnLst>
                <a:cxn ang="0">
                  <a:pos x="12" y="34"/>
                </a:cxn>
                <a:cxn ang="0">
                  <a:pos x="15" y="46"/>
                </a:cxn>
                <a:cxn ang="0">
                  <a:pos x="19" y="63"/>
                </a:cxn>
                <a:cxn ang="0">
                  <a:pos x="24" y="91"/>
                </a:cxn>
                <a:cxn ang="0">
                  <a:pos x="32" y="113"/>
                </a:cxn>
                <a:cxn ang="0">
                  <a:pos x="29" y="123"/>
                </a:cxn>
                <a:cxn ang="0">
                  <a:pos x="39" y="149"/>
                </a:cxn>
                <a:cxn ang="0">
                  <a:pos x="34" y="154"/>
                </a:cxn>
                <a:cxn ang="0">
                  <a:pos x="40" y="174"/>
                </a:cxn>
                <a:cxn ang="0">
                  <a:pos x="45" y="189"/>
                </a:cxn>
                <a:cxn ang="0">
                  <a:pos x="45" y="199"/>
                </a:cxn>
                <a:cxn ang="0">
                  <a:pos x="47" y="217"/>
                </a:cxn>
                <a:cxn ang="0">
                  <a:pos x="45" y="226"/>
                </a:cxn>
                <a:cxn ang="0">
                  <a:pos x="50" y="244"/>
                </a:cxn>
                <a:cxn ang="0">
                  <a:pos x="45" y="247"/>
                </a:cxn>
                <a:cxn ang="0">
                  <a:pos x="50" y="274"/>
                </a:cxn>
                <a:cxn ang="0">
                  <a:pos x="54" y="292"/>
                </a:cxn>
                <a:cxn ang="0">
                  <a:pos x="52" y="306"/>
                </a:cxn>
                <a:cxn ang="0">
                  <a:pos x="49" y="319"/>
                </a:cxn>
                <a:cxn ang="0">
                  <a:pos x="54" y="334"/>
                </a:cxn>
                <a:cxn ang="0">
                  <a:pos x="45" y="335"/>
                </a:cxn>
                <a:cxn ang="0">
                  <a:pos x="50" y="352"/>
                </a:cxn>
                <a:cxn ang="0">
                  <a:pos x="39" y="349"/>
                </a:cxn>
                <a:cxn ang="0">
                  <a:pos x="39" y="335"/>
                </a:cxn>
                <a:cxn ang="0">
                  <a:pos x="37" y="325"/>
                </a:cxn>
                <a:cxn ang="0">
                  <a:pos x="39" y="310"/>
                </a:cxn>
                <a:cxn ang="0">
                  <a:pos x="35" y="297"/>
                </a:cxn>
                <a:cxn ang="0">
                  <a:pos x="40" y="291"/>
                </a:cxn>
                <a:cxn ang="0">
                  <a:pos x="35" y="281"/>
                </a:cxn>
                <a:cxn ang="0">
                  <a:pos x="35" y="262"/>
                </a:cxn>
                <a:cxn ang="0">
                  <a:pos x="34" y="241"/>
                </a:cxn>
                <a:cxn ang="0">
                  <a:pos x="29" y="217"/>
                </a:cxn>
                <a:cxn ang="0">
                  <a:pos x="34" y="216"/>
                </a:cxn>
                <a:cxn ang="0">
                  <a:pos x="32" y="197"/>
                </a:cxn>
                <a:cxn ang="0">
                  <a:pos x="20" y="156"/>
                </a:cxn>
                <a:cxn ang="0">
                  <a:pos x="20" y="148"/>
                </a:cxn>
                <a:cxn ang="0">
                  <a:pos x="17" y="118"/>
                </a:cxn>
                <a:cxn ang="0">
                  <a:pos x="14" y="108"/>
                </a:cxn>
                <a:cxn ang="0">
                  <a:pos x="4" y="79"/>
                </a:cxn>
                <a:cxn ang="0">
                  <a:pos x="5" y="73"/>
                </a:cxn>
                <a:cxn ang="0">
                  <a:pos x="4" y="26"/>
                </a:cxn>
                <a:cxn ang="0">
                  <a:pos x="15" y="5"/>
                </a:cxn>
                <a:cxn ang="0">
                  <a:pos x="17" y="21"/>
                </a:cxn>
              </a:cxnLst>
              <a:rect l="0" t="0" r="r" b="b"/>
              <a:pathLst>
                <a:path w="55" h="355">
                  <a:moveTo>
                    <a:pt x="17" y="21"/>
                  </a:moveTo>
                  <a:lnTo>
                    <a:pt x="14" y="36"/>
                  </a:lnTo>
                  <a:lnTo>
                    <a:pt x="12" y="34"/>
                  </a:lnTo>
                  <a:lnTo>
                    <a:pt x="10" y="34"/>
                  </a:lnTo>
                  <a:lnTo>
                    <a:pt x="12" y="39"/>
                  </a:lnTo>
                  <a:lnTo>
                    <a:pt x="15" y="46"/>
                  </a:lnTo>
                  <a:lnTo>
                    <a:pt x="19" y="54"/>
                  </a:lnTo>
                  <a:lnTo>
                    <a:pt x="17" y="58"/>
                  </a:lnTo>
                  <a:lnTo>
                    <a:pt x="19" y="63"/>
                  </a:lnTo>
                  <a:lnTo>
                    <a:pt x="22" y="68"/>
                  </a:lnTo>
                  <a:lnTo>
                    <a:pt x="25" y="93"/>
                  </a:lnTo>
                  <a:lnTo>
                    <a:pt x="24" y="91"/>
                  </a:lnTo>
                  <a:lnTo>
                    <a:pt x="24" y="96"/>
                  </a:lnTo>
                  <a:lnTo>
                    <a:pt x="27" y="104"/>
                  </a:lnTo>
                  <a:lnTo>
                    <a:pt x="32" y="113"/>
                  </a:lnTo>
                  <a:lnTo>
                    <a:pt x="32" y="126"/>
                  </a:lnTo>
                  <a:lnTo>
                    <a:pt x="30" y="124"/>
                  </a:lnTo>
                  <a:lnTo>
                    <a:pt x="29" y="123"/>
                  </a:lnTo>
                  <a:lnTo>
                    <a:pt x="29" y="131"/>
                  </a:lnTo>
                  <a:lnTo>
                    <a:pt x="35" y="143"/>
                  </a:lnTo>
                  <a:lnTo>
                    <a:pt x="39" y="149"/>
                  </a:lnTo>
                  <a:lnTo>
                    <a:pt x="40" y="156"/>
                  </a:lnTo>
                  <a:lnTo>
                    <a:pt x="35" y="153"/>
                  </a:lnTo>
                  <a:lnTo>
                    <a:pt x="34" y="154"/>
                  </a:lnTo>
                  <a:lnTo>
                    <a:pt x="40" y="164"/>
                  </a:lnTo>
                  <a:lnTo>
                    <a:pt x="42" y="174"/>
                  </a:lnTo>
                  <a:lnTo>
                    <a:pt x="40" y="174"/>
                  </a:lnTo>
                  <a:lnTo>
                    <a:pt x="39" y="172"/>
                  </a:lnTo>
                  <a:lnTo>
                    <a:pt x="40" y="179"/>
                  </a:lnTo>
                  <a:lnTo>
                    <a:pt x="45" y="189"/>
                  </a:lnTo>
                  <a:lnTo>
                    <a:pt x="47" y="194"/>
                  </a:lnTo>
                  <a:lnTo>
                    <a:pt x="49" y="199"/>
                  </a:lnTo>
                  <a:lnTo>
                    <a:pt x="45" y="199"/>
                  </a:lnTo>
                  <a:lnTo>
                    <a:pt x="42" y="201"/>
                  </a:lnTo>
                  <a:lnTo>
                    <a:pt x="47" y="206"/>
                  </a:lnTo>
                  <a:lnTo>
                    <a:pt x="47" y="217"/>
                  </a:lnTo>
                  <a:lnTo>
                    <a:pt x="49" y="227"/>
                  </a:lnTo>
                  <a:lnTo>
                    <a:pt x="47" y="226"/>
                  </a:lnTo>
                  <a:lnTo>
                    <a:pt x="45" y="226"/>
                  </a:lnTo>
                  <a:lnTo>
                    <a:pt x="44" y="231"/>
                  </a:lnTo>
                  <a:lnTo>
                    <a:pt x="49" y="239"/>
                  </a:lnTo>
                  <a:lnTo>
                    <a:pt x="50" y="244"/>
                  </a:lnTo>
                  <a:lnTo>
                    <a:pt x="50" y="249"/>
                  </a:lnTo>
                  <a:lnTo>
                    <a:pt x="47" y="247"/>
                  </a:lnTo>
                  <a:lnTo>
                    <a:pt x="45" y="247"/>
                  </a:lnTo>
                  <a:lnTo>
                    <a:pt x="49" y="261"/>
                  </a:lnTo>
                  <a:lnTo>
                    <a:pt x="55" y="274"/>
                  </a:lnTo>
                  <a:lnTo>
                    <a:pt x="50" y="274"/>
                  </a:lnTo>
                  <a:lnTo>
                    <a:pt x="50" y="279"/>
                  </a:lnTo>
                  <a:lnTo>
                    <a:pt x="54" y="287"/>
                  </a:lnTo>
                  <a:lnTo>
                    <a:pt x="54" y="292"/>
                  </a:lnTo>
                  <a:lnTo>
                    <a:pt x="54" y="296"/>
                  </a:lnTo>
                  <a:lnTo>
                    <a:pt x="49" y="296"/>
                  </a:lnTo>
                  <a:lnTo>
                    <a:pt x="52" y="306"/>
                  </a:lnTo>
                  <a:lnTo>
                    <a:pt x="54" y="310"/>
                  </a:lnTo>
                  <a:lnTo>
                    <a:pt x="52" y="317"/>
                  </a:lnTo>
                  <a:lnTo>
                    <a:pt x="49" y="319"/>
                  </a:lnTo>
                  <a:lnTo>
                    <a:pt x="49" y="322"/>
                  </a:lnTo>
                  <a:lnTo>
                    <a:pt x="52" y="329"/>
                  </a:lnTo>
                  <a:lnTo>
                    <a:pt x="54" y="334"/>
                  </a:lnTo>
                  <a:lnTo>
                    <a:pt x="52" y="339"/>
                  </a:lnTo>
                  <a:lnTo>
                    <a:pt x="50" y="335"/>
                  </a:lnTo>
                  <a:lnTo>
                    <a:pt x="45" y="335"/>
                  </a:lnTo>
                  <a:lnTo>
                    <a:pt x="47" y="340"/>
                  </a:lnTo>
                  <a:lnTo>
                    <a:pt x="50" y="349"/>
                  </a:lnTo>
                  <a:lnTo>
                    <a:pt x="50" y="352"/>
                  </a:lnTo>
                  <a:lnTo>
                    <a:pt x="47" y="355"/>
                  </a:lnTo>
                  <a:lnTo>
                    <a:pt x="42" y="355"/>
                  </a:lnTo>
                  <a:lnTo>
                    <a:pt x="39" y="349"/>
                  </a:lnTo>
                  <a:lnTo>
                    <a:pt x="35" y="342"/>
                  </a:lnTo>
                  <a:lnTo>
                    <a:pt x="37" y="332"/>
                  </a:lnTo>
                  <a:lnTo>
                    <a:pt x="39" y="335"/>
                  </a:lnTo>
                  <a:lnTo>
                    <a:pt x="42" y="332"/>
                  </a:lnTo>
                  <a:lnTo>
                    <a:pt x="39" y="327"/>
                  </a:lnTo>
                  <a:lnTo>
                    <a:pt x="37" y="325"/>
                  </a:lnTo>
                  <a:lnTo>
                    <a:pt x="37" y="322"/>
                  </a:lnTo>
                  <a:lnTo>
                    <a:pt x="35" y="309"/>
                  </a:lnTo>
                  <a:lnTo>
                    <a:pt x="39" y="310"/>
                  </a:lnTo>
                  <a:lnTo>
                    <a:pt x="40" y="310"/>
                  </a:lnTo>
                  <a:lnTo>
                    <a:pt x="39" y="306"/>
                  </a:lnTo>
                  <a:lnTo>
                    <a:pt x="35" y="297"/>
                  </a:lnTo>
                  <a:lnTo>
                    <a:pt x="34" y="294"/>
                  </a:lnTo>
                  <a:lnTo>
                    <a:pt x="35" y="289"/>
                  </a:lnTo>
                  <a:lnTo>
                    <a:pt x="40" y="291"/>
                  </a:lnTo>
                  <a:lnTo>
                    <a:pt x="42" y="287"/>
                  </a:lnTo>
                  <a:lnTo>
                    <a:pt x="39" y="284"/>
                  </a:lnTo>
                  <a:lnTo>
                    <a:pt x="35" y="281"/>
                  </a:lnTo>
                  <a:lnTo>
                    <a:pt x="35" y="269"/>
                  </a:lnTo>
                  <a:lnTo>
                    <a:pt x="40" y="269"/>
                  </a:lnTo>
                  <a:lnTo>
                    <a:pt x="35" y="262"/>
                  </a:lnTo>
                  <a:lnTo>
                    <a:pt x="34" y="252"/>
                  </a:lnTo>
                  <a:lnTo>
                    <a:pt x="32" y="241"/>
                  </a:lnTo>
                  <a:lnTo>
                    <a:pt x="34" y="241"/>
                  </a:lnTo>
                  <a:lnTo>
                    <a:pt x="35" y="241"/>
                  </a:lnTo>
                  <a:lnTo>
                    <a:pt x="32" y="231"/>
                  </a:lnTo>
                  <a:lnTo>
                    <a:pt x="29" y="217"/>
                  </a:lnTo>
                  <a:lnTo>
                    <a:pt x="32" y="221"/>
                  </a:lnTo>
                  <a:lnTo>
                    <a:pt x="35" y="224"/>
                  </a:lnTo>
                  <a:lnTo>
                    <a:pt x="34" y="216"/>
                  </a:lnTo>
                  <a:lnTo>
                    <a:pt x="30" y="206"/>
                  </a:lnTo>
                  <a:lnTo>
                    <a:pt x="29" y="201"/>
                  </a:lnTo>
                  <a:lnTo>
                    <a:pt x="32" y="197"/>
                  </a:lnTo>
                  <a:lnTo>
                    <a:pt x="27" y="189"/>
                  </a:lnTo>
                  <a:lnTo>
                    <a:pt x="24" y="172"/>
                  </a:lnTo>
                  <a:lnTo>
                    <a:pt x="20" y="156"/>
                  </a:lnTo>
                  <a:lnTo>
                    <a:pt x="24" y="156"/>
                  </a:lnTo>
                  <a:lnTo>
                    <a:pt x="27" y="154"/>
                  </a:lnTo>
                  <a:lnTo>
                    <a:pt x="20" y="148"/>
                  </a:lnTo>
                  <a:lnTo>
                    <a:pt x="19" y="139"/>
                  </a:lnTo>
                  <a:lnTo>
                    <a:pt x="19" y="129"/>
                  </a:lnTo>
                  <a:lnTo>
                    <a:pt x="17" y="118"/>
                  </a:lnTo>
                  <a:lnTo>
                    <a:pt x="19" y="118"/>
                  </a:lnTo>
                  <a:lnTo>
                    <a:pt x="20" y="116"/>
                  </a:lnTo>
                  <a:lnTo>
                    <a:pt x="14" y="108"/>
                  </a:lnTo>
                  <a:lnTo>
                    <a:pt x="10" y="93"/>
                  </a:lnTo>
                  <a:lnTo>
                    <a:pt x="9" y="86"/>
                  </a:lnTo>
                  <a:lnTo>
                    <a:pt x="4" y="79"/>
                  </a:lnTo>
                  <a:lnTo>
                    <a:pt x="7" y="79"/>
                  </a:lnTo>
                  <a:lnTo>
                    <a:pt x="10" y="81"/>
                  </a:lnTo>
                  <a:lnTo>
                    <a:pt x="5" y="73"/>
                  </a:lnTo>
                  <a:lnTo>
                    <a:pt x="2" y="64"/>
                  </a:lnTo>
                  <a:lnTo>
                    <a:pt x="0" y="49"/>
                  </a:lnTo>
                  <a:lnTo>
                    <a:pt x="4" y="26"/>
                  </a:lnTo>
                  <a:lnTo>
                    <a:pt x="9" y="3"/>
                  </a:lnTo>
                  <a:lnTo>
                    <a:pt x="14" y="0"/>
                  </a:lnTo>
                  <a:lnTo>
                    <a:pt x="15" y="5"/>
                  </a:lnTo>
                  <a:lnTo>
                    <a:pt x="14" y="13"/>
                  </a:lnTo>
                  <a:lnTo>
                    <a:pt x="14" y="16"/>
                  </a:lnTo>
                  <a:lnTo>
                    <a:pt x="17" y="21"/>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67" name="Freeform 63"/>
            <p:cNvSpPr>
              <a:spLocks/>
            </p:cNvSpPr>
            <p:nvPr/>
          </p:nvSpPr>
          <p:spPr bwMode="auto">
            <a:xfrm>
              <a:off x="1481" y="1639"/>
              <a:ext cx="28" cy="178"/>
            </a:xfrm>
            <a:custGeom>
              <a:avLst/>
              <a:gdLst/>
              <a:ahLst/>
              <a:cxnLst>
                <a:cxn ang="0">
                  <a:pos x="12" y="34"/>
                </a:cxn>
                <a:cxn ang="0">
                  <a:pos x="15" y="46"/>
                </a:cxn>
                <a:cxn ang="0">
                  <a:pos x="19" y="63"/>
                </a:cxn>
                <a:cxn ang="0">
                  <a:pos x="24" y="91"/>
                </a:cxn>
                <a:cxn ang="0">
                  <a:pos x="32" y="113"/>
                </a:cxn>
                <a:cxn ang="0">
                  <a:pos x="29" y="123"/>
                </a:cxn>
                <a:cxn ang="0">
                  <a:pos x="39" y="149"/>
                </a:cxn>
                <a:cxn ang="0">
                  <a:pos x="34" y="154"/>
                </a:cxn>
                <a:cxn ang="0">
                  <a:pos x="40" y="174"/>
                </a:cxn>
                <a:cxn ang="0">
                  <a:pos x="45" y="189"/>
                </a:cxn>
                <a:cxn ang="0">
                  <a:pos x="45" y="199"/>
                </a:cxn>
                <a:cxn ang="0">
                  <a:pos x="47" y="217"/>
                </a:cxn>
                <a:cxn ang="0">
                  <a:pos x="45" y="226"/>
                </a:cxn>
                <a:cxn ang="0">
                  <a:pos x="50" y="244"/>
                </a:cxn>
                <a:cxn ang="0">
                  <a:pos x="45" y="247"/>
                </a:cxn>
                <a:cxn ang="0">
                  <a:pos x="50" y="274"/>
                </a:cxn>
                <a:cxn ang="0">
                  <a:pos x="54" y="292"/>
                </a:cxn>
                <a:cxn ang="0">
                  <a:pos x="52" y="306"/>
                </a:cxn>
                <a:cxn ang="0">
                  <a:pos x="49" y="319"/>
                </a:cxn>
                <a:cxn ang="0">
                  <a:pos x="54" y="334"/>
                </a:cxn>
                <a:cxn ang="0">
                  <a:pos x="45" y="335"/>
                </a:cxn>
                <a:cxn ang="0">
                  <a:pos x="50" y="352"/>
                </a:cxn>
                <a:cxn ang="0">
                  <a:pos x="39" y="349"/>
                </a:cxn>
                <a:cxn ang="0">
                  <a:pos x="39" y="335"/>
                </a:cxn>
                <a:cxn ang="0">
                  <a:pos x="37" y="325"/>
                </a:cxn>
                <a:cxn ang="0">
                  <a:pos x="39" y="310"/>
                </a:cxn>
                <a:cxn ang="0">
                  <a:pos x="35" y="297"/>
                </a:cxn>
                <a:cxn ang="0">
                  <a:pos x="40" y="291"/>
                </a:cxn>
                <a:cxn ang="0">
                  <a:pos x="35" y="281"/>
                </a:cxn>
                <a:cxn ang="0">
                  <a:pos x="35" y="262"/>
                </a:cxn>
                <a:cxn ang="0">
                  <a:pos x="34" y="241"/>
                </a:cxn>
                <a:cxn ang="0">
                  <a:pos x="29" y="217"/>
                </a:cxn>
                <a:cxn ang="0">
                  <a:pos x="34" y="216"/>
                </a:cxn>
                <a:cxn ang="0">
                  <a:pos x="32" y="197"/>
                </a:cxn>
                <a:cxn ang="0">
                  <a:pos x="20" y="156"/>
                </a:cxn>
                <a:cxn ang="0">
                  <a:pos x="20" y="148"/>
                </a:cxn>
                <a:cxn ang="0">
                  <a:pos x="17" y="118"/>
                </a:cxn>
                <a:cxn ang="0">
                  <a:pos x="14" y="108"/>
                </a:cxn>
                <a:cxn ang="0">
                  <a:pos x="4" y="79"/>
                </a:cxn>
                <a:cxn ang="0">
                  <a:pos x="5" y="73"/>
                </a:cxn>
                <a:cxn ang="0">
                  <a:pos x="4" y="26"/>
                </a:cxn>
                <a:cxn ang="0">
                  <a:pos x="15" y="5"/>
                </a:cxn>
                <a:cxn ang="0">
                  <a:pos x="17" y="21"/>
                </a:cxn>
              </a:cxnLst>
              <a:rect l="0" t="0" r="r" b="b"/>
              <a:pathLst>
                <a:path w="55" h="355">
                  <a:moveTo>
                    <a:pt x="17" y="21"/>
                  </a:moveTo>
                  <a:lnTo>
                    <a:pt x="14" y="36"/>
                  </a:lnTo>
                  <a:lnTo>
                    <a:pt x="12" y="34"/>
                  </a:lnTo>
                  <a:lnTo>
                    <a:pt x="10" y="34"/>
                  </a:lnTo>
                  <a:lnTo>
                    <a:pt x="12" y="39"/>
                  </a:lnTo>
                  <a:lnTo>
                    <a:pt x="15" y="46"/>
                  </a:lnTo>
                  <a:lnTo>
                    <a:pt x="19" y="54"/>
                  </a:lnTo>
                  <a:lnTo>
                    <a:pt x="17" y="58"/>
                  </a:lnTo>
                  <a:lnTo>
                    <a:pt x="19" y="63"/>
                  </a:lnTo>
                  <a:lnTo>
                    <a:pt x="22" y="68"/>
                  </a:lnTo>
                  <a:lnTo>
                    <a:pt x="25" y="93"/>
                  </a:lnTo>
                  <a:lnTo>
                    <a:pt x="24" y="91"/>
                  </a:lnTo>
                  <a:lnTo>
                    <a:pt x="24" y="96"/>
                  </a:lnTo>
                  <a:lnTo>
                    <a:pt x="27" y="104"/>
                  </a:lnTo>
                  <a:lnTo>
                    <a:pt x="32" y="113"/>
                  </a:lnTo>
                  <a:lnTo>
                    <a:pt x="32" y="126"/>
                  </a:lnTo>
                  <a:lnTo>
                    <a:pt x="30" y="124"/>
                  </a:lnTo>
                  <a:lnTo>
                    <a:pt x="29" y="123"/>
                  </a:lnTo>
                  <a:lnTo>
                    <a:pt x="29" y="131"/>
                  </a:lnTo>
                  <a:lnTo>
                    <a:pt x="35" y="143"/>
                  </a:lnTo>
                  <a:lnTo>
                    <a:pt x="39" y="149"/>
                  </a:lnTo>
                  <a:lnTo>
                    <a:pt x="40" y="156"/>
                  </a:lnTo>
                  <a:lnTo>
                    <a:pt x="35" y="153"/>
                  </a:lnTo>
                  <a:lnTo>
                    <a:pt x="34" y="154"/>
                  </a:lnTo>
                  <a:lnTo>
                    <a:pt x="40" y="164"/>
                  </a:lnTo>
                  <a:lnTo>
                    <a:pt x="42" y="174"/>
                  </a:lnTo>
                  <a:lnTo>
                    <a:pt x="40" y="174"/>
                  </a:lnTo>
                  <a:lnTo>
                    <a:pt x="39" y="172"/>
                  </a:lnTo>
                  <a:lnTo>
                    <a:pt x="40" y="179"/>
                  </a:lnTo>
                  <a:lnTo>
                    <a:pt x="45" y="189"/>
                  </a:lnTo>
                  <a:lnTo>
                    <a:pt x="47" y="194"/>
                  </a:lnTo>
                  <a:lnTo>
                    <a:pt x="49" y="199"/>
                  </a:lnTo>
                  <a:lnTo>
                    <a:pt x="45" y="199"/>
                  </a:lnTo>
                  <a:lnTo>
                    <a:pt x="42" y="201"/>
                  </a:lnTo>
                  <a:lnTo>
                    <a:pt x="47" y="206"/>
                  </a:lnTo>
                  <a:lnTo>
                    <a:pt x="47" y="217"/>
                  </a:lnTo>
                  <a:lnTo>
                    <a:pt x="49" y="227"/>
                  </a:lnTo>
                  <a:lnTo>
                    <a:pt x="47" y="226"/>
                  </a:lnTo>
                  <a:lnTo>
                    <a:pt x="45" y="226"/>
                  </a:lnTo>
                  <a:lnTo>
                    <a:pt x="44" y="231"/>
                  </a:lnTo>
                  <a:lnTo>
                    <a:pt x="49" y="239"/>
                  </a:lnTo>
                  <a:lnTo>
                    <a:pt x="50" y="244"/>
                  </a:lnTo>
                  <a:lnTo>
                    <a:pt x="50" y="249"/>
                  </a:lnTo>
                  <a:lnTo>
                    <a:pt x="47" y="247"/>
                  </a:lnTo>
                  <a:lnTo>
                    <a:pt x="45" y="247"/>
                  </a:lnTo>
                  <a:lnTo>
                    <a:pt x="49" y="261"/>
                  </a:lnTo>
                  <a:lnTo>
                    <a:pt x="55" y="274"/>
                  </a:lnTo>
                  <a:lnTo>
                    <a:pt x="50" y="274"/>
                  </a:lnTo>
                  <a:lnTo>
                    <a:pt x="50" y="279"/>
                  </a:lnTo>
                  <a:lnTo>
                    <a:pt x="54" y="287"/>
                  </a:lnTo>
                  <a:lnTo>
                    <a:pt x="54" y="292"/>
                  </a:lnTo>
                  <a:lnTo>
                    <a:pt x="54" y="296"/>
                  </a:lnTo>
                  <a:lnTo>
                    <a:pt x="49" y="296"/>
                  </a:lnTo>
                  <a:lnTo>
                    <a:pt x="52" y="306"/>
                  </a:lnTo>
                  <a:lnTo>
                    <a:pt x="54" y="310"/>
                  </a:lnTo>
                  <a:lnTo>
                    <a:pt x="52" y="317"/>
                  </a:lnTo>
                  <a:lnTo>
                    <a:pt x="49" y="319"/>
                  </a:lnTo>
                  <a:lnTo>
                    <a:pt x="49" y="322"/>
                  </a:lnTo>
                  <a:lnTo>
                    <a:pt x="52" y="329"/>
                  </a:lnTo>
                  <a:lnTo>
                    <a:pt x="54" y="334"/>
                  </a:lnTo>
                  <a:lnTo>
                    <a:pt x="52" y="339"/>
                  </a:lnTo>
                  <a:lnTo>
                    <a:pt x="50" y="335"/>
                  </a:lnTo>
                  <a:lnTo>
                    <a:pt x="45" y="335"/>
                  </a:lnTo>
                  <a:lnTo>
                    <a:pt x="47" y="340"/>
                  </a:lnTo>
                  <a:lnTo>
                    <a:pt x="50" y="349"/>
                  </a:lnTo>
                  <a:lnTo>
                    <a:pt x="50" y="352"/>
                  </a:lnTo>
                  <a:lnTo>
                    <a:pt x="47" y="355"/>
                  </a:lnTo>
                  <a:lnTo>
                    <a:pt x="42" y="355"/>
                  </a:lnTo>
                  <a:lnTo>
                    <a:pt x="39" y="349"/>
                  </a:lnTo>
                  <a:lnTo>
                    <a:pt x="35" y="342"/>
                  </a:lnTo>
                  <a:lnTo>
                    <a:pt x="37" y="332"/>
                  </a:lnTo>
                  <a:lnTo>
                    <a:pt x="39" y="335"/>
                  </a:lnTo>
                  <a:lnTo>
                    <a:pt x="42" y="332"/>
                  </a:lnTo>
                  <a:lnTo>
                    <a:pt x="39" y="327"/>
                  </a:lnTo>
                  <a:lnTo>
                    <a:pt x="37" y="325"/>
                  </a:lnTo>
                  <a:lnTo>
                    <a:pt x="37" y="322"/>
                  </a:lnTo>
                  <a:lnTo>
                    <a:pt x="35" y="309"/>
                  </a:lnTo>
                  <a:lnTo>
                    <a:pt x="39" y="310"/>
                  </a:lnTo>
                  <a:lnTo>
                    <a:pt x="40" y="310"/>
                  </a:lnTo>
                  <a:lnTo>
                    <a:pt x="39" y="306"/>
                  </a:lnTo>
                  <a:lnTo>
                    <a:pt x="35" y="297"/>
                  </a:lnTo>
                  <a:lnTo>
                    <a:pt x="34" y="294"/>
                  </a:lnTo>
                  <a:lnTo>
                    <a:pt x="35" y="289"/>
                  </a:lnTo>
                  <a:lnTo>
                    <a:pt x="40" y="291"/>
                  </a:lnTo>
                  <a:lnTo>
                    <a:pt x="42" y="287"/>
                  </a:lnTo>
                  <a:lnTo>
                    <a:pt x="39" y="284"/>
                  </a:lnTo>
                  <a:lnTo>
                    <a:pt x="35" y="281"/>
                  </a:lnTo>
                  <a:lnTo>
                    <a:pt x="35" y="269"/>
                  </a:lnTo>
                  <a:lnTo>
                    <a:pt x="40" y="269"/>
                  </a:lnTo>
                  <a:lnTo>
                    <a:pt x="35" y="262"/>
                  </a:lnTo>
                  <a:lnTo>
                    <a:pt x="34" y="252"/>
                  </a:lnTo>
                  <a:lnTo>
                    <a:pt x="32" y="241"/>
                  </a:lnTo>
                  <a:lnTo>
                    <a:pt x="34" y="241"/>
                  </a:lnTo>
                  <a:lnTo>
                    <a:pt x="35" y="241"/>
                  </a:lnTo>
                  <a:lnTo>
                    <a:pt x="32" y="231"/>
                  </a:lnTo>
                  <a:lnTo>
                    <a:pt x="29" y="217"/>
                  </a:lnTo>
                  <a:lnTo>
                    <a:pt x="32" y="221"/>
                  </a:lnTo>
                  <a:lnTo>
                    <a:pt x="35" y="224"/>
                  </a:lnTo>
                  <a:lnTo>
                    <a:pt x="34" y="216"/>
                  </a:lnTo>
                  <a:lnTo>
                    <a:pt x="30" y="206"/>
                  </a:lnTo>
                  <a:lnTo>
                    <a:pt x="29" y="201"/>
                  </a:lnTo>
                  <a:lnTo>
                    <a:pt x="32" y="197"/>
                  </a:lnTo>
                  <a:lnTo>
                    <a:pt x="27" y="189"/>
                  </a:lnTo>
                  <a:lnTo>
                    <a:pt x="24" y="172"/>
                  </a:lnTo>
                  <a:lnTo>
                    <a:pt x="20" y="156"/>
                  </a:lnTo>
                  <a:lnTo>
                    <a:pt x="24" y="156"/>
                  </a:lnTo>
                  <a:lnTo>
                    <a:pt x="27" y="154"/>
                  </a:lnTo>
                  <a:lnTo>
                    <a:pt x="20" y="148"/>
                  </a:lnTo>
                  <a:lnTo>
                    <a:pt x="19" y="139"/>
                  </a:lnTo>
                  <a:lnTo>
                    <a:pt x="19" y="129"/>
                  </a:lnTo>
                  <a:lnTo>
                    <a:pt x="17" y="118"/>
                  </a:lnTo>
                  <a:lnTo>
                    <a:pt x="19" y="118"/>
                  </a:lnTo>
                  <a:lnTo>
                    <a:pt x="20" y="116"/>
                  </a:lnTo>
                  <a:lnTo>
                    <a:pt x="14" y="108"/>
                  </a:lnTo>
                  <a:lnTo>
                    <a:pt x="10" y="93"/>
                  </a:lnTo>
                  <a:lnTo>
                    <a:pt x="9" y="86"/>
                  </a:lnTo>
                  <a:lnTo>
                    <a:pt x="4" y="79"/>
                  </a:lnTo>
                  <a:lnTo>
                    <a:pt x="7" y="79"/>
                  </a:lnTo>
                  <a:lnTo>
                    <a:pt x="10" y="81"/>
                  </a:lnTo>
                  <a:lnTo>
                    <a:pt x="5" y="73"/>
                  </a:lnTo>
                  <a:lnTo>
                    <a:pt x="2" y="64"/>
                  </a:lnTo>
                  <a:lnTo>
                    <a:pt x="0" y="49"/>
                  </a:lnTo>
                  <a:lnTo>
                    <a:pt x="4" y="26"/>
                  </a:lnTo>
                  <a:lnTo>
                    <a:pt x="9" y="3"/>
                  </a:lnTo>
                  <a:lnTo>
                    <a:pt x="14" y="0"/>
                  </a:lnTo>
                  <a:lnTo>
                    <a:pt x="15" y="5"/>
                  </a:lnTo>
                  <a:lnTo>
                    <a:pt x="14" y="13"/>
                  </a:lnTo>
                  <a:lnTo>
                    <a:pt x="14" y="16"/>
                  </a:lnTo>
                  <a:lnTo>
                    <a:pt x="17" y="21"/>
                  </a:lnTo>
                  <a:close/>
                </a:path>
              </a:pathLst>
            </a:custGeom>
            <a:solidFill>
              <a:schemeClr val="accent2"/>
            </a:solidFill>
            <a:ln w="3175">
              <a:solidFill>
                <a:srgbClr val="E5983F"/>
              </a:solidFill>
              <a:prstDash val="solid"/>
              <a:round/>
              <a:headEnd/>
              <a:tailEnd/>
            </a:ln>
          </p:spPr>
          <p:txBody>
            <a:bodyPr/>
            <a:lstStyle/>
            <a:p>
              <a:pPr>
                <a:defRPr/>
              </a:pPr>
              <a:endParaRPr lang="en-US">
                <a:solidFill>
                  <a:prstClr val="black"/>
                </a:solidFill>
                <a:latin typeface="Calibri"/>
              </a:endParaRPr>
            </a:p>
          </p:txBody>
        </p:sp>
        <p:sp>
          <p:nvSpPr>
            <p:cNvPr id="68" name="Freeform 64"/>
            <p:cNvSpPr>
              <a:spLocks/>
            </p:cNvSpPr>
            <p:nvPr/>
          </p:nvSpPr>
          <p:spPr bwMode="auto">
            <a:xfrm>
              <a:off x="1389" y="1400"/>
              <a:ext cx="3" cy="31"/>
            </a:xfrm>
            <a:custGeom>
              <a:avLst/>
              <a:gdLst/>
              <a:ahLst/>
              <a:cxnLst>
                <a:cxn ang="0">
                  <a:pos x="3" y="15"/>
                </a:cxn>
                <a:cxn ang="0">
                  <a:pos x="3" y="63"/>
                </a:cxn>
                <a:cxn ang="0">
                  <a:pos x="1" y="61"/>
                </a:cxn>
                <a:cxn ang="0">
                  <a:pos x="0" y="31"/>
                </a:cxn>
                <a:cxn ang="0">
                  <a:pos x="1" y="1"/>
                </a:cxn>
                <a:cxn ang="0">
                  <a:pos x="6" y="0"/>
                </a:cxn>
                <a:cxn ang="0">
                  <a:pos x="6" y="1"/>
                </a:cxn>
                <a:cxn ang="0">
                  <a:pos x="3" y="15"/>
                </a:cxn>
              </a:cxnLst>
              <a:rect l="0" t="0" r="r" b="b"/>
              <a:pathLst>
                <a:path w="6" h="63">
                  <a:moveTo>
                    <a:pt x="3" y="15"/>
                  </a:moveTo>
                  <a:lnTo>
                    <a:pt x="3" y="63"/>
                  </a:lnTo>
                  <a:lnTo>
                    <a:pt x="1" y="61"/>
                  </a:lnTo>
                  <a:lnTo>
                    <a:pt x="0" y="31"/>
                  </a:lnTo>
                  <a:lnTo>
                    <a:pt x="1" y="1"/>
                  </a:lnTo>
                  <a:lnTo>
                    <a:pt x="6" y="0"/>
                  </a:lnTo>
                  <a:lnTo>
                    <a:pt x="6" y="1"/>
                  </a:lnTo>
                  <a:lnTo>
                    <a:pt x="3" y="15"/>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69" name="Freeform 65"/>
            <p:cNvSpPr>
              <a:spLocks/>
            </p:cNvSpPr>
            <p:nvPr/>
          </p:nvSpPr>
          <p:spPr bwMode="auto">
            <a:xfrm>
              <a:off x="1389" y="1400"/>
              <a:ext cx="3" cy="31"/>
            </a:xfrm>
            <a:custGeom>
              <a:avLst/>
              <a:gdLst/>
              <a:ahLst/>
              <a:cxnLst>
                <a:cxn ang="0">
                  <a:pos x="3" y="15"/>
                </a:cxn>
                <a:cxn ang="0">
                  <a:pos x="3" y="63"/>
                </a:cxn>
                <a:cxn ang="0">
                  <a:pos x="1" y="61"/>
                </a:cxn>
                <a:cxn ang="0">
                  <a:pos x="0" y="31"/>
                </a:cxn>
                <a:cxn ang="0">
                  <a:pos x="1" y="1"/>
                </a:cxn>
                <a:cxn ang="0">
                  <a:pos x="6" y="0"/>
                </a:cxn>
                <a:cxn ang="0">
                  <a:pos x="6" y="1"/>
                </a:cxn>
                <a:cxn ang="0">
                  <a:pos x="3" y="15"/>
                </a:cxn>
              </a:cxnLst>
              <a:rect l="0" t="0" r="r" b="b"/>
              <a:pathLst>
                <a:path w="6" h="63">
                  <a:moveTo>
                    <a:pt x="3" y="15"/>
                  </a:moveTo>
                  <a:lnTo>
                    <a:pt x="3" y="63"/>
                  </a:lnTo>
                  <a:lnTo>
                    <a:pt x="1" y="61"/>
                  </a:lnTo>
                  <a:lnTo>
                    <a:pt x="0" y="31"/>
                  </a:lnTo>
                  <a:lnTo>
                    <a:pt x="1" y="1"/>
                  </a:lnTo>
                  <a:lnTo>
                    <a:pt x="6" y="0"/>
                  </a:lnTo>
                  <a:lnTo>
                    <a:pt x="6" y="1"/>
                  </a:lnTo>
                  <a:lnTo>
                    <a:pt x="3" y="15"/>
                  </a:lnTo>
                  <a:close/>
                </a:path>
              </a:pathLst>
            </a:custGeom>
            <a:solidFill>
              <a:schemeClr val="accent2"/>
            </a:solidFill>
            <a:ln w="1588">
              <a:solidFill>
                <a:srgbClr val="775432"/>
              </a:solidFill>
              <a:prstDash val="solid"/>
              <a:round/>
              <a:headEnd/>
              <a:tailEnd/>
            </a:ln>
          </p:spPr>
          <p:txBody>
            <a:bodyPr/>
            <a:lstStyle/>
            <a:p>
              <a:pPr>
                <a:defRPr/>
              </a:pPr>
              <a:endParaRPr lang="en-US">
                <a:solidFill>
                  <a:prstClr val="black"/>
                </a:solidFill>
                <a:latin typeface="Calibri"/>
              </a:endParaRPr>
            </a:p>
          </p:txBody>
        </p:sp>
        <p:sp>
          <p:nvSpPr>
            <p:cNvPr id="70" name="Freeform 66"/>
            <p:cNvSpPr>
              <a:spLocks/>
            </p:cNvSpPr>
            <p:nvPr/>
          </p:nvSpPr>
          <p:spPr bwMode="auto">
            <a:xfrm>
              <a:off x="1578" y="1413"/>
              <a:ext cx="2" cy="28"/>
            </a:xfrm>
            <a:custGeom>
              <a:avLst/>
              <a:gdLst/>
              <a:ahLst/>
              <a:cxnLst>
                <a:cxn ang="0">
                  <a:pos x="5" y="53"/>
                </a:cxn>
                <a:cxn ang="0">
                  <a:pos x="2" y="55"/>
                </a:cxn>
                <a:cxn ang="0">
                  <a:pos x="0" y="0"/>
                </a:cxn>
                <a:cxn ang="0">
                  <a:pos x="4" y="12"/>
                </a:cxn>
                <a:cxn ang="0">
                  <a:pos x="5" y="33"/>
                </a:cxn>
                <a:cxn ang="0">
                  <a:pos x="5" y="53"/>
                </a:cxn>
              </a:cxnLst>
              <a:rect l="0" t="0" r="r" b="b"/>
              <a:pathLst>
                <a:path w="5" h="55">
                  <a:moveTo>
                    <a:pt x="5" y="53"/>
                  </a:moveTo>
                  <a:lnTo>
                    <a:pt x="2" y="55"/>
                  </a:lnTo>
                  <a:lnTo>
                    <a:pt x="0" y="0"/>
                  </a:lnTo>
                  <a:lnTo>
                    <a:pt x="4" y="12"/>
                  </a:lnTo>
                  <a:lnTo>
                    <a:pt x="5" y="33"/>
                  </a:lnTo>
                  <a:lnTo>
                    <a:pt x="5" y="53"/>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71" name="Freeform 67"/>
            <p:cNvSpPr>
              <a:spLocks/>
            </p:cNvSpPr>
            <p:nvPr/>
          </p:nvSpPr>
          <p:spPr bwMode="auto">
            <a:xfrm>
              <a:off x="1578" y="1413"/>
              <a:ext cx="2" cy="28"/>
            </a:xfrm>
            <a:custGeom>
              <a:avLst/>
              <a:gdLst/>
              <a:ahLst/>
              <a:cxnLst>
                <a:cxn ang="0">
                  <a:pos x="5" y="53"/>
                </a:cxn>
                <a:cxn ang="0">
                  <a:pos x="2" y="55"/>
                </a:cxn>
                <a:cxn ang="0">
                  <a:pos x="0" y="0"/>
                </a:cxn>
                <a:cxn ang="0">
                  <a:pos x="4" y="12"/>
                </a:cxn>
                <a:cxn ang="0">
                  <a:pos x="5" y="33"/>
                </a:cxn>
                <a:cxn ang="0">
                  <a:pos x="5" y="53"/>
                </a:cxn>
              </a:cxnLst>
              <a:rect l="0" t="0" r="r" b="b"/>
              <a:pathLst>
                <a:path w="5" h="55">
                  <a:moveTo>
                    <a:pt x="5" y="53"/>
                  </a:moveTo>
                  <a:lnTo>
                    <a:pt x="2" y="55"/>
                  </a:lnTo>
                  <a:lnTo>
                    <a:pt x="0" y="0"/>
                  </a:lnTo>
                  <a:lnTo>
                    <a:pt x="4" y="12"/>
                  </a:lnTo>
                  <a:lnTo>
                    <a:pt x="5" y="33"/>
                  </a:lnTo>
                  <a:lnTo>
                    <a:pt x="5" y="53"/>
                  </a:lnTo>
                  <a:close/>
                </a:path>
              </a:pathLst>
            </a:custGeom>
            <a:solidFill>
              <a:schemeClr val="accent2"/>
            </a:solidFill>
            <a:ln w="1588">
              <a:solidFill>
                <a:srgbClr val="775432"/>
              </a:solidFill>
              <a:prstDash val="solid"/>
              <a:round/>
              <a:headEnd/>
              <a:tailEnd/>
            </a:ln>
          </p:spPr>
          <p:txBody>
            <a:bodyPr/>
            <a:lstStyle/>
            <a:p>
              <a:pPr>
                <a:defRPr/>
              </a:pPr>
              <a:endParaRPr lang="en-US">
                <a:solidFill>
                  <a:prstClr val="black"/>
                </a:solidFill>
                <a:latin typeface="Calibri"/>
              </a:endParaRPr>
            </a:p>
          </p:txBody>
        </p:sp>
        <p:sp>
          <p:nvSpPr>
            <p:cNvPr id="72" name="Freeform 68"/>
            <p:cNvSpPr>
              <a:spLocks/>
            </p:cNvSpPr>
            <p:nvPr/>
          </p:nvSpPr>
          <p:spPr bwMode="auto">
            <a:xfrm>
              <a:off x="1382" y="1152"/>
              <a:ext cx="211" cy="239"/>
            </a:xfrm>
            <a:custGeom>
              <a:avLst/>
              <a:gdLst/>
              <a:ahLst/>
              <a:cxnLst>
                <a:cxn ang="0">
                  <a:pos x="273" y="338"/>
                </a:cxn>
                <a:cxn ang="0">
                  <a:pos x="278" y="361"/>
                </a:cxn>
                <a:cxn ang="0">
                  <a:pos x="307" y="411"/>
                </a:cxn>
                <a:cxn ang="0">
                  <a:pos x="328" y="424"/>
                </a:cxn>
                <a:cxn ang="0">
                  <a:pos x="390" y="426"/>
                </a:cxn>
                <a:cxn ang="0">
                  <a:pos x="421" y="426"/>
                </a:cxn>
                <a:cxn ang="0">
                  <a:pos x="395" y="406"/>
                </a:cxn>
                <a:cxn ang="0">
                  <a:pos x="361" y="363"/>
                </a:cxn>
                <a:cxn ang="0">
                  <a:pos x="345" y="323"/>
                </a:cxn>
                <a:cxn ang="0">
                  <a:pos x="340" y="231"/>
                </a:cxn>
                <a:cxn ang="0">
                  <a:pos x="333" y="148"/>
                </a:cxn>
                <a:cxn ang="0">
                  <a:pos x="318" y="86"/>
                </a:cxn>
                <a:cxn ang="0">
                  <a:pos x="293" y="37"/>
                </a:cxn>
                <a:cxn ang="0">
                  <a:pos x="272" y="17"/>
                </a:cxn>
                <a:cxn ang="0">
                  <a:pos x="233" y="2"/>
                </a:cxn>
                <a:cxn ang="0">
                  <a:pos x="195" y="2"/>
                </a:cxn>
                <a:cxn ang="0">
                  <a:pos x="168" y="13"/>
                </a:cxn>
                <a:cxn ang="0">
                  <a:pos x="133" y="45"/>
                </a:cxn>
                <a:cxn ang="0">
                  <a:pos x="109" y="88"/>
                </a:cxn>
                <a:cxn ang="0">
                  <a:pos x="90" y="145"/>
                </a:cxn>
                <a:cxn ang="0">
                  <a:pos x="80" y="218"/>
                </a:cxn>
                <a:cxn ang="0">
                  <a:pos x="77" y="286"/>
                </a:cxn>
                <a:cxn ang="0">
                  <a:pos x="69" y="323"/>
                </a:cxn>
                <a:cxn ang="0">
                  <a:pos x="44" y="371"/>
                </a:cxn>
                <a:cxn ang="0">
                  <a:pos x="0" y="419"/>
                </a:cxn>
                <a:cxn ang="0">
                  <a:pos x="50" y="421"/>
                </a:cxn>
                <a:cxn ang="0">
                  <a:pos x="44" y="476"/>
                </a:cxn>
                <a:cxn ang="0">
                  <a:pos x="52" y="469"/>
                </a:cxn>
                <a:cxn ang="0">
                  <a:pos x="69" y="441"/>
                </a:cxn>
                <a:cxn ang="0">
                  <a:pos x="105" y="412"/>
                </a:cxn>
                <a:cxn ang="0">
                  <a:pos x="130" y="386"/>
                </a:cxn>
                <a:cxn ang="0">
                  <a:pos x="137" y="364"/>
                </a:cxn>
                <a:cxn ang="0">
                  <a:pos x="153" y="348"/>
                </a:cxn>
                <a:cxn ang="0">
                  <a:pos x="160" y="334"/>
                </a:cxn>
                <a:cxn ang="0">
                  <a:pos x="162" y="313"/>
                </a:cxn>
                <a:cxn ang="0">
                  <a:pos x="168" y="293"/>
                </a:cxn>
                <a:cxn ang="0">
                  <a:pos x="195" y="319"/>
                </a:cxn>
                <a:cxn ang="0">
                  <a:pos x="218" y="344"/>
                </a:cxn>
                <a:cxn ang="0">
                  <a:pos x="242" y="344"/>
                </a:cxn>
                <a:cxn ang="0">
                  <a:pos x="257" y="336"/>
                </a:cxn>
                <a:cxn ang="0">
                  <a:pos x="277" y="306"/>
                </a:cxn>
                <a:cxn ang="0">
                  <a:pos x="278" y="309"/>
                </a:cxn>
              </a:cxnLst>
              <a:rect l="0" t="0" r="r" b="b"/>
              <a:pathLst>
                <a:path w="421" h="477">
                  <a:moveTo>
                    <a:pt x="275" y="328"/>
                  </a:moveTo>
                  <a:lnTo>
                    <a:pt x="273" y="338"/>
                  </a:lnTo>
                  <a:lnTo>
                    <a:pt x="275" y="354"/>
                  </a:lnTo>
                  <a:lnTo>
                    <a:pt x="278" y="361"/>
                  </a:lnTo>
                  <a:lnTo>
                    <a:pt x="282" y="364"/>
                  </a:lnTo>
                  <a:lnTo>
                    <a:pt x="307" y="411"/>
                  </a:lnTo>
                  <a:lnTo>
                    <a:pt x="317" y="419"/>
                  </a:lnTo>
                  <a:lnTo>
                    <a:pt x="328" y="424"/>
                  </a:lnTo>
                  <a:lnTo>
                    <a:pt x="351" y="427"/>
                  </a:lnTo>
                  <a:lnTo>
                    <a:pt x="390" y="426"/>
                  </a:lnTo>
                  <a:lnTo>
                    <a:pt x="408" y="426"/>
                  </a:lnTo>
                  <a:lnTo>
                    <a:pt x="421" y="426"/>
                  </a:lnTo>
                  <a:lnTo>
                    <a:pt x="406" y="416"/>
                  </a:lnTo>
                  <a:lnTo>
                    <a:pt x="395" y="406"/>
                  </a:lnTo>
                  <a:lnTo>
                    <a:pt x="375" y="382"/>
                  </a:lnTo>
                  <a:lnTo>
                    <a:pt x="361" y="363"/>
                  </a:lnTo>
                  <a:lnTo>
                    <a:pt x="353" y="348"/>
                  </a:lnTo>
                  <a:lnTo>
                    <a:pt x="345" y="323"/>
                  </a:lnTo>
                  <a:lnTo>
                    <a:pt x="340" y="296"/>
                  </a:lnTo>
                  <a:lnTo>
                    <a:pt x="340" y="231"/>
                  </a:lnTo>
                  <a:lnTo>
                    <a:pt x="336" y="183"/>
                  </a:lnTo>
                  <a:lnTo>
                    <a:pt x="333" y="148"/>
                  </a:lnTo>
                  <a:lnTo>
                    <a:pt x="328" y="123"/>
                  </a:lnTo>
                  <a:lnTo>
                    <a:pt x="318" y="86"/>
                  </a:lnTo>
                  <a:lnTo>
                    <a:pt x="303" y="53"/>
                  </a:lnTo>
                  <a:lnTo>
                    <a:pt x="293" y="37"/>
                  </a:lnTo>
                  <a:lnTo>
                    <a:pt x="282" y="25"/>
                  </a:lnTo>
                  <a:lnTo>
                    <a:pt x="272" y="17"/>
                  </a:lnTo>
                  <a:lnTo>
                    <a:pt x="250" y="7"/>
                  </a:lnTo>
                  <a:lnTo>
                    <a:pt x="233" y="2"/>
                  </a:lnTo>
                  <a:lnTo>
                    <a:pt x="207" y="0"/>
                  </a:lnTo>
                  <a:lnTo>
                    <a:pt x="195" y="2"/>
                  </a:lnTo>
                  <a:lnTo>
                    <a:pt x="183" y="5"/>
                  </a:lnTo>
                  <a:lnTo>
                    <a:pt x="168" y="13"/>
                  </a:lnTo>
                  <a:lnTo>
                    <a:pt x="155" y="23"/>
                  </a:lnTo>
                  <a:lnTo>
                    <a:pt x="133" y="45"/>
                  </a:lnTo>
                  <a:lnTo>
                    <a:pt x="118" y="68"/>
                  </a:lnTo>
                  <a:lnTo>
                    <a:pt x="109" y="88"/>
                  </a:lnTo>
                  <a:lnTo>
                    <a:pt x="100" y="108"/>
                  </a:lnTo>
                  <a:lnTo>
                    <a:pt x="90" y="145"/>
                  </a:lnTo>
                  <a:lnTo>
                    <a:pt x="85" y="175"/>
                  </a:lnTo>
                  <a:lnTo>
                    <a:pt x="80" y="218"/>
                  </a:lnTo>
                  <a:lnTo>
                    <a:pt x="79" y="261"/>
                  </a:lnTo>
                  <a:lnTo>
                    <a:pt x="77" y="286"/>
                  </a:lnTo>
                  <a:lnTo>
                    <a:pt x="74" y="306"/>
                  </a:lnTo>
                  <a:lnTo>
                    <a:pt x="69" y="323"/>
                  </a:lnTo>
                  <a:lnTo>
                    <a:pt x="55" y="351"/>
                  </a:lnTo>
                  <a:lnTo>
                    <a:pt x="44" y="371"/>
                  </a:lnTo>
                  <a:lnTo>
                    <a:pt x="24" y="396"/>
                  </a:lnTo>
                  <a:lnTo>
                    <a:pt x="0" y="419"/>
                  </a:lnTo>
                  <a:lnTo>
                    <a:pt x="57" y="402"/>
                  </a:lnTo>
                  <a:lnTo>
                    <a:pt x="50" y="421"/>
                  </a:lnTo>
                  <a:lnTo>
                    <a:pt x="47" y="447"/>
                  </a:lnTo>
                  <a:lnTo>
                    <a:pt x="44" y="476"/>
                  </a:lnTo>
                  <a:lnTo>
                    <a:pt x="45" y="477"/>
                  </a:lnTo>
                  <a:lnTo>
                    <a:pt x="52" y="469"/>
                  </a:lnTo>
                  <a:lnTo>
                    <a:pt x="59" y="454"/>
                  </a:lnTo>
                  <a:lnTo>
                    <a:pt x="69" y="441"/>
                  </a:lnTo>
                  <a:lnTo>
                    <a:pt x="89" y="424"/>
                  </a:lnTo>
                  <a:lnTo>
                    <a:pt x="105" y="412"/>
                  </a:lnTo>
                  <a:lnTo>
                    <a:pt x="115" y="402"/>
                  </a:lnTo>
                  <a:lnTo>
                    <a:pt x="130" y="386"/>
                  </a:lnTo>
                  <a:lnTo>
                    <a:pt x="135" y="376"/>
                  </a:lnTo>
                  <a:lnTo>
                    <a:pt x="137" y="364"/>
                  </a:lnTo>
                  <a:lnTo>
                    <a:pt x="143" y="359"/>
                  </a:lnTo>
                  <a:lnTo>
                    <a:pt x="153" y="348"/>
                  </a:lnTo>
                  <a:lnTo>
                    <a:pt x="158" y="339"/>
                  </a:lnTo>
                  <a:lnTo>
                    <a:pt x="160" y="334"/>
                  </a:lnTo>
                  <a:lnTo>
                    <a:pt x="162" y="321"/>
                  </a:lnTo>
                  <a:lnTo>
                    <a:pt x="162" y="313"/>
                  </a:lnTo>
                  <a:lnTo>
                    <a:pt x="165" y="299"/>
                  </a:lnTo>
                  <a:lnTo>
                    <a:pt x="168" y="293"/>
                  </a:lnTo>
                  <a:lnTo>
                    <a:pt x="173" y="289"/>
                  </a:lnTo>
                  <a:lnTo>
                    <a:pt x="195" y="319"/>
                  </a:lnTo>
                  <a:lnTo>
                    <a:pt x="207" y="334"/>
                  </a:lnTo>
                  <a:lnTo>
                    <a:pt x="218" y="344"/>
                  </a:lnTo>
                  <a:lnTo>
                    <a:pt x="227" y="346"/>
                  </a:lnTo>
                  <a:lnTo>
                    <a:pt x="242" y="344"/>
                  </a:lnTo>
                  <a:lnTo>
                    <a:pt x="250" y="341"/>
                  </a:lnTo>
                  <a:lnTo>
                    <a:pt x="257" y="336"/>
                  </a:lnTo>
                  <a:lnTo>
                    <a:pt x="267" y="326"/>
                  </a:lnTo>
                  <a:lnTo>
                    <a:pt x="277" y="306"/>
                  </a:lnTo>
                  <a:lnTo>
                    <a:pt x="280" y="296"/>
                  </a:lnTo>
                  <a:lnTo>
                    <a:pt x="278" y="309"/>
                  </a:lnTo>
                  <a:lnTo>
                    <a:pt x="275" y="328"/>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73" name="Freeform 69"/>
            <p:cNvSpPr>
              <a:spLocks/>
            </p:cNvSpPr>
            <p:nvPr/>
          </p:nvSpPr>
          <p:spPr bwMode="auto">
            <a:xfrm>
              <a:off x="1382" y="1152"/>
              <a:ext cx="211" cy="239"/>
            </a:xfrm>
            <a:custGeom>
              <a:avLst/>
              <a:gdLst/>
              <a:ahLst/>
              <a:cxnLst>
                <a:cxn ang="0">
                  <a:pos x="273" y="338"/>
                </a:cxn>
                <a:cxn ang="0">
                  <a:pos x="278" y="361"/>
                </a:cxn>
                <a:cxn ang="0">
                  <a:pos x="307" y="411"/>
                </a:cxn>
                <a:cxn ang="0">
                  <a:pos x="328" y="424"/>
                </a:cxn>
                <a:cxn ang="0">
                  <a:pos x="390" y="426"/>
                </a:cxn>
                <a:cxn ang="0">
                  <a:pos x="421" y="426"/>
                </a:cxn>
                <a:cxn ang="0">
                  <a:pos x="395" y="406"/>
                </a:cxn>
                <a:cxn ang="0">
                  <a:pos x="361" y="363"/>
                </a:cxn>
                <a:cxn ang="0">
                  <a:pos x="345" y="323"/>
                </a:cxn>
                <a:cxn ang="0">
                  <a:pos x="340" y="231"/>
                </a:cxn>
                <a:cxn ang="0">
                  <a:pos x="333" y="148"/>
                </a:cxn>
                <a:cxn ang="0">
                  <a:pos x="318" y="86"/>
                </a:cxn>
                <a:cxn ang="0">
                  <a:pos x="293" y="37"/>
                </a:cxn>
                <a:cxn ang="0">
                  <a:pos x="272" y="17"/>
                </a:cxn>
                <a:cxn ang="0">
                  <a:pos x="233" y="2"/>
                </a:cxn>
                <a:cxn ang="0">
                  <a:pos x="195" y="2"/>
                </a:cxn>
                <a:cxn ang="0">
                  <a:pos x="168" y="13"/>
                </a:cxn>
                <a:cxn ang="0">
                  <a:pos x="133" y="45"/>
                </a:cxn>
                <a:cxn ang="0">
                  <a:pos x="109" y="88"/>
                </a:cxn>
                <a:cxn ang="0">
                  <a:pos x="90" y="145"/>
                </a:cxn>
                <a:cxn ang="0">
                  <a:pos x="80" y="218"/>
                </a:cxn>
                <a:cxn ang="0">
                  <a:pos x="77" y="286"/>
                </a:cxn>
                <a:cxn ang="0">
                  <a:pos x="69" y="323"/>
                </a:cxn>
                <a:cxn ang="0">
                  <a:pos x="44" y="371"/>
                </a:cxn>
                <a:cxn ang="0">
                  <a:pos x="0" y="419"/>
                </a:cxn>
                <a:cxn ang="0">
                  <a:pos x="50" y="421"/>
                </a:cxn>
                <a:cxn ang="0">
                  <a:pos x="44" y="476"/>
                </a:cxn>
                <a:cxn ang="0">
                  <a:pos x="52" y="469"/>
                </a:cxn>
                <a:cxn ang="0">
                  <a:pos x="69" y="441"/>
                </a:cxn>
                <a:cxn ang="0">
                  <a:pos x="105" y="412"/>
                </a:cxn>
                <a:cxn ang="0">
                  <a:pos x="130" y="386"/>
                </a:cxn>
                <a:cxn ang="0">
                  <a:pos x="137" y="364"/>
                </a:cxn>
                <a:cxn ang="0">
                  <a:pos x="153" y="348"/>
                </a:cxn>
                <a:cxn ang="0">
                  <a:pos x="160" y="334"/>
                </a:cxn>
                <a:cxn ang="0">
                  <a:pos x="162" y="313"/>
                </a:cxn>
                <a:cxn ang="0">
                  <a:pos x="168" y="293"/>
                </a:cxn>
                <a:cxn ang="0">
                  <a:pos x="195" y="319"/>
                </a:cxn>
                <a:cxn ang="0">
                  <a:pos x="218" y="344"/>
                </a:cxn>
                <a:cxn ang="0">
                  <a:pos x="242" y="344"/>
                </a:cxn>
                <a:cxn ang="0">
                  <a:pos x="257" y="336"/>
                </a:cxn>
                <a:cxn ang="0">
                  <a:pos x="277" y="306"/>
                </a:cxn>
                <a:cxn ang="0">
                  <a:pos x="278" y="309"/>
                </a:cxn>
              </a:cxnLst>
              <a:rect l="0" t="0" r="r" b="b"/>
              <a:pathLst>
                <a:path w="421" h="477">
                  <a:moveTo>
                    <a:pt x="275" y="328"/>
                  </a:moveTo>
                  <a:lnTo>
                    <a:pt x="273" y="338"/>
                  </a:lnTo>
                  <a:lnTo>
                    <a:pt x="275" y="354"/>
                  </a:lnTo>
                  <a:lnTo>
                    <a:pt x="278" y="361"/>
                  </a:lnTo>
                  <a:lnTo>
                    <a:pt x="282" y="364"/>
                  </a:lnTo>
                  <a:lnTo>
                    <a:pt x="307" y="411"/>
                  </a:lnTo>
                  <a:lnTo>
                    <a:pt x="317" y="419"/>
                  </a:lnTo>
                  <a:lnTo>
                    <a:pt x="328" y="424"/>
                  </a:lnTo>
                  <a:lnTo>
                    <a:pt x="351" y="427"/>
                  </a:lnTo>
                  <a:lnTo>
                    <a:pt x="390" y="426"/>
                  </a:lnTo>
                  <a:lnTo>
                    <a:pt x="408" y="426"/>
                  </a:lnTo>
                  <a:lnTo>
                    <a:pt x="421" y="426"/>
                  </a:lnTo>
                  <a:lnTo>
                    <a:pt x="406" y="416"/>
                  </a:lnTo>
                  <a:lnTo>
                    <a:pt x="395" y="406"/>
                  </a:lnTo>
                  <a:lnTo>
                    <a:pt x="375" y="382"/>
                  </a:lnTo>
                  <a:lnTo>
                    <a:pt x="361" y="363"/>
                  </a:lnTo>
                  <a:lnTo>
                    <a:pt x="353" y="348"/>
                  </a:lnTo>
                  <a:lnTo>
                    <a:pt x="345" y="323"/>
                  </a:lnTo>
                  <a:lnTo>
                    <a:pt x="340" y="296"/>
                  </a:lnTo>
                  <a:lnTo>
                    <a:pt x="340" y="231"/>
                  </a:lnTo>
                  <a:lnTo>
                    <a:pt x="336" y="183"/>
                  </a:lnTo>
                  <a:lnTo>
                    <a:pt x="333" y="148"/>
                  </a:lnTo>
                  <a:lnTo>
                    <a:pt x="328" y="123"/>
                  </a:lnTo>
                  <a:lnTo>
                    <a:pt x="318" y="86"/>
                  </a:lnTo>
                  <a:lnTo>
                    <a:pt x="303" y="53"/>
                  </a:lnTo>
                  <a:lnTo>
                    <a:pt x="293" y="37"/>
                  </a:lnTo>
                  <a:lnTo>
                    <a:pt x="282" y="25"/>
                  </a:lnTo>
                  <a:lnTo>
                    <a:pt x="272" y="17"/>
                  </a:lnTo>
                  <a:lnTo>
                    <a:pt x="250" y="7"/>
                  </a:lnTo>
                  <a:lnTo>
                    <a:pt x="233" y="2"/>
                  </a:lnTo>
                  <a:lnTo>
                    <a:pt x="207" y="0"/>
                  </a:lnTo>
                  <a:lnTo>
                    <a:pt x="195" y="2"/>
                  </a:lnTo>
                  <a:lnTo>
                    <a:pt x="183" y="5"/>
                  </a:lnTo>
                  <a:lnTo>
                    <a:pt x="168" y="13"/>
                  </a:lnTo>
                  <a:lnTo>
                    <a:pt x="155" y="23"/>
                  </a:lnTo>
                  <a:lnTo>
                    <a:pt x="133" y="45"/>
                  </a:lnTo>
                  <a:lnTo>
                    <a:pt x="118" y="68"/>
                  </a:lnTo>
                  <a:lnTo>
                    <a:pt x="109" y="88"/>
                  </a:lnTo>
                  <a:lnTo>
                    <a:pt x="100" y="108"/>
                  </a:lnTo>
                  <a:lnTo>
                    <a:pt x="90" y="145"/>
                  </a:lnTo>
                  <a:lnTo>
                    <a:pt x="85" y="175"/>
                  </a:lnTo>
                  <a:lnTo>
                    <a:pt x="80" y="218"/>
                  </a:lnTo>
                  <a:lnTo>
                    <a:pt x="79" y="261"/>
                  </a:lnTo>
                  <a:lnTo>
                    <a:pt x="77" y="286"/>
                  </a:lnTo>
                  <a:lnTo>
                    <a:pt x="74" y="306"/>
                  </a:lnTo>
                  <a:lnTo>
                    <a:pt x="69" y="323"/>
                  </a:lnTo>
                  <a:lnTo>
                    <a:pt x="55" y="351"/>
                  </a:lnTo>
                  <a:lnTo>
                    <a:pt x="44" y="371"/>
                  </a:lnTo>
                  <a:lnTo>
                    <a:pt x="24" y="396"/>
                  </a:lnTo>
                  <a:lnTo>
                    <a:pt x="0" y="419"/>
                  </a:lnTo>
                  <a:lnTo>
                    <a:pt x="57" y="402"/>
                  </a:lnTo>
                  <a:lnTo>
                    <a:pt x="50" y="421"/>
                  </a:lnTo>
                  <a:lnTo>
                    <a:pt x="47" y="447"/>
                  </a:lnTo>
                  <a:lnTo>
                    <a:pt x="44" y="476"/>
                  </a:lnTo>
                  <a:lnTo>
                    <a:pt x="45" y="477"/>
                  </a:lnTo>
                  <a:lnTo>
                    <a:pt x="52" y="469"/>
                  </a:lnTo>
                  <a:lnTo>
                    <a:pt x="59" y="454"/>
                  </a:lnTo>
                  <a:lnTo>
                    <a:pt x="69" y="441"/>
                  </a:lnTo>
                  <a:lnTo>
                    <a:pt x="89" y="424"/>
                  </a:lnTo>
                  <a:lnTo>
                    <a:pt x="105" y="412"/>
                  </a:lnTo>
                  <a:lnTo>
                    <a:pt x="115" y="402"/>
                  </a:lnTo>
                  <a:lnTo>
                    <a:pt x="130" y="386"/>
                  </a:lnTo>
                  <a:lnTo>
                    <a:pt x="135" y="376"/>
                  </a:lnTo>
                  <a:lnTo>
                    <a:pt x="137" y="364"/>
                  </a:lnTo>
                  <a:lnTo>
                    <a:pt x="143" y="359"/>
                  </a:lnTo>
                  <a:lnTo>
                    <a:pt x="153" y="348"/>
                  </a:lnTo>
                  <a:lnTo>
                    <a:pt x="158" y="339"/>
                  </a:lnTo>
                  <a:lnTo>
                    <a:pt x="160" y="334"/>
                  </a:lnTo>
                  <a:lnTo>
                    <a:pt x="162" y="321"/>
                  </a:lnTo>
                  <a:lnTo>
                    <a:pt x="162" y="313"/>
                  </a:lnTo>
                  <a:lnTo>
                    <a:pt x="165" y="299"/>
                  </a:lnTo>
                  <a:lnTo>
                    <a:pt x="168" y="293"/>
                  </a:lnTo>
                  <a:lnTo>
                    <a:pt x="173" y="289"/>
                  </a:lnTo>
                  <a:lnTo>
                    <a:pt x="195" y="319"/>
                  </a:lnTo>
                  <a:lnTo>
                    <a:pt x="207" y="334"/>
                  </a:lnTo>
                  <a:lnTo>
                    <a:pt x="218" y="344"/>
                  </a:lnTo>
                  <a:lnTo>
                    <a:pt x="227" y="346"/>
                  </a:lnTo>
                  <a:lnTo>
                    <a:pt x="242" y="344"/>
                  </a:lnTo>
                  <a:lnTo>
                    <a:pt x="250" y="341"/>
                  </a:lnTo>
                  <a:lnTo>
                    <a:pt x="257" y="336"/>
                  </a:lnTo>
                  <a:lnTo>
                    <a:pt x="267" y="326"/>
                  </a:lnTo>
                  <a:lnTo>
                    <a:pt x="277" y="306"/>
                  </a:lnTo>
                  <a:lnTo>
                    <a:pt x="280" y="296"/>
                  </a:lnTo>
                  <a:lnTo>
                    <a:pt x="278" y="309"/>
                  </a:lnTo>
                  <a:lnTo>
                    <a:pt x="275" y="328"/>
                  </a:lnTo>
                  <a:close/>
                </a:path>
              </a:pathLst>
            </a:custGeom>
            <a:solidFill>
              <a:srgbClr val="800000"/>
            </a:solidFill>
            <a:ln w="1588">
              <a:solidFill>
                <a:srgbClr val="660000"/>
              </a:solidFill>
              <a:prstDash val="solid"/>
              <a:round/>
              <a:headEnd/>
              <a:tailEnd/>
            </a:ln>
          </p:spPr>
          <p:txBody>
            <a:bodyPr/>
            <a:lstStyle/>
            <a:p>
              <a:pPr>
                <a:defRPr/>
              </a:pPr>
              <a:endParaRPr lang="en-US">
                <a:solidFill>
                  <a:prstClr val="black"/>
                </a:solidFill>
                <a:latin typeface="Calibri"/>
              </a:endParaRPr>
            </a:p>
          </p:txBody>
        </p:sp>
        <p:sp>
          <p:nvSpPr>
            <p:cNvPr id="74" name="Freeform 70"/>
            <p:cNvSpPr>
              <a:spLocks/>
            </p:cNvSpPr>
            <p:nvPr/>
          </p:nvSpPr>
          <p:spPr bwMode="auto">
            <a:xfrm>
              <a:off x="1393" y="1154"/>
              <a:ext cx="182" cy="223"/>
            </a:xfrm>
            <a:custGeom>
              <a:avLst/>
              <a:gdLst/>
              <a:ahLst/>
              <a:cxnLst>
                <a:cxn ang="0">
                  <a:pos x="291" y="102"/>
                </a:cxn>
                <a:cxn ang="0">
                  <a:pos x="306" y="162"/>
                </a:cxn>
                <a:cxn ang="0">
                  <a:pos x="313" y="245"/>
                </a:cxn>
                <a:cxn ang="0">
                  <a:pos x="314" y="315"/>
                </a:cxn>
                <a:cxn ang="0">
                  <a:pos x="324" y="353"/>
                </a:cxn>
                <a:cxn ang="0">
                  <a:pos x="351" y="393"/>
                </a:cxn>
                <a:cxn ang="0">
                  <a:pos x="343" y="411"/>
                </a:cxn>
                <a:cxn ang="0">
                  <a:pos x="314" y="411"/>
                </a:cxn>
                <a:cxn ang="0">
                  <a:pos x="293" y="401"/>
                </a:cxn>
                <a:cxn ang="0">
                  <a:pos x="281" y="381"/>
                </a:cxn>
                <a:cxn ang="0">
                  <a:pos x="266" y="356"/>
                </a:cxn>
                <a:cxn ang="0">
                  <a:pos x="258" y="335"/>
                </a:cxn>
                <a:cxn ang="0">
                  <a:pos x="261" y="320"/>
                </a:cxn>
                <a:cxn ang="0">
                  <a:pos x="270" y="270"/>
                </a:cxn>
                <a:cxn ang="0">
                  <a:pos x="280" y="225"/>
                </a:cxn>
                <a:cxn ang="0">
                  <a:pos x="280" y="177"/>
                </a:cxn>
                <a:cxn ang="0">
                  <a:pos x="263" y="83"/>
                </a:cxn>
                <a:cxn ang="0">
                  <a:pos x="243" y="50"/>
                </a:cxn>
                <a:cxn ang="0">
                  <a:pos x="218" y="32"/>
                </a:cxn>
                <a:cxn ang="0">
                  <a:pos x="203" y="29"/>
                </a:cxn>
                <a:cxn ang="0">
                  <a:pos x="198" y="32"/>
                </a:cxn>
                <a:cxn ang="0">
                  <a:pos x="175" y="49"/>
                </a:cxn>
                <a:cxn ang="0">
                  <a:pos x="151" y="73"/>
                </a:cxn>
                <a:cxn ang="0">
                  <a:pos x="136" y="103"/>
                </a:cxn>
                <a:cxn ang="0">
                  <a:pos x="126" y="158"/>
                </a:cxn>
                <a:cxn ang="0">
                  <a:pos x="123" y="238"/>
                </a:cxn>
                <a:cxn ang="0">
                  <a:pos x="126" y="296"/>
                </a:cxn>
                <a:cxn ang="0">
                  <a:pos x="121" y="341"/>
                </a:cxn>
                <a:cxn ang="0">
                  <a:pos x="111" y="356"/>
                </a:cxn>
                <a:cxn ang="0">
                  <a:pos x="101" y="376"/>
                </a:cxn>
                <a:cxn ang="0">
                  <a:pos x="87" y="394"/>
                </a:cxn>
                <a:cxn ang="0">
                  <a:pos x="48" y="421"/>
                </a:cxn>
                <a:cxn ang="0">
                  <a:pos x="32" y="446"/>
                </a:cxn>
                <a:cxn ang="0">
                  <a:pos x="43" y="408"/>
                </a:cxn>
                <a:cxn ang="0">
                  <a:pos x="72" y="368"/>
                </a:cxn>
                <a:cxn ang="0">
                  <a:pos x="72" y="360"/>
                </a:cxn>
                <a:cxn ang="0">
                  <a:pos x="53" y="373"/>
                </a:cxn>
                <a:cxn ang="0">
                  <a:pos x="0" y="406"/>
                </a:cxn>
                <a:cxn ang="0">
                  <a:pos x="33" y="363"/>
                </a:cxn>
                <a:cxn ang="0">
                  <a:pos x="53" y="323"/>
                </a:cxn>
                <a:cxn ang="0">
                  <a:pos x="63" y="222"/>
                </a:cxn>
                <a:cxn ang="0">
                  <a:pos x="80" y="127"/>
                </a:cxn>
                <a:cxn ang="0">
                  <a:pos x="98" y="77"/>
                </a:cxn>
                <a:cxn ang="0">
                  <a:pos x="136" y="24"/>
                </a:cxn>
                <a:cxn ang="0">
                  <a:pos x="146" y="17"/>
                </a:cxn>
                <a:cxn ang="0">
                  <a:pos x="163" y="10"/>
                </a:cxn>
                <a:cxn ang="0">
                  <a:pos x="188" y="0"/>
                </a:cxn>
                <a:cxn ang="0">
                  <a:pos x="235" y="12"/>
                </a:cxn>
                <a:cxn ang="0">
                  <a:pos x="256" y="27"/>
                </a:cxn>
                <a:cxn ang="0">
                  <a:pos x="278" y="57"/>
                </a:cxn>
              </a:cxnLst>
              <a:rect l="0" t="0" r="r" b="b"/>
              <a:pathLst>
                <a:path w="364" h="446">
                  <a:moveTo>
                    <a:pt x="278" y="57"/>
                  </a:moveTo>
                  <a:lnTo>
                    <a:pt x="291" y="102"/>
                  </a:lnTo>
                  <a:lnTo>
                    <a:pt x="301" y="137"/>
                  </a:lnTo>
                  <a:lnTo>
                    <a:pt x="306" y="162"/>
                  </a:lnTo>
                  <a:lnTo>
                    <a:pt x="311" y="203"/>
                  </a:lnTo>
                  <a:lnTo>
                    <a:pt x="313" y="245"/>
                  </a:lnTo>
                  <a:lnTo>
                    <a:pt x="311" y="285"/>
                  </a:lnTo>
                  <a:lnTo>
                    <a:pt x="314" y="315"/>
                  </a:lnTo>
                  <a:lnTo>
                    <a:pt x="319" y="336"/>
                  </a:lnTo>
                  <a:lnTo>
                    <a:pt x="324" y="353"/>
                  </a:lnTo>
                  <a:lnTo>
                    <a:pt x="336" y="374"/>
                  </a:lnTo>
                  <a:lnTo>
                    <a:pt x="351" y="393"/>
                  </a:lnTo>
                  <a:lnTo>
                    <a:pt x="364" y="411"/>
                  </a:lnTo>
                  <a:lnTo>
                    <a:pt x="343" y="411"/>
                  </a:lnTo>
                  <a:lnTo>
                    <a:pt x="326" y="411"/>
                  </a:lnTo>
                  <a:lnTo>
                    <a:pt x="314" y="411"/>
                  </a:lnTo>
                  <a:lnTo>
                    <a:pt x="305" y="408"/>
                  </a:lnTo>
                  <a:lnTo>
                    <a:pt x="293" y="401"/>
                  </a:lnTo>
                  <a:lnTo>
                    <a:pt x="283" y="389"/>
                  </a:lnTo>
                  <a:lnTo>
                    <a:pt x="281" y="381"/>
                  </a:lnTo>
                  <a:lnTo>
                    <a:pt x="273" y="366"/>
                  </a:lnTo>
                  <a:lnTo>
                    <a:pt x="266" y="356"/>
                  </a:lnTo>
                  <a:lnTo>
                    <a:pt x="261" y="348"/>
                  </a:lnTo>
                  <a:lnTo>
                    <a:pt x="258" y="335"/>
                  </a:lnTo>
                  <a:lnTo>
                    <a:pt x="258" y="328"/>
                  </a:lnTo>
                  <a:lnTo>
                    <a:pt x="261" y="320"/>
                  </a:lnTo>
                  <a:lnTo>
                    <a:pt x="266" y="293"/>
                  </a:lnTo>
                  <a:lnTo>
                    <a:pt x="270" y="270"/>
                  </a:lnTo>
                  <a:lnTo>
                    <a:pt x="276" y="246"/>
                  </a:lnTo>
                  <a:lnTo>
                    <a:pt x="280" y="225"/>
                  </a:lnTo>
                  <a:lnTo>
                    <a:pt x="281" y="208"/>
                  </a:lnTo>
                  <a:lnTo>
                    <a:pt x="280" y="177"/>
                  </a:lnTo>
                  <a:lnTo>
                    <a:pt x="271" y="130"/>
                  </a:lnTo>
                  <a:lnTo>
                    <a:pt x="263" y="83"/>
                  </a:lnTo>
                  <a:lnTo>
                    <a:pt x="253" y="64"/>
                  </a:lnTo>
                  <a:lnTo>
                    <a:pt x="243" y="50"/>
                  </a:lnTo>
                  <a:lnTo>
                    <a:pt x="233" y="42"/>
                  </a:lnTo>
                  <a:lnTo>
                    <a:pt x="218" y="32"/>
                  </a:lnTo>
                  <a:lnTo>
                    <a:pt x="211" y="29"/>
                  </a:lnTo>
                  <a:lnTo>
                    <a:pt x="203" y="29"/>
                  </a:lnTo>
                  <a:lnTo>
                    <a:pt x="203" y="32"/>
                  </a:lnTo>
                  <a:lnTo>
                    <a:pt x="198" y="32"/>
                  </a:lnTo>
                  <a:lnTo>
                    <a:pt x="195" y="32"/>
                  </a:lnTo>
                  <a:lnTo>
                    <a:pt x="175" y="49"/>
                  </a:lnTo>
                  <a:lnTo>
                    <a:pt x="161" y="62"/>
                  </a:lnTo>
                  <a:lnTo>
                    <a:pt x="151" y="73"/>
                  </a:lnTo>
                  <a:lnTo>
                    <a:pt x="140" y="92"/>
                  </a:lnTo>
                  <a:lnTo>
                    <a:pt x="136" y="103"/>
                  </a:lnTo>
                  <a:lnTo>
                    <a:pt x="133" y="115"/>
                  </a:lnTo>
                  <a:lnTo>
                    <a:pt x="126" y="158"/>
                  </a:lnTo>
                  <a:lnTo>
                    <a:pt x="123" y="190"/>
                  </a:lnTo>
                  <a:lnTo>
                    <a:pt x="123" y="238"/>
                  </a:lnTo>
                  <a:lnTo>
                    <a:pt x="128" y="286"/>
                  </a:lnTo>
                  <a:lnTo>
                    <a:pt x="126" y="296"/>
                  </a:lnTo>
                  <a:lnTo>
                    <a:pt x="123" y="333"/>
                  </a:lnTo>
                  <a:lnTo>
                    <a:pt x="121" y="341"/>
                  </a:lnTo>
                  <a:lnTo>
                    <a:pt x="116" y="351"/>
                  </a:lnTo>
                  <a:lnTo>
                    <a:pt x="111" y="356"/>
                  </a:lnTo>
                  <a:lnTo>
                    <a:pt x="105" y="360"/>
                  </a:lnTo>
                  <a:lnTo>
                    <a:pt x="101" y="376"/>
                  </a:lnTo>
                  <a:lnTo>
                    <a:pt x="95" y="386"/>
                  </a:lnTo>
                  <a:lnTo>
                    <a:pt x="87" y="394"/>
                  </a:lnTo>
                  <a:lnTo>
                    <a:pt x="72" y="406"/>
                  </a:lnTo>
                  <a:lnTo>
                    <a:pt x="48" y="421"/>
                  </a:lnTo>
                  <a:lnTo>
                    <a:pt x="38" y="433"/>
                  </a:lnTo>
                  <a:lnTo>
                    <a:pt x="32" y="446"/>
                  </a:lnTo>
                  <a:lnTo>
                    <a:pt x="37" y="423"/>
                  </a:lnTo>
                  <a:lnTo>
                    <a:pt x="43" y="408"/>
                  </a:lnTo>
                  <a:lnTo>
                    <a:pt x="55" y="386"/>
                  </a:lnTo>
                  <a:lnTo>
                    <a:pt x="72" y="368"/>
                  </a:lnTo>
                  <a:lnTo>
                    <a:pt x="72" y="363"/>
                  </a:lnTo>
                  <a:lnTo>
                    <a:pt x="72" y="360"/>
                  </a:lnTo>
                  <a:lnTo>
                    <a:pt x="70" y="358"/>
                  </a:lnTo>
                  <a:lnTo>
                    <a:pt x="53" y="373"/>
                  </a:lnTo>
                  <a:lnTo>
                    <a:pt x="28" y="391"/>
                  </a:lnTo>
                  <a:lnTo>
                    <a:pt x="0" y="406"/>
                  </a:lnTo>
                  <a:lnTo>
                    <a:pt x="20" y="383"/>
                  </a:lnTo>
                  <a:lnTo>
                    <a:pt x="33" y="363"/>
                  </a:lnTo>
                  <a:lnTo>
                    <a:pt x="43" y="348"/>
                  </a:lnTo>
                  <a:lnTo>
                    <a:pt x="53" y="323"/>
                  </a:lnTo>
                  <a:lnTo>
                    <a:pt x="60" y="296"/>
                  </a:lnTo>
                  <a:lnTo>
                    <a:pt x="63" y="222"/>
                  </a:lnTo>
                  <a:lnTo>
                    <a:pt x="70" y="167"/>
                  </a:lnTo>
                  <a:lnTo>
                    <a:pt x="80" y="127"/>
                  </a:lnTo>
                  <a:lnTo>
                    <a:pt x="88" y="98"/>
                  </a:lnTo>
                  <a:lnTo>
                    <a:pt x="98" y="77"/>
                  </a:lnTo>
                  <a:lnTo>
                    <a:pt x="115" y="49"/>
                  </a:lnTo>
                  <a:lnTo>
                    <a:pt x="136" y="24"/>
                  </a:lnTo>
                  <a:lnTo>
                    <a:pt x="141" y="22"/>
                  </a:lnTo>
                  <a:lnTo>
                    <a:pt x="146" y="17"/>
                  </a:lnTo>
                  <a:lnTo>
                    <a:pt x="153" y="12"/>
                  </a:lnTo>
                  <a:lnTo>
                    <a:pt x="163" y="10"/>
                  </a:lnTo>
                  <a:lnTo>
                    <a:pt x="175" y="5"/>
                  </a:lnTo>
                  <a:lnTo>
                    <a:pt x="188" y="0"/>
                  </a:lnTo>
                  <a:lnTo>
                    <a:pt x="215" y="5"/>
                  </a:lnTo>
                  <a:lnTo>
                    <a:pt x="235" y="12"/>
                  </a:lnTo>
                  <a:lnTo>
                    <a:pt x="248" y="20"/>
                  </a:lnTo>
                  <a:lnTo>
                    <a:pt x="256" y="27"/>
                  </a:lnTo>
                  <a:lnTo>
                    <a:pt x="270" y="40"/>
                  </a:lnTo>
                  <a:lnTo>
                    <a:pt x="278" y="57"/>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75" name="Freeform 71"/>
            <p:cNvSpPr>
              <a:spLocks/>
            </p:cNvSpPr>
            <p:nvPr/>
          </p:nvSpPr>
          <p:spPr bwMode="auto">
            <a:xfrm>
              <a:off x="1393" y="1154"/>
              <a:ext cx="182" cy="223"/>
            </a:xfrm>
            <a:custGeom>
              <a:avLst/>
              <a:gdLst/>
              <a:ahLst/>
              <a:cxnLst>
                <a:cxn ang="0">
                  <a:pos x="291" y="102"/>
                </a:cxn>
                <a:cxn ang="0">
                  <a:pos x="306" y="162"/>
                </a:cxn>
                <a:cxn ang="0">
                  <a:pos x="313" y="245"/>
                </a:cxn>
                <a:cxn ang="0">
                  <a:pos x="314" y="315"/>
                </a:cxn>
                <a:cxn ang="0">
                  <a:pos x="324" y="353"/>
                </a:cxn>
                <a:cxn ang="0">
                  <a:pos x="351" y="393"/>
                </a:cxn>
                <a:cxn ang="0">
                  <a:pos x="343" y="411"/>
                </a:cxn>
                <a:cxn ang="0">
                  <a:pos x="314" y="411"/>
                </a:cxn>
                <a:cxn ang="0">
                  <a:pos x="293" y="401"/>
                </a:cxn>
                <a:cxn ang="0">
                  <a:pos x="281" y="381"/>
                </a:cxn>
                <a:cxn ang="0">
                  <a:pos x="266" y="356"/>
                </a:cxn>
                <a:cxn ang="0">
                  <a:pos x="258" y="335"/>
                </a:cxn>
                <a:cxn ang="0">
                  <a:pos x="261" y="320"/>
                </a:cxn>
                <a:cxn ang="0">
                  <a:pos x="270" y="270"/>
                </a:cxn>
                <a:cxn ang="0">
                  <a:pos x="280" y="225"/>
                </a:cxn>
                <a:cxn ang="0">
                  <a:pos x="280" y="177"/>
                </a:cxn>
                <a:cxn ang="0">
                  <a:pos x="263" y="83"/>
                </a:cxn>
                <a:cxn ang="0">
                  <a:pos x="243" y="50"/>
                </a:cxn>
                <a:cxn ang="0">
                  <a:pos x="218" y="32"/>
                </a:cxn>
                <a:cxn ang="0">
                  <a:pos x="203" y="29"/>
                </a:cxn>
                <a:cxn ang="0">
                  <a:pos x="198" y="32"/>
                </a:cxn>
                <a:cxn ang="0">
                  <a:pos x="175" y="49"/>
                </a:cxn>
                <a:cxn ang="0">
                  <a:pos x="151" y="73"/>
                </a:cxn>
                <a:cxn ang="0">
                  <a:pos x="136" y="103"/>
                </a:cxn>
                <a:cxn ang="0">
                  <a:pos x="126" y="158"/>
                </a:cxn>
                <a:cxn ang="0">
                  <a:pos x="123" y="238"/>
                </a:cxn>
                <a:cxn ang="0">
                  <a:pos x="126" y="296"/>
                </a:cxn>
                <a:cxn ang="0">
                  <a:pos x="121" y="341"/>
                </a:cxn>
                <a:cxn ang="0">
                  <a:pos x="111" y="356"/>
                </a:cxn>
                <a:cxn ang="0">
                  <a:pos x="101" y="376"/>
                </a:cxn>
                <a:cxn ang="0">
                  <a:pos x="87" y="394"/>
                </a:cxn>
                <a:cxn ang="0">
                  <a:pos x="48" y="421"/>
                </a:cxn>
                <a:cxn ang="0">
                  <a:pos x="32" y="446"/>
                </a:cxn>
                <a:cxn ang="0">
                  <a:pos x="43" y="408"/>
                </a:cxn>
                <a:cxn ang="0">
                  <a:pos x="72" y="368"/>
                </a:cxn>
                <a:cxn ang="0">
                  <a:pos x="72" y="360"/>
                </a:cxn>
                <a:cxn ang="0">
                  <a:pos x="53" y="373"/>
                </a:cxn>
                <a:cxn ang="0">
                  <a:pos x="0" y="406"/>
                </a:cxn>
                <a:cxn ang="0">
                  <a:pos x="33" y="363"/>
                </a:cxn>
                <a:cxn ang="0">
                  <a:pos x="53" y="323"/>
                </a:cxn>
                <a:cxn ang="0">
                  <a:pos x="63" y="222"/>
                </a:cxn>
                <a:cxn ang="0">
                  <a:pos x="80" y="127"/>
                </a:cxn>
                <a:cxn ang="0">
                  <a:pos x="98" y="77"/>
                </a:cxn>
                <a:cxn ang="0">
                  <a:pos x="136" y="24"/>
                </a:cxn>
                <a:cxn ang="0">
                  <a:pos x="146" y="17"/>
                </a:cxn>
                <a:cxn ang="0">
                  <a:pos x="163" y="10"/>
                </a:cxn>
                <a:cxn ang="0">
                  <a:pos x="188" y="0"/>
                </a:cxn>
                <a:cxn ang="0">
                  <a:pos x="235" y="12"/>
                </a:cxn>
                <a:cxn ang="0">
                  <a:pos x="256" y="27"/>
                </a:cxn>
                <a:cxn ang="0">
                  <a:pos x="278" y="57"/>
                </a:cxn>
              </a:cxnLst>
              <a:rect l="0" t="0" r="r" b="b"/>
              <a:pathLst>
                <a:path w="364" h="446">
                  <a:moveTo>
                    <a:pt x="278" y="57"/>
                  </a:moveTo>
                  <a:lnTo>
                    <a:pt x="291" y="102"/>
                  </a:lnTo>
                  <a:lnTo>
                    <a:pt x="301" y="137"/>
                  </a:lnTo>
                  <a:lnTo>
                    <a:pt x="306" y="162"/>
                  </a:lnTo>
                  <a:lnTo>
                    <a:pt x="311" y="203"/>
                  </a:lnTo>
                  <a:lnTo>
                    <a:pt x="313" y="245"/>
                  </a:lnTo>
                  <a:lnTo>
                    <a:pt x="311" y="285"/>
                  </a:lnTo>
                  <a:lnTo>
                    <a:pt x="314" y="315"/>
                  </a:lnTo>
                  <a:lnTo>
                    <a:pt x="319" y="336"/>
                  </a:lnTo>
                  <a:lnTo>
                    <a:pt x="324" y="353"/>
                  </a:lnTo>
                  <a:lnTo>
                    <a:pt x="336" y="374"/>
                  </a:lnTo>
                  <a:lnTo>
                    <a:pt x="351" y="393"/>
                  </a:lnTo>
                  <a:lnTo>
                    <a:pt x="364" y="411"/>
                  </a:lnTo>
                  <a:lnTo>
                    <a:pt x="343" y="411"/>
                  </a:lnTo>
                  <a:lnTo>
                    <a:pt x="326" y="411"/>
                  </a:lnTo>
                  <a:lnTo>
                    <a:pt x="314" y="411"/>
                  </a:lnTo>
                  <a:lnTo>
                    <a:pt x="305" y="408"/>
                  </a:lnTo>
                  <a:lnTo>
                    <a:pt x="293" y="401"/>
                  </a:lnTo>
                  <a:lnTo>
                    <a:pt x="283" y="389"/>
                  </a:lnTo>
                  <a:lnTo>
                    <a:pt x="281" y="381"/>
                  </a:lnTo>
                  <a:lnTo>
                    <a:pt x="273" y="366"/>
                  </a:lnTo>
                  <a:lnTo>
                    <a:pt x="266" y="356"/>
                  </a:lnTo>
                  <a:lnTo>
                    <a:pt x="261" y="348"/>
                  </a:lnTo>
                  <a:lnTo>
                    <a:pt x="258" y="335"/>
                  </a:lnTo>
                  <a:lnTo>
                    <a:pt x="258" y="328"/>
                  </a:lnTo>
                  <a:lnTo>
                    <a:pt x="261" y="320"/>
                  </a:lnTo>
                  <a:lnTo>
                    <a:pt x="266" y="293"/>
                  </a:lnTo>
                  <a:lnTo>
                    <a:pt x="270" y="270"/>
                  </a:lnTo>
                  <a:lnTo>
                    <a:pt x="276" y="246"/>
                  </a:lnTo>
                  <a:lnTo>
                    <a:pt x="280" y="225"/>
                  </a:lnTo>
                  <a:lnTo>
                    <a:pt x="281" y="208"/>
                  </a:lnTo>
                  <a:lnTo>
                    <a:pt x="280" y="177"/>
                  </a:lnTo>
                  <a:lnTo>
                    <a:pt x="271" y="130"/>
                  </a:lnTo>
                  <a:lnTo>
                    <a:pt x="263" y="83"/>
                  </a:lnTo>
                  <a:lnTo>
                    <a:pt x="253" y="64"/>
                  </a:lnTo>
                  <a:lnTo>
                    <a:pt x="243" y="50"/>
                  </a:lnTo>
                  <a:lnTo>
                    <a:pt x="233" y="42"/>
                  </a:lnTo>
                  <a:lnTo>
                    <a:pt x="218" y="32"/>
                  </a:lnTo>
                  <a:lnTo>
                    <a:pt x="211" y="29"/>
                  </a:lnTo>
                  <a:lnTo>
                    <a:pt x="203" y="29"/>
                  </a:lnTo>
                  <a:lnTo>
                    <a:pt x="203" y="32"/>
                  </a:lnTo>
                  <a:lnTo>
                    <a:pt x="198" y="32"/>
                  </a:lnTo>
                  <a:lnTo>
                    <a:pt x="195" y="32"/>
                  </a:lnTo>
                  <a:lnTo>
                    <a:pt x="175" y="49"/>
                  </a:lnTo>
                  <a:lnTo>
                    <a:pt x="161" y="62"/>
                  </a:lnTo>
                  <a:lnTo>
                    <a:pt x="151" y="73"/>
                  </a:lnTo>
                  <a:lnTo>
                    <a:pt x="140" y="92"/>
                  </a:lnTo>
                  <a:lnTo>
                    <a:pt x="136" y="103"/>
                  </a:lnTo>
                  <a:lnTo>
                    <a:pt x="133" y="115"/>
                  </a:lnTo>
                  <a:lnTo>
                    <a:pt x="126" y="158"/>
                  </a:lnTo>
                  <a:lnTo>
                    <a:pt x="123" y="190"/>
                  </a:lnTo>
                  <a:lnTo>
                    <a:pt x="123" y="238"/>
                  </a:lnTo>
                  <a:lnTo>
                    <a:pt x="128" y="286"/>
                  </a:lnTo>
                  <a:lnTo>
                    <a:pt x="126" y="296"/>
                  </a:lnTo>
                  <a:lnTo>
                    <a:pt x="123" y="333"/>
                  </a:lnTo>
                  <a:lnTo>
                    <a:pt x="121" y="341"/>
                  </a:lnTo>
                  <a:lnTo>
                    <a:pt x="116" y="351"/>
                  </a:lnTo>
                  <a:lnTo>
                    <a:pt x="111" y="356"/>
                  </a:lnTo>
                  <a:lnTo>
                    <a:pt x="105" y="360"/>
                  </a:lnTo>
                  <a:lnTo>
                    <a:pt x="101" y="376"/>
                  </a:lnTo>
                  <a:lnTo>
                    <a:pt x="95" y="386"/>
                  </a:lnTo>
                  <a:lnTo>
                    <a:pt x="87" y="394"/>
                  </a:lnTo>
                  <a:lnTo>
                    <a:pt x="72" y="406"/>
                  </a:lnTo>
                  <a:lnTo>
                    <a:pt x="48" y="421"/>
                  </a:lnTo>
                  <a:lnTo>
                    <a:pt x="38" y="433"/>
                  </a:lnTo>
                  <a:lnTo>
                    <a:pt x="32" y="446"/>
                  </a:lnTo>
                  <a:lnTo>
                    <a:pt x="37" y="423"/>
                  </a:lnTo>
                  <a:lnTo>
                    <a:pt x="43" y="408"/>
                  </a:lnTo>
                  <a:lnTo>
                    <a:pt x="55" y="386"/>
                  </a:lnTo>
                  <a:lnTo>
                    <a:pt x="72" y="368"/>
                  </a:lnTo>
                  <a:lnTo>
                    <a:pt x="72" y="363"/>
                  </a:lnTo>
                  <a:lnTo>
                    <a:pt x="72" y="360"/>
                  </a:lnTo>
                  <a:lnTo>
                    <a:pt x="70" y="358"/>
                  </a:lnTo>
                  <a:lnTo>
                    <a:pt x="53" y="373"/>
                  </a:lnTo>
                  <a:lnTo>
                    <a:pt x="28" y="391"/>
                  </a:lnTo>
                  <a:lnTo>
                    <a:pt x="0" y="406"/>
                  </a:lnTo>
                  <a:lnTo>
                    <a:pt x="20" y="383"/>
                  </a:lnTo>
                  <a:lnTo>
                    <a:pt x="33" y="363"/>
                  </a:lnTo>
                  <a:lnTo>
                    <a:pt x="43" y="348"/>
                  </a:lnTo>
                  <a:lnTo>
                    <a:pt x="53" y="323"/>
                  </a:lnTo>
                  <a:lnTo>
                    <a:pt x="60" y="296"/>
                  </a:lnTo>
                  <a:lnTo>
                    <a:pt x="63" y="222"/>
                  </a:lnTo>
                  <a:lnTo>
                    <a:pt x="70" y="167"/>
                  </a:lnTo>
                  <a:lnTo>
                    <a:pt x="80" y="127"/>
                  </a:lnTo>
                  <a:lnTo>
                    <a:pt x="88" y="98"/>
                  </a:lnTo>
                  <a:lnTo>
                    <a:pt x="98" y="77"/>
                  </a:lnTo>
                  <a:lnTo>
                    <a:pt x="115" y="49"/>
                  </a:lnTo>
                  <a:lnTo>
                    <a:pt x="136" y="24"/>
                  </a:lnTo>
                  <a:lnTo>
                    <a:pt x="141" y="22"/>
                  </a:lnTo>
                  <a:lnTo>
                    <a:pt x="146" y="17"/>
                  </a:lnTo>
                  <a:lnTo>
                    <a:pt x="153" y="12"/>
                  </a:lnTo>
                  <a:lnTo>
                    <a:pt x="163" y="10"/>
                  </a:lnTo>
                  <a:lnTo>
                    <a:pt x="175" y="5"/>
                  </a:lnTo>
                  <a:lnTo>
                    <a:pt x="188" y="0"/>
                  </a:lnTo>
                  <a:lnTo>
                    <a:pt x="215" y="5"/>
                  </a:lnTo>
                  <a:lnTo>
                    <a:pt x="235" y="12"/>
                  </a:lnTo>
                  <a:lnTo>
                    <a:pt x="248" y="20"/>
                  </a:lnTo>
                  <a:lnTo>
                    <a:pt x="256" y="27"/>
                  </a:lnTo>
                  <a:lnTo>
                    <a:pt x="270" y="40"/>
                  </a:lnTo>
                  <a:lnTo>
                    <a:pt x="278" y="57"/>
                  </a:lnTo>
                  <a:close/>
                </a:path>
              </a:pathLst>
            </a:custGeom>
            <a:solidFill>
              <a:srgbClr val="800000"/>
            </a:solidFill>
            <a:ln w="3175">
              <a:solidFill>
                <a:srgbClr val="7F3200"/>
              </a:solidFill>
              <a:prstDash val="solid"/>
              <a:round/>
              <a:headEnd/>
              <a:tailEnd/>
            </a:ln>
          </p:spPr>
          <p:txBody>
            <a:bodyPr/>
            <a:lstStyle/>
            <a:p>
              <a:pPr>
                <a:defRPr/>
              </a:pPr>
              <a:endParaRPr lang="en-US">
                <a:solidFill>
                  <a:prstClr val="black"/>
                </a:solidFill>
                <a:latin typeface="Calibri"/>
              </a:endParaRPr>
            </a:p>
          </p:txBody>
        </p:sp>
        <p:sp>
          <p:nvSpPr>
            <p:cNvPr id="76" name="Freeform 72"/>
            <p:cNvSpPr>
              <a:spLocks/>
            </p:cNvSpPr>
            <p:nvPr/>
          </p:nvSpPr>
          <p:spPr bwMode="auto">
            <a:xfrm>
              <a:off x="1457" y="1258"/>
              <a:ext cx="71" cy="62"/>
            </a:xfrm>
            <a:custGeom>
              <a:avLst/>
              <a:gdLst/>
              <a:ahLst/>
              <a:cxnLst>
                <a:cxn ang="0">
                  <a:pos x="137" y="15"/>
                </a:cxn>
                <a:cxn ang="0">
                  <a:pos x="142" y="15"/>
                </a:cxn>
                <a:cxn ang="0">
                  <a:pos x="138" y="43"/>
                </a:cxn>
                <a:cxn ang="0">
                  <a:pos x="132" y="62"/>
                </a:cxn>
                <a:cxn ang="0">
                  <a:pos x="120" y="88"/>
                </a:cxn>
                <a:cxn ang="0">
                  <a:pos x="105" y="115"/>
                </a:cxn>
                <a:cxn ang="0">
                  <a:pos x="98" y="122"/>
                </a:cxn>
                <a:cxn ang="0">
                  <a:pos x="92" y="123"/>
                </a:cxn>
                <a:cxn ang="0">
                  <a:pos x="82" y="125"/>
                </a:cxn>
                <a:cxn ang="0">
                  <a:pos x="72" y="123"/>
                </a:cxn>
                <a:cxn ang="0">
                  <a:pos x="62" y="115"/>
                </a:cxn>
                <a:cxn ang="0">
                  <a:pos x="47" y="100"/>
                </a:cxn>
                <a:cxn ang="0">
                  <a:pos x="28" y="72"/>
                </a:cxn>
                <a:cxn ang="0">
                  <a:pos x="10" y="45"/>
                </a:cxn>
                <a:cxn ang="0">
                  <a:pos x="3" y="28"/>
                </a:cxn>
                <a:cxn ang="0">
                  <a:pos x="0" y="20"/>
                </a:cxn>
                <a:cxn ang="0">
                  <a:pos x="0" y="10"/>
                </a:cxn>
                <a:cxn ang="0">
                  <a:pos x="3" y="7"/>
                </a:cxn>
                <a:cxn ang="0">
                  <a:pos x="10" y="7"/>
                </a:cxn>
                <a:cxn ang="0">
                  <a:pos x="17" y="12"/>
                </a:cxn>
                <a:cxn ang="0">
                  <a:pos x="23" y="18"/>
                </a:cxn>
                <a:cxn ang="0">
                  <a:pos x="30" y="22"/>
                </a:cxn>
                <a:cxn ang="0">
                  <a:pos x="40" y="27"/>
                </a:cxn>
                <a:cxn ang="0">
                  <a:pos x="45" y="25"/>
                </a:cxn>
                <a:cxn ang="0">
                  <a:pos x="50" y="22"/>
                </a:cxn>
                <a:cxn ang="0">
                  <a:pos x="57" y="20"/>
                </a:cxn>
                <a:cxn ang="0">
                  <a:pos x="67" y="14"/>
                </a:cxn>
                <a:cxn ang="0">
                  <a:pos x="80" y="4"/>
                </a:cxn>
                <a:cxn ang="0">
                  <a:pos x="87" y="0"/>
                </a:cxn>
                <a:cxn ang="0">
                  <a:pos x="97" y="2"/>
                </a:cxn>
                <a:cxn ang="0">
                  <a:pos x="107" y="7"/>
                </a:cxn>
                <a:cxn ang="0">
                  <a:pos x="113" y="14"/>
                </a:cxn>
                <a:cxn ang="0">
                  <a:pos x="118" y="18"/>
                </a:cxn>
                <a:cxn ang="0">
                  <a:pos x="127" y="20"/>
                </a:cxn>
                <a:cxn ang="0">
                  <a:pos x="132" y="18"/>
                </a:cxn>
                <a:cxn ang="0">
                  <a:pos x="137" y="15"/>
                </a:cxn>
              </a:cxnLst>
              <a:rect l="0" t="0" r="r" b="b"/>
              <a:pathLst>
                <a:path w="142" h="125">
                  <a:moveTo>
                    <a:pt x="137" y="15"/>
                  </a:moveTo>
                  <a:lnTo>
                    <a:pt x="142" y="15"/>
                  </a:lnTo>
                  <a:lnTo>
                    <a:pt x="138" y="43"/>
                  </a:lnTo>
                  <a:lnTo>
                    <a:pt x="132" y="62"/>
                  </a:lnTo>
                  <a:lnTo>
                    <a:pt x="120" y="88"/>
                  </a:lnTo>
                  <a:lnTo>
                    <a:pt x="105" y="115"/>
                  </a:lnTo>
                  <a:lnTo>
                    <a:pt x="98" y="122"/>
                  </a:lnTo>
                  <a:lnTo>
                    <a:pt x="92" y="123"/>
                  </a:lnTo>
                  <a:lnTo>
                    <a:pt x="82" y="125"/>
                  </a:lnTo>
                  <a:lnTo>
                    <a:pt x="72" y="123"/>
                  </a:lnTo>
                  <a:lnTo>
                    <a:pt x="62" y="115"/>
                  </a:lnTo>
                  <a:lnTo>
                    <a:pt x="47" y="100"/>
                  </a:lnTo>
                  <a:lnTo>
                    <a:pt x="28" y="72"/>
                  </a:lnTo>
                  <a:lnTo>
                    <a:pt x="10" y="45"/>
                  </a:lnTo>
                  <a:lnTo>
                    <a:pt x="3" y="28"/>
                  </a:lnTo>
                  <a:lnTo>
                    <a:pt x="0" y="20"/>
                  </a:lnTo>
                  <a:lnTo>
                    <a:pt x="0" y="10"/>
                  </a:lnTo>
                  <a:lnTo>
                    <a:pt x="3" y="7"/>
                  </a:lnTo>
                  <a:lnTo>
                    <a:pt x="10" y="7"/>
                  </a:lnTo>
                  <a:lnTo>
                    <a:pt x="17" y="12"/>
                  </a:lnTo>
                  <a:lnTo>
                    <a:pt x="23" y="18"/>
                  </a:lnTo>
                  <a:lnTo>
                    <a:pt x="30" y="22"/>
                  </a:lnTo>
                  <a:lnTo>
                    <a:pt x="40" y="27"/>
                  </a:lnTo>
                  <a:lnTo>
                    <a:pt x="45" y="25"/>
                  </a:lnTo>
                  <a:lnTo>
                    <a:pt x="50" y="22"/>
                  </a:lnTo>
                  <a:lnTo>
                    <a:pt x="57" y="20"/>
                  </a:lnTo>
                  <a:lnTo>
                    <a:pt x="67" y="14"/>
                  </a:lnTo>
                  <a:lnTo>
                    <a:pt x="80" y="4"/>
                  </a:lnTo>
                  <a:lnTo>
                    <a:pt x="87" y="0"/>
                  </a:lnTo>
                  <a:lnTo>
                    <a:pt x="97" y="2"/>
                  </a:lnTo>
                  <a:lnTo>
                    <a:pt x="107" y="7"/>
                  </a:lnTo>
                  <a:lnTo>
                    <a:pt x="113" y="14"/>
                  </a:lnTo>
                  <a:lnTo>
                    <a:pt x="118" y="18"/>
                  </a:lnTo>
                  <a:lnTo>
                    <a:pt x="127" y="20"/>
                  </a:lnTo>
                  <a:lnTo>
                    <a:pt x="132" y="18"/>
                  </a:lnTo>
                  <a:lnTo>
                    <a:pt x="137" y="15"/>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77" name="Freeform 73"/>
            <p:cNvSpPr>
              <a:spLocks/>
            </p:cNvSpPr>
            <p:nvPr/>
          </p:nvSpPr>
          <p:spPr bwMode="auto">
            <a:xfrm>
              <a:off x="1457" y="1258"/>
              <a:ext cx="71" cy="62"/>
            </a:xfrm>
            <a:custGeom>
              <a:avLst/>
              <a:gdLst/>
              <a:ahLst/>
              <a:cxnLst>
                <a:cxn ang="0">
                  <a:pos x="137" y="15"/>
                </a:cxn>
                <a:cxn ang="0">
                  <a:pos x="142" y="15"/>
                </a:cxn>
                <a:cxn ang="0">
                  <a:pos x="138" y="43"/>
                </a:cxn>
                <a:cxn ang="0">
                  <a:pos x="132" y="62"/>
                </a:cxn>
                <a:cxn ang="0">
                  <a:pos x="120" y="88"/>
                </a:cxn>
                <a:cxn ang="0">
                  <a:pos x="105" y="115"/>
                </a:cxn>
                <a:cxn ang="0">
                  <a:pos x="98" y="122"/>
                </a:cxn>
                <a:cxn ang="0">
                  <a:pos x="92" y="123"/>
                </a:cxn>
                <a:cxn ang="0">
                  <a:pos x="82" y="125"/>
                </a:cxn>
                <a:cxn ang="0">
                  <a:pos x="72" y="123"/>
                </a:cxn>
                <a:cxn ang="0">
                  <a:pos x="62" y="115"/>
                </a:cxn>
                <a:cxn ang="0">
                  <a:pos x="47" y="100"/>
                </a:cxn>
                <a:cxn ang="0">
                  <a:pos x="28" y="72"/>
                </a:cxn>
                <a:cxn ang="0">
                  <a:pos x="10" y="45"/>
                </a:cxn>
                <a:cxn ang="0">
                  <a:pos x="3" y="28"/>
                </a:cxn>
                <a:cxn ang="0">
                  <a:pos x="0" y="20"/>
                </a:cxn>
                <a:cxn ang="0">
                  <a:pos x="0" y="10"/>
                </a:cxn>
                <a:cxn ang="0">
                  <a:pos x="3" y="7"/>
                </a:cxn>
                <a:cxn ang="0">
                  <a:pos x="10" y="7"/>
                </a:cxn>
                <a:cxn ang="0">
                  <a:pos x="17" y="12"/>
                </a:cxn>
                <a:cxn ang="0">
                  <a:pos x="23" y="18"/>
                </a:cxn>
                <a:cxn ang="0">
                  <a:pos x="30" y="22"/>
                </a:cxn>
                <a:cxn ang="0">
                  <a:pos x="40" y="27"/>
                </a:cxn>
                <a:cxn ang="0">
                  <a:pos x="45" y="25"/>
                </a:cxn>
                <a:cxn ang="0">
                  <a:pos x="50" y="22"/>
                </a:cxn>
                <a:cxn ang="0">
                  <a:pos x="57" y="20"/>
                </a:cxn>
                <a:cxn ang="0">
                  <a:pos x="67" y="14"/>
                </a:cxn>
                <a:cxn ang="0">
                  <a:pos x="80" y="4"/>
                </a:cxn>
                <a:cxn ang="0">
                  <a:pos x="87" y="0"/>
                </a:cxn>
                <a:cxn ang="0">
                  <a:pos x="97" y="2"/>
                </a:cxn>
                <a:cxn ang="0">
                  <a:pos x="107" y="7"/>
                </a:cxn>
                <a:cxn ang="0">
                  <a:pos x="113" y="14"/>
                </a:cxn>
                <a:cxn ang="0">
                  <a:pos x="118" y="18"/>
                </a:cxn>
                <a:cxn ang="0">
                  <a:pos x="127" y="20"/>
                </a:cxn>
                <a:cxn ang="0">
                  <a:pos x="132" y="18"/>
                </a:cxn>
                <a:cxn ang="0">
                  <a:pos x="137" y="15"/>
                </a:cxn>
              </a:cxnLst>
              <a:rect l="0" t="0" r="r" b="b"/>
              <a:pathLst>
                <a:path w="142" h="125">
                  <a:moveTo>
                    <a:pt x="137" y="15"/>
                  </a:moveTo>
                  <a:lnTo>
                    <a:pt x="142" y="15"/>
                  </a:lnTo>
                  <a:lnTo>
                    <a:pt x="138" y="43"/>
                  </a:lnTo>
                  <a:lnTo>
                    <a:pt x="132" y="62"/>
                  </a:lnTo>
                  <a:lnTo>
                    <a:pt x="120" y="88"/>
                  </a:lnTo>
                  <a:lnTo>
                    <a:pt x="105" y="115"/>
                  </a:lnTo>
                  <a:lnTo>
                    <a:pt x="98" y="122"/>
                  </a:lnTo>
                  <a:lnTo>
                    <a:pt x="92" y="123"/>
                  </a:lnTo>
                  <a:lnTo>
                    <a:pt x="82" y="125"/>
                  </a:lnTo>
                  <a:lnTo>
                    <a:pt x="72" y="123"/>
                  </a:lnTo>
                  <a:lnTo>
                    <a:pt x="62" y="115"/>
                  </a:lnTo>
                  <a:lnTo>
                    <a:pt x="47" y="100"/>
                  </a:lnTo>
                  <a:lnTo>
                    <a:pt x="28" y="72"/>
                  </a:lnTo>
                  <a:lnTo>
                    <a:pt x="10" y="45"/>
                  </a:lnTo>
                  <a:lnTo>
                    <a:pt x="3" y="28"/>
                  </a:lnTo>
                  <a:lnTo>
                    <a:pt x="0" y="20"/>
                  </a:lnTo>
                  <a:lnTo>
                    <a:pt x="0" y="10"/>
                  </a:lnTo>
                  <a:lnTo>
                    <a:pt x="3" y="7"/>
                  </a:lnTo>
                  <a:lnTo>
                    <a:pt x="10" y="7"/>
                  </a:lnTo>
                  <a:lnTo>
                    <a:pt x="17" y="12"/>
                  </a:lnTo>
                  <a:lnTo>
                    <a:pt x="23" y="18"/>
                  </a:lnTo>
                  <a:lnTo>
                    <a:pt x="30" y="22"/>
                  </a:lnTo>
                  <a:lnTo>
                    <a:pt x="40" y="27"/>
                  </a:lnTo>
                  <a:lnTo>
                    <a:pt x="45" y="25"/>
                  </a:lnTo>
                  <a:lnTo>
                    <a:pt x="50" y="22"/>
                  </a:lnTo>
                  <a:lnTo>
                    <a:pt x="57" y="20"/>
                  </a:lnTo>
                  <a:lnTo>
                    <a:pt x="67" y="14"/>
                  </a:lnTo>
                  <a:lnTo>
                    <a:pt x="80" y="4"/>
                  </a:lnTo>
                  <a:lnTo>
                    <a:pt x="87" y="0"/>
                  </a:lnTo>
                  <a:lnTo>
                    <a:pt x="97" y="2"/>
                  </a:lnTo>
                  <a:lnTo>
                    <a:pt x="107" y="7"/>
                  </a:lnTo>
                  <a:lnTo>
                    <a:pt x="113" y="14"/>
                  </a:lnTo>
                  <a:lnTo>
                    <a:pt x="118" y="18"/>
                  </a:lnTo>
                  <a:lnTo>
                    <a:pt x="127" y="20"/>
                  </a:lnTo>
                  <a:lnTo>
                    <a:pt x="132" y="18"/>
                  </a:lnTo>
                  <a:lnTo>
                    <a:pt x="137" y="15"/>
                  </a:lnTo>
                  <a:close/>
                </a:path>
              </a:pathLst>
            </a:custGeom>
            <a:solidFill>
              <a:schemeClr val="accent2"/>
            </a:solidFill>
            <a:ln w="3175">
              <a:solidFill>
                <a:srgbClr val="7F3200"/>
              </a:solidFill>
              <a:prstDash val="solid"/>
              <a:round/>
              <a:headEnd/>
              <a:tailEnd/>
            </a:ln>
          </p:spPr>
          <p:txBody>
            <a:bodyPr/>
            <a:lstStyle/>
            <a:p>
              <a:pPr>
                <a:defRPr/>
              </a:pPr>
              <a:endParaRPr lang="en-US">
                <a:solidFill>
                  <a:prstClr val="black"/>
                </a:solidFill>
                <a:latin typeface="Calibri"/>
              </a:endParaRPr>
            </a:p>
          </p:txBody>
        </p:sp>
        <p:sp>
          <p:nvSpPr>
            <p:cNvPr id="78" name="Freeform 74"/>
            <p:cNvSpPr>
              <a:spLocks/>
            </p:cNvSpPr>
            <p:nvPr/>
          </p:nvSpPr>
          <p:spPr bwMode="auto">
            <a:xfrm>
              <a:off x="1460" y="1172"/>
              <a:ext cx="65" cy="94"/>
            </a:xfrm>
            <a:custGeom>
              <a:avLst/>
              <a:gdLst/>
              <a:ahLst/>
              <a:cxnLst>
                <a:cxn ang="0">
                  <a:pos x="128" y="75"/>
                </a:cxn>
                <a:cxn ang="0">
                  <a:pos x="130" y="85"/>
                </a:cxn>
                <a:cxn ang="0">
                  <a:pos x="130" y="95"/>
                </a:cxn>
                <a:cxn ang="0">
                  <a:pos x="126" y="90"/>
                </a:cxn>
                <a:cxn ang="0">
                  <a:pos x="121" y="86"/>
                </a:cxn>
                <a:cxn ang="0">
                  <a:pos x="115" y="83"/>
                </a:cxn>
                <a:cxn ang="0">
                  <a:pos x="106" y="86"/>
                </a:cxn>
                <a:cxn ang="0">
                  <a:pos x="93" y="88"/>
                </a:cxn>
                <a:cxn ang="0">
                  <a:pos x="88" y="91"/>
                </a:cxn>
                <a:cxn ang="0">
                  <a:pos x="83" y="98"/>
                </a:cxn>
                <a:cxn ang="0">
                  <a:pos x="83" y="106"/>
                </a:cxn>
                <a:cxn ang="0">
                  <a:pos x="85" y="121"/>
                </a:cxn>
                <a:cxn ang="0">
                  <a:pos x="88" y="143"/>
                </a:cxn>
                <a:cxn ang="0">
                  <a:pos x="90" y="153"/>
                </a:cxn>
                <a:cxn ang="0">
                  <a:pos x="90" y="163"/>
                </a:cxn>
                <a:cxn ang="0">
                  <a:pos x="85" y="168"/>
                </a:cxn>
                <a:cxn ang="0">
                  <a:pos x="80" y="170"/>
                </a:cxn>
                <a:cxn ang="0">
                  <a:pos x="73" y="168"/>
                </a:cxn>
                <a:cxn ang="0">
                  <a:pos x="66" y="161"/>
                </a:cxn>
                <a:cxn ang="0">
                  <a:pos x="63" y="163"/>
                </a:cxn>
                <a:cxn ang="0">
                  <a:pos x="63" y="168"/>
                </a:cxn>
                <a:cxn ang="0">
                  <a:pos x="63" y="173"/>
                </a:cxn>
                <a:cxn ang="0">
                  <a:pos x="58" y="180"/>
                </a:cxn>
                <a:cxn ang="0">
                  <a:pos x="45" y="185"/>
                </a:cxn>
                <a:cxn ang="0">
                  <a:pos x="33" y="188"/>
                </a:cxn>
                <a:cxn ang="0">
                  <a:pos x="23" y="186"/>
                </a:cxn>
                <a:cxn ang="0">
                  <a:pos x="18" y="181"/>
                </a:cxn>
                <a:cxn ang="0">
                  <a:pos x="3" y="166"/>
                </a:cxn>
                <a:cxn ang="0">
                  <a:pos x="0" y="146"/>
                </a:cxn>
                <a:cxn ang="0">
                  <a:pos x="0" y="128"/>
                </a:cxn>
                <a:cxn ang="0">
                  <a:pos x="1" y="98"/>
                </a:cxn>
                <a:cxn ang="0">
                  <a:pos x="6" y="75"/>
                </a:cxn>
                <a:cxn ang="0">
                  <a:pos x="13" y="60"/>
                </a:cxn>
                <a:cxn ang="0">
                  <a:pos x="25" y="38"/>
                </a:cxn>
                <a:cxn ang="0">
                  <a:pos x="41" y="20"/>
                </a:cxn>
                <a:cxn ang="0">
                  <a:pos x="68" y="0"/>
                </a:cxn>
                <a:cxn ang="0">
                  <a:pos x="80" y="2"/>
                </a:cxn>
                <a:cxn ang="0">
                  <a:pos x="90" y="7"/>
                </a:cxn>
                <a:cxn ang="0">
                  <a:pos x="103" y="20"/>
                </a:cxn>
                <a:cxn ang="0">
                  <a:pos x="111" y="33"/>
                </a:cxn>
                <a:cxn ang="0">
                  <a:pos x="121" y="53"/>
                </a:cxn>
                <a:cxn ang="0">
                  <a:pos x="128" y="75"/>
                </a:cxn>
              </a:cxnLst>
              <a:rect l="0" t="0" r="r" b="b"/>
              <a:pathLst>
                <a:path w="130" h="188">
                  <a:moveTo>
                    <a:pt x="128" y="75"/>
                  </a:moveTo>
                  <a:lnTo>
                    <a:pt x="130" y="85"/>
                  </a:lnTo>
                  <a:lnTo>
                    <a:pt x="130" y="95"/>
                  </a:lnTo>
                  <a:lnTo>
                    <a:pt x="126" y="90"/>
                  </a:lnTo>
                  <a:lnTo>
                    <a:pt x="121" y="86"/>
                  </a:lnTo>
                  <a:lnTo>
                    <a:pt x="115" y="83"/>
                  </a:lnTo>
                  <a:lnTo>
                    <a:pt x="106" y="86"/>
                  </a:lnTo>
                  <a:lnTo>
                    <a:pt x="93" y="88"/>
                  </a:lnTo>
                  <a:lnTo>
                    <a:pt x="88" y="91"/>
                  </a:lnTo>
                  <a:lnTo>
                    <a:pt x="83" y="98"/>
                  </a:lnTo>
                  <a:lnTo>
                    <a:pt x="83" y="106"/>
                  </a:lnTo>
                  <a:lnTo>
                    <a:pt x="85" y="121"/>
                  </a:lnTo>
                  <a:lnTo>
                    <a:pt x="88" y="143"/>
                  </a:lnTo>
                  <a:lnTo>
                    <a:pt x="90" y="153"/>
                  </a:lnTo>
                  <a:lnTo>
                    <a:pt x="90" y="163"/>
                  </a:lnTo>
                  <a:lnTo>
                    <a:pt x="85" y="168"/>
                  </a:lnTo>
                  <a:lnTo>
                    <a:pt x="80" y="170"/>
                  </a:lnTo>
                  <a:lnTo>
                    <a:pt x="73" y="168"/>
                  </a:lnTo>
                  <a:lnTo>
                    <a:pt x="66" y="161"/>
                  </a:lnTo>
                  <a:lnTo>
                    <a:pt x="63" y="163"/>
                  </a:lnTo>
                  <a:lnTo>
                    <a:pt x="63" y="168"/>
                  </a:lnTo>
                  <a:lnTo>
                    <a:pt x="63" y="173"/>
                  </a:lnTo>
                  <a:lnTo>
                    <a:pt x="58" y="180"/>
                  </a:lnTo>
                  <a:lnTo>
                    <a:pt x="45" y="185"/>
                  </a:lnTo>
                  <a:lnTo>
                    <a:pt x="33" y="188"/>
                  </a:lnTo>
                  <a:lnTo>
                    <a:pt x="23" y="186"/>
                  </a:lnTo>
                  <a:lnTo>
                    <a:pt x="18" y="181"/>
                  </a:lnTo>
                  <a:lnTo>
                    <a:pt x="3" y="166"/>
                  </a:lnTo>
                  <a:lnTo>
                    <a:pt x="0" y="146"/>
                  </a:lnTo>
                  <a:lnTo>
                    <a:pt x="0" y="128"/>
                  </a:lnTo>
                  <a:lnTo>
                    <a:pt x="1" y="98"/>
                  </a:lnTo>
                  <a:lnTo>
                    <a:pt x="6" y="75"/>
                  </a:lnTo>
                  <a:lnTo>
                    <a:pt x="13" y="60"/>
                  </a:lnTo>
                  <a:lnTo>
                    <a:pt x="25" y="38"/>
                  </a:lnTo>
                  <a:lnTo>
                    <a:pt x="41" y="20"/>
                  </a:lnTo>
                  <a:lnTo>
                    <a:pt x="68" y="0"/>
                  </a:lnTo>
                  <a:lnTo>
                    <a:pt x="80" y="2"/>
                  </a:lnTo>
                  <a:lnTo>
                    <a:pt x="90" y="7"/>
                  </a:lnTo>
                  <a:lnTo>
                    <a:pt x="103" y="20"/>
                  </a:lnTo>
                  <a:lnTo>
                    <a:pt x="111" y="33"/>
                  </a:lnTo>
                  <a:lnTo>
                    <a:pt x="121" y="53"/>
                  </a:lnTo>
                  <a:lnTo>
                    <a:pt x="128" y="75"/>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79" name="Freeform 75"/>
            <p:cNvSpPr>
              <a:spLocks/>
            </p:cNvSpPr>
            <p:nvPr/>
          </p:nvSpPr>
          <p:spPr bwMode="auto">
            <a:xfrm>
              <a:off x="1460" y="1172"/>
              <a:ext cx="65" cy="94"/>
            </a:xfrm>
            <a:custGeom>
              <a:avLst/>
              <a:gdLst/>
              <a:ahLst/>
              <a:cxnLst>
                <a:cxn ang="0">
                  <a:pos x="128" y="75"/>
                </a:cxn>
                <a:cxn ang="0">
                  <a:pos x="130" y="85"/>
                </a:cxn>
                <a:cxn ang="0">
                  <a:pos x="130" y="95"/>
                </a:cxn>
                <a:cxn ang="0">
                  <a:pos x="126" y="90"/>
                </a:cxn>
                <a:cxn ang="0">
                  <a:pos x="121" y="86"/>
                </a:cxn>
                <a:cxn ang="0">
                  <a:pos x="115" y="83"/>
                </a:cxn>
                <a:cxn ang="0">
                  <a:pos x="106" y="86"/>
                </a:cxn>
                <a:cxn ang="0">
                  <a:pos x="93" y="88"/>
                </a:cxn>
                <a:cxn ang="0">
                  <a:pos x="88" y="91"/>
                </a:cxn>
                <a:cxn ang="0">
                  <a:pos x="83" y="98"/>
                </a:cxn>
                <a:cxn ang="0">
                  <a:pos x="83" y="106"/>
                </a:cxn>
                <a:cxn ang="0">
                  <a:pos x="85" y="121"/>
                </a:cxn>
                <a:cxn ang="0">
                  <a:pos x="88" y="143"/>
                </a:cxn>
                <a:cxn ang="0">
                  <a:pos x="90" y="153"/>
                </a:cxn>
                <a:cxn ang="0">
                  <a:pos x="90" y="163"/>
                </a:cxn>
                <a:cxn ang="0">
                  <a:pos x="85" y="168"/>
                </a:cxn>
                <a:cxn ang="0">
                  <a:pos x="80" y="170"/>
                </a:cxn>
                <a:cxn ang="0">
                  <a:pos x="73" y="168"/>
                </a:cxn>
                <a:cxn ang="0">
                  <a:pos x="66" y="161"/>
                </a:cxn>
                <a:cxn ang="0">
                  <a:pos x="63" y="163"/>
                </a:cxn>
                <a:cxn ang="0">
                  <a:pos x="63" y="168"/>
                </a:cxn>
                <a:cxn ang="0">
                  <a:pos x="63" y="173"/>
                </a:cxn>
                <a:cxn ang="0">
                  <a:pos x="58" y="180"/>
                </a:cxn>
                <a:cxn ang="0">
                  <a:pos x="45" y="185"/>
                </a:cxn>
                <a:cxn ang="0">
                  <a:pos x="33" y="188"/>
                </a:cxn>
                <a:cxn ang="0">
                  <a:pos x="23" y="186"/>
                </a:cxn>
                <a:cxn ang="0">
                  <a:pos x="18" y="181"/>
                </a:cxn>
                <a:cxn ang="0">
                  <a:pos x="3" y="166"/>
                </a:cxn>
                <a:cxn ang="0">
                  <a:pos x="0" y="146"/>
                </a:cxn>
                <a:cxn ang="0">
                  <a:pos x="0" y="128"/>
                </a:cxn>
                <a:cxn ang="0">
                  <a:pos x="1" y="98"/>
                </a:cxn>
                <a:cxn ang="0">
                  <a:pos x="6" y="75"/>
                </a:cxn>
                <a:cxn ang="0">
                  <a:pos x="13" y="60"/>
                </a:cxn>
                <a:cxn ang="0">
                  <a:pos x="25" y="38"/>
                </a:cxn>
                <a:cxn ang="0">
                  <a:pos x="41" y="20"/>
                </a:cxn>
                <a:cxn ang="0">
                  <a:pos x="68" y="0"/>
                </a:cxn>
                <a:cxn ang="0">
                  <a:pos x="80" y="2"/>
                </a:cxn>
                <a:cxn ang="0">
                  <a:pos x="90" y="7"/>
                </a:cxn>
                <a:cxn ang="0">
                  <a:pos x="103" y="20"/>
                </a:cxn>
                <a:cxn ang="0">
                  <a:pos x="111" y="33"/>
                </a:cxn>
                <a:cxn ang="0">
                  <a:pos x="121" y="53"/>
                </a:cxn>
                <a:cxn ang="0">
                  <a:pos x="128" y="75"/>
                </a:cxn>
              </a:cxnLst>
              <a:rect l="0" t="0" r="r" b="b"/>
              <a:pathLst>
                <a:path w="130" h="188">
                  <a:moveTo>
                    <a:pt x="128" y="75"/>
                  </a:moveTo>
                  <a:lnTo>
                    <a:pt x="130" y="85"/>
                  </a:lnTo>
                  <a:lnTo>
                    <a:pt x="130" y="95"/>
                  </a:lnTo>
                  <a:lnTo>
                    <a:pt x="126" y="90"/>
                  </a:lnTo>
                  <a:lnTo>
                    <a:pt x="121" y="86"/>
                  </a:lnTo>
                  <a:lnTo>
                    <a:pt x="115" y="83"/>
                  </a:lnTo>
                  <a:lnTo>
                    <a:pt x="106" y="86"/>
                  </a:lnTo>
                  <a:lnTo>
                    <a:pt x="93" y="88"/>
                  </a:lnTo>
                  <a:lnTo>
                    <a:pt x="88" y="91"/>
                  </a:lnTo>
                  <a:lnTo>
                    <a:pt x="83" y="98"/>
                  </a:lnTo>
                  <a:lnTo>
                    <a:pt x="83" y="106"/>
                  </a:lnTo>
                  <a:lnTo>
                    <a:pt x="85" y="121"/>
                  </a:lnTo>
                  <a:lnTo>
                    <a:pt x="88" y="143"/>
                  </a:lnTo>
                  <a:lnTo>
                    <a:pt x="90" y="153"/>
                  </a:lnTo>
                  <a:lnTo>
                    <a:pt x="90" y="163"/>
                  </a:lnTo>
                  <a:lnTo>
                    <a:pt x="85" y="168"/>
                  </a:lnTo>
                  <a:lnTo>
                    <a:pt x="80" y="170"/>
                  </a:lnTo>
                  <a:lnTo>
                    <a:pt x="73" y="168"/>
                  </a:lnTo>
                  <a:lnTo>
                    <a:pt x="66" y="161"/>
                  </a:lnTo>
                  <a:lnTo>
                    <a:pt x="63" y="163"/>
                  </a:lnTo>
                  <a:lnTo>
                    <a:pt x="63" y="168"/>
                  </a:lnTo>
                  <a:lnTo>
                    <a:pt x="63" y="173"/>
                  </a:lnTo>
                  <a:lnTo>
                    <a:pt x="58" y="180"/>
                  </a:lnTo>
                  <a:lnTo>
                    <a:pt x="45" y="185"/>
                  </a:lnTo>
                  <a:lnTo>
                    <a:pt x="33" y="188"/>
                  </a:lnTo>
                  <a:lnTo>
                    <a:pt x="23" y="186"/>
                  </a:lnTo>
                  <a:lnTo>
                    <a:pt x="18" y="181"/>
                  </a:lnTo>
                  <a:lnTo>
                    <a:pt x="3" y="166"/>
                  </a:lnTo>
                  <a:lnTo>
                    <a:pt x="0" y="146"/>
                  </a:lnTo>
                  <a:lnTo>
                    <a:pt x="0" y="128"/>
                  </a:lnTo>
                  <a:lnTo>
                    <a:pt x="1" y="98"/>
                  </a:lnTo>
                  <a:lnTo>
                    <a:pt x="6" y="75"/>
                  </a:lnTo>
                  <a:lnTo>
                    <a:pt x="13" y="60"/>
                  </a:lnTo>
                  <a:lnTo>
                    <a:pt x="25" y="38"/>
                  </a:lnTo>
                  <a:lnTo>
                    <a:pt x="41" y="20"/>
                  </a:lnTo>
                  <a:lnTo>
                    <a:pt x="68" y="0"/>
                  </a:lnTo>
                  <a:lnTo>
                    <a:pt x="80" y="2"/>
                  </a:lnTo>
                  <a:lnTo>
                    <a:pt x="90" y="7"/>
                  </a:lnTo>
                  <a:lnTo>
                    <a:pt x="103" y="20"/>
                  </a:lnTo>
                  <a:lnTo>
                    <a:pt x="111" y="33"/>
                  </a:lnTo>
                  <a:lnTo>
                    <a:pt x="121" y="53"/>
                  </a:lnTo>
                  <a:lnTo>
                    <a:pt x="128" y="75"/>
                  </a:lnTo>
                  <a:close/>
                </a:path>
              </a:pathLst>
            </a:custGeom>
            <a:solidFill>
              <a:schemeClr val="accent2"/>
            </a:solidFill>
            <a:ln w="3175">
              <a:solidFill>
                <a:srgbClr val="CC9872"/>
              </a:solidFill>
              <a:prstDash val="solid"/>
              <a:round/>
              <a:headEnd/>
              <a:tailEnd/>
            </a:ln>
          </p:spPr>
          <p:txBody>
            <a:bodyPr/>
            <a:lstStyle/>
            <a:p>
              <a:pPr>
                <a:defRPr/>
              </a:pPr>
              <a:endParaRPr lang="en-US">
                <a:solidFill>
                  <a:prstClr val="black"/>
                </a:solidFill>
                <a:latin typeface="Calibri"/>
              </a:endParaRPr>
            </a:p>
          </p:txBody>
        </p:sp>
        <p:sp>
          <p:nvSpPr>
            <p:cNvPr id="80" name="Freeform 76"/>
            <p:cNvSpPr>
              <a:spLocks/>
            </p:cNvSpPr>
            <p:nvPr/>
          </p:nvSpPr>
          <p:spPr bwMode="auto">
            <a:xfrm>
              <a:off x="1506" y="1218"/>
              <a:ext cx="17" cy="3"/>
            </a:xfrm>
            <a:custGeom>
              <a:avLst/>
              <a:gdLst/>
              <a:ahLst/>
              <a:cxnLst>
                <a:cxn ang="0">
                  <a:pos x="34" y="5"/>
                </a:cxn>
                <a:cxn ang="0">
                  <a:pos x="27" y="4"/>
                </a:cxn>
                <a:cxn ang="0">
                  <a:pos x="14" y="7"/>
                </a:cxn>
                <a:cxn ang="0">
                  <a:pos x="0" y="7"/>
                </a:cxn>
                <a:cxn ang="0">
                  <a:pos x="7" y="2"/>
                </a:cxn>
                <a:cxn ang="0">
                  <a:pos x="14" y="0"/>
                </a:cxn>
                <a:cxn ang="0">
                  <a:pos x="24" y="0"/>
                </a:cxn>
                <a:cxn ang="0">
                  <a:pos x="29" y="2"/>
                </a:cxn>
                <a:cxn ang="0">
                  <a:pos x="34" y="5"/>
                </a:cxn>
              </a:cxnLst>
              <a:rect l="0" t="0" r="r" b="b"/>
              <a:pathLst>
                <a:path w="34" h="7">
                  <a:moveTo>
                    <a:pt x="34" y="5"/>
                  </a:moveTo>
                  <a:lnTo>
                    <a:pt x="27" y="4"/>
                  </a:lnTo>
                  <a:lnTo>
                    <a:pt x="14" y="7"/>
                  </a:lnTo>
                  <a:lnTo>
                    <a:pt x="0" y="7"/>
                  </a:lnTo>
                  <a:lnTo>
                    <a:pt x="7" y="2"/>
                  </a:lnTo>
                  <a:lnTo>
                    <a:pt x="14" y="0"/>
                  </a:lnTo>
                  <a:lnTo>
                    <a:pt x="24" y="0"/>
                  </a:lnTo>
                  <a:lnTo>
                    <a:pt x="29" y="2"/>
                  </a:lnTo>
                  <a:lnTo>
                    <a:pt x="34" y="5"/>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81" name="Freeform 77"/>
            <p:cNvSpPr>
              <a:spLocks/>
            </p:cNvSpPr>
            <p:nvPr/>
          </p:nvSpPr>
          <p:spPr bwMode="auto">
            <a:xfrm>
              <a:off x="1506" y="1218"/>
              <a:ext cx="17" cy="3"/>
            </a:xfrm>
            <a:custGeom>
              <a:avLst/>
              <a:gdLst/>
              <a:ahLst/>
              <a:cxnLst>
                <a:cxn ang="0">
                  <a:pos x="34" y="5"/>
                </a:cxn>
                <a:cxn ang="0">
                  <a:pos x="27" y="4"/>
                </a:cxn>
                <a:cxn ang="0">
                  <a:pos x="14" y="7"/>
                </a:cxn>
                <a:cxn ang="0">
                  <a:pos x="0" y="7"/>
                </a:cxn>
                <a:cxn ang="0">
                  <a:pos x="7" y="2"/>
                </a:cxn>
                <a:cxn ang="0">
                  <a:pos x="14" y="0"/>
                </a:cxn>
                <a:cxn ang="0">
                  <a:pos x="24" y="0"/>
                </a:cxn>
                <a:cxn ang="0">
                  <a:pos x="29" y="2"/>
                </a:cxn>
                <a:cxn ang="0">
                  <a:pos x="34" y="5"/>
                </a:cxn>
              </a:cxnLst>
              <a:rect l="0" t="0" r="r" b="b"/>
              <a:pathLst>
                <a:path w="34" h="7">
                  <a:moveTo>
                    <a:pt x="34" y="5"/>
                  </a:moveTo>
                  <a:lnTo>
                    <a:pt x="27" y="4"/>
                  </a:lnTo>
                  <a:lnTo>
                    <a:pt x="14" y="7"/>
                  </a:lnTo>
                  <a:lnTo>
                    <a:pt x="0" y="7"/>
                  </a:lnTo>
                  <a:lnTo>
                    <a:pt x="7" y="2"/>
                  </a:lnTo>
                  <a:lnTo>
                    <a:pt x="14" y="0"/>
                  </a:lnTo>
                  <a:lnTo>
                    <a:pt x="24" y="0"/>
                  </a:lnTo>
                  <a:lnTo>
                    <a:pt x="29" y="2"/>
                  </a:lnTo>
                  <a:lnTo>
                    <a:pt x="34" y="5"/>
                  </a:lnTo>
                  <a:close/>
                </a:path>
              </a:pathLst>
            </a:custGeom>
            <a:solidFill>
              <a:schemeClr val="accent2"/>
            </a:solidFill>
            <a:ln w="1588">
              <a:solidFill>
                <a:srgbClr val="B26632"/>
              </a:solidFill>
              <a:prstDash val="solid"/>
              <a:round/>
              <a:headEnd/>
              <a:tailEnd/>
            </a:ln>
          </p:spPr>
          <p:txBody>
            <a:bodyPr/>
            <a:lstStyle/>
            <a:p>
              <a:pPr>
                <a:defRPr/>
              </a:pPr>
              <a:endParaRPr lang="en-US">
                <a:solidFill>
                  <a:prstClr val="black"/>
                </a:solidFill>
                <a:latin typeface="Calibri"/>
              </a:endParaRPr>
            </a:p>
          </p:txBody>
        </p:sp>
        <p:sp>
          <p:nvSpPr>
            <p:cNvPr id="82" name="Freeform 78"/>
            <p:cNvSpPr>
              <a:spLocks/>
            </p:cNvSpPr>
            <p:nvPr/>
          </p:nvSpPr>
          <p:spPr bwMode="auto">
            <a:xfrm>
              <a:off x="1505" y="1227"/>
              <a:ext cx="25" cy="35"/>
            </a:xfrm>
            <a:custGeom>
              <a:avLst/>
              <a:gdLst/>
              <a:ahLst/>
              <a:cxnLst>
                <a:cxn ang="0">
                  <a:pos x="45" y="66"/>
                </a:cxn>
                <a:cxn ang="0">
                  <a:pos x="33" y="68"/>
                </a:cxn>
                <a:cxn ang="0">
                  <a:pos x="26" y="70"/>
                </a:cxn>
                <a:cxn ang="0">
                  <a:pos x="15" y="68"/>
                </a:cxn>
                <a:cxn ang="0">
                  <a:pos x="10" y="63"/>
                </a:cxn>
                <a:cxn ang="0">
                  <a:pos x="6" y="58"/>
                </a:cxn>
                <a:cxn ang="0">
                  <a:pos x="6" y="43"/>
                </a:cxn>
                <a:cxn ang="0">
                  <a:pos x="1" y="26"/>
                </a:cxn>
                <a:cxn ang="0">
                  <a:pos x="0" y="18"/>
                </a:cxn>
                <a:cxn ang="0">
                  <a:pos x="0" y="6"/>
                </a:cxn>
                <a:cxn ang="0">
                  <a:pos x="10" y="8"/>
                </a:cxn>
                <a:cxn ang="0">
                  <a:pos x="25" y="6"/>
                </a:cxn>
                <a:cxn ang="0">
                  <a:pos x="35" y="3"/>
                </a:cxn>
                <a:cxn ang="0">
                  <a:pos x="41" y="0"/>
                </a:cxn>
                <a:cxn ang="0">
                  <a:pos x="45" y="18"/>
                </a:cxn>
                <a:cxn ang="0">
                  <a:pos x="50" y="41"/>
                </a:cxn>
                <a:cxn ang="0">
                  <a:pos x="50" y="53"/>
                </a:cxn>
                <a:cxn ang="0">
                  <a:pos x="45" y="66"/>
                </a:cxn>
              </a:cxnLst>
              <a:rect l="0" t="0" r="r" b="b"/>
              <a:pathLst>
                <a:path w="50" h="70">
                  <a:moveTo>
                    <a:pt x="45" y="66"/>
                  </a:moveTo>
                  <a:lnTo>
                    <a:pt x="33" y="68"/>
                  </a:lnTo>
                  <a:lnTo>
                    <a:pt x="26" y="70"/>
                  </a:lnTo>
                  <a:lnTo>
                    <a:pt x="15" y="68"/>
                  </a:lnTo>
                  <a:lnTo>
                    <a:pt x="10" y="63"/>
                  </a:lnTo>
                  <a:lnTo>
                    <a:pt x="6" y="58"/>
                  </a:lnTo>
                  <a:lnTo>
                    <a:pt x="6" y="43"/>
                  </a:lnTo>
                  <a:lnTo>
                    <a:pt x="1" y="26"/>
                  </a:lnTo>
                  <a:lnTo>
                    <a:pt x="0" y="18"/>
                  </a:lnTo>
                  <a:lnTo>
                    <a:pt x="0" y="6"/>
                  </a:lnTo>
                  <a:lnTo>
                    <a:pt x="10" y="8"/>
                  </a:lnTo>
                  <a:lnTo>
                    <a:pt x="25" y="6"/>
                  </a:lnTo>
                  <a:lnTo>
                    <a:pt x="35" y="3"/>
                  </a:lnTo>
                  <a:lnTo>
                    <a:pt x="41" y="0"/>
                  </a:lnTo>
                  <a:lnTo>
                    <a:pt x="45" y="18"/>
                  </a:lnTo>
                  <a:lnTo>
                    <a:pt x="50" y="41"/>
                  </a:lnTo>
                  <a:lnTo>
                    <a:pt x="50" y="53"/>
                  </a:lnTo>
                  <a:lnTo>
                    <a:pt x="45" y="66"/>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83" name="Freeform 79"/>
            <p:cNvSpPr>
              <a:spLocks/>
            </p:cNvSpPr>
            <p:nvPr/>
          </p:nvSpPr>
          <p:spPr bwMode="auto">
            <a:xfrm>
              <a:off x="1505" y="1227"/>
              <a:ext cx="25" cy="35"/>
            </a:xfrm>
            <a:custGeom>
              <a:avLst/>
              <a:gdLst/>
              <a:ahLst/>
              <a:cxnLst>
                <a:cxn ang="0">
                  <a:pos x="45" y="66"/>
                </a:cxn>
                <a:cxn ang="0">
                  <a:pos x="33" y="68"/>
                </a:cxn>
                <a:cxn ang="0">
                  <a:pos x="26" y="70"/>
                </a:cxn>
                <a:cxn ang="0">
                  <a:pos x="15" y="68"/>
                </a:cxn>
                <a:cxn ang="0">
                  <a:pos x="10" y="63"/>
                </a:cxn>
                <a:cxn ang="0">
                  <a:pos x="6" y="58"/>
                </a:cxn>
                <a:cxn ang="0">
                  <a:pos x="6" y="43"/>
                </a:cxn>
                <a:cxn ang="0">
                  <a:pos x="1" y="26"/>
                </a:cxn>
                <a:cxn ang="0">
                  <a:pos x="0" y="18"/>
                </a:cxn>
                <a:cxn ang="0">
                  <a:pos x="0" y="6"/>
                </a:cxn>
                <a:cxn ang="0">
                  <a:pos x="10" y="8"/>
                </a:cxn>
                <a:cxn ang="0">
                  <a:pos x="25" y="6"/>
                </a:cxn>
                <a:cxn ang="0">
                  <a:pos x="35" y="3"/>
                </a:cxn>
                <a:cxn ang="0">
                  <a:pos x="41" y="0"/>
                </a:cxn>
                <a:cxn ang="0">
                  <a:pos x="45" y="18"/>
                </a:cxn>
                <a:cxn ang="0">
                  <a:pos x="50" y="41"/>
                </a:cxn>
                <a:cxn ang="0">
                  <a:pos x="50" y="53"/>
                </a:cxn>
                <a:cxn ang="0">
                  <a:pos x="45" y="66"/>
                </a:cxn>
              </a:cxnLst>
              <a:rect l="0" t="0" r="r" b="b"/>
              <a:pathLst>
                <a:path w="50" h="70">
                  <a:moveTo>
                    <a:pt x="45" y="66"/>
                  </a:moveTo>
                  <a:lnTo>
                    <a:pt x="33" y="68"/>
                  </a:lnTo>
                  <a:lnTo>
                    <a:pt x="26" y="70"/>
                  </a:lnTo>
                  <a:lnTo>
                    <a:pt x="15" y="68"/>
                  </a:lnTo>
                  <a:lnTo>
                    <a:pt x="10" y="63"/>
                  </a:lnTo>
                  <a:lnTo>
                    <a:pt x="6" y="58"/>
                  </a:lnTo>
                  <a:lnTo>
                    <a:pt x="6" y="43"/>
                  </a:lnTo>
                  <a:lnTo>
                    <a:pt x="1" y="26"/>
                  </a:lnTo>
                  <a:lnTo>
                    <a:pt x="0" y="18"/>
                  </a:lnTo>
                  <a:lnTo>
                    <a:pt x="0" y="6"/>
                  </a:lnTo>
                  <a:lnTo>
                    <a:pt x="10" y="8"/>
                  </a:lnTo>
                  <a:lnTo>
                    <a:pt x="25" y="6"/>
                  </a:lnTo>
                  <a:lnTo>
                    <a:pt x="35" y="3"/>
                  </a:lnTo>
                  <a:lnTo>
                    <a:pt x="41" y="0"/>
                  </a:lnTo>
                  <a:lnTo>
                    <a:pt x="45" y="18"/>
                  </a:lnTo>
                  <a:lnTo>
                    <a:pt x="50" y="41"/>
                  </a:lnTo>
                  <a:lnTo>
                    <a:pt x="50" y="53"/>
                  </a:lnTo>
                  <a:lnTo>
                    <a:pt x="45" y="66"/>
                  </a:lnTo>
                  <a:close/>
                </a:path>
              </a:pathLst>
            </a:custGeom>
            <a:solidFill>
              <a:schemeClr val="accent2"/>
            </a:solidFill>
            <a:ln w="3175">
              <a:solidFill>
                <a:srgbClr val="CC9872"/>
              </a:solidFill>
              <a:prstDash val="solid"/>
              <a:round/>
              <a:headEnd/>
              <a:tailEnd/>
            </a:ln>
          </p:spPr>
          <p:txBody>
            <a:bodyPr/>
            <a:lstStyle/>
            <a:p>
              <a:pPr>
                <a:defRPr/>
              </a:pPr>
              <a:endParaRPr lang="en-US">
                <a:solidFill>
                  <a:prstClr val="black"/>
                </a:solidFill>
                <a:latin typeface="Calibri"/>
              </a:endParaRPr>
            </a:p>
          </p:txBody>
        </p:sp>
        <p:sp>
          <p:nvSpPr>
            <p:cNvPr id="84" name="Freeform 80"/>
            <p:cNvSpPr>
              <a:spLocks/>
            </p:cNvSpPr>
            <p:nvPr/>
          </p:nvSpPr>
          <p:spPr bwMode="auto">
            <a:xfrm>
              <a:off x="1478" y="1265"/>
              <a:ext cx="42" cy="23"/>
            </a:xfrm>
            <a:custGeom>
              <a:avLst/>
              <a:gdLst/>
              <a:ahLst/>
              <a:cxnLst>
                <a:cxn ang="0">
                  <a:pos x="83" y="12"/>
                </a:cxn>
                <a:cxn ang="0">
                  <a:pos x="85" y="15"/>
                </a:cxn>
                <a:cxn ang="0">
                  <a:pos x="81" y="18"/>
                </a:cxn>
                <a:cxn ang="0">
                  <a:pos x="80" y="22"/>
                </a:cxn>
                <a:cxn ang="0">
                  <a:pos x="76" y="33"/>
                </a:cxn>
                <a:cxn ang="0">
                  <a:pos x="75" y="38"/>
                </a:cxn>
                <a:cxn ang="0">
                  <a:pos x="70" y="42"/>
                </a:cxn>
                <a:cxn ang="0">
                  <a:pos x="66" y="43"/>
                </a:cxn>
                <a:cxn ang="0">
                  <a:pos x="60" y="42"/>
                </a:cxn>
                <a:cxn ang="0">
                  <a:pos x="55" y="33"/>
                </a:cxn>
                <a:cxn ang="0">
                  <a:pos x="50" y="25"/>
                </a:cxn>
                <a:cxn ang="0">
                  <a:pos x="50" y="23"/>
                </a:cxn>
                <a:cxn ang="0">
                  <a:pos x="46" y="22"/>
                </a:cxn>
                <a:cxn ang="0">
                  <a:pos x="45" y="20"/>
                </a:cxn>
                <a:cxn ang="0">
                  <a:pos x="43" y="23"/>
                </a:cxn>
                <a:cxn ang="0">
                  <a:pos x="43" y="25"/>
                </a:cxn>
                <a:cxn ang="0">
                  <a:pos x="46" y="30"/>
                </a:cxn>
                <a:cxn ang="0">
                  <a:pos x="45" y="33"/>
                </a:cxn>
                <a:cxn ang="0">
                  <a:pos x="41" y="38"/>
                </a:cxn>
                <a:cxn ang="0">
                  <a:pos x="38" y="42"/>
                </a:cxn>
                <a:cxn ang="0">
                  <a:pos x="31" y="45"/>
                </a:cxn>
                <a:cxn ang="0">
                  <a:pos x="23" y="42"/>
                </a:cxn>
                <a:cxn ang="0">
                  <a:pos x="13" y="35"/>
                </a:cxn>
                <a:cxn ang="0">
                  <a:pos x="11" y="28"/>
                </a:cxn>
                <a:cxn ang="0">
                  <a:pos x="10" y="28"/>
                </a:cxn>
                <a:cxn ang="0">
                  <a:pos x="5" y="28"/>
                </a:cxn>
                <a:cxn ang="0">
                  <a:pos x="1" y="27"/>
                </a:cxn>
                <a:cxn ang="0">
                  <a:pos x="0" y="25"/>
                </a:cxn>
                <a:cxn ang="0">
                  <a:pos x="5" y="20"/>
                </a:cxn>
                <a:cxn ang="0">
                  <a:pos x="15" y="17"/>
                </a:cxn>
                <a:cxn ang="0">
                  <a:pos x="30" y="12"/>
                </a:cxn>
                <a:cxn ang="0">
                  <a:pos x="38" y="8"/>
                </a:cxn>
                <a:cxn ang="0">
                  <a:pos x="43" y="0"/>
                </a:cxn>
                <a:cxn ang="0">
                  <a:pos x="61" y="10"/>
                </a:cxn>
                <a:cxn ang="0">
                  <a:pos x="71" y="13"/>
                </a:cxn>
                <a:cxn ang="0">
                  <a:pos x="83" y="12"/>
                </a:cxn>
              </a:cxnLst>
              <a:rect l="0" t="0" r="r" b="b"/>
              <a:pathLst>
                <a:path w="85" h="45">
                  <a:moveTo>
                    <a:pt x="83" y="12"/>
                  </a:moveTo>
                  <a:lnTo>
                    <a:pt x="85" y="15"/>
                  </a:lnTo>
                  <a:lnTo>
                    <a:pt x="81" y="18"/>
                  </a:lnTo>
                  <a:lnTo>
                    <a:pt x="80" y="22"/>
                  </a:lnTo>
                  <a:lnTo>
                    <a:pt x="76" y="33"/>
                  </a:lnTo>
                  <a:lnTo>
                    <a:pt x="75" y="38"/>
                  </a:lnTo>
                  <a:lnTo>
                    <a:pt x="70" y="42"/>
                  </a:lnTo>
                  <a:lnTo>
                    <a:pt x="66" y="43"/>
                  </a:lnTo>
                  <a:lnTo>
                    <a:pt x="60" y="42"/>
                  </a:lnTo>
                  <a:lnTo>
                    <a:pt x="55" y="33"/>
                  </a:lnTo>
                  <a:lnTo>
                    <a:pt x="50" y="25"/>
                  </a:lnTo>
                  <a:lnTo>
                    <a:pt x="50" y="23"/>
                  </a:lnTo>
                  <a:lnTo>
                    <a:pt x="46" y="22"/>
                  </a:lnTo>
                  <a:lnTo>
                    <a:pt x="45" y="20"/>
                  </a:lnTo>
                  <a:lnTo>
                    <a:pt x="43" y="23"/>
                  </a:lnTo>
                  <a:lnTo>
                    <a:pt x="43" y="25"/>
                  </a:lnTo>
                  <a:lnTo>
                    <a:pt x="46" y="30"/>
                  </a:lnTo>
                  <a:lnTo>
                    <a:pt x="45" y="33"/>
                  </a:lnTo>
                  <a:lnTo>
                    <a:pt x="41" y="38"/>
                  </a:lnTo>
                  <a:lnTo>
                    <a:pt x="38" y="42"/>
                  </a:lnTo>
                  <a:lnTo>
                    <a:pt x="31" y="45"/>
                  </a:lnTo>
                  <a:lnTo>
                    <a:pt x="23" y="42"/>
                  </a:lnTo>
                  <a:lnTo>
                    <a:pt x="13" y="35"/>
                  </a:lnTo>
                  <a:lnTo>
                    <a:pt x="11" y="28"/>
                  </a:lnTo>
                  <a:lnTo>
                    <a:pt x="10" y="28"/>
                  </a:lnTo>
                  <a:lnTo>
                    <a:pt x="5" y="28"/>
                  </a:lnTo>
                  <a:lnTo>
                    <a:pt x="1" y="27"/>
                  </a:lnTo>
                  <a:lnTo>
                    <a:pt x="0" y="25"/>
                  </a:lnTo>
                  <a:lnTo>
                    <a:pt x="5" y="20"/>
                  </a:lnTo>
                  <a:lnTo>
                    <a:pt x="15" y="17"/>
                  </a:lnTo>
                  <a:lnTo>
                    <a:pt x="30" y="12"/>
                  </a:lnTo>
                  <a:lnTo>
                    <a:pt x="38" y="8"/>
                  </a:lnTo>
                  <a:lnTo>
                    <a:pt x="43" y="0"/>
                  </a:lnTo>
                  <a:lnTo>
                    <a:pt x="61" y="10"/>
                  </a:lnTo>
                  <a:lnTo>
                    <a:pt x="71" y="13"/>
                  </a:lnTo>
                  <a:lnTo>
                    <a:pt x="83" y="12"/>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85" name="Freeform 81"/>
            <p:cNvSpPr>
              <a:spLocks/>
            </p:cNvSpPr>
            <p:nvPr/>
          </p:nvSpPr>
          <p:spPr bwMode="auto">
            <a:xfrm>
              <a:off x="1478" y="1265"/>
              <a:ext cx="42" cy="23"/>
            </a:xfrm>
            <a:custGeom>
              <a:avLst/>
              <a:gdLst/>
              <a:ahLst/>
              <a:cxnLst>
                <a:cxn ang="0">
                  <a:pos x="83" y="12"/>
                </a:cxn>
                <a:cxn ang="0">
                  <a:pos x="85" y="15"/>
                </a:cxn>
                <a:cxn ang="0">
                  <a:pos x="81" y="18"/>
                </a:cxn>
                <a:cxn ang="0">
                  <a:pos x="80" y="22"/>
                </a:cxn>
                <a:cxn ang="0">
                  <a:pos x="76" y="33"/>
                </a:cxn>
                <a:cxn ang="0">
                  <a:pos x="75" y="38"/>
                </a:cxn>
                <a:cxn ang="0">
                  <a:pos x="70" y="42"/>
                </a:cxn>
                <a:cxn ang="0">
                  <a:pos x="66" y="43"/>
                </a:cxn>
                <a:cxn ang="0">
                  <a:pos x="60" y="42"/>
                </a:cxn>
                <a:cxn ang="0">
                  <a:pos x="55" y="33"/>
                </a:cxn>
                <a:cxn ang="0">
                  <a:pos x="50" y="25"/>
                </a:cxn>
                <a:cxn ang="0">
                  <a:pos x="50" y="23"/>
                </a:cxn>
                <a:cxn ang="0">
                  <a:pos x="46" y="22"/>
                </a:cxn>
                <a:cxn ang="0">
                  <a:pos x="45" y="20"/>
                </a:cxn>
                <a:cxn ang="0">
                  <a:pos x="43" y="23"/>
                </a:cxn>
                <a:cxn ang="0">
                  <a:pos x="43" y="25"/>
                </a:cxn>
                <a:cxn ang="0">
                  <a:pos x="46" y="30"/>
                </a:cxn>
                <a:cxn ang="0">
                  <a:pos x="45" y="33"/>
                </a:cxn>
                <a:cxn ang="0">
                  <a:pos x="41" y="38"/>
                </a:cxn>
                <a:cxn ang="0">
                  <a:pos x="38" y="42"/>
                </a:cxn>
                <a:cxn ang="0">
                  <a:pos x="31" y="45"/>
                </a:cxn>
                <a:cxn ang="0">
                  <a:pos x="23" y="42"/>
                </a:cxn>
                <a:cxn ang="0">
                  <a:pos x="13" y="35"/>
                </a:cxn>
                <a:cxn ang="0">
                  <a:pos x="11" y="28"/>
                </a:cxn>
                <a:cxn ang="0">
                  <a:pos x="10" y="28"/>
                </a:cxn>
                <a:cxn ang="0">
                  <a:pos x="5" y="28"/>
                </a:cxn>
                <a:cxn ang="0">
                  <a:pos x="1" y="27"/>
                </a:cxn>
                <a:cxn ang="0">
                  <a:pos x="0" y="25"/>
                </a:cxn>
                <a:cxn ang="0">
                  <a:pos x="5" y="20"/>
                </a:cxn>
                <a:cxn ang="0">
                  <a:pos x="15" y="17"/>
                </a:cxn>
                <a:cxn ang="0">
                  <a:pos x="30" y="12"/>
                </a:cxn>
                <a:cxn ang="0">
                  <a:pos x="38" y="8"/>
                </a:cxn>
                <a:cxn ang="0">
                  <a:pos x="43" y="0"/>
                </a:cxn>
                <a:cxn ang="0">
                  <a:pos x="61" y="10"/>
                </a:cxn>
                <a:cxn ang="0">
                  <a:pos x="71" y="13"/>
                </a:cxn>
                <a:cxn ang="0">
                  <a:pos x="83" y="12"/>
                </a:cxn>
              </a:cxnLst>
              <a:rect l="0" t="0" r="r" b="b"/>
              <a:pathLst>
                <a:path w="85" h="45">
                  <a:moveTo>
                    <a:pt x="83" y="12"/>
                  </a:moveTo>
                  <a:lnTo>
                    <a:pt x="85" y="15"/>
                  </a:lnTo>
                  <a:lnTo>
                    <a:pt x="81" y="18"/>
                  </a:lnTo>
                  <a:lnTo>
                    <a:pt x="80" y="22"/>
                  </a:lnTo>
                  <a:lnTo>
                    <a:pt x="76" y="33"/>
                  </a:lnTo>
                  <a:lnTo>
                    <a:pt x="75" y="38"/>
                  </a:lnTo>
                  <a:lnTo>
                    <a:pt x="70" y="42"/>
                  </a:lnTo>
                  <a:lnTo>
                    <a:pt x="66" y="43"/>
                  </a:lnTo>
                  <a:lnTo>
                    <a:pt x="60" y="42"/>
                  </a:lnTo>
                  <a:lnTo>
                    <a:pt x="55" y="33"/>
                  </a:lnTo>
                  <a:lnTo>
                    <a:pt x="50" y="25"/>
                  </a:lnTo>
                  <a:lnTo>
                    <a:pt x="50" y="23"/>
                  </a:lnTo>
                  <a:lnTo>
                    <a:pt x="46" y="22"/>
                  </a:lnTo>
                  <a:lnTo>
                    <a:pt x="45" y="20"/>
                  </a:lnTo>
                  <a:lnTo>
                    <a:pt x="43" y="23"/>
                  </a:lnTo>
                  <a:lnTo>
                    <a:pt x="43" y="25"/>
                  </a:lnTo>
                  <a:lnTo>
                    <a:pt x="46" y="30"/>
                  </a:lnTo>
                  <a:lnTo>
                    <a:pt x="45" y="33"/>
                  </a:lnTo>
                  <a:lnTo>
                    <a:pt x="41" y="38"/>
                  </a:lnTo>
                  <a:lnTo>
                    <a:pt x="38" y="42"/>
                  </a:lnTo>
                  <a:lnTo>
                    <a:pt x="31" y="45"/>
                  </a:lnTo>
                  <a:lnTo>
                    <a:pt x="23" y="42"/>
                  </a:lnTo>
                  <a:lnTo>
                    <a:pt x="13" y="35"/>
                  </a:lnTo>
                  <a:lnTo>
                    <a:pt x="11" y="28"/>
                  </a:lnTo>
                  <a:lnTo>
                    <a:pt x="10" y="28"/>
                  </a:lnTo>
                  <a:lnTo>
                    <a:pt x="5" y="28"/>
                  </a:lnTo>
                  <a:lnTo>
                    <a:pt x="1" y="27"/>
                  </a:lnTo>
                  <a:lnTo>
                    <a:pt x="0" y="25"/>
                  </a:lnTo>
                  <a:lnTo>
                    <a:pt x="5" y="20"/>
                  </a:lnTo>
                  <a:lnTo>
                    <a:pt x="15" y="17"/>
                  </a:lnTo>
                  <a:lnTo>
                    <a:pt x="30" y="12"/>
                  </a:lnTo>
                  <a:lnTo>
                    <a:pt x="38" y="8"/>
                  </a:lnTo>
                  <a:lnTo>
                    <a:pt x="43" y="0"/>
                  </a:lnTo>
                  <a:lnTo>
                    <a:pt x="61" y="10"/>
                  </a:lnTo>
                  <a:lnTo>
                    <a:pt x="71" y="13"/>
                  </a:lnTo>
                  <a:lnTo>
                    <a:pt x="83" y="12"/>
                  </a:lnTo>
                  <a:close/>
                </a:path>
              </a:pathLst>
            </a:custGeom>
            <a:solidFill>
              <a:schemeClr val="accent2"/>
            </a:solidFill>
            <a:ln w="3175">
              <a:solidFill>
                <a:srgbClr val="7F3200"/>
              </a:solidFill>
              <a:prstDash val="solid"/>
              <a:round/>
              <a:headEnd/>
              <a:tailEnd/>
            </a:ln>
          </p:spPr>
          <p:txBody>
            <a:bodyPr/>
            <a:lstStyle/>
            <a:p>
              <a:pPr>
                <a:defRPr/>
              </a:pPr>
              <a:endParaRPr lang="en-US">
                <a:solidFill>
                  <a:prstClr val="black"/>
                </a:solidFill>
                <a:latin typeface="Calibri"/>
              </a:endParaRPr>
            </a:p>
          </p:txBody>
        </p:sp>
        <p:sp>
          <p:nvSpPr>
            <p:cNvPr id="86" name="Freeform 82"/>
            <p:cNvSpPr>
              <a:spLocks/>
            </p:cNvSpPr>
            <p:nvPr/>
          </p:nvSpPr>
          <p:spPr bwMode="auto">
            <a:xfrm>
              <a:off x="1495" y="1269"/>
              <a:ext cx="9" cy="4"/>
            </a:xfrm>
            <a:custGeom>
              <a:avLst/>
              <a:gdLst/>
              <a:ahLst/>
              <a:cxnLst>
                <a:cxn ang="0">
                  <a:pos x="18" y="4"/>
                </a:cxn>
                <a:cxn ang="0">
                  <a:pos x="10" y="7"/>
                </a:cxn>
                <a:cxn ang="0">
                  <a:pos x="5" y="9"/>
                </a:cxn>
                <a:cxn ang="0">
                  <a:pos x="0" y="7"/>
                </a:cxn>
                <a:cxn ang="0">
                  <a:pos x="10" y="2"/>
                </a:cxn>
                <a:cxn ang="0">
                  <a:pos x="13" y="0"/>
                </a:cxn>
                <a:cxn ang="0">
                  <a:pos x="18" y="4"/>
                </a:cxn>
              </a:cxnLst>
              <a:rect l="0" t="0" r="r" b="b"/>
              <a:pathLst>
                <a:path w="18" h="9">
                  <a:moveTo>
                    <a:pt x="18" y="4"/>
                  </a:moveTo>
                  <a:lnTo>
                    <a:pt x="10" y="7"/>
                  </a:lnTo>
                  <a:lnTo>
                    <a:pt x="5" y="9"/>
                  </a:lnTo>
                  <a:lnTo>
                    <a:pt x="0" y="7"/>
                  </a:lnTo>
                  <a:lnTo>
                    <a:pt x="10" y="2"/>
                  </a:lnTo>
                  <a:lnTo>
                    <a:pt x="13" y="0"/>
                  </a:lnTo>
                  <a:lnTo>
                    <a:pt x="18" y="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87" name="Freeform 83"/>
            <p:cNvSpPr>
              <a:spLocks/>
            </p:cNvSpPr>
            <p:nvPr/>
          </p:nvSpPr>
          <p:spPr bwMode="auto">
            <a:xfrm>
              <a:off x="1505" y="1274"/>
              <a:ext cx="9" cy="8"/>
            </a:xfrm>
            <a:custGeom>
              <a:avLst/>
              <a:gdLst/>
              <a:ahLst/>
              <a:cxnLst>
                <a:cxn ang="0">
                  <a:pos x="18" y="0"/>
                </a:cxn>
                <a:cxn ang="0">
                  <a:pos x="16" y="10"/>
                </a:cxn>
                <a:cxn ang="0">
                  <a:pos x="15" y="14"/>
                </a:cxn>
                <a:cxn ang="0">
                  <a:pos x="10" y="15"/>
                </a:cxn>
                <a:cxn ang="0">
                  <a:pos x="6" y="15"/>
                </a:cxn>
                <a:cxn ang="0">
                  <a:pos x="1" y="12"/>
                </a:cxn>
                <a:cxn ang="0">
                  <a:pos x="0" y="5"/>
                </a:cxn>
                <a:cxn ang="0">
                  <a:pos x="3" y="0"/>
                </a:cxn>
                <a:cxn ang="0">
                  <a:pos x="6" y="0"/>
                </a:cxn>
                <a:cxn ang="0">
                  <a:pos x="13" y="0"/>
                </a:cxn>
                <a:cxn ang="0">
                  <a:pos x="18" y="0"/>
                </a:cxn>
              </a:cxnLst>
              <a:rect l="0" t="0" r="r" b="b"/>
              <a:pathLst>
                <a:path w="18" h="15">
                  <a:moveTo>
                    <a:pt x="18" y="0"/>
                  </a:moveTo>
                  <a:lnTo>
                    <a:pt x="16" y="10"/>
                  </a:lnTo>
                  <a:lnTo>
                    <a:pt x="15" y="14"/>
                  </a:lnTo>
                  <a:lnTo>
                    <a:pt x="10" y="15"/>
                  </a:lnTo>
                  <a:lnTo>
                    <a:pt x="6" y="15"/>
                  </a:lnTo>
                  <a:lnTo>
                    <a:pt x="1" y="12"/>
                  </a:lnTo>
                  <a:lnTo>
                    <a:pt x="0" y="5"/>
                  </a:lnTo>
                  <a:lnTo>
                    <a:pt x="3" y="0"/>
                  </a:lnTo>
                  <a:lnTo>
                    <a:pt x="6" y="0"/>
                  </a:lnTo>
                  <a:lnTo>
                    <a:pt x="13" y="0"/>
                  </a:lnTo>
                  <a:lnTo>
                    <a:pt x="18"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88" name="Freeform 84"/>
            <p:cNvSpPr>
              <a:spLocks/>
            </p:cNvSpPr>
            <p:nvPr/>
          </p:nvSpPr>
          <p:spPr bwMode="auto">
            <a:xfrm>
              <a:off x="1505" y="1274"/>
              <a:ext cx="9" cy="8"/>
            </a:xfrm>
            <a:custGeom>
              <a:avLst/>
              <a:gdLst/>
              <a:ahLst/>
              <a:cxnLst>
                <a:cxn ang="0">
                  <a:pos x="18" y="0"/>
                </a:cxn>
                <a:cxn ang="0">
                  <a:pos x="16" y="10"/>
                </a:cxn>
                <a:cxn ang="0">
                  <a:pos x="15" y="14"/>
                </a:cxn>
                <a:cxn ang="0">
                  <a:pos x="10" y="15"/>
                </a:cxn>
                <a:cxn ang="0">
                  <a:pos x="6" y="15"/>
                </a:cxn>
                <a:cxn ang="0">
                  <a:pos x="1" y="12"/>
                </a:cxn>
                <a:cxn ang="0">
                  <a:pos x="0" y="5"/>
                </a:cxn>
                <a:cxn ang="0">
                  <a:pos x="3" y="0"/>
                </a:cxn>
                <a:cxn ang="0">
                  <a:pos x="6" y="0"/>
                </a:cxn>
                <a:cxn ang="0">
                  <a:pos x="13" y="0"/>
                </a:cxn>
                <a:cxn ang="0">
                  <a:pos x="18" y="0"/>
                </a:cxn>
              </a:cxnLst>
              <a:rect l="0" t="0" r="r" b="b"/>
              <a:pathLst>
                <a:path w="18" h="15">
                  <a:moveTo>
                    <a:pt x="18" y="0"/>
                  </a:moveTo>
                  <a:lnTo>
                    <a:pt x="16" y="10"/>
                  </a:lnTo>
                  <a:lnTo>
                    <a:pt x="15" y="14"/>
                  </a:lnTo>
                  <a:lnTo>
                    <a:pt x="10" y="15"/>
                  </a:lnTo>
                  <a:lnTo>
                    <a:pt x="6" y="15"/>
                  </a:lnTo>
                  <a:lnTo>
                    <a:pt x="1" y="12"/>
                  </a:lnTo>
                  <a:lnTo>
                    <a:pt x="0" y="5"/>
                  </a:lnTo>
                  <a:lnTo>
                    <a:pt x="3" y="0"/>
                  </a:lnTo>
                  <a:lnTo>
                    <a:pt x="6" y="0"/>
                  </a:lnTo>
                  <a:lnTo>
                    <a:pt x="13" y="0"/>
                  </a:lnTo>
                  <a:lnTo>
                    <a:pt x="18" y="0"/>
                  </a:lnTo>
                  <a:close/>
                </a:path>
              </a:pathLst>
            </a:custGeom>
            <a:solidFill>
              <a:schemeClr val="accent2"/>
            </a:solidFill>
            <a:ln w="3175">
              <a:solidFill>
                <a:srgbClr val="CC9872"/>
              </a:solidFill>
              <a:prstDash val="solid"/>
              <a:round/>
              <a:headEnd/>
              <a:tailEnd/>
            </a:ln>
          </p:spPr>
          <p:txBody>
            <a:bodyPr/>
            <a:lstStyle/>
            <a:p>
              <a:pPr>
                <a:defRPr/>
              </a:pPr>
              <a:endParaRPr lang="en-US">
                <a:solidFill>
                  <a:prstClr val="black"/>
                </a:solidFill>
                <a:latin typeface="Calibri"/>
              </a:endParaRPr>
            </a:p>
          </p:txBody>
        </p:sp>
        <p:sp>
          <p:nvSpPr>
            <p:cNvPr id="89" name="Freeform 85"/>
            <p:cNvSpPr>
              <a:spLocks/>
            </p:cNvSpPr>
            <p:nvPr/>
          </p:nvSpPr>
          <p:spPr bwMode="auto">
            <a:xfrm>
              <a:off x="1485" y="1274"/>
              <a:ext cx="12" cy="9"/>
            </a:xfrm>
            <a:custGeom>
              <a:avLst/>
              <a:gdLst/>
              <a:ahLst/>
              <a:cxnLst>
                <a:cxn ang="0">
                  <a:pos x="23" y="14"/>
                </a:cxn>
                <a:cxn ang="0">
                  <a:pos x="20" y="17"/>
                </a:cxn>
                <a:cxn ang="0">
                  <a:pos x="13" y="19"/>
                </a:cxn>
                <a:cxn ang="0">
                  <a:pos x="6" y="17"/>
                </a:cxn>
                <a:cxn ang="0">
                  <a:pos x="0" y="5"/>
                </a:cxn>
                <a:cxn ang="0">
                  <a:pos x="3" y="2"/>
                </a:cxn>
                <a:cxn ang="0">
                  <a:pos x="10" y="0"/>
                </a:cxn>
                <a:cxn ang="0">
                  <a:pos x="15" y="2"/>
                </a:cxn>
                <a:cxn ang="0">
                  <a:pos x="21" y="7"/>
                </a:cxn>
                <a:cxn ang="0">
                  <a:pos x="23" y="10"/>
                </a:cxn>
                <a:cxn ang="0">
                  <a:pos x="23" y="14"/>
                </a:cxn>
              </a:cxnLst>
              <a:rect l="0" t="0" r="r" b="b"/>
              <a:pathLst>
                <a:path w="23" h="19">
                  <a:moveTo>
                    <a:pt x="23" y="14"/>
                  </a:moveTo>
                  <a:lnTo>
                    <a:pt x="20" y="17"/>
                  </a:lnTo>
                  <a:lnTo>
                    <a:pt x="13" y="19"/>
                  </a:lnTo>
                  <a:lnTo>
                    <a:pt x="6" y="17"/>
                  </a:lnTo>
                  <a:lnTo>
                    <a:pt x="0" y="5"/>
                  </a:lnTo>
                  <a:lnTo>
                    <a:pt x="3" y="2"/>
                  </a:lnTo>
                  <a:lnTo>
                    <a:pt x="10" y="0"/>
                  </a:lnTo>
                  <a:lnTo>
                    <a:pt x="15" y="2"/>
                  </a:lnTo>
                  <a:lnTo>
                    <a:pt x="21" y="7"/>
                  </a:lnTo>
                  <a:lnTo>
                    <a:pt x="23" y="10"/>
                  </a:lnTo>
                  <a:lnTo>
                    <a:pt x="23" y="1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90" name="Freeform 86"/>
            <p:cNvSpPr>
              <a:spLocks/>
            </p:cNvSpPr>
            <p:nvPr/>
          </p:nvSpPr>
          <p:spPr bwMode="auto">
            <a:xfrm>
              <a:off x="1485" y="1274"/>
              <a:ext cx="12" cy="9"/>
            </a:xfrm>
            <a:custGeom>
              <a:avLst/>
              <a:gdLst/>
              <a:ahLst/>
              <a:cxnLst>
                <a:cxn ang="0">
                  <a:pos x="23" y="14"/>
                </a:cxn>
                <a:cxn ang="0">
                  <a:pos x="20" y="17"/>
                </a:cxn>
                <a:cxn ang="0">
                  <a:pos x="13" y="19"/>
                </a:cxn>
                <a:cxn ang="0">
                  <a:pos x="6" y="17"/>
                </a:cxn>
                <a:cxn ang="0">
                  <a:pos x="0" y="5"/>
                </a:cxn>
                <a:cxn ang="0">
                  <a:pos x="3" y="2"/>
                </a:cxn>
                <a:cxn ang="0">
                  <a:pos x="10" y="0"/>
                </a:cxn>
                <a:cxn ang="0">
                  <a:pos x="15" y="2"/>
                </a:cxn>
                <a:cxn ang="0">
                  <a:pos x="21" y="7"/>
                </a:cxn>
                <a:cxn ang="0">
                  <a:pos x="23" y="10"/>
                </a:cxn>
                <a:cxn ang="0">
                  <a:pos x="23" y="14"/>
                </a:cxn>
              </a:cxnLst>
              <a:rect l="0" t="0" r="r" b="b"/>
              <a:pathLst>
                <a:path w="23" h="19">
                  <a:moveTo>
                    <a:pt x="23" y="14"/>
                  </a:moveTo>
                  <a:lnTo>
                    <a:pt x="20" y="17"/>
                  </a:lnTo>
                  <a:lnTo>
                    <a:pt x="13" y="19"/>
                  </a:lnTo>
                  <a:lnTo>
                    <a:pt x="6" y="17"/>
                  </a:lnTo>
                  <a:lnTo>
                    <a:pt x="0" y="5"/>
                  </a:lnTo>
                  <a:lnTo>
                    <a:pt x="3" y="2"/>
                  </a:lnTo>
                  <a:lnTo>
                    <a:pt x="10" y="0"/>
                  </a:lnTo>
                  <a:lnTo>
                    <a:pt x="15" y="2"/>
                  </a:lnTo>
                  <a:lnTo>
                    <a:pt x="21" y="7"/>
                  </a:lnTo>
                  <a:lnTo>
                    <a:pt x="23" y="10"/>
                  </a:lnTo>
                  <a:lnTo>
                    <a:pt x="23" y="14"/>
                  </a:lnTo>
                  <a:close/>
                </a:path>
              </a:pathLst>
            </a:custGeom>
            <a:solidFill>
              <a:schemeClr val="accent2"/>
            </a:solidFill>
            <a:ln w="3175">
              <a:solidFill>
                <a:srgbClr val="CC9872"/>
              </a:solidFill>
              <a:prstDash val="solid"/>
              <a:round/>
              <a:headEnd/>
              <a:tailEnd/>
            </a:ln>
          </p:spPr>
          <p:txBody>
            <a:bodyPr/>
            <a:lstStyle/>
            <a:p>
              <a:pPr>
                <a:defRPr/>
              </a:pPr>
              <a:endParaRPr lang="en-US">
                <a:solidFill>
                  <a:prstClr val="black"/>
                </a:solidFill>
                <a:latin typeface="Calibri"/>
              </a:endParaRPr>
            </a:p>
          </p:txBody>
        </p:sp>
        <p:sp>
          <p:nvSpPr>
            <p:cNvPr id="91" name="Freeform 87"/>
            <p:cNvSpPr>
              <a:spLocks/>
            </p:cNvSpPr>
            <p:nvPr/>
          </p:nvSpPr>
          <p:spPr bwMode="auto">
            <a:xfrm>
              <a:off x="1414" y="1706"/>
              <a:ext cx="31" cy="416"/>
            </a:xfrm>
            <a:custGeom>
              <a:avLst/>
              <a:gdLst/>
              <a:ahLst/>
              <a:cxnLst>
                <a:cxn ang="0">
                  <a:pos x="0" y="831"/>
                </a:cxn>
                <a:cxn ang="0">
                  <a:pos x="11" y="538"/>
                </a:cxn>
                <a:cxn ang="0">
                  <a:pos x="26" y="286"/>
                </a:cxn>
                <a:cxn ang="0">
                  <a:pos x="36" y="136"/>
                </a:cxn>
                <a:cxn ang="0">
                  <a:pos x="41" y="78"/>
                </a:cxn>
                <a:cxn ang="0">
                  <a:pos x="46" y="39"/>
                </a:cxn>
                <a:cxn ang="0">
                  <a:pos x="50" y="18"/>
                </a:cxn>
                <a:cxn ang="0">
                  <a:pos x="53" y="6"/>
                </a:cxn>
                <a:cxn ang="0">
                  <a:pos x="56" y="0"/>
                </a:cxn>
                <a:cxn ang="0">
                  <a:pos x="58" y="0"/>
                </a:cxn>
                <a:cxn ang="0">
                  <a:pos x="61" y="8"/>
                </a:cxn>
                <a:cxn ang="0">
                  <a:pos x="63" y="43"/>
                </a:cxn>
                <a:cxn ang="0">
                  <a:pos x="61" y="108"/>
                </a:cxn>
                <a:cxn ang="0">
                  <a:pos x="54" y="266"/>
                </a:cxn>
                <a:cxn ang="0">
                  <a:pos x="43" y="608"/>
                </a:cxn>
                <a:cxn ang="0">
                  <a:pos x="38" y="809"/>
                </a:cxn>
                <a:cxn ang="0">
                  <a:pos x="36" y="818"/>
                </a:cxn>
                <a:cxn ang="0">
                  <a:pos x="35" y="823"/>
                </a:cxn>
                <a:cxn ang="0">
                  <a:pos x="30" y="829"/>
                </a:cxn>
                <a:cxn ang="0">
                  <a:pos x="23" y="831"/>
                </a:cxn>
                <a:cxn ang="0">
                  <a:pos x="11" y="831"/>
                </a:cxn>
                <a:cxn ang="0">
                  <a:pos x="0" y="831"/>
                </a:cxn>
              </a:cxnLst>
              <a:rect l="0" t="0" r="r" b="b"/>
              <a:pathLst>
                <a:path w="63" h="831">
                  <a:moveTo>
                    <a:pt x="0" y="831"/>
                  </a:moveTo>
                  <a:lnTo>
                    <a:pt x="11" y="538"/>
                  </a:lnTo>
                  <a:lnTo>
                    <a:pt x="26" y="286"/>
                  </a:lnTo>
                  <a:lnTo>
                    <a:pt x="36" y="136"/>
                  </a:lnTo>
                  <a:lnTo>
                    <a:pt x="41" y="78"/>
                  </a:lnTo>
                  <a:lnTo>
                    <a:pt x="46" y="39"/>
                  </a:lnTo>
                  <a:lnTo>
                    <a:pt x="50" y="18"/>
                  </a:lnTo>
                  <a:lnTo>
                    <a:pt x="53" y="6"/>
                  </a:lnTo>
                  <a:lnTo>
                    <a:pt x="56" y="0"/>
                  </a:lnTo>
                  <a:lnTo>
                    <a:pt x="58" y="0"/>
                  </a:lnTo>
                  <a:lnTo>
                    <a:pt x="61" y="8"/>
                  </a:lnTo>
                  <a:lnTo>
                    <a:pt x="63" y="43"/>
                  </a:lnTo>
                  <a:lnTo>
                    <a:pt x="61" y="108"/>
                  </a:lnTo>
                  <a:lnTo>
                    <a:pt x="54" y="266"/>
                  </a:lnTo>
                  <a:lnTo>
                    <a:pt x="43" y="608"/>
                  </a:lnTo>
                  <a:lnTo>
                    <a:pt x="38" y="809"/>
                  </a:lnTo>
                  <a:lnTo>
                    <a:pt x="36" y="818"/>
                  </a:lnTo>
                  <a:lnTo>
                    <a:pt x="35" y="823"/>
                  </a:lnTo>
                  <a:lnTo>
                    <a:pt x="30" y="829"/>
                  </a:lnTo>
                  <a:lnTo>
                    <a:pt x="23" y="831"/>
                  </a:lnTo>
                  <a:lnTo>
                    <a:pt x="11" y="831"/>
                  </a:lnTo>
                  <a:lnTo>
                    <a:pt x="0" y="831"/>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92" name="Freeform 88"/>
            <p:cNvSpPr>
              <a:spLocks/>
            </p:cNvSpPr>
            <p:nvPr/>
          </p:nvSpPr>
          <p:spPr bwMode="auto">
            <a:xfrm>
              <a:off x="1414" y="1706"/>
              <a:ext cx="31" cy="416"/>
            </a:xfrm>
            <a:custGeom>
              <a:avLst/>
              <a:gdLst/>
              <a:ahLst/>
              <a:cxnLst>
                <a:cxn ang="0">
                  <a:pos x="0" y="831"/>
                </a:cxn>
                <a:cxn ang="0">
                  <a:pos x="11" y="538"/>
                </a:cxn>
                <a:cxn ang="0">
                  <a:pos x="26" y="286"/>
                </a:cxn>
                <a:cxn ang="0">
                  <a:pos x="36" y="136"/>
                </a:cxn>
                <a:cxn ang="0">
                  <a:pos x="41" y="78"/>
                </a:cxn>
                <a:cxn ang="0">
                  <a:pos x="46" y="39"/>
                </a:cxn>
                <a:cxn ang="0">
                  <a:pos x="50" y="18"/>
                </a:cxn>
                <a:cxn ang="0">
                  <a:pos x="53" y="6"/>
                </a:cxn>
                <a:cxn ang="0">
                  <a:pos x="56" y="0"/>
                </a:cxn>
                <a:cxn ang="0">
                  <a:pos x="58" y="0"/>
                </a:cxn>
                <a:cxn ang="0">
                  <a:pos x="61" y="8"/>
                </a:cxn>
                <a:cxn ang="0">
                  <a:pos x="63" y="43"/>
                </a:cxn>
                <a:cxn ang="0">
                  <a:pos x="61" y="108"/>
                </a:cxn>
                <a:cxn ang="0">
                  <a:pos x="54" y="266"/>
                </a:cxn>
                <a:cxn ang="0">
                  <a:pos x="43" y="608"/>
                </a:cxn>
                <a:cxn ang="0">
                  <a:pos x="38" y="809"/>
                </a:cxn>
                <a:cxn ang="0">
                  <a:pos x="36" y="818"/>
                </a:cxn>
                <a:cxn ang="0">
                  <a:pos x="35" y="823"/>
                </a:cxn>
                <a:cxn ang="0">
                  <a:pos x="30" y="829"/>
                </a:cxn>
                <a:cxn ang="0">
                  <a:pos x="23" y="831"/>
                </a:cxn>
                <a:cxn ang="0">
                  <a:pos x="11" y="831"/>
                </a:cxn>
                <a:cxn ang="0">
                  <a:pos x="0" y="831"/>
                </a:cxn>
              </a:cxnLst>
              <a:rect l="0" t="0" r="r" b="b"/>
              <a:pathLst>
                <a:path w="63" h="831">
                  <a:moveTo>
                    <a:pt x="0" y="831"/>
                  </a:moveTo>
                  <a:lnTo>
                    <a:pt x="11" y="538"/>
                  </a:lnTo>
                  <a:lnTo>
                    <a:pt x="26" y="286"/>
                  </a:lnTo>
                  <a:lnTo>
                    <a:pt x="36" y="136"/>
                  </a:lnTo>
                  <a:lnTo>
                    <a:pt x="41" y="78"/>
                  </a:lnTo>
                  <a:lnTo>
                    <a:pt x="46" y="39"/>
                  </a:lnTo>
                  <a:lnTo>
                    <a:pt x="50" y="18"/>
                  </a:lnTo>
                  <a:lnTo>
                    <a:pt x="53" y="6"/>
                  </a:lnTo>
                  <a:lnTo>
                    <a:pt x="56" y="0"/>
                  </a:lnTo>
                  <a:lnTo>
                    <a:pt x="58" y="0"/>
                  </a:lnTo>
                  <a:lnTo>
                    <a:pt x="61" y="8"/>
                  </a:lnTo>
                  <a:lnTo>
                    <a:pt x="63" y="43"/>
                  </a:lnTo>
                  <a:lnTo>
                    <a:pt x="61" y="108"/>
                  </a:lnTo>
                  <a:lnTo>
                    <a:pt x="54" y="266"/>
                  </a:lnTo>
                  <a:lnTo>
                    <a:pt x="43" y="608"/>
                  </a:lnTo>
                  <a:lnTo>
                    <a:pt x="38" y="809"/>
                  </a:lnTo>
                  <a:lnTo>
                    <a:pt x="36" y="818"/>
                  </a:lnTo>
                  <a:lnTo>
                    <a:pt x="35" y="823"/>
                  </a:lnTo>
                  <a:lnTo>
                    <a:pt x="30" y="829"/>
                  </a:lnTo>
                  <a:lnTo>
                    <a:pt x="23" y="831"/>
                  </a:lnTo>
                  <a:lnTo>
                    <a:pt x="11" y="831"/>
                  </a:lnTo>
                  <a:lnTo>
                    <a:pt x="0" y="831"/>
                  </a:lnTo>
                  <a:close/>
                </a:path>
              </a:pathLst>
            </a:custGeom>
            <a:solidFill>
              <a:srgbClr val="800000"/>
            </a:solidFill>
            <a:ln w="6350">
              <a:solidFill>
                <a:srgbClr val="DDD3CC"/>
              </a:solidFill>
              <a:prstDash val="solid"/>
              <a:round/>
              <a:headEnd/>
              <a:tailEnd/>
            </a:ln>
          </p:spPr>
          <p:txBody>
            <a:bodyPr/>
            <a:lstStyle/>
            <a:p>
              <a:pPr>
                <a:defRPr/>
              </a:pPr>
              <a:endParaRPr lang="en-US">
                <a:solidFill>
                  <a:prstClr val="black"/>
                </a:solidFill>
                <a:latin typeface="Calibri"/>
              </a:endParaRPr>
            </a:p>
          </p:txBody>
        </p:sp>
        <p:sp>
          <p:nvSpPr>
            <p:cNvPr id="93" name="Freeform 89"/>
            <p:cNvSpPr>
              <a:spLocks/>
            </p:cNvSpPr>
            <p:nvPr/>
          </p:nvSpPr>
          <p:spPr bwMode="auto">
            <a:xfrm>
              <a:off x="1370" y="1653"/>
              <a:ext cx="55" cy="465"/>
            </a:xfrm>
            <a:custGeom>
              <a:avLst/>
              <a:gdLst/>
              <a:ahLst/>
              <a:cxnLst>
                <a:cxn ang="0">
                  <a:pos x="70" y="0"/>
                </a:cxn>
                <a:cxn ang="0">
                  <a:pos x="64" y="8"/>
                </a:cxn>
                <a:cxn ang="0">
                  <a:pos x="54" y="21"/>
                </a:cxn>
                <a:cxn ang="0">
                  <a:pos x="39" y="50"/>
                </a:cxn>
                <a:cxn ang="0">
                  <a:pos x="34" y="65"/>
                </a:cxn>
                <a:cxn ang="0">
                  <a:pos x="32" y="80"/>
                </a:cxn>
                <a:cxn ang="0">
                  <a:pos x="25" y="183"/>
                </a:cxn>
                <a:cxn ang="0">
                  <a:pos x="20" y="282"/>
                </a:cxn>
                <a:cxn ang="0">
                  <a:pos x="17" y="321"/>
                </a:cxn>
                <a:cxn ang="0">
                  <a:pos x="7" y="411"/>
                </a:cxn>
                <a:cxn ang="0">
                  <a:pos x="2" y="454"/>
                </a:cxn>
                <a:cxn ang="0">
                  <a:pos x="0" y="487"/>
                </a:cxn>
                <a:cxn ang="0">
                  <a:pos x="5" y="735"/>
                </a:cxn>
                <a:cxn ang="0">
                  <a:pos x="7" y="776"/>
                </a:cxn>
                <a:cxn ang="0">
                  <a:pos x="20" y="909"/>
                </a:cxn>
                <a:cxn ang="0">
                  <a:pos x="35" y="929"/>
                </a:cxn>
                <a:cxn ang="0">
                  <a:pos x="45" y="781"/>
                </a:cxn>
                <a:cxn ang="0">
                  <a:pos x="52" y="660"/>
                </a:cxn>
                <a:cxn ang="0">
                  <a:pos x="54" y="560"/>
                </a:cxn>
                <a:cxn ang="0">
                  <a:pos x="55" y="519"/>
                </a:cxn>
                <a:cxn ang="0">
                  <a:pos x="64" y="437"/>
                </a:cxn>
                <a:cxn ang="0">
                  <a:pos x="82" y="309"/>
                </a:cxn>
                <a:cxn ang="0">
                  <a:pos x="89" y="256"/>
                </a:cxn>
                <a:cxn ang="0">
                  <a:pos x="92" y="213"/>
                </a:cxn>
                <a:cxn ang="0">
                  <a:pos x="97" y="159"/>
                </a:cxn>
                <a:cxn ang="0">
                  <a:pos x="107" y="88"/>
                </a:cxn>
                <a:cxn ang="0">
                  <a:pos x="112" y="58"/>
                </a:cxn>
                <a:cxn ang="0">
                  <a:pos x="107" y="56"/>
                </a:cxn>
                <a:cxn ang="0">
                  <a:pos x="99" y="55"/>
                </a:cxn>
                <a:cxn ang="0">
                  <a:pos x="92" y="55"/>
                </a:cxn>
                <a:cxn ang="0">
                  <a:pos x="80" y="56"/>
                </a:cxn>
                <a:cxn ang="0">
                  <a:pos x="77" y="60"/>
                </a:cxn>
                <a:cxn ang="0">
                  <a:pos x="74" y="65"/>
                </a:cxn>
                <a:cxn ang="0">
                  <a:pos x="72" y="68"/>
                </a:cxn>
                <a:cxn ang="0">
                  <a:pos x="69" y="56"/>
                </a:cxn>
                <a:cxn ang="0">
                  <a:pos x="69" y="21"/>
                </a:cxn>
                <a:cxn ang="0">
                  <a:pos x="70" y="0"/>
                </a:cxn>
              </a:cxnLst>
              <a:rect l="0" t="0" r="r" b="b"/>
              <a:pathLst>
                <a:path w="112" h="929">
                  <a:moveTo>
                    <a:pt x="70" y="0"/>
                  </a:moveTo>
                  <a:lnTo>
                    <a:pt x="64" y="8"/>
                  </a:lnTo>
                  <a:lnTo>
                    <a:pt x="54" y="21"/>
                  </a:lnTo>
                  <a:lnTo>
                    <a:pt x="39" y="50"/>
                  </a:lnTo>
                  <a:lnTo>
                    <a:pt x="34" y="65"/>
                  </a:lnTo>
                  <a:lnTo>
                    <a:pt x="32" y="80"/>
                  </a:lnTo>
                  <a:lnTo>
                    <a:pt x="25" y="183"/>
                  </a:lnTo>
                  <a:lnTo>
                    <a:pt x="20" y="282"/>
                  </a:lnTo>
                  <a:lnTo>
                    <a:pt x="17" y="321"/>
                  </a:lnTo>
                  <a:lnTo>
                    <a:pt x="7" y="411"/>
                  </a:lnTo>
                  <a:lnTo>
                    <a:pt x="2" y="454"/>
                  </a:lnTo>
                  <a:lnTo>
                    <a:pt x="0" y="487"/>
                  </a:lnTo>
                  <a:lnTo>
                    <a:pt x="5" y="735"/>
                  </a:lnTo>
                  <a:lnTo>
                    <a:pt x="7" y="776"/>
                  </a:lnTo>
                  <a:lnTo>
                    <a:pt x="20" y="909"/>
                  </a:lnTo>
                  <a:lnTo>
                    <a:pt x="35" y="929"/>
                  </a:lnTo>
                  <a:lnTo>
                    <a:pt x="45" y="781"/>
                  </a:lnTo>
                  <a:lnTo>
                    <a:pt x="52" y="660"/>
                  </a:lnTo>
                  <a:lnTo>
                    <a:pt x="54" y="560"/>
                  </a:lnTo>
                  <a:lnTo>
                    <a:pt x="55" y="519"/>
                  </a:lnTo>
                  <a:lnTo>
                    <a:pt x="64" y="437"/>
                  </a:lnTo>
                  <a:lnTo>
                    <a:pt x="82" y="309"/>
                  </a:lnTo>
                  <a:lnTo>
                    <a:pt x="89" y="256"/>
                  </a:lnTo>
                  <a:lnTo>
                    <a:pt x="92" y="213"/>
                  </a:lnTo>
                  <a:lnTo>
                    <a:pt x="97" y="159"/>
                  </a:lnTo>
                  <a:lnTo>
                    <a:pt x="107" y="88"/>
                  </a:lnTo>
                  <a:lnTo>
                    <a:pt x="112" y="58"/>
                  </a:lnTo>
                  <a:lnTo>
                    <a:pt x="107" y="56"/>
                  </a:lnTo>
                  <a:lnTo>
                    <a:pt x="99" y="55"/>
                  </a:lnTo>
                  <a:lnTo>
                    <a:pt x="92" y="55"/>
                  </a:lnTo>
                  <a:lnTo>
                    <a:pt x="80" y="56"/>
                  </a:lnTo>
                  <a:lnTo>
                    <a:pt x="77" y="60"/>
                  </a:lnTo>
                  <a:lnTo>
                    <a:pt x="74" y="65"/>
                  </a:lnTo>
                  <a:lnTo>
                    <a:pt x="72" y="68"/>
                  </a:lnTo>
                  <a:lnTo>
                    <a:pt x="69" y="56"/>
                  </a:lnTo>
                  <a:lnTo>
                    <a:pt x="69" y="21"/>
                  </a:lnTo>
                  <a:lnTo>
                    <a:pt x="70"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94" name="Freeform 90"/>
            <p:cNvSpPr>
              <a:spLocks/>
            </p:cNvSpPr>
            <p:nvPr/>
          </p:nvSpPr>
          <p:spPr bwMode="auto">
            <a:xfrm>
              <a:off x="1370" y="1653"/>
              <a:ext cx="55" cy="465"/>
            </a:xfrm>
            <a:custGeom>
              <a:avLst/>
              <a:gdLst/>
              <a:ahLst/>
              <a:cxnLst>
                <a:cxn ang="0">
                  <a:pos x="70" y="0"/>
                </a:cxn>
                <a:cxn ang="0">
                  <a:pos x="64" y="8"/>
                </a:cxn>
                <a:cxn ang="0">
                  <a:pos x="54" y="21"/>
                </a:cxn>
                <a:cxn ang="0">
                  <a:pos x="39" y="50"/>
                </a:cxn>
                <a:cxn ang="0">
                  <a:pos x="34" y="65"/>
                </a:cxn>
                <a:cxn ang="0">
                  <a:pos x="32" y="80"/>
                </a:cxn>
                <a:cxn ang="0">
                  <a:pos x="25" y="183"/>
                </a:cxn>
                <a:cxn ang="0">
                  <a:pos x="20" y="282"/>
                </a:cxn>
                <a:cxn ang="0">
                  <a:pos x="17" y="321"/>
                </a:cxn>
                <a:cxn ang="0">
                  <a:pos x="7" y="411"/>
                </a:cxn>
                <a:cxn ang="0">
                  <a:pos x="2" y="454"/>
                </a:cxn>
                <a:cxn ang="0">
                  <a:pos x="0" y="487"/>
                </a:cxn>
                <a:cxn ang="0">
                  <a:pos x="5" y="735"/>
                </a:cxn>
                <a:cxn ang="0">
                  <a:pos x="7" y="776"/>
                </a:cxn>
                <a:cxn ang="0">
                  <a:pos x="20" y="909"/>
                </a:cxn>
                <a:cxn ang="0">
                  <a:pos x="35" y="929"/>
                </a:cxn>
                <a:cxn ang="0">
                  <a:pos x="45" y="781"/>
                </a:cxn>
                <a:cxn ang="0">
                  <a:pos x="52" y="660"/>
                </a:cxn>
                <a:cxn ang="0">
                  <a:pos x="54" y="560"/>
                </a:cxn>
                <a:cxn ang="0">
                  <a:pos x="55" y="519"/>
                </a:cxn>
                <a:cxn ang="0">
                  <a:pos x="64" y="437"/>
                </a:cxn>
                <a:cxn ang="0">
                  <a:pos x="82" y="309"/>
                </a:cxn>
                <a:cxn ang="0">
                  <a:pos x="89" y="256"/>
                </a:cxn>
                <a:cxn ang="0">
                  <a:pos x="92" y="213"/>
                </a:cxn>
                <a:cxn ang="0">
                  <a:pos x="97" y="159"/>
                </a:cxn>
                <a:cxn ang="0">
                  <a:pos x="107" y="88"/>
                </a:cxn>
                <a:cxn ang="0">
                  <a:pos x="112" y="58"/>
                </a:cxn>
                <a:cxn ang="0">
                  <a:pos x="107" y="56"/>
                </a:cxn>
                <a:cxn ang="0">
                  <a:pos x="99" y="55"/>
                </a:cxn>
                <a:cxn ang="0">
                  <a:pos x="92" y="55"/>
                </a:cxn>
                <a:cxn ang="0">
                  <a:pos x="80" y="56"/>
                </a:cxn>
                <a:cxn ang="0">
                  <a:pos x="77" y="60"/>
                </a:cxn>
                <a:cxn ang="0">
                  <a:pos x="74" y="65"/>
                </a:cxn>
                <a:cxn ang="0">
                  <a:pos x="72" y="68"/>
                </a:cxn>
                <a:cxn ang="0">
                  <a:pos x="69" y="56"/>
                </a:cxn>
                <a:cxn ang="0">
                  <a:pos x="69" y="21"/>
                </a:cxn>
                <a:cxn ang="0">
                  <a:pos x="70" y="0"/>
                </a:cxn>
              </a:cxnLst>
              <a:rect l="0" t="0" r="r" b="b"/>
              <a:pathLst>
                <a:path w="112" h="929">
                  <a:moveTo>
                    <a:pt x="70" y="0"/>
                  </a:moveTo>
                  <a:lnTo>
                    <a:pt x="64" y="8"/>
                  </a:lnTo>
                  <a:lnTo>
                    <a:pt x="54" y="21"/>
                  </a:lnTo>
                  <a:lnTo>
                    <a:pt x="39" y="50"/>
                  </a:lnTo>
                  <a:lnTo>
                    <a:pt x="34" y="65"/>
                  </a:lnTo>
                  <a:lnTo>
                    <a:pt x="32" y="80"/>
                  </a:lnTo>
                  <a:lnTo>
                    <a:pt x="25" y="183"/>
                  </a:lnTo>
                  <a:lnTo>
                    <a:pt x="20" y="282"/>
                  </a:lnTo>
                  <a:lnTo>
                    <a:pt x="17" y="321"/>
                  </a:lnTo>
                  <a:lnTo>
                    <a:pt x="7" y="411"/>
                  </a:lnTo>
                  <a:lnTo>
                    <a:pt x="2" y="454"/>
                  </a:lnTo>
                  <a:lnTo>
                    <a:pt x="0" y="487"/>
                  </a:lnTo>
                  <a:lnTo>
                    <a:pt x="5" y="735"/>
                  </a:lnTo>
                  <a:lnTo>
                    <a:pt x="7" y="776"/>
                  </a:lnTo>
                  <a:lnTo>
                    <a:pt x="20" y="909"/>
                  </a:lnTo>
                  <a:lnTo>
                    <a:pt x="35" y="929"/>
                  </a:lnTo>
                  <a:lnTo>
                    <a:pt x="45" y="781"/>
                  </a:lnTo>
                  <a:lnTo>
                    <a:pt x="52" y="660"/>
                  </a:lnTo>
                  <a:lnTo>
                    <a:pt x="54" y="560"/>
                  </a:lnTo>
                  <a:lnTo>
                    <a:pt x="55" y="519"/>
                  </a:lnTo>
                  <a:lnTo>
                    <a:pt x="64" y="437"/>
                  </a:lnTo>
                  <a:lnTo>
                    <a:pt x="82" y="309"/>
                  </a:lnTo>
                  <a:lnTo>
                    <a:pt x="89" y="256"/>
                  </a:lnTo>
                  <a:lnTo>
                    <a:pt x="92" y="213"/>
                  </a:lnTo>
                  <a:lnTo>
                    <a:pt x="97" y="159"/>
                  </a:lnTo>
                  <a:lnTo>
                    <a:pt x="107" y="88"/>
                  </a:lnTo>
                  <a:lnTo>
                    <a:pt x="112" y="58"/>
                  </a:lnTo>
                  <a:lnTo>
                    <a:pt x="107" y="56"/>
                  </a:lnTo>
                  <a:lnTo>
                    <a:pt x="99" y="55"/>
                  </a:lnTo>
                  <a:lnTo>
                    <a:pt x="92" y="55"/>
                  </a:lnTo>
                  <a:lnTo>
                    <a:pt x="80" y="56"/>
                  </a:lnTo>
                  <a:lnTo>
                    <a:pt x="77" y="60"/>
                  </a:lnTo>
                  <a:lnTo>
                    <a:pt x="74" y="65"/>
                  </a:lnTo>
                  <a:lnTo>
                    <a:pt x="72" y="68"/>
                  </a:lnTo>
                  <a:lnTo>
                    <a:pt x="69" y="56"/>
                  </a:lnTo>
                  <a:lnTo>
                    <a:pt x="69" y="21"/>
                  </a:lnTo>
                  <a:lnTo>
                    <a:pt x="70" y="0"/>
                  </a:lnTo>
                  <a:close/>
                </a:path>
              </a:pathLst>
            </a:custGeom>
            <a:solidFill>
              <a:srgbClr val="800000"/>
            </a:solidFill>
            <a:ln w="6350">
              <a:solidFill>
                <a:srgbClr val="DDD3CC"/>
              </a:solidFill>
              <a:prstDash val="solid"/>
              <a:round/>
              <a:headEnd/>
              <a:tailEnd/>
            </a:ln>
          </p:spPr>
          <p:txBody>
            <a:bodyPr/>
            <a:lstStyle/>
            <a:p>
              <a:pPr>
                <a:defRPr/>
              </a:pPr>
              <a:endParaRPr lang="en-US">
                <a:solidFill>
                  <a:prstClr val="black"/>
                </a:solidFill>
                <a:latin typeface="Calibri"/>
              </a:endParaRPr>
            </a:p>
          </p:txBody>
        </p:sp>
        <p:sp>
          <p:nvSpPr>
            <p:cNvPr id="95" name="Freeform 91"/>
            <p:cNvSpPr>
              <a:spLocks/>
            </p:cNvSpPr>
            <p:nvPr/>
          </p:nvSpPr>
          <p:spPr bwMode="auto">
            <a:xfrm>
              <a:off x="1463" y="1852"/>
              <a:ext cx="17" cy="272"/>
            </a:xfrm>
            <a:custGeom>
              <a:avLst/>
              <a:gdLst/>
              <a:ahLst/>
              <a:cxnLst>
                <a:cxn ang="0">
                  <a:pos x="1" y="544"/>
                </a:cxn>
                <a:cxn ang="0">
                  <a:pos x="0" y="316"/>
                </a:cxn>
                <a:cxn ang="0">
                  <a:pos x="0" y="138"/>
                </a:cxn>
                <a:cxn ang="0">
                  <a:pos x="1" y="10"/>
                </a:cxn>
                <a:cxn ang="0">
                  <a:pos x="1" y="0"/>
                </a:cxn>
                <a:cxn ang="0">
                  <a:pos x="3" y="0"/>
                </a:cxn>
                <a:cxn ang="0">
                  <a:pos x="6" y="14"/>
                </a:cxn>
                <a:cxn ang="0">
                  <a:pos x="13" y="82"/>
                </a:cxn>
                <a:cxn ang="0">
                  <a:pos x="20" y="162"/>
                </a:cxn>
                <a:cxn ang="0">
                  <a:pos x="30" y="308"/>
                </a:cxn>
                <a:cxn ang="0">
                  <a:pos x="35" y="464"/>
                </a:cxn>
                <a:cxn ang="0">
                  <a:pos x="35" y="529"/>
                </a:cxn>
                <a:cxn ang="0">
                  <a:pos x="35" y="544"/>
                </a:cxn>
                <a:cxn ang="0">
                  <a:pos x="1" y="544"/>
                </a:cxn>
              </a:cxnLst>
              <a:rect l="0" t="0" r="r" b="b"/>
              <a:pathLst>
                <a:path w="35" h="544">
                  <a:moveTo>
                    <a:pt x="1" y="544"/>
                  </a:moveTo>
                  <a:lnTo>
                    <a:pt x="0" y="316"/>
                  </a:lnTo>
                  <a:lnTo>
                    <a:pt x="0" y="138"/>
                  </a:lnTo>
                  <a:lnTo>
                    <a:pt x="1" y="10"/>
                  </a:lnTo>
                  <a:lnTo>
                    <a:pt x="1" y="0"/>
                  </a:lnTo>
                  <a:lnTo>
                    <a:pt x="3" y="0"/>
                  </a:lnTo>
                  <a:lnTo>
                    <a:pt x="6" y="14"/>
                  </a:lnTo>
                  <a:lnTo>
                    <a:pt x="13" y="82"/>
                  </a:lnTo>
                  <a:lnTo>
                    <a:pt x="20" y="162"/>
                  </a:lnTo>
                  <a:lnTo>
                    <a:pt x="30" y="308"/>
                  </a:lnTo>
                  <a:lnTo>
                    <a:pt x="35" y="464"/>
                  </a:lnTo>
                  <a:lnTo>
                    <a:pt x="35" y="529"/>
                  </a:lnTo>
                  <a:lnTo>
                    <a:pt x="35" y="544"/>
                  </a:lnTo>
                  <a:lnTo>
                    <a:pt x="1" y="54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96" name="Freeform 92"/>
            <p:cNvSpPr>
              <a:spLocks/>
            </p:cNvSpPr>
            <p:nvPr/>
          </p:nvSpPr>
          <p:spPr bwMode="auto">
            <a:xfrm>
              <a:off x="1463" y="1852"/>
              <a:ext cx="17" cy="272"/>
            </a:xfrm>
            <a:custGeom>
              <a:avLst/>
              <a:gdLst/>
              <a:ahLst/>
              <a:cxnLst>
                <a:cxn ang="0">
                  <a:pos x="1" y="544"/>
                </a:cxn>
                <a:cxn ang="0">
                  <a:pos x="0" y="316"/>
                </a:cxn>
                <a:cxn ang="0">
                  <a:pos x="0" y="138"/>
                </a:cxn>
                <a:cxn ang="0">
                  <a:pos x="1" y="10"/>
                </a:cxn>
                <a:cxn ang="0">
                  <a:pos x="1" y="0"/>
                </a:cxn>
                <a:cxn ang="0">
                  <a:pos x="3" y="0"/>
                </a:cxn>
                <a:cxn ang="0">
                  <a:pos x="6" y="14"/>
                </a:cxn>
                <a:cxn ang="0">
                  <a:pos x="13" y="82"/>
                </a:cxn>
                <a:cxn ang="0">
                  <a:pos x="20" y="162"/>
                </a:cxn>
                <a:cxn ang="0">
                  <a:pos x="30" y="308"/>
                </a:cxn>
                <a:cxn ang="0">
                  <a:pos x="35" y="464"/>
                </a:cxn>
                <a:cxn ang="0">
                  <a:pos x="35" y="529"/>
                </a:cxn>
                <a:cxn ang="0">
                  <a:pos x="35" y="544"/>
                </a:cxn>
                <a:cxn ang="0">
                  <a:pos x="1" y="544"/>
                </a:cxn>
              </a:cxnLst>
              <a:rect l="0" t="0" r="r" b="b"/>
              <a:pathLst>
                <a:path w="35" h="544">
                  <a:moveTo>
                    <a:pt x="1" y="544"/>
                  </a:moveTo>
                  <a:lnTo>
                    <a:pt x="0" y="316"/>
                  </a:lnTo>
                  <a:lnTo>
                    <a:pt x="0" y="138"/>
                  </a:lnTo>
                  <a:lnTo>
                    <a:pt x="1" y="10"/>
                  </a:lnTo>
                  <a:lnTo>
                    <a:pt x="1" y="0"/>
                  </a:lnTo>
                  <a:lnTo>
                    <a:pt x="3" y="0"/>
                  </a:lnTo>
                  <a:lnTo>
                    <a:pt x="6" y="14"/>
                  </a:lnTo>
                  <a:lnTo>
                    <a:pt x="13" y="82"/>
                  </a:lnTo>
                  <a:lnTo>
                    <a:pt x="20" y="162"/>
                  </a:lnTo>
                  <a:lnTo>
                    <a:pt x="30" y="308"/>
                  </a:lnTo>
                  <a:lnTo>
                    <a:pt x="35" y="464"/>
                  </a:lnTo>
                  <a:lnTo>
                    <a:pt x="35" y="529"/>
                  </a:lnTo>
                  <a:lnTo>
                    <a:pt x="35" y="544"/>
                  </a:lnTo>
                  <a:lnTo>
                    <a:pt x="1" y="544"/>
                  </a:lnTo>
                  <a:close/>
                </a:path>
              </a:pathLst>
            </a:custGeom>
            <a:solidFill>
              <a:srgbClr val="800000"/>
            </a:solidFill>
            <a:ln w="6350">
              <a:solidFill>
                <a:srgbClr val="DDD3CC"/>
              </a:solidFill>
              <a:prstDash val="solid"/>
              <a:round/>
              <a:headEnd/>
              <a:tailEnd/>
            </a:ln>
          </p:spPr>
          <p:txBody>
            <a:bodyPr/>
            <a:lstStyle/>
            <a:p>
              <a:pPr>
                <a:defRPr/>
              </a:pPr>
              <a:endParaRPr lang="en-US">
                <a:solidFill>
                  <a:prstClr val="black"/>
                </a:solidFill>
                <a:latin typeface="Calibri"/>
              </a:endParaRPr>
            </a:p>
          </p:txBody>
        </p:sp>
        <p:sp>
          <p:nvSpPr>
            <p:cNvPr id="97" name="Freeform 93"/>
            <p:cNvSpPr>
              <a:spLocks/>
            </p:cNvSpPr>
            <p:nvPr/>
          </p:nvSpPr>
          <p:spPr bwMode="auto">
            <a:xfrm>
              <a:off x="1510" y="1647"/>
              <a:ext cx="39" cy="472"/>
            </a:xfrm>
            <a:custGeom>
              <a:avLst/>
              <a:gdLst/>
              <a:ahLst/>
              <a:cxnLst>
                <a:cxn ang="0">
                  <a:pos x="1" y="578"/>
                </a:cxn>
                <a:cxn ang="0">
                  <a:pos x="0" y="647"/>
                </a:cxn>
                <a:cxn ang="0">
                  <a:pos x="3" y="800"/>
                </a:cxn>
                <a:cxn ang="0">
                  <a:pos x="5" y="902"/>
                </a:cxn>
                <a:cxn ang="0">
                  <a:pos x="6" y="912"/>
                </a:cxn>
                <a:cxn ang="0">
                  <a:pos x="11" y="920"/>
                </a:cxn>
                <a:cxn ang="0">
                  <a:pos x="21" y="933"/>
                </a:cxn>
                <a:cxn ang="0">
                  <a:pos x="31" y="942"/>
                </a:cxn>
                <a:cxn ang="0">
                  <a:pos x="38" y="945"/>
                </a:cxn>
                <a:cxn ang="0">
                  <a:pos x="43" y="945"/>
                </a:cxn>
                <a:cxn ang="0">
                  <a:pos x="50" y="942"/>
                </a:cxn>
                <a:cxn ang="0">
                  <a:pos x="55" y="935"/>
                </a:cxn>
                <a:cxn ang="0">
                  <a:pos x="58" y="928"/>
                </a:cxn>
                <a:cxn ang="0">
                  <a:pos x="65" y="920"/>
                </a:cxn>
                <a:cxn ang="0">
                  <a:pos x="68" y="912"/>
                </a:cxn>
                <a:cxn ang="0">
                  <a:pos x="71" y="902"/>
                </a:cxn>
                <a:cxn ang="0">
                  <a:pos x="76" y="872"/>
                </a:cxn>
                <a:cxn ang="0">
                  <a:pos x="76" y="822"/>
                </a:cxn>
                <a:cxn ang="0">
                  <a:pos x="73" y="292"/>
                </a:cxn>
                <a:cxn ang="0">
                  <a:pos x="71" y="238"/>
                </a:cxn>
                <a:cxn ang="0">
                  <a:pos x="61" y="152"/>
                </a:cxn>
                <a:cxn ang="0">
                  <a:pos x="55" y="79"/>
                </a:cxn>
                <a:cxn ang="0">
                  <a:pos x="51" y="60"/>
                </a:cxn>
                <a:cxn ang="0">
                  <a:pos x="45" y="29"/>
                </a:cxn>
                <a:cxn ang="0">
                  <a:pos x="38" y="10"/>
                </a:cxn>
                <a:cxn ang="0">
                  <a:pos x="33" y="4"/>
                </a:cxn>
                <a:cxn ang="0">
                  <a:pos x="30" y="0"/>
                </a:cxn>
                <a:cxn ang="0">
                  <a:pos x="26" y="2"/>
                </a:cxn>
                <a:cxn ang="0">
                  <a:pos x="25" y="9"/>
                </a:cxn>
                <a:cxn ang="0">
                  <a:pos x="25" y="22"/>
                </a:cxn>
                <a:cxn ang="0">
                  <a:pos x="28" y="273"/>
                </a:cxn>
                <a:cxn ang="0">
                  <a:pos x="25" y="341"/>
                </a:cxn>
                <a:cxn ang="0">
                  <a:pos x="11" y="479"/>
                </a:cxn>
                <a:cxn ang="0">
                  <a:pos x="1" y="578"/>
                </a:cxn>
              </a:cxnLst>
              <a:rect l="0" t="0" r="r" b="b"/>
              <a:pathLst>
                <a:path w="76" h="945">
                  <a:moveTo>
                    <a:pt x="1" y="578"/>
                  </a:moveTo>
                  <a:lnTo>
                    <a:pt x="0" y="647"/>
                  </a:lnTo>
                  <a:lnTo>
                    <a:pt x="3" y="800"/>
                  </a:lnTo>
                  <a:lnTo>
                    <a:pt x="5" y="902"/>
                  </a:lnTo>
                  <a:lnTo>
                    <a:pt x="6" y="912"/>
                  </a:lnTo>
                  <a:lnTo>
                    <a:pt x="11" y="920"/>
                  </a:lnTo>
                  <a:lnTo>
                    <a:pt x="21" y="933"/>
                  </a:lnTo>
                  <a:lnTo>
                    <a:pt x="31" y="942"/>
                  </a:lnTo>
                  <a:lnTo>
                    <a:pt x="38" y="945"/>
                  </a:lnTo>
                  <a:lnTo>
                    <a:pt x="43" y="945"/>
                  </a:lnTo>
                  <a:lnTo>
                    <a:pt x="50" y="942"/>
                  </a:lnTo>
                  <a:lnTo>
                    <a:pt x="55" y="935"/>
                  </a:lnTo>
                  <a:lnTo>
                    <a:pt x="58" y="928"/>
                  </a:lnTo>
                  <a:lnTo>
                    <a:pt x="65" y="920"/>
                  </a:lnTo>
                  <a:lnTo>
                    <a:pt x="68" y="912"/>
                  </a:lnTo>
                  <a:lnTo>
                    <a:pt x="71" y="902"/>
                  </a:lnTo>
                  <a:lnTo>
                    <a:pt x="76" y="872"/>
                  </a:lnTo>
                  <a:lnTo>
                    <a:pt x="76" y="822"/>
                  </a:lnTo>
                  <a:lnTo>
                    <a:pt x="73" y="292"/>
                  </a:lnTo>
                  <a:lnTo>
                    <a:pt x="71" y="238"/>
                  </a:lnTo>
                  <a:lnTo>
                    <a:pt x="61" y="152"/>
                  </a:lnTo>
                  <a:lnTo>
                    <a:pt x="55" y="79"/>
                  </a:lnTo>
                  <a:lnTo>
                    <a:pt x="51" y="60"/>
                  </a:lnTo>
                  <a:lnTo>
                    <a:pt x="45" y="29"/>
                  </a:lnTo>
                  <a:lnTo>
                    <a:pt x="38" y="10"/>
                  </a:lnTo>
                  <a:lnTo>
                    <a:pt x="33" y="4"/>
                  </a:lnTo>
                  <a:lnTo>
                    <a:pt x="30" y="0"/>
                  </a:lnTo>
                  <a:lnTo>
                    <a:pt x="26" y="2"/>
                  </a:lnTo>
                  <a:lnTo>
                    <a:pt x="25" y="9"/>
                  </a:lnTo>
                  <a:lnTo>
                    <a:pt x="25" y="22"/>
                  </a:lnTo>
                  <a:lnTo>
                    <a:pt x="28" y="273"/>
                  </a:lnTo>
                  <a:lnTo>
                    <a:pt x="25" y="341"/>
                  </a:lnTo>
                  <a:lnTo>
                    <a:pt x="11" y="479"/>
                  </a:lnTo>
                  <a:lnTo>
                    <a:pt x="1" y="578"/>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98" name="Freeform 94"/>
            <p:cNvSpPr>
              <a:spLocks/>
            </p:cNvSpPr>
            <p:nvPr/>
          </p:nvSpPr>
          <p:spPr bwMode="auto">
            <a:xfrm>
              <a:off x="1510" y="1647"/>
              <a:ext cx="39" cy="472"/>
            </a:xfrm>
            <a:custGeom>
              <a:avLst/>
              <a:gdLst/>
              <a:ahLst/>
              <a:cxnLst>
                <a:cxn ang="0">
                  <a:pos x="1" y="578"/>
                </a:cxn>
                <a:cxn ang="0">
                  <a:pos x="0" y="647"/>
                </a:cxn>
                <a:cxn ang="0">
                  <a:pos x="3" y="800"/>
                </a:cxn>
                <a:cxn ang="0">
                  <a:pos x="5" y="902"/>
                </a:cxn>
                <a:cxn ang="0">
                  <a:pos x="6" y="912"/>
                </a:cxn>
                <a:cxn ang="0">
                  <a:pos x="11" y="920"/>
                </a:cxn>
                <a:cxn ang="0">
                  <a:pos x="21" y="933"/>
                </a:cxn>
                <a:cxn ang="0">
                  <a:pos x="31" y="942"/>
                </a:cxn>
                <a:cxn ang="0">
                  <a:pos x="38" y="945"/>
                </a:cxn>
                <a:cxn ang="0">
                  <a:pos x="43" y="945"/>
                </a:cxn>
                <a:cxn ang="0">
                  <a:pos x="50" y="942"/>
                </a:cxn>
                <a:cxn ang="0">
                  <a:pos x="55" y="935"/>
                </a:cxn>
                <a:cxn ang="0">
                  <a:pos x="58" y="928"/>
                </a:cxn>
                <a:cxn ang="0">
                  <a:pos x="65" y="920"/>
                </a:cxn>
                <a:cxn ang="0">
                  <a:pos x="68" y="912"/>
                </a:cxn>
                <a:cxn ang="0">
                  <a:pos x="71" y="902"/>
                </a:cxn>
                <a:cxn ang="0">
                  <a:pos x="76" y="872"/>
                </a:cxn>
                <a:cxn ang="0">
                  <a:pos x="76" y="822"/>
                </a:cxn>
                <a:cxn ang="0">
                  <a:pos x="73" y="292"/>
                </a:cxn>
                <a:cxn ang="0">
                  <a:pos x="71" y="238"/>
                </a:cxn>
                <a:cxn ang="0">
                  <a:pos x="61" y="152"/>
                </a:cxn>
                <a:cxn ang="0">
                  <a:pos x="55" y="79"/>
                </a:cxn>
                <a:cxn ang="0">
                  <a:pos x="51" y="60"/>
                </a:cxn>
                <a:cxn ang="0">
                  <a:pos x="45" y="29"/>
                </a:cxn>
                <a:cxn ang="0">
                  <a:pos x="38" y="10"/>
                </a:cxn>
                <a:cxn ang="0">
                  <a:pos x="33" y="4"/>
                </a:cxn>
                <a:cxn ang="0">
                  <a:pos x="30" y="0"/>
                </a:cxn>
                <a:cxn ang="0">
                  <a:pos x="26" y="2"/>
                </a:cxn>
                <a:cxn ang="0">
                  <a:pos x="25" y="9"/>
                </a:cxn>
                <a:cxn ang="0">
                  <a:pos x="25" y="22"/>
                </a:cxn>
                <a:cxn ang="0">
                  <a:pos x="28" y="273"/>
                </a:cxn>
                <a:cxn ang="0">
                  <a:pos x="25" y="341"/>
                </a:cxn>
                <a:cxn ang="0">
                  <a:pos x="11" y="479"/>
                </a:cxn>
                <a:cxn ang="0">
                  <a:pos x="1" y="578"/>
                </a:cxn>
              </a:cxnLst>
              <a:rect l="0" t="0" r="r" b="b"/>
              <a:pathLst>
                <a:path w="76" h="945">
                  <a:moveTo>
                    <a:pt x="1" y="578"/>
                  </a:moveTo>
                  <a:lnTo>
                    <a:pt x="0" y="647"/>
                  </a:lnTo>
                  <a:lnTo>
                    <a:pt x="3" y="800"/>
                  </a:lnTo>
                  <a:lnTo>
                    <a:pt x="5" y="902"/>
                  </a:lnTo>
                  <a:lnTo>
                    <a:pt x="6" y="912"/>
                  </a:lnTo>
                  <a:lnTo>
                    <a:pt x="11" y="920"/>
                  </a:lnTo>
                  <a:lnTo>
                    <a:pt x="21" y="933"/>
                  </a:lnTo>
                  <a:lnTo>
                    <a:pt x="31" y="942"/>
                  </a:lnTo>
                  <a:lnTo>
                    <a:pt x="38" y="945"/>
                  </a:lnTo>
                  <a:lnTo>
                    <a:pt x="43" y="945"/>
                  </a:lnTo>
                  <a:lnTo>
                    <a:pt x="50" y="942"/>
                  </a:lnTo>
                  <a:lnTo>
                    <a:pt x="55" y="935"/>
                  </a:lnTo>
                  <a:lnTo>
                    <a:pt x="58" y="928"/>
                  </a:lnTo>
                  <a:lnTo>
                    <a:pt x="65" y="920"/>
                  </a:lnTo>
                  <a:lnTo>
                    <a:pt x="68" y="912"/>
                  </a:lnTo>
                  <a:lnTo>
                    <a:pt x="71" y="902"/>
                  </a:lnTo>
                  <a:lnTo>
                    <a:pt x="76" y="872"/>
                  </a:lnTo>
                  <a:lnTo>
                    <a:pt x="76" y="822"/>
                  </a:lnTo>
                  <a:lnTo>
                    <a:pt x="73" y="292"/>
                  </a:lnTo>
                  <a:lnTo>
                    <a:pt x="71" y="238"/>
                  </a:lnTo>
                  <a:lnTo>
                    <a:pt x="61" y="152"/>
                  </a:lnTo>
                  <a:lnTo>
                    <a:pt x="55" y="79"/>
                  </a:lnTo>
                  <a:lnTo>
                    <a:pt x="51" y="60"/>
                  </a:lnTo>
                  <a:lnTo>
                    <a:pt x="45" y="29"/>
                  </a:lnTo>
                  <a:lnTo>
                    <a:pt x="38" y="10"/>
                  </a:lnTo>
                  <a:lnTo>
                    <a:pt x="33" y="4"/>
                  </a:lnTo>
                  <a:lnTo>
                    <a:pt x="30" y="0"/>
                  </a:lnTo>
                  <a:lnTo>
                    <a:pt x="26" y="2"/>
                  </a:lnTo>
                  <a:lnTo>
                    <a:pt x="25" y="9"/>
                  </a:lnTo>
                  <a:lnTo>
                    <a:pt x="25" y="22"/>
                  </a:lnTo>
                  <a:lnTo>
                    <a:pt x="28" y="273"/>
                  </a:lnTo>
                  <a:lnTo>
                    <a:pt x="25" y="341"/>
                  </a:lnTo>
                  <a:lnTo>
                    <a:pt x="11" y="479"/>
                  </a:lnTo>
                  <a:lnTo>
                    <a:pt x="1" y="578"/>
                  </a:lnTo>
                  <a:close/>
                </a:path>
              </a:pathLst>
            </a:custGeom>
            <a:solidFill>
              <a:srgbClr val="800000"/>
            </a:solidFill>
            <a:ln w="6350">
              <a:solidFill>
                <a:srgbClr val="DDD3CC"/>
              </a:solidFill>
              <a:prstDash val="solid"/>
              <a:round/>
              <a:headEnd/>
              <a:tailEnd/>
            </a:ln>
          </p:spPr>
          <p:txBody>
            <a:bodyPr/>
            <a:lstStyle/>
            <a:p>
              <a:pPr>
                <a:defRPr/>
              </a:pPr>
              <a:endParaRPr lang="en-US">
                <a:solidFill>
                  <a:prstClr val="black"/>
                </a:solidFill>
                <a:latin typeface="Calibri"/>
              </a:endParaRPr>
            </a:p>
          </p:txBody>
        </p:sp>
        <p:sp>
          <p:nvSpPr>
            <p:cNvPr id="99" name="Freeform 95"/>
            <p:cNvSpPr>
              <a:spLocks/>
            </p:cNvSpPr>
            <p:nvPr/>
          </p:nvSpPr>
          <p:spPr bwMode="auto">
            <a:xfrm>
              <a:off x="1551" y="1648"/>
              <a:ext cx="36" cy="463"/>
            </a:xfrm>
            <a:custGeom>
              <a:avLst/>
              <a:gdLst/>
              <a:ahLst/>
              <a:cxnLst>
                <a:cxn ang="0">
                  <a:pos x="3" y="0"/>
                </a:cxn>
                <a:cxn ang="0">
                  <a:pos x="8" y="13"/>
                </a:cxn>
                <a:cxn ang="0">
                  <a:pos x="17" y="30"/>
                </a:cxn>
                <a:cxn ang="0">
                  <a:pos x="30" y="75"/>
                </a:cxn>
                <a:cxn ang="0">
                  <a:pos x="37" y="112"/>
                </a:cxn>
                <a:cxn ang="0">
                  <a:pos x="45" y="156"/>
                </a:cxn>
                <a:cxn ang="0">
                  <a:pos x="52" y="203"/>
                </a:cxn>
                <a:cxn ang="0">
                  <a:pos x="58" y="280"/>
                </a:cxn>
                <a:cxn ang="0">
                  <a:pos x="62" y="374"/>
                </a:cxn>
                <a:cxn ang="0">
                  <a:pos x="60" y="423"/>
                </a:cxn>
                <a:cxn ang="0">
                  <a:pos x="60" y="682"/>
                </a:cxn>
                <a:cxn ang="0">
                  <a:pos x="67" y="777"/>
                </a:cxn>
                <a:cxn ang="0">
                  <a:pos x="72" y="853"/>
                </a:cxn>
                <a:cxn ang="0">
                  <a:pos x="53" y="926"/>
                </a:cxn>
                <a:cxn ang="0">
                  <a:pos x="45" y="847"/>
                </a:cxn>
                <a:cxn ang="0">
                  <a:pos x="33" y="729"/>
                </a:cxn>
                <a:cxn ang="0">
                  <a:pos x="20" y="469"/>
                </a:cxn>
                <a:cxn ang="0">
                  <a:pos x="7" y="221"/>
                </a:cxn>
                <a:cxn ang="0">
                  <a:pos x="7" y="190"/>
                </a:cxn>
                <a:cxn ang="0">
                  <a:pos x="2" y="138"/>
                </a:cxn>
                <a:cxn ang="0">
                  <a:pos x="0" y="92"/>
                </a:cxn>
                <a:cxn ang="0">
                  <a:pos x="2" y="33"/>
                </a:cxn>
                <a:cxn ang="0">
                  <a:pos x="3" y="0"/>
                </a:cxn>
              </a:cxnLst>
              <a:rect l="0" t="0" r="r" b="b"/>
              <a:pathLst>
                <a:path w="72" h="926">
                  <a:moveTo>
                    <a:pt x="3" y="0"/>
                  </a:moveTo>
                  <a:lnTo>
                    <a:pt x="8" y="13"/>
                  </a:lnTo>
                  <a:lnTo>
                    <a:pt x="17" y="30"/>
                  </a:lnTo>
                  <a:lnTo>
                    <a:pt x="30" y="75"/>
                  </a:lnTo>
                  <a:lnTo>
                    <a:pt x="37" y="112"/>
                  </a:lnTo>
                  <a:lnTo>
                    <a:pt x="45" y="156"/>
                  </a:lnTo>
                  <a:lnTo>
                    <a:pt x="52" y="203"/>
                  </a:lnTo>
                  <a:lnTo>
                    <a:pt x="58" y="280"/>
                  </a:lnTo>
                  <a:lnTo>
                    <a:pt x="62" y="374"/>
                  </a:lnTo>
                  <a:lnTo>
                    <a:pt x="60" y="423"/>
                  </a:lnTo>
                  <a:lnTo>
                    <a:pt x="60" y="682"/>
                  </a:lnTo>
                  <a:lnTo>
                    <a:pt x="67" y="777"/>
                  </a:lnTo>
                  <a:lnTo>
                    <a:pt x="72" y="853"/>
                  </a:lnTo>
                  <a:lnTo>
                    <a:pt x="53" y="926"/>
                  </a:lnTo>
                  <a:lnTo>
                    <a:pt x="45" y="847"/>
                  </a:lnTo>
                  <a:lnTo>
                    <a:pt x="33" y="729"/>
                  </a:lnTo>
                  <a:lnTo>
                    <a:pt x="20" y="469"/>
                  </a:lnTo>
                  <a:lnTo>
                    <a:pt x="7" y="221"/>
                  </a:lnTo>
                  <a:lnTo>
                    <a:pt x="7" y="190"/>
                  </a:lnTo>
                  <a:lnTo>
                    <a:pt x="2" y="138"/>
                  </a:lnTo>
                  <a:lnTo>
                    <a:pt x="0" y="92"/>
                  </a:lnTo>
                  <a:lnTo>
                    <a:pt x="2" y="33"/>
                  </a:lnTo>
                  <a:lnTo>
                    <a:pt x="3"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00" name="Freeform 96"/>
            <p:cNvSpPr>
              <a:spLocks/>
            </p:cNvSpPr>
            <p:nvPr/>
          </p:nvSpPr>
          <p:spPr bwMode="auto">
            <a:xfrm>
              <a:off x="1551" y="1648"/>
              <a:ext cx="36" cy="463"/>
            </a:xfrm>
            <a:custGeom>
              <a:avLst/>
              <a:gdLst/>
              <a:ahLst/>
              <a:cxnLst>
                <a:cxn ang="0">
                  <a:pos x="3" y="0"/>
                </a:cxn>
                <a:cxn ang="0">
                  <a:pos x="8" y="13"/>
                </a:cxn>
                <a:cxn ang="0">
                  <a:pos x="17" y="30"/>
                </a:cxn>
                <a:cxn ang="0">
                  <a:pos x="30" y="75"/>
                </a:cxn>
                <a:cxn ang="0">
                  <a:pos x="37" y="112"/>
                </a:cxn>
                <a:cxn ang="0">
                  <a:pos x="45" y="156"/>
                </a:cxn>
                <a:cxn ang="0">
                  <a:pos x="52" y="203"/>
                </a:cxn>
                <a:cxn ang="0">
                  <a:pos x="58" y="280"/>
                </a:cxn>
                <a:cxn ang="0">
                  <a:pos x="62" y="374"/>
                </a:cxn>
                <a:cxn ang="0">
                  <a:pos x="60" y="423"/>
                </a:cxn>
                <a:cxn ang="0">
                  <a:pos x="60" y="682"/>
                </a:cxn>
                <a:cxn ang="0">
                  <a:pos x="67" y="777"/>
                </a:cxn>
                <a:cxn ang="0">
                  <a:pos x="72" y="853"/>
                </a:cxn>
                <a:cxn ang="0">
                  <a:pos x="53" y="926"/>
                </a:cxn>
                <a:cxn ang="0">
                  <a:pos x="45" y="847"/>
                </a:cxn>
                <a:cxn ang="0">
                  <a:pos x="33" y="729"/>
                </a:cxn>
                <a:cxn ang="0">
                  <a:pos x="20" y="469"/>
                </a:cxn>
                <a:cxn ang="0">
                  <a:pos x="7" y="221"/>
                </a:cxn>
                <a:cxn ang="0">
                  <a:pos x="7" y="190"/>
                </a:cxn>
                <a:cxn ang="0">
                  <a:pos x="2" y="138"/>
                </a:cxn>
                <a:cxn ang="0">
                  <a:pos x="0" y="92"/>
                </a:cxn>
                <a:cxn ang="0">
                  <a:pos x="2" y="33"/>
                </a:cxn>
                <a:cxn ang="0">
                  <a:pos x="3" y="0"/>
                </a:cxn>
              </a:cxnLst>
              <a:rect l="0" t="0" r="r" b="b"/>
              <a:pathLst>
                <a:path w="72" h="926">
                  <a:moveTo>
                    <a:pt x="3" y="0"/>
                  </a:moveTo>
                  <a:lnTo>
                    <a:pt x="8" y="13"/>
                  </a:lnTo>
                  <a:lnTo>
                    <a:pt x="17" y="30"/>
                  </a:lnTo>
                  <a:lnTo>
                    <a:pt x="30" y="75"/>
                  </a:lnTo>
                  <a:lnTo>
                    <a:pt x="37" y="112"/>
                  </a:lnTo>
                  <a:lnTo>
                    <a:pt x="45" y="156"/>
                  </a:lnTo>
                  <a:lnTo>
                    <a:pt x="52" y="203"/>
                  </a:lnTo>
                  <a:lnTo>
                    <a:pt x="58" y="280"/>
                  </a:lnTo>
                  <a:lnTo>
                    <a:pt x="62" y="374"/>
                  </a:lnTo>
                  <a:lnTo>
                    <a:pt x="60" y="423"/>
                  </a:lnTo>
                  <a:lnTo>
                    <a:pt x="60" y="682"/>
                  </a:lnTo>
                  <a:lnTo>
                    <a:pt x="67" y="777"/>
                  </a:lnTo>
                  <a:lnTo>
                    <a:pt x="72" y="853"/>
                  </a:lnTo>
                  <a:lnTo>
                    <a:pt x="53" y="926"/>
                  </a:lnTo>
                  <a:lnTo>
                    <a:pt x="45" y="847"/>
                  </a:lnTo>
                  <a:lnTo>
                    <a:pt x="33" y="729"/>
                  </a:lnTo>
                  <a:lnTo>
                    <a:pt x="20" y="469"/>
                  </a:lnTo>
                  <a:lnTo>
                    <a:pt x="7" y="221"/>
                  </a:lnTo>
                  <a:lnTo>
                    <a:pt x="7" y="190"/>
                  </a:lnTo>
                  <a:lnTo>
                    <a:pt x="2" y="138"/>
                  </a:lnTo>
                  <a:lnTo>
                    <a:pt x="0" y="92"/>
                  </a:lnTo>
                  <a:lnTo>
                    <a:pt x="2" y="33"/>
                  </a:lnTo>
                  <a:lnTo>
                    <a:pt x="3" y="0"/>
                  </a:lnTo>
                  <a:close/>
                </a:path>
              </a:pathLst>
            </a:custGeom>
            <a:solidFill>
              <a:srgbClr val="800000"/>
            </a:solidFill>
            <a:ln w="6350">
              <a:solidFill>
                <a:srgbClr val="DDD3CC"/>
              </a:solidFill>
              <a:prstDash val="solid"/>
              <a:round/>
              <a:headEnd/>
              <a:tailEnd/>
            </a:ln>
          </p:spPr>
          <p:txBody>
            <a:bodyPr/>
            <a:lstStyle/>
            <a:p>
              <a:pPr>
                <a:defRPr/>
              </a:pPr>
              <a:endParaRPr lang="en-US">
                <a:solidFill>
                  <a:prstClr val="black"/>
                </a:solidFill>
                <a:latin typeface="Calibri"/>
              </a:endParaRPr>
            </a:p>
          </p:txBody>
        </p:sp>
        <p:sp>
          <p:nvSpPr>
            <p:cNvPr id="101" name="Freeform 97"/>
            <p:cNvSpPr>
              <a:spLocks/>
            </p:cNvSpPr>
            <p:nvPr/>
          </p:nvSpPr>
          <p:spPr bwMode="auto">
            <a:xfrm>
              <a:off x="1713" y="1372"/>
              <a:ext cx="103" cy="76"/>
            </a:xfrm>
            <a:custGeom>
              <a:avLst/>
              <a:gdLst/>
              <a:ahLst/>
              <a:cxnLst>
                <a:cxn ang="0">
                  <a:pos x="191" y="0"/>
                </a:cxn>
                <a:cxn ang="0">
                  <a:pos x="0" y="103"/>
                </a:cxn>
                <a:cxn ang="0">
                  <a:pos x="3" y="115"/>
                </a:cxn>
                <a:cxn ang="0">
                  <a:pos x="5" y="128"/>
                </a:cxn>
                <a:cxn ang="0">
                  <a:pos x="5" y="141"/>
                </a:cxn>
                <a:cxn ang="0">
                  <a:pos x="3" y="151"/>
                </a:cxn>
                <a:cxn ang="0">
                  <a:pos x="8" y="153"/>
                </a:cxn>
                <a:cxn ang="0">
                  <a:pos x="23" y="148"/>
                </a:cxn>
                <a:cxn ang="0">
                  <a:pos x="53" y="138"/>
                </a:cxn>
                <a:cxn ang="0">
                  <a:pos x="73" y="130"/>
                </a:cxn>
                <a:cxn ang="0">
                  <a:pos x="116" y="110"/>
                </a:cxn>
                <a:cxn ang="0">
                  <a:pos x="178" y="75"/>
                </a:cxn>
                <a:cxn ang="0">
                  <a:pos x="206" y="58"/>
                </a:cxn>
                <a:cxn ang="0">
                  <a:pos x="191" y="0"/>
                </a:cxn>
              </a:cxnLst>
              <a:rect l="0" t="0" r="r" b="b"/>
              <a:pathLst>
                <a:path w="206" h="153">
                  <a:moveTo>
                    <a:pt x="191" y="0"/>
                  </a:moveTo>
                  <a:lnTo>
                    <a:pt x="0" y="103"/>
                  </a:lnTo>
                  <a:lnTo>
                    <a:pt x="3" y="115"/>
                  </a:lnTo>
                  <a:lnTo>
                    <a:pt x="5" y="128"/>
                  </a:lnTo>
                  <a:lnTo>
                    <a:pt x="5" y="141"/>
                  </a:lnTo>
                  <a:lnTo>
                    <a:pt x="3" y="151"/>
                  </a:lnTo>
                  <a:lnTo>
                    <a:pt x="8" y="153"/>
                  </a:lnTo>
                  <a:lnTo>
                    <a:pt x="23" y="148"/>
                  </a:lnTo>
                  <a:lnTo>
                    <a:pt x="53" y="138"/>
                  </a:lnTo>
                  <a:lnTo>
                    <a:pt x="73" y="130"/>
                  </a:lnTo>
                  <a:lnTo>
                    <a:pt x="116" y="110"/>
                  </a:lnTo>
                  <a:lnTo>
                    <a:pt x="178" y="75"/>
                  </a:lnTo>
                  <a:lnTo>
                    <a:pt x="206" y="58"/>
                  </a:lnTo>
                  <a:lnTo>
                    <a:pt x="191"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02" name="Freeform 98"/>
            <p:cNvSpPr>
              <a:spLocks/>
            </p:cNvSpPr>
            <p:nvPr/>
          </p:nvSpPr>
          <p:spPr bwMode="auto">
            <a:xfrm>
              <a:off x="1713" y="1372"/>
              <a:ext cx="103" cy="76"/>
            </a:xfrm>
            <a:custGeom>
              <a:avLst/>
              <a:gdLst/>
              <a:ahLst/>
              <a:cxnLst>
                <a:cxn ang="0">
                  <a:pos x="191" y="0"/>
                </a:cxn>
                <a:cxn ang="0">
                  <a:pos x="0" y="103"/>
                </a:cxn>
                <a:cxn ang="0">
                  <a:pos x="3" y="115"/>
                </a:cxn>
                <a:cxn ang="0">
                  <a:pos x="5" y="128"/>
                </a:cxn>
                <a:cxn ang="0">
                  <a:pos x="5" y="141"/>
                </a:cxn>
                <a:cxn ang="0">
                  <a:pos x="3" y="151"/>
                </a:cxn>
                <a:cxn ang="0">
                  <a:pos x="8" y="153"/>
                </a:cxn>
                <a:cxn ang="0">
                  <a:pos x="23" y="148"/>
                </a:cxn>
                <a:cxn ang="0">
                  <a:pos x="53" y="138"/>
                </a:cxn>
                <a:cxn ang="0">
                  <a:pos x="73" y="130"/>
                </a:cxn>
                <a:cxn ang="0">
                  <a:pos x="116" y="110"/>
                </a:cxn>
                <a:cxn ang="0">
                  <a:pos x="178" y="75"/>
                </a:cxn>
                <a:cxn ang="0">
                  <a:pos x="206" y="58"/>
                </a:cxn>
                <a:cxn ang="0">
                  <a:pos x="191" y="0"/>
                </a:cxn>
              </a:cxnLst>
              <a:rect l="0" t="0" r="r" b="b"/>
              <a:pathLst>
                <a:path w="206" h="153">
                  <a:moveTo>
                    <a:pt x="191" y="0"/>
                  </a:moveTo>
                  <a:lnTo>
                    <a:pt x="0" y="103"/>
                  </a:lnTo>
                  <a:lnTo>
                    <a:pt x="3" y="115"/>
                  </a:lnTo>
                  <a:lnTo>
                    <a:pt x="5" y="128"/>
                  </a:lnTo>
                  <a:lnTo>
                    <a:pt x="5" y="141"/>
                  </a:lnTo>
                  <a:lnTo>
                    <a:pt x="3" y="151"/>
                  </a:lnTo>
                  <a:lnTo>
                    <a:pt x="8" y="153"/>
                  </a:lnTo>
                  <a:lnTo>
                    <a:pt x="23" y="148"/>
                  </a:lnTo>
                  <a:lnTo>
                    <a:pt x="53" y="138"/>
                  </a:lnTo>
                  <a:lnTo>
                    <a:pt x="73" y="130"/>
                  </a:lnTo>
                  <a:lnTo>
                    <a:pt x="116" y="110"/>
                  </a:lnTo>
                  <a:lnTo>
                    <a:pt x="178" y="75"/>
                  </a:lnTo>
                  <a:lnTo>
                    <a:pt x="206" y="58"/>
                  </a:lnTo>
                  <a:lnTo>
                    <a:pt x="191" y="0"/>
                  </a:lnTo>
                  <a:close/>
                </a:path>
              </a:pathLst>
            </a:custGeom>
            <a:solidFill>
              <a:srgbClr val="800000"/>
            </a:solidFill>
            <a:ln w="6350">
              <a:solidFill>
                <a:srgbClr val="DDD3CC"/>
              </a:solidFill>
              <a:prstDash val="solid"/>
              <a:round/>
              <a:headEnd/>
              <a:tailEnd/>
            </a:ln>
          </p:spPr>
          <p:txBody>
            <a:bodyPr/>
            <a:lstStyle/>
            <a:p>
              <a:pPr>
                <a:defRPr/>
              </a:pPr>
              <a:endParaRPr lang="en-US">
                <a:solidFill>
                  <a:prstClr val="black"/>
                </a:solidFill>
                <a:latin typeface="Calibri"/>
              </a:endParaRPr>
            </a:p>
          </p:txBody>
        </p:sp>
        <p:sp>
          <p:nvSpPr>
            <p:cNvPr id="103" name="Freeform 99"/>
            <p:cNvSpPr>
              <a:spLocks/>
            </p:cNvSpPr>
            <p:nvPr/>
          </p:nvSpPr>
          <p:spPr bwMode="auto">
            <a:xfrm>
              <a:off x="1681" y="1443"/>
              <a:ext cx="147" cy="43"/>
            </a:xfrm>
            <a:custGeom>
              <a:avLst/>
              <a:gdLst/>
              <a:ahLst/>
              <a:cxnLst>
                <a:cxn ang="0">
                  <a:pos x="273" y="2"/>
                </a:cxn>
                <a:cxn ang="0">
                  <a:pos x="68" y="45"/>
                </a:cxn>
                <a:cxn ang="0">
                  <a:pos x="28" y="63"/>
                </a:cxn>
                <a:cxn ang="0">
                  <a:pos x="5" y="78"/>
                </a:cxn>
                <a:cxn ang="0">
                  <a:pos x="0" y="83"/>
                </a:cxn>
                <a:cxn ang="0">
                  <a:pos x="0" y="85"/>
                </a:cxn>
                <a:cxn ang="0">
                  <a:pos x="3" y="87"/>
                </a:cxn>
                <a:cxn ang="0">
                  <a:pos x="15" y="87"/>
                </a:cxn>
                <a:cxn ang="0">
                  <a:pos x="60" y="78"/>
                </a:cxn>
                <a:cxn ang="0">
                  <a:pos x="148" y="60"/>
                </a:cxn>
                <a:cxn ang="0">
                  <a:pos x="191" y="52"/>
                </a:cxn>
                <a:cxn ang="0">
                  <a:pos x="223" y="48"/>
                </a:cxn>
                <a:cxn ang="0">
                  <a:pos x="256" y="45"/>
                </a:cxn>
                <a:cxn ang="0">
                  <a:pos x="284" y="40"/>
                </a:cxn>
                <a:cxn ang="0">
                  <a:pos x="293" y="37"/>
                </a:cxn>
                <a:cxn ang="0">
                  <a:pos x="293" y="30"/>
                </a:cxn>
                <a:cxn ang="0">
                  <a:pos x="294" y="18"/>
                </a:cxn>
                <a:cxn ang="0">
                  <a:pos x="293" y="8"/>
                </a:cxn>
                <a:cxn ang="0">
                  <a:pos x="291" y="3"/>
                </a:cxn>
                <a:cxn ang="0">
                  <a:pos x="288" y="2"/>
                </a:cxn>
                <a:cxn ang="0">
                  <a:pos x="283" y="0"/>
                </a:cxn>
                <a:cxn ang="0">
                  <a:pos x="273" y="2"/>
                </a:cxn>
              </a:cxnLst>
              <a:rect l="0" t="0" r="r" b="b"/>
              <a:pathLst>
                <a:path w="294" h="87">
                  <a:moveTo>
                    <a:pt x="273" y="2"/>
                  </a:moveTo>
                  <a:lnTo>
                    <a:pt x="68" y="45"/>
                  </a:lnTo>
                  <a:lnTo>
                    <a:pt x="28" y="63"/>
                  </a:lnTo>
                  <a:lnTo>
                    <a:pt x="5" y="78"/>
                  </a:lnTo>
                  <a:lnTo>
                    <a:pt x="0" y="83"/>
                  </a:lnTo>
                  <a:lnTo>
                    <a:pt x="0" y="85"/>
                  </a:lnTo>
                  <a:lnTo>
                    <a:pt x="3" y="87"/>
                  </a:lnTo>
                  <a:lnTo>
                    <a:pt x="15" y="87"/>
                  </a:lnTo>
                  <a:lnTo>
                    <a:pt x="60" y="78"/>
                  </a:lnTo>
                  <a:lnTo>
                    <a:pt x="148" y="60"/>
                  </a:lnTo>
                  <a:lnTo>
                    <a:pt x="191" y="52"/>
                  </a:lnTo>
                  <a:lnTo>
                    <a:pt x="223" y="48"/>
                  </a:lnTo>
                  <a:lnTo>
                    <a:pt x="256" y="45"/>
                  </a:lnTo>
                  <a:lnTo>
                    <a:pt x="284" y="40"/>
                  </a:lnTo>
                  <a:lnTo>
                    <a:pt x="293" y="37"/>
                  </a:lnTo>
                  <a:lnTo>
                    <a:pt x="293" y="30"/>
                  </a:lnTo>
                  <a:lnTo>
                    <a:pt x="294" y="18"/>
                  </a:lnTo>
                  <a:lnTo>
                    <a:pt x="293" y="8"/>
                  </a:lnTo>
                  <a:lnTo>
                    <a:pt x="291" y="3"/>
                  </a:lnTo>
                  <a:lnTo>
                    <a:pt x="288" y="2"/>
                  </a:lnTo>
                  <a:lnTo>
                    <a:pt x="283" y="0"/>
                  </a:lnTo>
                  <a:lnTo>
                    <a:pt x="273" y="2"/>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04" name="Freeform 100"/>
            <p:cNvSpPr>
              <a:spLocks/>
            </p:cNvSpPr>
            <p:nvPr/>
          </p:nvSpPr>
          <p:spPr bwMode="auto">
            <a:xfrm>
              <a:off x="1681" y="1443"/>
              <a:ext cx="147" cy="43"/>
            </a:xfrm>
            <a:custGeom>
              <a:avLst/>
              <a:gdLst/>
              <a:ahLst/>
              <a:cxnLst>
                <a:cxn ang="0">
                  <a:pos x="273" y="2"/>
                </a:cxn>
                <a:cxn ang="0">
                  <a:pos x="68" y="45"/>
                </a:cxn>
                <a:cxn ang="0">
                  <a:pos x="28" y="63"/>
                </a:cxn>
                <a:cxn ang="0">
                  <a:pos x="5" y="78"/>
                </a:cxn>
                <a:cxn ang="0">
                  <a:pos x="0" y="83"/>
                </a:cxn>
                <a:cxn ang="0">
                  <a:pos x="0" y="85"/>
                </a:cxn>
                <a:cxn ang="0">
                  <a:pos x="3" y="87"/>
                </a:cxn>
                <a:cxn ang="0">
                  <a:pos x="15" y="87"/>
                </a:cxn>
                <a:cxn ang="0">
                  <a:pos x="60" y="78"/>
                </a:cxn>
                <a:cxn ang="0">
                  <a:pos x="148" y="60"/>
                </a:cxn>
                <a:cxn ang="0">
                  <a:pos x="191" y="52"/>
                </a:cxn>
                <a:cxn ang="0">
                  <a:pos x="223" y="48"/>
                </a:cxn>
                <a:cxn ang="0">
                  <a:pos x="256" y="45"/>
                </a:cxn>
                <a:cxn ang="0">
                  <a:pos x="284" y="40"/>
                </a:cxn>
                <a:cxn ang="0">
                  <a:pos x="293" y="37"/>
                </a:cxn>
                <a:cxn ang="0">
                  <a:pos x="293" y="30"/>
                </a:cxn>
                <a:cxn ang="0">
                  <a:pos x="294" y="18"/>
                </a:cxn>
                <a:cxn ang="0">
                  <a:pos x="293" y="8"/>
                </a:cxn>
                <a:cxn ang="0">
                  <a:pos x="291" y="3"/>
                </a:cxn>
                <a:cxn ang="0">
                  <a:pos x="288" y="2"/>
                </a:cxn>
                <a:cxn ang="0">
                  <a:pos x="283" y="0"/>
                </a:cxn>
                <a:cxn ang="0">
                  <a:pos x="273" y="2"/>
                </a:cxn>
              </a:cxnLst>
              <a:rect l="0" t="0" r="r" b="b"/>
              <a:pathLst>
                <a:path w="294" h="87">
                  <a:moveTo>
                    <a:pt x="273" y="2"/>
                  </a:moveTo>
                  <a:lnTo>
                    <a:pt x="68" y="45"/>
                  </a:lnTo>
                  <a:lnTo>
                    <a:pt x="28" y="63"/>
                  </a:lnTo>
                  <a:lnTo>
                    <a:pt x="5" y="78"/>
                  </a:lnTo>
                  <a:lnTo>
                    <a:pt x="0" y="83"/>
                  </a:lnTo>
                  <a:lnTo>
                    <a:pt x="0" y="85"/>
                  </a:lnTo>
                  <a:lnTo>
                    <a:pt x="3" y="87"/>
                  </a:lnTo>
                  <a:lnTo>
                    <a:pt x="15" y="87"/>
                  </a:lnTo>
                  <a:lnTo>
                    <a:pt x="60" y="78"/>
                  </a:lnTo>
                  <a:lnTo>
                    <a:pt x="148" y="60"/>
                  </a:lnTo>
                  <a:lnTo>
                    <a:pt x="191" y="52"/>
                  </a:lnTo>
                  <a:lnTo>
                    <a:pt x="223" y="48"/>
                  </a:lnTo>
                  <a:lnTo>
                    <a:pt x="256" y="45"/>
                  </a:lnTo>
                  <a:lnTo>
                    <a:pt x="284" y="40"/>
                  </a:lnTo>
                  <a:lnTo>
                    <a:pt x="293" y="37"/>
                  </a:lnTo>
                  <a:lnTo>
                    <a:pt x="293" y="30"/>
                  </a:lnTo>
                  <a:lnTo>
                    <a:pt x="294" y="18"/>
                  </a:lnTo>
                  <a:lnTo>
                    <a:pt x="293" y="8"/>
                  </a:lnTo>
                  <a:lnTo>
                    <a:pt x="291" y="3"/>
                  </a:lnTo>
                  <a:lnTo>
                    <a:pt x="288" y="2"/>
                  </a:lnTo>
                  <a:lnTo>
                    <a:pt x="283" y="0"/>
                  </a:lnTo>
                  <a:lnTo>
                    <a:pt x="273" y="2"/>
                  </a:lnTo>
                  <a:close/>
                </a:path>
              </a:pathLst>
            </a:custGeom>
            <a:solidFill>
              <a:srgbClr val="800000"/>
            </a:solidFill>
            <a:ln w="6350">
              <a:solidFill>
                <a:srgbClr val="DDD3CC"/>
              </a:solidFill>
              <a:prstDash val="solid"/>
              <a:round/>
              <a:headEnd/>
              <a:tailEnd/>
            </a:ln>
          </p:spPr>
          <p:txBody>
            <a:bodyPr/>
            <a:lstStyle/>
            <a:p>
              <a:pPr>
                <a:defRPr/>
              </a:pPr>
              <a:endParaRPr lang="en-US">
                <a:solidFill>
                  <a:prstClr val="black"/>
                </a:solidFill>
                <a:latin typeface="Calibri"/>
              </a:endParaRPr>
            </a:p>
          </p:txBody>
        </p:sp>
        <p:sp>
          <p:nvSpPr>
            <p:cNvPr id="105" name="Freeform 101"/>
            <p:cNvSpPr>
              <a:spLocks/>
            </p:cNvSpPr>
            <p:nvPr/>
          </p:nvSpPr>
          <p:spPr bwMode="auto">
            <a:xfrm>
              <a:off x="1578" y="1383"/>
              <a:ext cx="79" cy="73"/>
            </a:xfrm>
            <a:custGeom>
              <a:avLst/>
              <a:gdLst/>
              <a:ahLst/>
              <a:cxnLst>
                <a:cxn ang="0">
                  <a:pos x="39" y="4"/>
                </a:cxn>
                <a:cxn ang="0">
                  <a:pos x="82" y="12"/>
                </a:cxn>
                <a:cxn ang="0">
                  <a:pos x="112" y="19"/>
                </a:cxn>
                <a:cxn ang="0">
                  <a:pos x="122" y="24"/>
                </a:cxn>
                <a:cxn ang="0">
                  <a:pos x="125" y="27"/>
                </a:cxn>
                <a:cxn ang="0">
                  <a:pos x="127" y="32"/>
                </a:cxn>
                <a:cxn ang="0">
                  <a:pos x="134" y="42"/>
                </a:cxn>
                <a:cxn ang="0">
                  <a:pos x="149" y="60"/>
                </a:cxn>
                <a:cxn ang="0">
                  <a:pos x="154" y="68"/>
                </a:cxn>
                <a:cxn ang="0">
                  <a:pos x="157" y="77"/>
                </a:cxn>
                <a:cxn ang="0">
                  <a:pos x="159" y="115"/>
                </a:cxn>
                <a:cxn ang="0">
                  <a:pos x="159" y="135"/>
                </a:cxn>
                <a:cxn ang="0">
                  <a:pos x="155" y="142"/>
                </a:cxn>
                <a:cxn ang="0">
                  <a:pos x="152" y="145"/>
                </a:cxn>
                <a:cxn ang="0">
                  <a:pos x="147" y="147"/>
                </a:cxn>
                <a:cxn ang="0">
                  <a:pos x="132" y="143"/>
                </a:cxn>
                <a:cxn ang="0">
                  <a:pos x="117" y="137"/>
                </a:cxn>
                <a:cxn ang="0">
                  <a:pos x="105" y="130"/>
                </a:cxn>
                <a:cxn ang="0">
                  <a:pos x="87" y="117"/>
                </a:cxn>
                <a:cxn ang="0">
                  <a:pos x="69" y="95"/>
                </a:cxn>
                <a:cxn ang="0">
                  <a:pos x="0" y="0"/>
                </a:cxn>
                <a:cxn ang="0">
                  <a:pos x="10" y="0"/>
                </a:cxn>
                <a:cxn ang="0">
                  <a:pos x="22" y="0"/>
                </a:cxn>
                <a:cxn ang="0">
                  <a:pos x="39" y="4"/>
                </a:cxn>
              </a:cxnLst>
              <a:rect l="0" t="0" r="r" b="b"/>
              <a:pathLst>
                <a:path w="159" h="147">
                  <a:moveTo>
                    <a:pt x="39" y="4"/>
                  </a:moveTo>
                  <a:lnTo>
                    <a:pt x="82" y="12"/>
                  </a:lnTo>
                  <a:lnTo>
                    <a:pt x="112" y="19"/>
                  </a:lnTo>
                  <a:lnTo>
                    <a:pt x="122" y="24"/>
                  </a:lnTo>
                  <a:lnTo>
                    <a:pt x="125" y="27"/>
                  </a:lnTo>
                  <a:lnTo>
                    <a:pt x="127" y="32"/>
                  </a:lnTo>
                  <a:lnTo>
                    <a:pt x="134" y="42"/>
                  </a:lnTo>
                  <a:lnTo>
                    <a:pt x="149" y="60"/>
                  </a:lnTo>
                  <a:lnTo>
                    <a:pt x="154" y="68"/>
                  </a:lnTo>
                  <a:lnTo>
                    <a:pt x="157" y="77"/>
                  </a:lnTo>
                  <a:lnTo>
                    <a:pt x="159" y="115"/>
                  </a:lnTo>
                  <a:lnTo>
                    <a:pt x="159" y="135"/>
                  </a:lnTo>
                  <a:lnTo>
                    <a:pt x="155" y="142"/>
                  </a:lnTo>
                  <a:lnTo>
                    <a:pt x="152" y="145"/>
                  </a:lnTo>
                  <a:lnTo>
                    <a:pt x="147" y="147"/>
                  </a:lnTo>
                  <a:lnTo>
                    <a:pt x="132" y="143"/>
                  </a:lnTo>
                  <a:lnTo>
                    <a:pt x="117" y="137"/>
                  </a:lnTo>
                  <a:lnTo>
                    <a:pt x="105" y="130"/>
                  </a:lnTo>
                  <a:lnTo>
                    <a:pt x="87" y="117"/>
                  </a:lnTo>
                  <a:lnTo>
                    <a:pt x="69" y="95"/>
                  </a:lnTo>
                  <a:lnTo>
                    <a:pt x="0" y="0"/>
                  </a:lnTo>
                  <a:lnTo>
                    <a:pt x="10" y="0"/>
                  </a:lnTo>
                  <a:lnTo>
                    <a:pt x="22" y="0"/>
                  </a:lnTo>
                  <a:lnTo>
                    <a:pt x="39" y="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06" name="Freeform 102"/>
            <p:cNvSpPr>
              <a:spLocks/>
            </p:cNvSpPr>
            <p:nvPr/>
          </p:nvSpPr>
          <p:spPr bwMode="auto">
            <a:xfrm>
              <a:off x="1578" y="1383"/>
              <a:ext cx="79" cy="73"/>
            </a:xfrm>
            <a:custGeom>
              <a:avLst/>
              <a:gdLst/>
              <a:ahLst/>
              <a:cxnLst>
                <a:cxn ang="0">
                  <a:pos x="39" y="4"/>
                </a:cxn>
                <a:cxn ang="0">
                  <a:pos x="82" y="12"/>
                </a:cxn>
                <a:cxn ang="0">
                  <a:pos x="112" y="19"/>
                </a:cxn>
                <a:cxn ang="0">
                  <a:pos x="122" y="24"/>
                </a:cxn>
                <a:cxn ang="0">
                  <a:pos x="125" y="27"/>
                </a:cxn>
                <a:cxn ang="0">
                  <a:pos x="127" y="32"/>
                </a:cxn>
                <a:cxn ang="0">
                  <a:pos x="134" y="42"/>
                </a:cxn>
                <a:cxn ang="0">
                  <a:pos x="149" y="60"/>
                </a:cxn>
                <a:cxn ang="0">
                  <a:pos x="154" y="68"/>
                </a:cxn>
                <a:cxn ang="0">
                  <a:pos x="157" y="77"/>
                </a:cxn>
                <a:cxn ang="0">
                  <a:pos x="159" y="115"/>
                </a:cxn>
                <a:cxn ang="0">
                  <a:pos x="159" y="135"/>
                </a:cxn>
                <a:cxn ang="0">
                  <a:pos x="155" y="142"/>
                </a:cxn>
                <a:cxn ang="0">
                  <a:pos x="152" y="145"/>
                </a:cxn>
                <a:cxn ang="0">
                  <a:pos x="147" y="147"/>
                </a:cxn>
                <a:cxn ang="0">
                  <a:pos x="132" y="143"/>
                </a:cxn>
                <a:cxn ang="0">
                  <a:pos x="117" y="137"/>
                </a:cxn>
                <a:cxn ang="0">
                  <a:pos x="105" y="130"/>
                </a:cxn>
                <a:cxn ang="0">
                  <a:pos x="87" y="117"/>
                </a:cxn>
                <a:cxn ang="0">
                  <a:pos x="69" y="95"/>
                </a:cxn>
                <a:cxn ang="0">
                  <a:pos x="0" y="0"/>
                </a:cxn>
                <a:cxn ang="0">
                  <a:pos x="10" y="0"/>
                </a:cxn>
                <a:cxn ang="0">
                  <a:pos x="22" y="0"/>
                </a:cxn>
                <a:cxn ang="0">
                  <a:pos x="39" y="4"/>
                </a:cxn>
              </a:cxnLst>
              <a:rect l="0" t="0" r="r" b="b"/>
              <a:pathLst>
                <a:path w="159" h="147">
                  <a:moveTo>
                    <a:pt x="39" y="4"/>
                  </a:moveTo>
                  <a:lnTo>
                    <a:pt x="82" y="12"/>
                  </a:lnTo>
                  <a:lnTo>
                    <a:pt x="112" y="19"/>
                  </a:lnTo>
                  <a:lnTo>
                    <a:pt x="122" y="24"/>
                  </a:lnTo>
                  <a:lnTo>
                    <a:pt x="125" y="27"/>
                  </a:lnTo>
                  <a:lnTo>
                    <a:pt x="127" y="32"/>
                  </a:lnTo>
                  <a:lnTo>
                    <a:pt x="134" y="42"/>
                  </a:lnTo>
                  <a:lnTo>
                    <a:pt x="149" y="60"/>
                  </a:lnTo>
                  <a:lnTo>
                    <a:pt x="154" y="68"/>
                  </a:lnTo>
                  <a:lnTo>
                    <a:pt x="157" y="77"/>
                  </a:lnTo>
                  <a:lnTo>
                    <a:pt x="159" y="115"/>
                  </a:lnTo>
                  <a:lnTo>
                    <a:pt x="159" y="135"/>
                  </a:lnTo>
                  <a:lnTo>
                    <a:pt x="155" y="142"/>
                  </a:lnTo>
                  <a:lnTo>
                    <a:pt x="152" y="145"/>
                  </a:lnTo>
                  <a:lnTo>
                    <a:pt x="147" y="147"/>
                  </a:lnTo>
                  <a:lnTo>
                    <a:pt x="132" y="143"/>
                  </a:lnTo>
                  <a:lnTo>
                    <a:pt x="117" y="137"/>
                  </a:lnTo>
                  <a:lnTo>
                    <a:pt x="105" y="130"/>
                  </a:lnTo>
                  <a:lnTo>
                    <a:pt x="87" y="117"/>
                  </a:lnTo>
                  <a:lnTo>
                    <a:pt x="69" y="95"/>
                  </a:lnTo>
                  <a:lnTo>
                    <a:pt x="0" y="0"/>
                  </a:lnTo>
                  <a:lnTo>
                    <a:pt x="10" y="0"/>
                  </a:lnTo>
                  <a:lnTo>
                    <a:pt x="22" y="0"/>
                  </a:lnTo>
                  <a:lnTo>
                    <a:pt x="39" y="4"/>
                  </a:lnTo>
                  <a:close/>
                </a:path>
              </a:pathLst>
            </a:custGeom>
            <a:solidFill>
              <a:srgbClr val="800000"/>
            </a:solidFill>
            <a:ln w="6350">
              <a:solidFill>
                <a:srgbClr val="DDD3CC"/>
              </a:solidFill>
              <a:prstDash val="solid"/>
              <a:round/>
              <a:headEnd/>
              <a:tailEnd/>
            </a:ln>
          </p:spPr>
          <p:txBody>
            <a:bodyPr/>
            <a:lstStyle/>
            <a:p>
              <a:pPr>
                <a:defRPr/>
              </a:pPr>
              <a:endParaRPr lang="en-US">
                <a:solidFill>
                  <a:prstClr val="black"/>
                </a:solidFill>
                <a:latin typeface="Calibri"/>
              </a:endParaRPr>
            </a:p>
          </p:txBody>
        </p:sp>
        <p:sp>
          <p:nvSpPr>
            <p:cNvPr id="107" name="Freeform 103"/>
            <p:cNvSpPr>
              <a:spLocks/>
            </p:cNvSpPr>
            <p:nvPr/>
          </p:nvSpPr>
          <p:spPr bwMode="auto">
            <a:xfrm>
              <a:off x="1665" y="1431"/>
              <a:ext cx="38" cy="46"/>
            </a:xfrm>
            <a:custGeom>
              <a:avLst/>
              <a:gdLst/>
              <a:ahLst/>
              <a:cxnLst>
                <a:cxn ang="0">
                  <a:pos x="30" y="5"/>
                </a:cxn>
                <a:cxn ang="0">
                  <a:pos x="0" y="58"/>
                </a:cxn>
                <a:cxn ang="0">
                  <a:pos x="5" y="80"/>
                </a:cxn>
                <a:cxn ang="0">
                  <a:pos x="10" y="92"/>
                </a:cxn>
                <a:cxn ang="0">
                  <a:pos x="12" y="93"/>
                </a:cxn>
                <a:cxn ang="0">
                  <a:pos x="15" y="92"/>
                </a:cxn>
                <a:cxn ang="0">
                  <a:pos x="23" y="82"/>
                </a:cxn>
                <a:cxn ang="0">
                  <a:pos x="38" y="63"/>
                </a:cxn>
                <a:cxn ang="0">
                  <a:pos x="48" y="57"/>
                </a:cxn>
                <a:cxn ang="0">
                  <a:pos x="62" y="50"/>
                </a:cxn>
                <a:cxn ang="0">
                  <a:pos x="68" y="47"/>
                </a:cxn>
                <a:cxn ang="0">
                  <a:pos x="72" y="42"/>
                </a:cxn>
                <a:cxn ang="0">
                  <a:pos x="75" y="33"/>
                </a:cxn>
                <a:cxn ang="0">
                  <a:pos x="75" y="22"/>
                </a:cxn>
                <a:cxn ang="0">
                  <a:pos x="73" y="17"/>
                </a:cxn>
                <a:cxn ang="0">
                  <a:pos x="62" y="0"/>
                </a:cxn>
                <a:cxn ang="0">
                  <a:pos x="38" y="38"/>
                </a:cxn>
                <a:cxn ang="0">
                  <a:pos x="30" y="5"/>
                </a:cxn>
              </a:cxnLst>
              <a:rect l="0" t="0" r="r" b="b"/>
              <a:pathLst>
                <a:path w="75" h="93">
                  <a:moveTo>
                    <a:pt x="30" y="5"/>
                  </a:moveTo>
                  <a:lnTo>
                    <a:pt x="0" y="58"/>
                  </a:lnTo>
                  <a:lnTo>
                    <a:pt x="5" y="80"/>
                  </a:lnTo>
                  <a:lnTo>
                    <a:pt x="10" y="92"/>
                  </a:lnTo>
                  <a:lnTo>
                    <a:pt x="12" y="93"/>
                  </a:lnTo>
                  <a:lnTo>
                    <a:pt x="15" y="92"/>
                  </a:lnTo>
                  <a:lnTo>
                    <a:pt x="23" y="82"/>
                  </a:lnTo>
                  <a:lnTo>
                    <a:pt x="38" y="63"/>
                  </a:lnTo>
                  <a:lnTo>
                    <a:pt x="48" y="57"/>
                  </a:lnTo>
                  <a:lnTo>
                    <a:pt x="62" y="50"/>
                  </a:lnTo>
                  <a:lnTo>
                    <a:pt x="68" y="47"/>
                  </a:lnTo>
                  <a:lnTo>
                    <a:pt x="72" y="42"/>
                  </a:lnTo>
                  <a:lnTo>
                    <a:pt x="75" y="33"/>
                  </a:lnTo>
                  <a:lnTo>
                    <a:pt x="75" y="22"/>
                  </a:lnTo>
                  <a:lnTo>
                    <a:pt x="73" y="17"/>
                  </a:lnTo>
                  <a:lnTo>
                    <a:pt x="62" y="0"/>
                  </a:lnTo>
                  <a:lnTo>
                    <a:pt x="38" y="38"/>
                  </a:lnTo>
                  <a:lnTo>
                    <a:pt x="30" y="5"/>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08" name="Freeform 104"/>
            <p:cNvSpPr>
              <a:spLocks/>
            </p:cNvSpPr>
            <p:nvPr/>
          </p:nvSpPr>
          <p:spPr bwMode="auto">
            <a:xfrm>
              <a:off x="1665" y="1431"/>
              <a:ext cx="38" cy="46"/>
            </a:xfrm>
            <a:custGeom>
              <a:avLst/>
              <a:gdLst/>
              <a:ahLst/>
              <a:cxnLst>
                <a:cxn ang="0">
                  <a:pos x="30" y="5"/>
                </a:cxn>
                <a:cxn ang="0">
                  <a:pos x="0" y="58"/>
                </a:cxn>
                <a:cxn ang="0">
                  <a:pos x="5" y="80"/>
                </a:cxn>
                <a:cxn ang="0">
                  <a:pos x="10" y="92"/>
                </a:cxn>
                <a:cxn ang="0">
                  <a:pos x="12" y="93"/>
                </a:cxn>
                <a:cxn ang="0">
                  <a:pos x="15" y="92"/>
                </a:cxn>
                <a:cxn ang="0">
                  <a:pos x="23" y="82"/>
                </a:cxn>
                <a:cxn ang="0">
                  <a:pos x="38" y="63"/>
                </a:cxn>
                <a:cxn ang="0">
                  <a:pos x="48" y="57"/>
                </a:cxn>
                <a:cxn ang="0">
                  <a:pos x="62" y="50"/>
                </a:cxn>
                <a:cxn ang="0">
                  <a:pos x="68" y="47"/>
                </a:cxn>
                <a:cxn ang="0">
                  <a:pos x="72" y="42"/>
                </a:cxn>
                <a:cxn ang="0">
                  <a:pos x="75" y="33"/>
                </a:cxn>
                <a:cxn ang="0">
                  <a:pos x="75" y="22"/>
                </a:cxn>
                <a:cxn ang="0">
                  <a:pos x="73" y="17"/>
                </a:cxn>
                <a:cxn ang="0">
                  <a:pos x="62" y="0"/>
                </a:cxn>
                <a:cxn ang="0">
                  <a:pos x="38" y="38"/>
                </a:cxn>
                <a:cxn ang="0">
                  <a:pos x="30" y="5"/>
                </a:cxn>
              </a:cxnLst>
              <a:rect l="0" t="0" r="r" b="b"/>
              <a:pathLst>
                <a:path w="75" h="93">
                  <a:moveTo>
                    <a:pt x="30" y="5"/>
                  </a:moveTo>
                  <a:lnTo>
                    <a:pt x="0" y="58"/>
                  </a:lnTo>
                  <a:lnTo>
                    <a:pt x="5" y="80"/>
                  </a:lnTo>
                  <a:lnTo>
                    <a:pt x="10" y="92"/>
                  </a:lnTo>
                  <a:lnTo>
                    <a:pt x="12" y="93"/>
                  </a:lnTo>
                  <a:lnTo>
                    <a:pt x="15" y="92"/>
                  </a:lnTo>
                  <a:lnTo>
                    <a:pt x="23" y="82"/>
                  </a:lnTo>
                  <a:lnTo>
                    <a:pt x="38" y="63"/>
                  </a:lnTo>
                  <a:lnTo>
                    <a:pt x="48" y="57"/>
                  </a:lnTo>
                  <a:lnTo>
                    <a:pt x="62" y="50"/>
                  </a:lnTo>
                  <a:lnTo>
                    <a:pt x="68" y="47"/>
                  </a:lnTo>
                  <a:lnTo>
                    <a:pt x="72" y="42"/>
                  </a:lnTo>
                  <a:lnTo>
                    <a:pt x="75" y="33"/>
                  </a:lnTo>
                  <a:lnTo>
                    <a:pt x="75" y="22"/>
                  </a:lnTo>
                  <a:lnTo>
                    <a:pt x="73" y="17"/>
                  </a:lnTo>
                  <a:lnTo>
                    <a:pt x="62" y="0"/>
                  </a:lnTo>
                  <a:lnTo>
                    <a:pt x="38" y="38"/>
                  </a:lnTo>
                  <a:lnTo>
                    <a:pt x="30" y="5"/>
                  </a:lnTo>
                  <a:close/>
                </a:path>
              </a:pathLst>
            </a:custGeom>
            <a:solidFill>
              <a:srgbClr val="800000"/>
            </a:solidFill>
            <a:ln w="6350">
              <a:solidFill>
                <a:srgbClr val="DDD3CC"/>
              </a:solidFill>
              <a:prstDash val="solid"/>
              <a:round/>
              <a:headEnd/>
              <a:tailEnd/>
            </a:ln>
          </p:spPr>
          <p:txBody>
            <a:bodyPr/>
            <a:lstStyle/>
            <a:p>
              <a:pPr>
                <a:defRPr/>
              </a:pPr>
              <a:endParaRPr lang="en-US">
                <a:solidFill>
                  <a:prstClr val="black"/>
                </a:solidFill>
                <a:latin typeface="Calibri"/>
              </a:endParaRPr>
            </a:p>
          </p:txBody>
        </p:sp>
        <p:sp>
          <p:nvSpPr>
            <p:cNvPr id="109" name="Freeform 105"/>
            <p:cNvSpPr>
              <a:spLocks/>
            </p:cNvSpPr>
            <p:nvPr/>
          </p:nvSpPr>
          <p:spPr bwMode="auto">
            <a:xfrm>
              <a:off x="1174" y="1368"/>
              <a:ext cx="213" cy="78"/>
            </a:xfrm>
            <a:custGeom>
              <a:avLst/>
              <a:gdLst/>
              <a:ahLst/>
              <a:cxnLst>
                <a:cxn ang="0">
                  <a:pos x="426" y="4"/>
                </a:cxn>
                <a:cxn ang="0">
                  <a:pos x="418" y="34"/>
                </a:cxn>
                <a:cxn ang="0">
                  <a:pos x="413" y="57"/>
                </a:cxn>
                <a:cxn ang="0">
                  <a:pos x="411" y="72"/>
                </a:cxn>
                <a:cxn ang="0">
                  <a:pos x="408" y="77"/>
                </a:cxn>
                <a:cxn ang="0">
                  <a:pos x="393" y="89"/>
                </a:cxn>
                <a:cxn ang="0">
                  <a:pos x="363" y="107"/>
                </a:cxn>
                <a:cxn ang="0">
                  <a:pos x="346" y="115"/>
                </a:cxn>
                <a:cxn ang="0">
                  <a:pos x="290" y="80"/>
                </a:cxn>
                <a:cxn ang="0">
                  <a:pos x="287" y="117"/>
                </a:cxn>
                <a:cxn ang="0">
                  <a:pos x="282" y="143"/>
                </a:cxn>
                <a:cxn ang="0">
                  <a:pos x="278" y="152"/>
                </a:cxn>
                <a:cxn ang="0">
                  <a:pos x="275" y="157"/>
                </a:cxn>
                <a:cxn ang="0">
                  <a:pos x="265" y="157"/>
                </a:cxn>
                <a:cxn ang="0">
                  <a:pos x="235" y="150"/>
                </a:cxn>
                <a:cxn ang="0">
                  <a:pos x="177" y="133"/>
                </a:cxn>
                <a:cxn ang="0">
                  <a:pos x="152" y="125"/>
                </a:cxn>
                <a:cxn ang="0">
                  <a:pos x="137" y="118"/>
                </a:cxn>
                <a:cxn ang="0">
                  <a:pos x="108" y="105"/>
                </a:cxn>
                <a:cxn ang="0">
                  <a:pos x="39" y="82"/>
                </a:cxn>
                <a:cxn ang="0">
                  <a:pos x="0" y="69"/>
                </a:cxn>
                <a:cxn ang="0">
                  <a:pos x="4" y="0"/>
                </a:cxn>
                <a:cxn ang="0">
                  <a:pos x="210" y="57"/>
                </a:cxn>
                <a:cxn ang="0">
                  <a:pos x="248" y="110"/>
                </a:cxn>
                <a:cxn ang="0">
                  <a:pos x="275" y="60"/>
                </a:cxn>
                <a:cxn ang="0">
                  <a:pos x="331" y="72"/>
                </a:cxn>
                <a:cxn ang="0">
                  <a:pos x="312" y="45"/>
                </a:cxn>
                <a:cxn ang="0">
                  <a:pos x="426" y="4"/>
                </a:cxn>
              </a:cxnLst>
              <a:rect l="0" t="0" r="r" b="b"/>
              <a:pathLst>
                <a:path w="426" h="157">
                  <a:moveTo>
                    <a:pt x="426" y="4"/>
                  </a:moveTo>
                  <a:lnTo>
                    <a:pt x="418" y="34"/>
                  </a:lnTo>
                  <a:lnTo>
                    <a:pt x="413" y="57"/>
                  </a:lnTo>
                  <a:lnTo>
                    <a:pt x="411" y="72"/>
                  </a:lnTo>
                  <a:lnTo>
                    <a:pt x="408" y="77"/>
                  </a:lnTo>
                  <a:lnTo>
                    <a:pt x="393" y="89"/>
                  </a:lnTo>
                  <a:lnTo>
                    <a:pt x="363" y="107"/>
                  </a:lnTo>
                  <a:lnTo>
                    <a:pt x="346" y="115"/>
                  </a:lnTo>
                  <a:lnTo>
                    <a:pt x="290" y="80"/>
                  </a:lnTo>
                  <a:lnTo>
                    <a:pt x="287" y="117"/>
                  </a:lnTo>
                  <a:lnTo>
                    <a:pt x="282" y="143"/>
                  </a:lnTo>
                  <a:lnTo>
                    <a:pt x="278" y="152"/>
                  </a:lnTo>
                  <a:lnTo>
                    <a:pt x="275" y="157"/>
                  </a:lnTo>
                  <a:lnTo>
                    <a:pt x="265" y="157"/>
                  </a:lnTo>
                  <a:lnTo>
                    <a:pt x="235" y="150"/>
                  </a:lnTo>
                  <a:lnTo>
                    <a:pt x="177" y="133"/>
                  </a:lnTo>
                  <a:lnTo>
                    <a:pt x="152" y="125"/>
                  </a:lnTo>
                  <a:lnTo>
                    <a:pt x="137" y="118"/>
                  </a:lnTo>
                  <a:lnTo>
                    <a:pt x="108" y="105"/>
                  </a:lnTo>
                  <a:lnTo>
                    <a:pt x="39" y="82"/>
                  </a:lnTo>
                  <a:lnTo>
                    <a:pt x="0" y="69"/>
                  </a:lnTo>
                  <a:lnTo>
                    <a:pt x="4" y="0"/>
                  </a:lnTo>
                  <a:lnTo>
                    <a:pt x="210" y="57"/>
                  </a:lnTo>
                  <a:lnTo>
                    <a:pt x="248" y="110"/>
                  </a:lnTo>
                  <a:lnTo>
                    <a:pt x="275" y="60"/>
                  </a:lnTo>
                  <a:lnTo>
                    <a:pt x="331" y="72"/>
                  </a:lnTo>
                  <a:lnTo>
                    <a:pt x="312" y="45"/>
                  </a:lnTo>
                  <a:lnTo>
                    <a:pt x="426" y="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10" name="Freeform 106"/>
            <p:cNvSpPr>
              <a:spLocks/>
            </p:cNvSpPr>
            <p:nvPr/>
          </p:nvSpPr>
          <p:spPr bwMode="auto">
            <a:xfrm>
              <a:off x="1174" y="1368"/>
              <a:ext cx="213" cy="78"/>
            </a:xfrm>
            <a:custGeom>
              <a:avLst/>
              <a:gdLst/>
              <a:ahLst/>
              <a:cxnLst>
                <a:cxn ang="0">
                  <a:pos x="426" y="4"/>
                </a:cxn>
                <a:cxn ang="0">
                  <a:pos x="418" y="34"/>
                </a:cxn>
                <a:cxn ang="0">
                  <a:pos x="413" y="57"/>
                </a:cxn>
                <a:cxn ang="0">
                  <a:pos x="411" y="72"/>
                </a:cxn>
                <a:cxn ang="0">
                  <a:pos x="408" y="77"/>
                </a:cxn>
                <a:cxn ang="0">
                  <a:pos x="393" y="89"/>
                </a:cxn>
                <a:cxn ang="0">
                  <a:pos x="363" y="107"/>
                </a:cxn>
                <a:cxn ang="0">
                  <a:pos x="346" y="115"/>
                </a:cxn>
                <a:cxn ang="0">
                  <a:pos x="290" y="80"/>
                </a:cxn>
                <a:cxn ang="0">
                  <a:pos x="287" y="117"/>
                </a:cxn>
                <a:cxn ang="0">
                  <a:pos x="282" y="143"/>
                </a:cxn>
                <a:cxn ang="0">
                  <a:pos x="278" y="152"/>
                </a:cxn>
                <a:cxn ang="0">
                  <a:pos x="275" y="157"/>
                </a:cxn>
                <a:cxn ang="0">
                  <a:pos x="265" y="157"/>
                </a:cxn>
                <a:cxn ang="0">
                  <a:pos x="235" y="150"/>
                </a:cxn>
                <a:cxn ang="0">
                  <a:pos x="177" y="133"/>
                </a:cxn>
                <a:cxn ang="0">
                  <a:pos x="152" y="125"/>
                </a:cxn>
                <a:cxn ang="0">
                  <a:pos x="137" y="118"/>
                </a:cxn>
                <a:cxn ang="0">
                  <a:pos x="108" y="105"/>
                </a:cxn>
                <a:cxn ang="0">
                  <a:pos x="39" y="82"/>
                </a:cxn>
                <a:cxn ang="0">
                  <a:pos x="0" y="69"/>
                </a:cxn>
                <a:cxn ang="0">
                  <a:pos x="4" y="0"/>
                </a:cxn>
                <a:cxn ang="0">
                  <a:pos x="210" y="57"/>
                </a:cxn>
                <a:cxn ang="0">
                  <a:pos x="248" y="110"/>
                </a:cxn>
                <a:cxn ang="0">
                  <a:pos x="275" y="60"/>
                </a:cxn>
                <a:cxn ang="0">
                  <a:pos x="331" y="72"/>
                </a:cxn>
                <a:cxn ang="0">
                  <a:pos x="312" y="45"/>
                </a:cxn>
                <a:cxn ang="0">
                  <a:pos x="426" y="4"/>
                </a:cxn>
              </a:cxnLst>
              <a:rect l="0" t="0" r="r" b="b"/>
              <a:pathLst>
                <a:path w="426" h="157">
                  <a:moveTo>
                    <a:pt x="426" y="4"/>
                  </a:moveTo>
                  <a:lnTo>
                    <a:pt x="418" y="34"/>
                  </a:lnTo>
                  <a:lnTo>
                    <a:pt x="413" y="57"/>
                  </a:lnTo>
                  <a:lnTo>
                    <a:pt x="411" y="72"/>
                  </a:lnTo>
                  <a:lnTo>
                    <a:pt x="408" y="77"/>
                  </a:lnTo>
                  <a:lnTo>
                    <a:pt x="393" y="89"/>
                  </a:lnTo>
                  <a:lnTo>
                    <a:pt x="363" y="107"/>
                  </a:lnTo>
                  <a:lnTo>
                    <a:pt x="346" y="115"/>
                  </a:lnTo>
                  <a:lnTo>
                    <a:pt x="290" y="80"/>
                  </a:lnTo>
                  <a:lnTo>
                    <a:pt x="287" y="117"/>
                  </a:lnTo>
                  <a:lnTo>
                    <a:pt x="282" y="143"/>
                  </a:lnTo>
                  <a:lnTo>
                    <a:pt x="278" y="152"/>
                  </a:lnTo>
                  <a:lnTo>
                    <a:pt x="275" y="157"/>
                  </a:lnTo>
                  <a:lnTo>
                    <a:pt x="265" y="157"/>
                  </a:lnTo>
                  <a:lnTo>
                    <a:pt x="235" y="150"/>
                  </a:lnTo>
                  <a:lnTo>
                    <a:pt x="177" y="133"/>
                  </a:lnTo>
                  <a:lnTo>
                    <a:pt x="152" y="125"/>
                  </a:lnTo>
                  <a:lnTo>
                    <a:pt x="137" y="118"/>
                  </a:lnTo>
                  <a:lnTo>
                    <a:pt x="108" y="105"/>
                  </a:lnTo>
                  <a:lnTo>
                    <a:pt x="39" y="82"/>
                  </a:lnTo>
                  <a:lnTo>
                    <a:pt x="0" y="69"/>
                  </a:lnTo>
                  <a:lnTo>
                    <a:pt x="4" y="0"/>
                  </a:lnTo>
                  <a:lnTo>
                    <a:pt x="210" y="57"/>
                  </a:lnTo>
                  <a:lnTo>
                    <a:pt x="248" y="110"/>
                  </a:lnTo>
                  <a:lnTo>
                    <a:pt x="275" y="60"/>
                  </a:lnTo>
                  <a:lnTo>
                    <a:pt x="331" y="72"/>
                  </a:lnTo>
                  <a:lnTo>
                    <a:pt x="312" y="45"/>
                  </a:lnTo>
                  <a:lnTo>
                    <a:pt x="426" y="4"/>
                  </a:lnTo>
                  <a:close/>
                </a:path>
              </a:pathLst>
            </a:custGeom>
            <a:solidFill>
              <a:srgbClr val="800000"/>
            </a:solidFill>
            <a:ln w="6350">
              <a:solidFill>
                <a:srgbClr val="DDD3CC"/>
              </a:solidFill>
              <a:prstDash val="solid"/>
              <a:round/>
              <a:headEnd/>
              <a:tailEnd/>
            </a:ln>
          </p:spPr>
          <p:txBody>
            <a:bodyPr/>
            <a:lstStyle/>
            <a:p>
              <a:pPr>
                <a:defRPr/>
              </a:pPr>
              <a:endParaRPr lang="en-US">
                <a:solidFill>
                  <a:prstClr val="black"/>
                </a:solidFill>
                <a:latin typeface="Calibri"/>
              </a:endParaRPr>
            </a:p>
          </p:txBody>
        </p:sp>
        <p:sp>
          <p:nvSpPr>
            <p:cNvPr id="111" name="Freeform 107"/>
            <p:cNvSpPr>
              <a:spLocks/>
            </p:cNvSpPr>
            <p:nvPr/>
          </p:nvSpPr>
          <p:spPr bwMode="auto">
            <a:xfrm>
              <a:off x="1395" y="1358"/>
              <a:ext cx="176" cy="239"/>
            </a:xfrm>
            <a:custGeom>
              <a:avLst/>
              <a:gdLst/>
              <a:ahLst/>
              <a:cxnLst>
                <a:cxn ang="0">
                  <a:pos x="237" y="408"/>
                </a:cxn>
                <a:cxn ang="0">
                  <a:pos x="302" y="295"/>
                </a:cxn>
                <a:cxn ang="0">
                  <a:pos x="302" y="380"/>
                </a:cxn>
                <a:cxn ang="0">
                  <a:pos x="323" y="343"/>
                </a:cxn>
                <a:cxn ang="0">
                  <a:pos x="331" y="188"/>
                </a:cxn>
                <a:cxn ang="0">
                  <a:pos x="323" y="160"/>
                </a:cxn>
                <a:cxn ang="0">
                  <a:pos x="298" y="112"/>
                </a:cxn>
                <a:cxn ang="0">
                  <a:pos x="346" y="132"/>
                </a:cxn>
                <a:cxn ang="0">
                  <a:pos x="351" y="112"/>
                </a:cxn>
                <a:cxn ang="0">
                  <a:pos x="351" y="85"/>
                </a:cxn>
                <a:cxn ang="0">
                  <a:pos x="340" y="67"/>
                </a:cxn>
                <a:cxn ang="0">
                  <a:pos x="293" y="37"/>
                </a:cxn>
                <a:cxn ang="0">
                  <a:pos x="260" y="0"/>
                </a:cxn>
                <a:cxn ang="0">
                  <a:pos x="202" y="168"/>
                </a:cxn>
                <a:cxn ang="0">
                  <a:pos x="178" y="225"/>
                </a:cxn>
                <a:cxn ang="0">
                  <a:pos x="165" y="202"/>
                </a:cxn>
                <a:cxn ang="0">
                  <a:pos x="162" y="173"/>
                </a:cxn>
                <a:cxn ang="0">
                  <a:pos x="125" y="37"/>
                </a:cxn>
                <a:cxn ang="0">
                  <a:pos x="113" y="17"/>
                </a:cxn>
                <a:cxn ang="0">
                  <a:pos x="107" y="17"/>
                </a:cxn>
                <a:cxn ang="0">
                  <a:pos x="100" y="25"/>
                </a:cxn>
                <a:cxn ang="0">
                  <a:pos x="54" y="65"/>
                </a:cxn>
                <a:cxn ang="0">
                  <a:pos x="27" y="92"/>
                </a:cxn>
                <a:cxn ang="0">
                  <a:pos x="12" y="130"/>
                </a:cxn>
                <a:cxn ang="0">
                  <a:pos x="2" y="188"/>
                </a:cxn>
                <a:cxn ang="0">
                  <a:pos x="2" y="288"/>
                </a:cxn>
                <a:cxn ang="0">
                  <a:pos x="5" y="388"/>
                </a:cxn>
                <a:cxn ang="0">
                  <a:pos x="20" y="433"/>
                </a:cxn>
                <a:cxn ang="0">
                  <a:pos x="35" y="458"/>
                </a:cxn>
                <a:cxn ang="0">
                  <a:pos x="49" y="463"/>
                </a:cxn>
                <a:cxn ang="0">
                  <a:pos x="62" y="403"/>
                </a:cxn>
                <a:cxn ang="0">
                  <a:pos x="64" y="403"/>
                </a:cxn>
                <a:cxn ang="0">
                  <a:pos x="74" y="441"/>
                </a:cxn>
                <a:cxn ang="0">
                  <a:pos x="87" y="464"/>
                </a:cxn>
                <a:cxn ang="0">
                  <a:pos x="92" y="438"/>
                </a:cxn>
                <a:cxn ang="0">
                  <a:pos x="107" y="370"/>
                </a:cxn>
                <a:cxn ang="0">
                  <a:pos x="112" y="411"/>
                </a:cxn>
                <a:cxn ang="0">
                  <a:pos x="133" y="478"/>
                </a:cxn>
                <a:cxn ang="0">
                  <a:pos x="153" y="468"/>
                </a:cxn>
                <a:cxn ang="0">
                  <a:pos x="157" y="458"/>
                </a:cxn>
                <a:cxn ang="0">
                  <a:pos x="168" y="434"/>
                </a:cxn>
                <a:cxn ang="0">
                  <a:pos x="207" y="378"/>
                </a:cxn>
                <a:cxn ang="0">
                  <a:pos x="220" y="346"/>
                </a:cxn>
              </a:cxnLst>
              <a:rect l="0" t="0" r="r" b="b"/>
              <a:pathLst>
                <a:path w="353" h="478">
                  <a:moveTo>
                    <a:pt x="220" y="336"/>
                  </a:moveTo>
                  <a:lnTo>
                    <a:pt x="237" y="408"/>
                  </a:lnTo>
                  <a:lnTo>
                    <a:pt x="267" y="351"/>
                  </a:lnTo>
                  <a:lnTo>
                    <a:pt x="302" y="295"/>
                  </a:lnTo>
                  <a:lnTo>
                    <a:pt x="302" y="378"/>
                  </a:lnTo>
                  <a:lnTo>
                    <a:pt x="302" y="380"/>
                  </a:lnTo>
                  <a:lnTo>
                    <a:pt x="308" y="371"/>
                  </a:lnTo>
                  <a:lnTo>
                    <a:pt x="323" y="343"/>
                  </a:lnTo>
                  <a:lnTo>
                    <a:pt x="331" y="325"/>
                  </a:lnTo>
                  <a:lnTo>
                    <a:pt x="331" y="188"/>
                  </a:lnTo>
                  <a:lnTo>
                    <a:pt x="330" y="180"/>
                  </a:lnTo>
                  <a:lnTo>
                    <a:pt x="323" y="160"/>
                  </a:lnTo>
                  <a:lnTo>
                    <a:pt x="307" y="127"/>
                  </a:lnTo>
                  <a:lnTo>
                    <a:pt x="298" y="112"/>
                  </a:lnTo>
                  <a:lnTo>
                    <a:pt x="343" y="138"/>
                  </a:lnTo>
                  <a:lnTo>
                    <a:pt x="346" y="132"/>
                  </a:lnTo>
                  <a:lnTo>
                    <a:pt x="350" y="122"/>
                  </a:lnTo>
                  <a:lnTo>
                    <a:pt x="351" y="112"/>
                  </a:lnTo>
                  <a:lnTo>
                    <a:pt x="353" y="95"/>
                  </a:lnTo>
                  <a:lnTo>
                    <a:pt x="351" y="85"/>
                  </a:lnTo>
                  <a:lnTo>
                    <a:pt x="346" y="77"/>
                  </a:lnTo>
                  <a:lnTo>
                    <a:pt x="340" y="67"/>
                  </a:lnTo>
                  <a:lnTo>
                    <a:pt x="321" y="54"/>
                  </a:lnTo>
                  <a:lnTo>
                    <a:pt x="293" y="37"/>
                  </a:lnTo>
                  <a:lnTo>
                    <a:pt x="278" y="32"/>
                  </a:lnTo>
                  <a:lnTo>
                    <a:pt x="260" y="0"/>
                  </a:lnTo>
                  <a:lnTo>
                    <a:pt x="213" y="32"/>
                  </a:lnTo>
                  <a:lnTo>
                    <a:pt x="202" y="168"/>
                  </a:lnTo>
                  <a:lnTo>
                    <a:pt x="185" y="240"/>
                  </a:lnTo>
                  <a:lnTo>
                    <a:pt x="178" y="225"/>
                  </a:lnTo>
                  <a:lnTo>
                    <a:pt x="168" y="208"/>
                  </a:lnTo>
                  <a:lnTo>
                    <a:pt x="165" y="202"/>
                  </a:lnTo>
                  <a:lnTo>
                    <a:pt x="165" y="195"/>
                  </a:lnTo>
                  <a:lnTo>
                    <a:pt x="162" y="173"/>
                  </a:lnTo>
                  <a:lnTo>
                    <a:pt x="133" y="65"/>
                  </a:lnTo>
                  <a:lnTo>
                    <a:pt x="125" y="37"/>
                  </a:lnTo>
                  <a:lnTo>
                    <a:pt x="118" y="24"/>
                  </a:lnTo>
                  <a:lnTo>
                    <a:pt x="113" y="17"/>
                  </a:lnTo>
                  <a:lnTo>
                    <a:pt x="110" y="15"/>
                  </a:lnTo>
                  <a:lnTo>
                    <a:pt x="107" y="17"/>
                  </a:lnTo>
                  <a:lnTo>
                    <a:pt x="103" y="20"/>
                  </a:lnTo>
                  <a:lnTo>
                    <a:pt x="100" y="25"/>
                  </a:lnTo>
                  <a:lnTo>
                    <a:pt x="85" y="39"/>
                  </a:lnTo>
                  <a:lnTo>
                    <a:pt x="54" y="65"/>
                  </a:lnTo>
                  <a:lnTo>
                    <a:pt x="39" y="79"/>
                  </a:lnTo>
                  <a:lnTo>
                    <a:pt x="27" y="92"/>
                  </a:lnTo>
                  <a:lnTo>
                    <a:pt x="20" y="104"/>
                  </a:lnTo>
                  <a:lnTo>
                    <a:pt x="12" y="130"/>
                  </a:lnTo>
                  <a:lnTo>
                    <a:pt x="7" y="153"/>
                  </a:lnTo>
                  <a:lnTo>
                    <a:pt x="2" y="188"/>
                  </a:lnTo>
                  <a:lnTo>
                    <a:pt x="0" y="218"/>
                  </a:lnTo>
                  <a:lnTo>
                    <a:pt x="2" y="288"/>
                  </a:lnTo>
                  <a:lnTo>
                    <a:pt x="4" y="370"/>
                  </a:lnTo>
                  <a:lnTo>
                    <a:pt x="5" y="388"/>
                  </a:lnTo>
                  <a:lnTo>
                    <a:pt x="12" y="416"/>
                  </a:lnTo>
                  <a:lnTo>
                    <a:pt x="20" y="433"/>
                  </a:lnTo>
                  <a:lnTo>
                    <a:pt x="30" y="451"/>
                  </a:lnTo>
                  <a:lnTo>
                    <a:pt x="35" y="458"/>
                  </a:lnTo>
                  <a:lnTo>
                    <a:pt x="50" y="469"/>
                  </a:lnTo>
                  <a:lnTo>
                    <a:pt x="49" y="463"/>
                  </a:lnTo>
                  <a:lnTo>
                    <a:pt x="50" y="441"/>
                  </a:lnTo>
                  <a:lnTo>
                    <a:pt x="62" y="403"/>
                  </a:lnTo>
                  <a:lnTo>
                    <a:pt x="65" y="393"/>
                  </a:lnTo>
                  <a:lnTo>
                    <a:pt x="64" y="403"/>
                  </a:lnTo>
                  <a:lnTo>
                    <a:pt x="69" y="424"/>
                  </a:lnTo>
                  <a:lnTo>
                    <a:pt x="74" y="441"/>
                  </a:lnTo>
                  <a:lnTo>
                    <a:pt x="84" y="461"/>
                  </a:lnTo>
                  <a:lnTo>
                    <a:pt x="87" y="464"/>
                  </a:lnTo>
                  <a:lnTo>
                    <a:pt x="89" y="461"/>
                  </a:lnTo>
                  <a:lnTo>
                    <a:pt x="92" y="438"/>
                  </a:lnTo>
                  <a:lnTo>
                    <a:pt x="105" y="383"/>
                  </a:lnTo>
                  <a:lnTo>
                    <a:pt x="107" y="370"/>
                  </a:lnTo>
                  <a:lnTo>
                    <a:pt x="107" y="383"/>
                  </a:lnTo>
                  <a:lnTo>
                    <a:pt x="112" y="411"/>
                  </a:lnTo>
                  <a:lnTo>
                    <a:pt x="125" y="456"/>
                  </a:lnTo>
                  <a:lnTo>
                    <a:pt x="133" y="478"/>
                  </a:lnTo>
                  <a:lnTo>
                    <a:pt x="145" y="473"/>
                  </a:lnTo>
                  <a:lnTo>
                    <a:pt x="153" y="468"/>
                  </a:lnTo>
                  <a:lnTo>
                    <a:pt x="155" y="463"/>
                  </a:lnTo>
                  <a:lnTo>
                    <a:pt x="157" y="458"/>
                  </a:lnTo>
                  <a:lnTo>
                    <a:pt x="158" y="451"/>
                  </a:lnTo>
                  <a:lnTo>
                    <a:pt x="168" y="434"/>
                  </a:lnTo>
                  <a:lnTo>
                    <a:pt x="188" y="405"/>
                  </a:lnTo>
                  <a:lnTo>
                    <a:pt x="207" y="378"/>
                  </a:lnTo>
                  <a:lnTo>
                    <a:pt x="215" y="358"/>
                  </a:lnTo>
                  <a:lnTo>
                    <a:pt x="220" y="346"/>
                  </a:lnTo>
                  <a:lnTo>
                    <a:pt x="220" y="336"/>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12" name="Freeform 108"/>
            <p:cNvSpPr>
              <a:spLocks/>
            </p:cNvSpPr>
            <p:nvPr/>
          </p:nvSpPr>
          <p:spPr bwMode="auto">
            <a:xfrm>
              <a:off x="1395" y="1358"/>
              <a:ext cx="176" cy="239"/>
            </a:xfrm>
            <a:custGeom>
              <a:avLst/>
              <a:gdLst/>
              <a:ahLst/>
              <a:cxnLst>
                <a:cxn ang="0">
                  <a:pos x="237" y="408"/>
                </a:cxn>
                <a:cxn ang="0">
                  <a:pos x="302" y="295"/>
                </a:cxn>
                <a:cxn ang="0">
                  <a:pos x="302" y="380"/>
                </a:cxn>
                <a:cxn ang="0">
                  <a:pos x="323" y="343"/>
                </a:cxn>
                <a:cxn ang="0">
                  <a:pos x="331" y="188"/>
                </a:cxn>
                <a:cxn ang="0">
                  <a:pos x="323" y="160"/>
                </a:cxn>
                <a:cxn ang="0">
                  <a:pos x="298" y="112"/>
                </a:cxn>
                <a:cxn ang="0">
                  <a:pos x="346" y="132"/>
                </a:cxn>
                <a:cxn ang="0">
                  <a:pos x="351" y="112"/>
                </a:cxn>
                <a:cxn ang="0">
                  <a:pos x="351" y="85"/>
                </a:cxn>
                <a:cxn ang="0">
                  <a:pos x="340" y="67"/>
                </a:cxn>
                <a:cxn ang="0">
                  <a:pos x="293" y="37"/>
                </a:cxn>
                <a:cxn ang="0">
                  <a:pos x="260" y="0"/>
                </a:cxn>
                <a:cxn ang="0">
                  <a:pos x="202" y="168"/>
                </a:cxn>
                <a:cxn ang="0">
                  <a:pos x="178" y="225"/>
                </a:cxn>
                <a:cxn ang="0">
                  <a:pos x="165" y="202"/>
                </a:cxn>
                <a:cxn ang="0">
                  <a:pos x="162" y="173"/>
                </a:cxn>
                <a:cxn ang="0">
                  <a:pos x="125" y="37"/>
                </a:cxn>
                <a:cxn ang="0">
                  <a:pos x="113" y="17"/>
                </a:cxn>
                <a:cxn ang="0">
                  <a:pos x="107" y="17"/>
                </a:cxn>
                <a:cxn ang="0">
                  <a:pos x="100" y="25"/>
                </a:cxn>
                <a:cxn ang="0">
                  <a:pos x="54" y="65"/>
                </a:cxn>
                <a:cxn ang="0">
                  <a:pos x="27" y="92"/>
                </a:cxn>
                <a:cxn ang="0">
                  <a:pos x="12" y="130"/>
                </a:cxn>
                <a:cxn ang="0">
                  <a:pos x="2" y="188"/>
                </a:cxn>
                <a:cxn ang="0">
                  <a:pos x="2" y="288"/>
                </a:cxn>
                <a:cxn ang="0">
                  <a:pos x="5" y="388"/>
                </a:cxn>
                <a:cxn ang="0">
                  <a:pos x="20" y="433"/>
                </a:cxn>
                <a:cxn ang="0">
                  <a:pos x="35" y="458"/>
                </a:cxn>
                <a:cxn ang="0">
                  <a:pos x="49" y="463"/>
                </a:cxn>
                <a:cxn ang="0">
                  <a:pos x="62" y="403"/>
                </a:cxn>
                <a:cxn ang="0">
                  <a:pos x="64" y="403"/>
                </a:cxn>
                <a:cxn ang="0">
                  <a:pos x="74" y="441"/>
                </a:cxn>
                <a:cxn ang="0">
                  <a:pos x="87" y="464"/>
                </a:cxn>
                <a:cxn ang="0">
                  <a:pos x="92" y="438"/>
                </a:cxn>
                <a:cxn ang="0">
                  <a:pos x="107" y="370"/>
                </a:cxn>
                <a:cxn ang="0">
                  <a:pos x="112" y="411"/>
                </a:cxn>
                <a:cxn ang="0">
                  <a:pos x="133" y="478"/>
                </a:cxn>
                <a:cxn ang="0">
                  <a:pos x="153" y="468"/>
                </a:cxn>
                <a:cxn ang="0">
                  <a:pos x="157" y="458"/>
                </a:cxn>
                <a:cxn ang="0">
                  <a:pos x="168" y="434"/>
                </a:cxn>
                <a:cxn ang="0">
                  <a:pos x="207" y="378"/>
                </a:cxn>
                <a:cxn ang="0">
                  <a:pos x="220" y="346"/>
                </a:cxn>
              </a:cxnLst>
              <a:rect l="0" t="0" r="r" b="b"/>
              <a:pathLst>
                <a:path w="353" h="478">
                  <a:moveTo>
                    <a:pt x="220" y="336"/>
                  </a:moveTo>
                  <a:lnTo>
                    <a:pt x="237" y="408"/>
                  </a:lnTo>
                  <a:lnTo>
                    <a:pt x="267" y="351"/>
                  </a:lnTo>
                  <a:lnTo>
                    <a:pt x="302" y="295"/>
                  </a:lnTo>
                  <a:lnTo>
                    <a:pt x="302" y="378"/>
                  </a:lnTo>
                  <a:lnTo>
                    <a:pt x="302" y="380"/>
                  </a:lnTo>
                  <a:lnTo>
                    <a:pt x="308" y="371"/>
                  </a:lnTo>
                  <a:lnTo>
                    <a:pt x="323" y="343"/>
                  </a:lnTo>
                  <a:lnTo>
                    <a:pt x="331" y="325"/>
                  </a:lnTo>
                  <a:lnTo>
                    <a:pt x="331" y="188"/>
                  </a:lnTo>
                  <a:lnTo>
                    <a:pt x="330" y="180"/>
                  </a:lnTo>
                  <a:lnTo>
                    <a:pt x="323" y="160"/>
                  </a:lnTo>
                  <a:lnTo>
                    <a:pt x="307" y="127"/>
                  </a:lnTo>
                  <a:lnTo>
                    <a:pt x="298" y="112"/>
                  </a:lnTo>
                  <a:lnTo>
                    <a:pt x="343" y="138"/>
                  </a:lnTo>
                  <a:lnTo>
                    <a:pt x="346" y="132"/>
                  </a:lnTo>
                  <a:lnTo>
                    <a:pt x="350" y="122"/>
                  </a:lnTo>
                  <a:lnTo>
                    <a:pt x="351" y="112"/>
                  </a:lnTo>
                  <a:lnTo>
                    <a:pt x="353" y="95"/>
                  </a:lnTo>
                  <a:lnTo>
                    <a:pt x="351" y="85"/>
                  </a:lnTo>
                  <a:lnTo>
                    <a:pt x="346" y="77"/>
                  </a:lnTo>
                  <a:lnTo>
                    <a:pt x="340" y="67"/>
                  </a:lnTo>
                  <a:lnTo>
                    <a:pt x="321" y="54"/>
                  </a:lnTo>
                  <a:lnTo>
                    <a:pt x="293" y="37"/>
                  </a:lnTo>
                  <a:lnTo>
                    <a:pt x="278" y="32"/>
                  </a:lnTo>
                  <a:lnTo>
                    <a:pt x="260" y="0"/>
                  </a:lnTo>
                  <a:lnTo>
                    <a:pt x="213" y="32"/>
                  </a:lnTo>
                  <a:lnTo>
                    <a:pt x="202" y="168"/>
                  </a:lnTo>
                  <a:lnTo>
                    <a:pt x="185" y="240"/>
                  </a:lnTo>
                  <a:lnTo>
                    <a:pt x="178" y="225"/>
                  </a:lnTo>
                  <a:lnTo>
                    <a:pt x="168" y="208"/>
                  </a:lnTo>
                  <a:lnTo>
                    <a:pt x="165" y="202"/>
                  </a:lnTo>
                  <a:lnTo>
                    <a:pt x="165" y="195"/>
                  </a:lnTo>
                  <a:lnTo>
                    <a:pt x="162" y="173"/>
                  </a:lnTo>
                  <a:lnTo>
                    <a:pt x="133" y="65"/>
                  </a:lnTo>
                  <a:lnTo>
                    <a:pt x="125" y="37"/>
                  </a:lnTo>
                  <a:lnTo>
                    <a:pt x="118" y="24"/>
                  </a:lnTo>
                  <a:lnTo>
                    <a:pt x="113" y="17"/>
                  </a:lnTo>
                  <a:lnTo>
                    <a:pt x="110" y="15"/>
                  </a:lnTo>
                  <a:lnTo>
                    <a:pt x="107" y="17"/>
                  </a:lnTo>
                  <a:lnTo>
                    <a:pt x="103" y="20"/>
                  </a:lnTo>
                  <a:lnTo>
                    <a:pt x="100" y="25"/>
                  </a:lnTo>
                  <a:lnTo>
                    <a:pt x="85" y="39"/>
                  </a:lnTo>
                  <a:lnTo>
                    <a:pt x="54" y="65"/>
                  </a:lnTo>
                  <a:lnTo>
                    <a:pt x="39" y="79"/>
                  </a:lnTo>
                  <a:lnTo>
                    <a:pt x="27" y="92"/>
                  </a:lnTo>
                  <a:lnTo>
                    <a:pt x="20" y="104"/>
                  </a:lnTo>
                  <a:lnTo>
                    <a:pt x="12" y="130"/>
                  </a:lnTo>
                  <a:lnTo>
                    <a:pt x="7" y="153"/>
                  </a:lnTo>
                  <a:lnTo>
                    <a:pt x="2" y="188"/>
                  </a:lnTo>
                  <a:lnTo>
                    <a:pt x="0" y="218"/>
                  </a:lnTo>
                  <a:lnTo>
                    <a:pt x="2" y="288"/>
                  </a:lnTo>
                  <a:lnTo>
                    <a:pt x="4" y="370"/>
                  </a:lnTo>
                  <a:lnTo>
                    <a:pt x="5" y="388"/>
                  </a:lnTo>
                  <a:lnTo>
                    <a:pt x="12" y="416"/>
                  </a:lnTo>
                  <a:lnTo>
                    <a:pt x="20" y="433"/>
                  </a:lnTo>
                  <a:lnTo>
                    <a:pt x="30" y="451"/>
                  </a:lnTo>
                  <a:lnTo>
                    <a:pt x="35" y="458"/>
                  </a:lnTo>
                  <a:lnTo>
                    <a:pt x="50" y="469"/>
                  </a:lnTo>
                  <a:lnTo>
                    <a:pt x="49" y="463"/>
                  </a:lnTo>
                  <a:lnTo>
                    <a:pt x="50" y="441"/>
                  </a:lnTo>
                  <a:lnTo>
                    <a:pt x="62" y="403"/>
                  </a:lnTo>
                  <a:lnTo>
                    <a:pt x="65" y="393"/>
                  </a:lnTo>
                  <a:lnTo>
                    <a:pt x="64" y="403"/>
                  </a:lnTo>
                  <a:lnTo>
                    <a:pt x="69" y="424"/>
                  </a:lnTo>
                  <a:lnTo>
                    <a:pt x="74" y="441"/>
                  </a:lnTo>
                  <a:lnTo>
                    <a:pt x="84" y="461"/>
                  </a:lnTo>
                  <a:lnTo>
                    <a:pt x="87" y="464"/>
                  </a:lnTo>
                  <a:lnTo>
                    <a:pt x="89" y="461"/>
                  </a:lnTo>
                  <a:lnTo>
                    <a:pt x="92" y="438"/>
                  </a:lnTo>
                  <a:lnTo>
                    <a:pt x="105" y="383"/>
                  </a:lnTo>
                  <a:lnTo>
                    <a:pt x="107" y="370"/>
                  </a:lnTo>
                  <a:lnTo>
                    <a:pt x="107" y="383"/>
                  </a:lnTo>
                  <a:lnTo>
                    <a:pt x="112" y="411"/>
                  </a:lnTo>
                  <a:lnTo>
                    <a:pt x="125" y="456"/>
                  </a:lnTo>
                  <a:lnTo>
                    <a:pt x="133" y="478"/>
                  </a:lnTo>
                  <a:lnTo>
                    <a:pt x="145" y="473"/>
                  </a:lnTo>
                  <a:lnTo>
                    <a:pt x="153" y="468"/>
                  </a:lnTo>
                  <a:lnTo>
                    <a:pt x="155" y="463"/>
                  </a:lnTo>
                  <a:lnTo>
                    <a:pt x="157" y="458"/>
                  </a:lnTo>
                  <a:lnTo>
                    <a:pt x="158" y="451"/>
                  </a:lnTo>
                  <a:lnTo>
                    <a:pt x="168" y="434"/>
                  </a:lnTo>
                  <a:lnTo>
                    <a:pt x="188" y="405"/>
                  </a:lnTo>
                  <a:lnTo>
                    <a:pt x="207" y="378"/>
                  </a:lnTo>
                  <a:lnTo>
                    <a:pt x="215" y="358"/>
                  </a:lnTo>
                  <a:lnTo>
                    <a:pt x="220" y="346"/>
                  </a:lnTo>
                  <a:lnTo>
                    <a:pt x="220" y="336"/>
                  </a:lnTo>
                  <a:close/>
                </a:path>
              </a:pathLst>
            </a:custGeom>
            <a:solidFill>
              <a:srgbClr val="800000"/>
            </a:solidFill>
            <a:ln w="6350">
              <a:solidFill>
                <a:srgbClr val="DDD3CC"/>
              </a:solidFill>
              <a:prstDash val="solid"/>
              <a:round/>
              <a:headEnd/>
              <a:tailEnd/>
            </a:ln>
          </p:spPr>
          <p:txBody>
            <a:bodyPr/>
            <a:lstStyle/>
            <a:p>
              <a:pPr>
                <a:defRPr/>
              </a:pPr>
              <a:endParaRPr lang="en-US">
                <a:solidFill>
                  <a:prstClr val="black"/>
                </a:solidFill>
                <a:latin typeface="Calibri"/>
              </a:endParaRPr>
            </a:p>
          </p:txBody>
        </p:sp>
        <p:sp>
          <p:nvSpPr>
            <p:cNvPr id="113" name="Freeform 109"/>
            <p:cNvSpPr>
              <a:spLocks/>
            </p:cNvSpPr>
            <p:nvPr/>
          </p:nvSpPr>
          <p:spPr bwMode="auto">
            <a:xfrm>
              <a:off x="1472" y="1180"/>
              <a:ext cx="45" cy="34"/>
            </a:xfrm>
            <a:custGeom>
              <a:avLst/>
              <a:gdLst/>
              <a:ahLst/>
              <a:cxnLst>
                <a:cxn ang="0">
                  <a:pos x="2" y="63"/>
                </a:cxn>
                <a:cxn ang="0">
                  <a:pos x="18" y="64"/>
                </a:cxn>
                <a:cxn ang="0">
                  <a:pos x="43" y="68"/>
                </a:cxn>
                <a:cxn ang="0">
                  <a:pos x="55" y="64"/>
                </a:cxn>
                <a:cxn ang="0">
                  <a:pos x="88" y="53"/>
                </a:cxn>
                <a:cxn ang="0">
                  <a:pos x="90" y="51"/>
                </a:cxn>
                <a:cxn ang="0">
                  <a:pos x="88" y="41"/>
                </a:cxn>
                <a:cxn ang="0">
                  <a:pos x="80" y="23"/>
                </a:cxn>
                <a:cxn ang="0">
                  <a:pos x="73" y="10"/>
                </a:cxn>
                <a:cxn ang="0">
                  <a:pos x="67" y="5"/>
                </a:cxn>
                <a:cxn ang="0">
                  <a:pos x="57" y="0"/>
                </a:cxn>
                <a:cxn ang="0">
                  <a:pos x="47" y="0"/>
                </a:cxn>
                <a:cxn ang="0">
                  <a:pos x="37" y="6"/>
                </a:cxn>
                <a:cxn ang="0">
                  <a:pos x="22" y="18"/>
                </a:cxn>
                <a:cxn ang="0">
                  <a:pos x="12" y="29"/>
                </a:cxn>
                <a:cxn ang="0">
                  <a:pos x="7" y="38"/>
                </a:cxn>
                <a:cxn ang="0">
                  <a:pos x="0" y="49"/>
                </a:cxn>
                <a:cxn ang="0">
                  <a:pos x="0" y="56"/>
                </a:cxn>
                <a:cxn ang="0">
                  <a:pos x="2" y="63"/>
                </a:cxn>
              </a:cxnLst>
              <a:rect l="0" t="0" r="r" b="b"/>
              <a:pathLst>
                <a:path w="90" h="68">
                  <a:moveTo>
                    <a:pt x="2" y="63"/>
                  </a:moveTo>
                  <a:lnTo>
                    <a:pt x="18" y="64"/>
                  </a:lnTo>
                  <a:lnTo>
                    <a:pt x="43" y="68"/>
                  </a:lnTo>
                  <a:lnTo>
                    <a:pt x="55" y="64"/>
                  </a:lnTo>
                  <a:lnTo>
                    <a:pt x="88" y="53"/>
                  </a:lnTo>
                  <a:lnTo>
                    <a:pt x="90" y="51"/>
                  </a:lnTo>
                  <a:lnTo>
                    <a:pt x="88" y="41"/>
                  </a:lnTo>
                  <a:lnTo>
                    <a:pt x="80" y="23"/>
                  </a:lnTo>
                  <a:lnTo>
                    <a:pt x="73" y="10"/>
                  </a:lnTo>
                  <a:lnTo>
                    <a:pt x="67" y="5"/>
                  </a:lnTo>
                  <a:lnTo>
                    <a:pt x="57" y="0"/>
                  </a:lnTo>
                  <a:lnTo>
                    <a:pt x="47" y="0"/>
                  </a:lnTo>
                  <a:lnTo>
                    <a:pt x="37" y="6"/>
                  </a:lnTo>
                  <a:lnTo>
                    <a:pt x="22" y="18"/>
                  </a:lnTo>
                  <a:lnTo>
                    <a:pt x="12" y="29"/>
                  </a:lnTo>
                  <a:lnTo>
                    <a:pt x="7" y="38"/>
                  </a:lnTo>
                  <a:lnTo>
                    <a:pt x="0" y="49"/>
                  </a:lnTo>
                  <a:lnTo>
                    <a:pt x="0" y="56"/>
                  </a:lnTo>
                  <a:lnTo>
                    <a:pt x="2" y="63"/>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14" name="Freeform 110"/>
            <p:cNvSpPr>
              <a:spLocks/>
            </p:cNvSpPr>
            <p:nvPr/>
          </p:nvSpPr>
          <p:spPr bwMode="auto">
            <a:xfrm>
              <a:off x="1472" y="1180"/>
              <a:ext cx="45" cy="34"/>
            </a:xfrm>
            <a:custGeom>
              <a:avLst/>
              <a:gdLst/>
              <a:ahLst/>
              <a:cxnLst>
                <a:cxn ang="0">
                  <a:pos x="2" y="63"/>
                </a:cxn>
                <a:cxn ang="0">
                  <a:pos x="18" y="64"/>
                </a:cxn>
                <a:cxn ang="0">
                  <a:pos x="43" y="68"/>
                </a:cxn>
                <a:cxn ang="0">
                  <a:pos x="55" y="64"/>
                </a:cxn>
                <a:cxn ang="0">
                  <a:pos x="88" y="53"/>
                </a:cxn>
                <a:cxn ang="0">
                  <a:pos x="90" y="51"/>
                </a:cxn>
                <a:cxn ang="0">
                  <a:pos x="88" y="41"/>
                </a:cxn>
                <a:cxn ang="0">
                  <a:pos x="80" y="23"/>
                </a:cxn>
                <a:cxn ang="0">
                  <a:pos x="73" y="10"/>
                </a:cxn>
                <a:cxn ang="0">
                  <a:pos x="67" y="5"/>
                </a:cxn>
                <a:cxn ang="0">
                  <a:pos x="57" y="0"/>
                </a:cxn>
                <a:cxn ang="0">
                  <a:pos x="47" y="0"/>
                </a:cxn>
                <a:cxn ang="0">
                  <a:pos x="37" y="6"/>
                </a:cxn>
                <a:cxn ang="0">
                  <a:pos x="22" y="18"/>
                </a:cxn>
                <a:cxn ang="0">
                  <a:pos x="12" y="29"/>
                </a:cxn>
                <a:cxn ang="0">
                  <a:pos x="7" y="38"/>
                </a:cxn>
                <a:cxn ang="0">
                  <a:pos x="0" y="49"/>
                </a:cxn>
                <a:cxn ang="0">
                  <a:pos x="0" y="56"/>
                </a:cxn>
                <a:cxn ang="0">
                  <a:pos x="2" y="63"/>
                </a:cxn>
              </a:cxnLst>
              <a:rect l="0" t="0" r="r" b="b"/>
              <a:pathLst>
                <a:path w="90" h="68">
                  <a:moveTo>
                    <a:pt x="2" y="63"/>
                  </a:moveTo>
                  <a:lnTo>
                    <a:pt x="18" y="64"/>
                  </a:lnTo>
                  <a:lnTo>
                    <a:pt x="43" y="68"/>
                  </a:lnTo>
                  <a:lnTo>
                    <a:pt x="55" y="64"/>
                  </a:lnTo>
                  <a:lnTo>
                    <a:pt x="88" y="53"/>
                  </a:lnTo>
                  <a:lnTo>
                    <a:pt x="90" y="51"/>
                  </a:lnTo>
                  <a:lnTo>
                    <a:pt x="88" y="41"/>
                  </a:lnTo>
                  <a:lnTo>
                    <a:pt x="80" y="23"/>
                  </a:lnTo>
                  <a:lnTo>
                    <a:pt x="73" y="10"/>
                  </a:lnTo>
                  <a:lnTo>
                    <a:pt x="67" y="5"/>
                  </a:lnTo>
                  <a:lnTo>
                    <a:pt x="57" y="0"/>
                  </a:lnTo>
                  <a:lnTo>
                    <a:pt x="47" y="0"/>
                  </a:lnTo>
                  <a:lnTo>
                    <a:pt x="37" y="6"/>
                  </a:lnTo>
                  <a:lnTo>
                    <a:pt x="22" y="18"/>
                  </a:lnTo>
                  <a:lnTo>
                    <a:pt x="12" y="29"/>
                  </a:lnTo>
                  <a:lnTo>
                    <a:pt x="7" y="38"/>
                  </a:lnTo>
                  <a:lnTo>
                    <a:pt x="0" y="49"/>
                  </a:lnTo>
                  <a:lnTo>
                    <a:pt x="0" y="56"/>
                  </a:lnTo>
                  <a:lnTo>
                    <a:pt x="2" y="63"/>
                  </a:lnTo>
                  <a:close/>
                </a:path>
              </a:pathLst>
            </a:custGeom>
            <a:solidFill>
              <a:srgbClr val="800000"/>
            </a:solidFill>
            <a:ln w="4763">
              <a:solidFill>
                <a:srgbClr val="DEBD9D"/>
              </a:solidFill>
              <a:prstDash val="solid"/>
              <a:round/>
              <a:headEnd/>
              <a:tailEnd/>
            </a:ln>
          </p:spPr>
          <p:txBody>
            <a:bodyPr/>
            <a:lstStyle/>
            <a:p>
              <a:pPr>
                <a:defRPr/>
              </a:pPr>
              <a:endParaRPr lang="en-US">
                <a:solidFill>
                  <a:prstClr val="black"/>
                </a:solidFill>
                <a:latin typeface="Calibri"/>
              </a:endParaRPr>
            </a:p>
          </p:txBody>
        </p:sp>
        <p:sp>
          <p:nvSpPr>
            <p:cNvPr id="115" name="Freeform 111"/>
            <p:cNvSpPr>
              <a:spLocks/>
            </p:cNvSpPr>
            <p:nvPr/>
          </p:nvSpPr>
          <p:spPr bwMode="auto">
            <a:xfrm>
              <a:off x="1464" y="1229"/>
              <a:ext cx="29" cy="33"/>
            </a:xfrm>
            <a:custGeom>
              <a:avLst/>
              <a:gdLst/>
              <a:ahLst/>
              <a:cxnLst>
                <a:cxn ang="0">
                  <a:pos x="25" y="20"/>
                </a:cxn>
                <a:cxn ang="0">
                  <a:pos x="12" y="16"/>
                </a:cxn>
                <a:cxn ang="0">
                  <a:pos x="4" y="15"/>
                </a:cxn>
                <a:cxn ang="0">
                  <a:pos x="2" y="15"/>
                </a:cxn>
                <a:cxn ang="0">
                  <a:pos x="0" y="16"/>
                </a:cxn>
                <a:cxn ang="0">
                  <a:pos x="2" y="33"/>
                </a:cxn>
                <a:cxn ang="0">
                  <a:pos x="5" y="46"/>
                </a:cxn>
                <a:cxn ang="0">
                  <a:pos x="14" y="56"/>
                </a:cxn>
                <a:cxn ang="0">
                  <a:pos x="22" y="63"/>
                </a:cxn>
                <a:cxn ang="0">
                  <a:pos x="27" y="65"/>
                </a:cxn>
                <a:cxn ang="0">
                  <a:pos x="34" y="63"/>
                </a:cxn>
                <a:cxn ang="0">
                  <a:pos x="40" y="60"/>
                </a:cxn>
                <a:cxn ang="0">
                  <a:pos x="49" y="51"/>
                </a:cxn>
                <a:cxn ang="0">
                  <a:pos x="52" y="45"/>
                </a:cxn>
                <a:cxn ang="0">
                  <a:pos x="54" y="40"/>
                </a:cxn>
                <a:cxn ang="0">
                  <a:pos x="57" y="15"/>
                </a:cxn>
                <a:cxn ang="0">
                  <a:pos x="59" y="0"/>
                </a:cxn>
                <a:cxn ang="0">
                  <a:pos x="50" y="10"/>
                </a:cxn>
                <a:cxn ang="0">
                  <a:pos x="40" y="16"/>
                </a:cxn>
                <a:cxn ang="0">
                  <a:pos x="34" y="20"/>
                </a:cxn>
                <a:cxn ang="0">
                  <a:pos x="25" y="20"/>
                </a:cxn>
              </a:cxnLst>
              <a:rect l="0" t="0" r="r" b="b"/>
              <a:pathLst>
                <a:path w="59" h="65">
                  <a:moveTo>
                    <a:pt x="25" y="20"/>
                  </a:moveTo>
                  <a:lnTo>
                    <a:pt x="12" y="16"/>
                  </a:lnTo>
                  <a:lnTo>
                    <a:pt x="4" y="15"/>
                  </a:lnTo>
                  <a:lnTo>
                    <a:pt x="2" y="15"/>
                  </a:lnTo>
                  <a:lnTo>
                    <a:pt x="0" y="16"/>
                  </a:lnTo>
                  <a:lnTo>
                    <a:pt x="2" y="33"/>
                  </a:lnTo>
                  <a:lnTo>
                    <a:pt x="5" y="46"/>
                  </a:lnTo>
                  <a:lnTo>
                    <a:pt x="14" y="56"/>
                  </a:lnTo>
                  <a:lnTo>
                    <a:pt x="22" y="63"/>
                  </a:lnTo>
                  <a:lnTo>
                    <a:pt x="27" y="65"/>
                  </a:lnTo>
                  <a:lnTo>
                    <a:pt x="34" y="63"/>
                  </a:lnTo>
                  <a:lnTo>
                    <a:pt x="40" y="60"/>
                  </a:lnTo>
                  <a:lnTo>
                    <a:pt x="49" y="51"/>
                  </a:lnTo>
                  <a:lnTo>
                    <a:pt x="52" y="45"/>
                  </a:lnTo>
                  <a:lnTo>
                    <a:pt x="54" y="40"/>
                  </a:lnTo>
                  <a:lnTo>
                    <a:pt x="57" y="15"/>
                  </a:lnTo>
                  <a:lnTo>
                    <a:pt x="59" y="0"/>
                  </a:lnTo>
                  <a:lnTo>
                    <a:pt x="50" y="10"/>
                  </a:lnTo>
                  <a:lnTo>
                    <a:pt x="40" y="16"/>
                  </a:lnTo>
                  <a:lnTo>
                    <a:pt x="34" y="20"/>
                  </a:lnTo>
                  <a:lnTo>
                    <a:pt x="25" y="2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16" name="Freeform 112"/>
            <p:cNvSpPr>
              <a:spLocks/>
            </p:cNvSpPr>
            <p:nvPr/>
          </p:nvSpPr>
          <p:spPr bwMode="auto">
            <a:xfrm>
              <a:off x="1464" y="1229"/>
              <a:ext cx="29" cy="33"/>
            </a:xfrm>
            <a:custGeom>
              <a:avLst/>
              <a:gdLst/>
              <a:ahLst/>
              <a:cxnLst>
                <a:cxn ang="0">
                  <a:pos x="25" y="20"/>
                </a:cxn>
                <a:cxn ang="0">
                  <a:pos x="12" y="16"/>
                </a:cxn>
                <a:cxn ang="0">
                  <a:pos x="4" y="15"/>
                </a:cxn>
                <a:cxn ang="0">
                  <a:pos x="2" y="15"/>
                </a:cxn>
                <a:cxn ang="0">
                  <a:pos x="0" y="16"/>
                </a:cxn>
                <a:cxn ang="0">
                  <a:pos x="2" y="33"/>
                </a:cxn>
                <a:cxn ang="0">
                  <a:pos x="5" y="46"/>
                </a:cxn>
                <a:cxn ang="0">
                  <a:pos x="14" y="56"/>
                </a:cxn>
                <a:cxn ang="0">
                  <a:pos x="22" y="63"/>
                </a:cxn>
                <a:cxn ang="0">
                  <a:pos x="27" y="65"/>
                </a:cxn>
                <a:cxn ang="0">
                  <a:pos x="34" y="63"/>
                </a:cxn>
                <a:cxn ang="0">
                  <a:pos x="40" y="60"/>
                </a:cxn>
                <a:cxn ang="0">
                  <a:pos x="49" y="51"/>
                </a:cxn>
                <a:cxn ang="0">
                  <a:pos x="52" y="45"/>
                </a:cxn>
                <a:cxn ang="0">
                  <a:pos x="54" y="40"/>
                </a:cxn>
                <a:cxn ang="0">
                  <a:pos x="57" y="15"/>
                </a:cxn>
                <a:cxn ang="0">
                  <a:pos x="59" y="0"/>
                </a:cxn>
                <a:cxn ang="0">
                  <a:pos x="50" y="10"/>
                </a:cxn>
                <a:cxn ang="0">
                  <a:pos x="40" y="16"/>
                </a:cxn>
                <a:cxn ang="0">
                  <a:pos x="34" y="20"/>
                </a:cxn>
                <a:cxn ang="0">
                  <a:pos x="25" y="20"/>
                </a:cxn>
              </a:cxnLst>
              <a:rect l="0" t="0" r="r" b="b"/>
              <a:pathLst>
                <a:path w="59" h="65">
                  <a:moveTo>
                    <a:pt x="25" y="20"/>
                  </a:moveTo>
                  <a:lnTo>
                    <a:pt x="12" y="16"/>
                  </a:lnTo>
                  <a:lnTo>
                    <a:pt x="4" y="15"/>
                  </a:lnTo>
                  <a:lnTo>
                    <a:pt x="2" y="15"/>
                  </a:lnTo>
                  <a:lnTo>
                    <a:pt x="0" y="16"/>
                  </a:lnTo>
                  <a:lnTo>
                    <a:pt x="2" y="33"/>
                  </a:lnTo>
                  <a:lnTo>
                    <a:pt x="5" y="46"/>
                  </a:lnTo>
                  <a:lnTo>
                    <a:pt x="14" y="56"/>
                  </a:lnTo>
                  <a:lnTo>
                    <a:pt x="22" y="63"/>
                  </a:lnTo>
                  <a:lnTo>
                    <a:pt x="27" y="65"/>
                  </a:lnTo>
                  <a:lnTo>
                    <a:pt x="34" y="63"/>
                  </a:lnTo>
                  <a:lnTo>
                    <a:pt x="40" y="60"/>
                  </a:lnTo>
                  <a:lnTo>
                    <a:pt x="49" y="51"/>
                  </a:lnTo>
                  <a:lnTo>
                    <a:pt x="52" y="45"/>
                  </a:lnTo>
                  <a:lnTo>
                    <a:pt x="54" y="40"/>
                  </a:lnTo>
                  <a:lnTo>
                    <a:pt x="57" y="15"/>
                  </a:lnTo>
                  <a:lnTo>
                    <a:pt x="59" y="0"/>
                  </a:lnTo>
                  <a:lnTo>
                    <a:pt x="50" y="10"/>
                  </a:lnTo>
                  <a:lnTo>
                    <a:pt x="40" y="16"/>
                  </a:lnTo>
                  <a:lnTo>
                    <a:pt x="34" y="20"/>
                  </a:lnTo>
                  <a:lnTo>
                    <a:pt x="25" y="20"/>
                  </a:lnTo>
                  <a:close/>
                </a:path>
              </a:pathLst>
            </a:custGeom>
            <a:solidFill>
              <a:schemeClr val="accent2"/>
            </a:solidFill>
            <a:ln w="4763">
              <a:solidFill>
                <a:srgbClr val="DEBD9D"/>
              </a:solidFill>
              <a:prstDash val="solid"/>
              <a:round/>
              <a:headEnd/>
              <a:tailEnd/>
            </a:ln>
          </p:spPr>
          <p:txBody>
            <a:bodyPr/>
            <a:lstStyle/>
            <a:p>
              <a:pPr>
                <a:defRPr/>
              </a:pPr>
              <a:endParaRPr lang="en-US">
                <a:solidFill>
                  <a:prstClr val="black"/>
                </a:solidFill>
                <a:latin typeface="Calibri"/>
              </a:endParaRPr>
            </a:p>
          </p:txBody>
        </p:sp>
        <p:sp>
          <p:nvSpPr>
            <p:cNvPr id="117" name="Freeform 113"/>
            <p:cNvSpPr>
              <a:spLocks/>
            </p:cNvSpPr>
            <p:nvPr/>
          </p:nvSpPr>
          <p:spPr bwMode="auto">
            <a:xfrm>
              <a:off x="1511" y="1233"/>
              <a:ext cx="16" cy="22"/>
            </a:xfrm>
            <a:custGeom>
              <a:avLst/>
              <a:gdLst/>
              <a:ahLst/>
              <a:cxnLst>
                <a:cxn ang="0">
                  <a:pos x="0" y="4"/>
                </a:cxn>
                <a:cxn ang="0">
                  <a:pos x="0" y="22"/>
                </a:cxn>
                <a:cxn ang="0">
                  <a:pos x="4" y="35"/>
                </a:cxn>
                <a:cxn ang="0">
                  <a:pos x="9" y="44"/>
                </a:cxn>
                <a:cxn ang="0">
                  <a:pos x="15" y="45"/>
                </a:cxn>
                <a:cxn ang="0">
                  <a:pos x="22" y="45"/>
                </a:cxn>
                <a:cxn ang="0">
                  <a:pos x="29" y="42"/>
                </a:cxn>
                <a:cxn ang="0">
                  <a:pos x="32" y="39"/>
                </a:cxn>
                <a:cxn ang="0">
                  <a:pos x="32" y="35"/>
                </a:cxn>
                <a:cxn ang="0">
                  <a:pos x="30" y="14"/>
                </a:cxn>
                <a:cxn ang="0">
                  <a:pos x="29" y="5"/>
                </a:cxn>
                <a:cxn ang="0">
                  <a:pos x="25" y="0"/>
                </a:cxn>
                <a:cxn ang="0">
                  <a:pos x="22" y="0"/>
                </a:cxn>
                <a:cxn ang="0">
                  <a:pos x="14" y="2"/>
                </a:cxn>
                <a:cxn ang="0">
                  <a:pos x="0" y="4"/>
                </a:cxn>
              </a:cxnLst>
              <a:rect l="0" t="0" r="r" b="b"/>
              <a:pathLst>
                <a:path w="32" h="45">
                  <a:moveTo>
                    <a:pt x="0" y="4"/>
                  </a:moveTo>
                  <a:lnTo>
                    <a:pt x="0" y="22"/>
                  </a:lnTo>
                  <a:lnTo>
                    <a:pt x="4" y="35"/>
                  </a:lnTo>
                  <a:lnTo>
                    <a:pt x="9" y="44"/>
                  </a:lnTo>
                  <a:lnTo>
                    <a:pt x="15" y="45"/>
                  </a:lnTo>
                  <a:lnTo>
                    <a:pt x="22" y="45"/>
                  </a:lnTo>
                  <a:lnTo>
                    <a:pt x="29" y="42"/>
                  </a:lnTo>
                  <a:lnTo>
                    <a:pt x="32" y="39"/>
                  </a:lnTo>
                  <a:lnTo>
                    <a:pt x="32" y="35"/>
                  </a:lnTo>
                  <a:lnTo>
                    <a:pt x="30" y="14"/>
                  </a:lnTo>
                  <a:lnTo>
                    <a:pt x="29" y="5"/>
                  </a:lnTo>
                  <a:lnTo>
                    <a:pt x="25" y="0"/>
                  </a:lnTo>
                  <a:lnTo>
                    <a:pt x="22" y="0"/>
                  </a:lnTo>
                  <a:lnTo>
                    <a:pt x="14" y="2"/>
                  </a:lnTo>
                  <a:lnTo>
                    <a:pt x="0" y="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18" name="Freeform 114"/>
            <p:cNvSpPr>
              <a:spLocks/>
            </p:cNvSpPr>
            <p:nvPr/>
          </p:nvSpPr>
          <p:spPr bwMode="auto">
            <a:xfrm>
              <a:off x="1511" y="1233"/>
              <a:ext cx="16" cy="22"/>
            </a:xfrm>
            <a:custGeom>
              <a:avLst/>
              <a:gdLst/>
              <a:ahLst/>
              <a:cxnLst>
                <a:cxn ang="0">
                  <a:pos x="0" y="4"/>
                </a:cxn>
                <a:cxn ang="0">
                  <a:pos x="0" y="22"/>
                </a:cxn>
                <a:cxn ang="0">
                  <a:pos x="4" y="35"/>
                </a:cxn>
                <a:cxn ang="0">
                  <a:pos x="9" y="44"/>
                </a:cxn>
                <a:cxn ang="0">
                  <a:pos x="15" y="45"/>
                </a:cxn>
                <a:cxn ang="0">
                  <a:pos x="22" y="45"/>
                </a:cxn>
                <a:cxn ang="0">
                  <a:pos x="29" y="42"/>
                </a:cxn>
                <a:cxn ang="0">
                  <a:pos x="32" y="39"/>
                </a:cxn>
                <a:cxn ang="0">
                  <a:pos x="32" y="35"/>
                </a:cxn>
                <a:cxn ang="0">
                  <a:pos x="30" y="14"/>
                </a:cxn>
                <a:cxn ang="0">
                  <a:pos x="29" y="5"/>
                </a:cxn>
                <a:cxn ang="0">
                  <a:pos x="25" y="0"/>
                </a:cxn>
                <a:cxn ang="0">
                  <a:pos x="22" y="0"/>
                </a:cxn>
                <a:cxn ang="0">
                  <a:pos x="14" y="2"/>
                </a:cxn>
                <a:cxn ang="0">
                  <a:pos x="0" y="4"/>
                </a:cxn>
              </a:cxnLst>
              <a:rect l="0" t="0" r="r" b="b"/>
              <a:pathLst>
                <a:path w="32" h="45">
                  <a:moveTo>
                    <a:pt x="0" y="4"/>
                  </a:moveTo>
                  <a:lnTo>
                    <a:pt x="0" y="22"/>
                  </a:lnTo>
                  <a:lnTo>
                    <a:pt x="4" y="35"/>
                  </a:lnTo>
                  <a:lnTo>
                    <a:pt x="9" y="44"/>
                  </a:lnTo>
                  <a:lnTo>
                    <a:pt x="15" y="45"/>
                  </a:lnTo>
                  <a:lnTo>
                    <a:pt x="22" y="45"/>
                  </a:lnTo>
                  <a:lnTo>
                    <a:pt x="29" y="42"/>
                  </a:lnTo>
                  <a:lnTo>
                    <a:pt x="32" y="39"/>
                  </a:lnTo>
                  <a:lnTo>
                    <a:pt x="32" y="35"/>
                  </a:lnTo>
                  <a:lnTo>
                    <a:pt x="30" y="14"/>
                  </a:lnTo>
                  <a:lnTo>
                    <a:pt x="29" y="5"/>
                  </a:lnTo>
                  <a:lnTo>
                    <a:pt x="25" y="0"/>
                  </a:lnTo>
                  <a:lnTo>
                    <a:pt x="22" y="0"/>
                  </a:lnTo>
                  <a:lnTo>
                    <a:pt x="14" y="2"/>
                  </a:lnTo>
                  <a:lnTo>
                    <a:pt x="0" y="4"/>
                  </a:lnTo>
                  <a:close/>
                </a:path>
              </a:pathLst>
            </a:custGeom>
            <a:solidFill>
              <a:schemeClr val="accent2"/>
            </a:solidFill>
            <a:ln w="4763">
              <a:solidFill>
                <a:srgbClr val="DEBD9D"/>
              </a:solidFill>
              <a:prstDash val="solid"/>
              <a:round/>
              <a:headEnd/>
              <a:tailEnd/>
            </a:ln>
          </p:spPr>
          <p:txBody>
            <a:bodyPr/>
            <a:lstStyle/>
            <a:p>
              <a:pPr>
                <a:defRPr/>
              </a:pPr>
              <a:endParaRPr lang="en-US">
                <a:solidFill>
                  <a:prstClr val="black"/>
                </a:solidFill>
                <a:latin typeface="Calibri"/>
              </a:endParaRPr>
            </a:p>
          </p:txBody>
        </p:sp>
        <p:sp>
          <p:nvSpPr>
            <p:cNvPr id="119" name="Freeform 115"/>
            <p:cNvSpPr>
              <a:spLocks/>
            </p:cNvSpPr>
            <p:nvPr/>
          </p:nvSpPr>
          <p:spPr bwMode="auto">
            <a:xfrm>
              <a:off x="1497" y="1224"/>
              <a:ext cx="7" cy="31"/>
            </a:xfrm>
            <a:custGeom>
              <a:avLst/>
              <a:gdLst/>
              <a:ahLst/>
              <a:cxnLst>
                <a:cxn ang="0">
                  <a:pos x="3" y="3"/>
                </a:cxn>
                <a:cxn ang="0">
                  <a:pos x="7" y="22"/>
                </a:cxn>
                <a:cxn ang="0">
                  <a:pos x="12" y="43"/>
                </a:cxn>
                <a:cxn ang="0">
                  <a:pos x="13" y="50"/>
                </a:cxn>
                <a:cxn ang="0">
                  <a:pos x="15" y="57"/>
                </a:cxn>
                <a:cxn ang="0">
                  <a:pos x="13" y="60"/>
                </a:cxn>
                <a:cxn ang="0">
                  <a:pos x="7" y="63"/>
                </a:cxn>
                <a:cxn ang="0">
                  <a:pos x="5" y="63"/>
                </a:cxn>
                <a:cxn ang="0">
                  <a:pos x="3" y="62"/>
                </a:cxn>
                <a:cxn ang="0">
                  <a:pos x="2" y="28"/>
                </a:cxn>
                <a:cxn ang="0">
                  <a:pos x="0" y="7"/>
                </a:cxn>
                <a:cxn ang="0">
                  <a:pos x="0" y="0"/>
                </a:cxn>
                <a:cxn ang="0">
                  <a:pos x="2" y="0"/>
                </a:cxn>
                <a:cxn ang="0">
                  <a:pos x="3" y="3"/>
                </a:cxn>
              </a:cxnLst>
              <a:rect l="0" t="0" r="r" b="b"/>
              <a:pathLst>
                <a:path w="15" h="63">
                  <a:moveTo>
                    <a:pt x="3" y="3"/>
                  </a:moveTo>
                  <a:lnTo>
                    <a:pt x="7" y="22"/>
                  </a:lnTo>
                  <a:lnTo>
                    <a:pt x="12" y="43"/>
                  </a:lnTo>
                  <a:lnTo>
                    <a:pt x="13" y="50"/>
                  </a:lnTo>
                  <a:lnTo>
                    <a:pt x="15" y="57"/>
                  </a:lnTo>
                  <a:lnTo>
                    <a:pt x="13" y="60"/>
                  </a:lnTo>
                  <a:lnTo>
                    <a:pt x="7" y="63"/>
                  </a:lnTo>
                  <a:lnTo>
                    <a:pt x="5" y="63"/>
                  </a:lnTo>
                  <a:lnTo>
                    <a:pt x="3" y="62"/>
                  </a:lnTo>
                  <a:lnTo>
                    <a:pt x="2" y="28"/>
                  </a:lnTo>
                  <a:lnTo>
                    <a:pt x="0" y="7"/>
                  </a:lnTo>
                  <a:lnTo>
                    <a:pt x="0" y="0"/>
                  </a:lnTo>
                  <a:lnTo>
                    <a:pt x="2" y="0"/>
                  </a:lnTo>
                  <a:lnTo>
                    <a:pt x="3" y="3"/>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20" name="Freeform 116"/>
            <p:cNvSpPr>
              <a:spLocks/>
            </p:cNvSpPr>
            <p:nvPr/>
          </p:nvSpPr>
          <p:spPr bwMode="auto">
            <a:xfrm>
              <a:off x="1497" y="1224"/>
              <a:ext cx="7" cy="31"/>
            </a:xfrm>
            <a:custGeom>
              <a:avLst/>
              <a:gdLst/>
              <a:ahLst/>
              <a:cxnLst>
                <a:cxn ang="0">
                  <a:pos x="3" y="3"/>
                </a:cxn>
                <a:cxn ang="0">
                  <a:pos x="7" y="22"/>
                </a:cxn>
                <a:cxn ang="0">
                  <a:pos x="12" y="43"/>
                </a:cxn>
                <a:cxn ang="0">
                  <a:pos x="13" y="50"/>
                </a:cxn>
                <a:cxn ang="0">
                  <a:pos x="15" y="57"/>
                </a:cxn>
                <a:cxn ang="0">
                  <a:pos x="13" y="60"/>
                </a:cxn>
                <a:cxn ang="0">
                  <a:pos x="7" y="63"/>
                </a:cxn>
                <a:cxn ang="0">
                  <a:pos x="5" y="63"/>
                </a:cxn>
                <a:cxn ang="0">
                  <a:pos x="3" y="62"/>
                </a:cxn>
                <a:cxn ang="0">
                  <a:pos x="2" y="28"/>
                </a:cxn>
                <a:cxn ang="0">
                  <a:pos x="0" y="7"/>
                </a:cxn>
                <a:cxn ang="0">
                  <a:pos x="0" y="0"/>
                </a:cxn>
                <a:cxn ang="0">
                  <a:pos x="2" y="0"/>
                </a:cxn>
                <a:cxn ang="0">
                  <a:pos x="3" y="3"/>
                </a:cxn>
              </a:cxnLst>
              <a:rect l="0" t="0" r="r" b="b"/>
              <a:pathLst>
                <a:path w="15" h="63">
                  <a:moveTo>
                    <a:pt x="3" y="3"/>
                  </a:moveTo>
                  <a:lnTo>
                    <a:pt x="7" y="22"/>
                  </a:lnTo>
                  <a:lnTo>
                    <a:pt x="12" y="43"/>
                  </a:lnTo>
                  <a:lnTo>
                    <a:pt x="13" y="50"/>
                  </a:lnTo>
                  <a:lnTo>
                    <a:pt x="15" y="57"/>
                  </a:lnTo>
                  <a:lnTo>
                    <a:pt x="13" y="60"/>
                  </a:lnTo>
                  <a:lnTo>
                    <a:pt x="7" y="63"/>
                  </a:lnTo>
                  <a:lnTo>
                    <a:pt x="5" y="63"/>
                  </a:lnTo>
                  <a:lnTo>
                    <a:pt x="3" y="62"/>
                  </a:lnTo>
                  <a:lnTo>
                    <a:pt x="2" y="28"/>
                  </a:lnTo>
                  <a:lnTo>
                    <a:pt x="0" y="7"/>
                  </a:lnTo>
                  <a:lnTo>
                    <a:pt x="0" y="0"/>
                  </a:lnTo>
                  <a:lnTo>
                    <a:pt x="2" y="0"/>
                  </a:lnTo>
                  <a:lnTo>
                    <a:pt x="3" y="3"/>
                  </a:lnTo>
                  <a:close/>
                </a:path>
              </a:pathLst>
            </a:custGeom>
            <a:solidFill>
              <a:schemeClr val="accent2"/>
            </a:solidFill>
            <a:ln w="3175">
              <a:solidFill>
                <a:srgbClr val="DEBD9D"/>
              </a:solidFill>
              <a:prstDash val="solid"/>
              <a:round/>
              <a:headEnd/>
              <a:tailEnd/>
            </a:ln>
          </p:spPr>
          <p:txBody>
            <a:bodyPr/>
            <a:lstStyle/>
            <a:p>
              <a:pPr>
                <a:defRPr/>
              </a:pPr>
              <a:endParaRPr lang="en-US">
                <a:solidFill>
                  <a:prstClr val="black"/>
                </a:solidFill>
                <a:latin typeface="Calibri"/>
              </a:endParaRPr>
            </a:p>
          </p:txBody>
        </p:sp>
        <p:sp>
          <p:nvSpPr>
            <p:cNvPr id="121" name="Freeform 117"/>
            <p:cNvSpPr>
              <a:spLocks/>
            </p:cNvSpPr>
            <p:nvPr/>
          </p:nvSpPr>
          <p:spPr bwMode="auto">
            <a:xfrm>
              <a:off x="1420" y="1160"/>
              <a:ext cx="64" cy="173"/>
            </a:xfrm>
            <a:custGeom>
              <a:avLst/>
              <a:gdLst/>
              <a:ahLst/>
              <a:cxnLst>
                <a:cxn ang="0">
                  <a:pos x="106" y="0"/>
                </a:cxn>
                <a:cxn ang="0">
                  <a:pos x="103" y="8"/>
                </a:cxn>
                <a:cxn ang="0">
                  <a:pos x="86" y="18"/>
                </a:cxn>
                <a:cxn ang="0">
                  <a:pos x="70" y="31"/>
                </a:cxn>
                <a:cxn ang="0">
                  <a:pos x="60" y="45"/>
                </a:cxn>
                <a:cxn ang="0">
                  <a:pos x="48" y="74"/>
                </a:cxn>
                <a:cxn ang="0">
                  <a:pos x="45" y="93"/>
                </a:cxn>
                <a:cxn ang="0">
                  <a:pos x="40" y="108"/>
                </a:cxn>
                <a:cxn ang="0">
                  <a:pos x="35" y="144"/>
                </a:cxn>
                <a:cxn ang="0">
                  <a:pos x="32" y="154"/>
                </a:cxn>
                <a:cxn ang="0">
                  <a:pos x="30" y="189"/>
                </a:cxn>
                <a:cxn ang="0">
                  <a:pos x="27" y="209"/>
                </a:cxn>
                <a:cxn ang="0">
                  <a:pos x="25" y="216"/>
                </a:cxn>
                <a:cxn ang="0">
                  <a:pos x="23" y="227"/>
                </a:cxn>
                <a:cxn ang="0">
                  <a:pos x="22" y="279"/>
                </a:cxn>
                <a:cxn ang="0">
                  <a:pos x="17" y="309"/>
                </a:cxn>
                <a:cxn ang="0">
                  <a:pos x="7" y="334"/>
                </a:cxn>
                <a:cxn ang="0">
                  <a:pos x="10" y="337"/>
                </a:cxn>
                <a:cxn ang="0">
                  <a:pos x="17" y="324"/>
                </a:cxn>
                <a:cxn ang="0">
                  <a:pos x="30" y="316"/>
                </a:cxn>
                <a:cxn ang="0">
                  <a:pos x="37" y="299"/>
                </a:cxn>
                <a:cxn ang="0">
                  <a:pos x="37" y="314"/>
                </a:cxn>
                <a:cxn ang="0">
                  <a:pos x="32" y="346"/>
                </a:cxn>
                <a:cxn ang="0">
                  <a:pos x="45" y="302"/>
                </a:cxn>
                <a:cxn ang="0">
                  <a:pos x="48" y="209"/>
                </a:cxn>
                <a:cxn ang="0">
                  <a:pos x="48" y="154"/>
                </a:cxn>
                <a:cxn ang="0">
                  <a:pos x="55" y="126"/>
                </a:cxn>
                <a:cxn ang="0">
                  <a:pos x="55" y="68"/>
                </a:cxn>
                <a:cxn ang="0">
                  <a:pos x="70" y="58"/>
                </a:cxn>
                <a:cxn ang="0">
                  <a:pos x="76" y="45"/>
                </a:cxn>
                <a:cxn ang="0">
                  <a:pos x="85" y="38"/>
                </a:cxn>
                <a:cxn ang="0">
                  <a:pos x="93" y="23"/>
                </a:cxn>
                <a:cxn ang="0">
                  <a:pos x="103" y="8"/>
                </a:cxn>
                <a:cxn ang="0">
                  <a:pos x="113" y="8"/>
                </a:cxn>
                <a:cxn ang="0">
                  <a:pos x="121" y="3"/>
                </a:cxn>
                <a:cxn ang="0">
                  <a:pos x="126" y="0"/>
                </a:cxn>
                <a:cxn ang="0">
                  <a:pos x="111" y="0"/>
                </a:cxn>
              </a:cxnLst>
              <a:rect l="0" t="0" r="r" b="b"/>
              <a:pathLst>
                <a:path w="126" h="346">
                  <a:moveTo>
                    <a:pt x="111" y="0"/>
                  </a:moveTo>
                  <a:lnTo>
                    <a:pt x="106" y="0"/>
                  </a:lnTo>
                  <a:lnTo>
                    <a:pt x="106" y="5"/>
                  </a:lnTo>
                  <a:lnTo>
                    <a:pt x="103" y="8"/>
                  </a:lnTo>
                  <a:lnTo>
                    <a:pt x="96" y="10"/>
                  </a:lnTo>
                  <a:lnTo>
                    <a:pt x="86" y="18"/>
                  </a:lnTo>
                  <a:lnTo>
                    <a:pt x="76" y="26"/>
                  </a:lnTo>
                  <a:lnTo>
                    <a:pt x="70" y="31"/>
                  </a:lnTo>
                  <a:lnTo>
                    <a:pt x="65" y="41"/>
                  </a:lnTo>
                  <a:lnTo>
                    <a:pt x="60" y="45"/>
                  </a:lnTo>
                  <a:lnTo>
                    <a:pt x="56" y="56"/>
                  </a:lnTo>
                  <a:lnTo>
                    <a:pt x="48" y="74"/>
                  </a:lnTo>
                  <a:lnTo>
                    <a:pt x="45" y="83"/>
                  </a:lnTo>
                  <a:lnTo>
                    <a:pt x="45" y="93"/>
                  </a:lnTo>
                  <a:lnTo>
                    <a:pt x="41" y="99"/>
                  </a:lnTo>
                  <a:lnTo>
                    <a:pt x="40" y="108"/>
                  </a:lnTo>
                  <a:lnTo>
                    <a:pt x="37" y="126"/>
                  </a:lnTo>
                  <a:lnTo>
                    <a:pt x="35" y="144"/>
                  </a:lnTo>
                  <a:lnTo>
                    <a:pt x="33" y="149"/>
                  </a:lnTo>
                  <a:lnTo>
                    <a:pt x="32" y="154"/>
                  </a:lnTo>
                  <a:lnTo>
                    <a:pt x="30" y="168"/>
                  </a:lnTo>
                  <a:lnTo>
                    <a:pt x="30" y="189"/>
                  </a:lnTo>
                  <a:lnTo>
                    <a:pt x="30" y="199"/>
                  </a:lnTo>
                  <a:lnTo>
                    <a:pt x="27" y="209"/>
                  </a:lnTo>
                  <a:lnTo>
                    <a:pt x="27" y="214"/>
                  </a:lnTo>
                  <a:lnTo>
                    <a:pt x="25" y="216"/>
                  </a:lnTo>
                  <a:lnTo>
                    <a:pt x="23" y="222"/>
                  </a:lnTo>
                  <a:lnTo>
                    <a:pt x="23" y="227"/>
                  </a:lnTo>
                  <a:lnTo>
                    <a:pt x="22" y="247"/>
                  </a:lnTo>
                  <a:lnTo>
                    <a:pt x="22" y="279"/>
                  </a:lnTo>
                  <a:lnTo>
                    <a:pt x="20" y="294"/>
                  </a:lnTo>
                  <a:lnTo>
                    <a:pt x="17" y="309"/>
                  </a:lnTo>
                  <a:lnTo>
                    <a:pt x="12" y="327"/>
                  </a:lnTo>
                  <a:lnTo>
                    <a:pt x="7" y="334"/>
                  </a:lnTo>
                  <a:lnTo>
                    <a:pt x="0" y="341"/>
                  </a:lnTo>
                  <a:lnTo>
                    <a:pt x="10" y="337"/>
                  </a:lnTo>
                  <a:lnTo>
                    <a:pt x="15" y="332"/>
                  </a:lnTo>
                  <a:lnTo>
                    <a:pt x="17" y="324"/>
                  </a:lnTo>
                  <a:lnTo>
                    <a:pt x="22" y="322"/>
                  </a:lnTo>
                  <a:lnTo>
                    <a:pt x="30" y="316"/>
                  </a:lnTo>
                  <a:lnTo>
                    <a:pt x="33" y="311"/>
                  </a:lnTo>
                  <a:lnTo>
                    <a:pt x="37" y="299"/>
                  </a:lnTo>
                  <a:lnTo>
                    <a:pt x="37" y="287"/>
                  </a:lnTo>
                  <a:lnTo>
                    <a:pt x="37" y="314"/>
                  </a:lnTo>
                  <a:lnTo>
                    <a:pt x="35" y="341"/>
                  </a:lnTo>
                  <a:lnTo>
                    <a:pt x="32" y="346"/>
                  </a:lnTo>
                  <a:lnTo>
                    <a:pt x="40" y="324"/>
                  </a:lnTo>
                  <a:lnTo>
                    <a:pt x="45" y="302"/>
                  </a:lnTo>
                  <a:lnTo>
                    <a:pt x="48" y="266"/>
                  </a:lnTo>
                  <a:lnTo>
                    <a:pt x="48" y="209"/>
                  </a:lnTo>
                  <a:lnTo>
                    <a:pt x="46" y="181"/>
                  </a:lnTo>
                  <a:lnTo>
                    <a:pt x="48" y="154"/>
                  </a:lnTo>
                  <a:lnTo>
                    <a:pt x="51" y="144"/>
                  </a:lnTo>
                  <a:lnTo>
                    <a:pt x="55" y="126"/>
                  </a:lnTo>
                  <a:lnTo>
                    <a:pt x="55" y="96"/>
                  </a:lnTo>
                  <a:lnTo>
                    <a:pt x="55" y="68"/>
                  </a:lnTo>
                  <a:lnTo>
                    <a:pt x="61" y="66"/>
                  </a:lnTo>
                  <a:lnTo>
                    <a:pt x="70" y="58"/>
                  </a:lnTo>
                  <a:lnTo>
                    <a:pt x="76" y="48"/>
                  </a:lnTo>
                  <a:lnTo>
                    <a:pt x="76" y="45"/>
                  </a:lnTo>
                  <a:lnTo>
                    <a:pt x="76" y="43"/>
                  </a:lnTo>
                  <a:lnTo>
                    <a:pt x="85" y="38"/>
                  </a:lnTo>
                  <a:lnTo>
                    <a:pt x="90" y="33"/>
                  </a:lnTo>
                  <a:lnTo>
                    <a:pt x="93" y="23"/>
                  </a:lnTo>
                  <a:lnTo>
                    <a:pt x="95" y="13"/>
                  </a:lnTo>
                  <a:lnTo>
                    <a:pt x="103" y="8"/>
                  </a:lnTo>
                  <a:lnTo>
                    <a:pt x="108" y="8"/>
                  </a:lnTo>
                  <a:lnTo>
                    <a:pt x="113" y="8"/>
                  </a:lnTo>
                  <a:lnTo>
                    <a:pt x="115" y="3"/>
                  </a:lnTo>
                  <a:lnTo>
                    <a:pt x="121" y="3"/>
                  </a:lnTo>
                  <a:lnTo>
                    <a:pt x="125" y="3"/>
                  </a:lnTo>
                  <a:lnTo>
                    <a:pt x="126" y="0"/>
                  </a:lnTo>
                  <a:lnTo>
                    <a:pt x="108" y="0"/>
                  </a:lnTo>
                  <a:lnTo>
                    <a:pt x="111"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22" name="Freeform 118"/>
            <p:cNvSpPr>
              <a:spLocks/>
            </p:cNvSpPr>
            <p:nvPr/>
          </p:nvSpPr>
          <p:spPr bwMode="auto">
            <a:xfrm>
              <a:off x="1420" y="1160"/>
              <a:ext cx="64" cy="173"/>
            </a:xfrm>
            <a:custGeom>
              <a:avLst/>
              <a:gdLst/>
              <a:ahLst/>
              <a:cxnLst>
                <a:cxn ang="0">
                  <a:pos x="106" y="0"/>
                </a:cxn>
                <a:cxn ang="0">
                  <a:pos x="103" y="8"/>
                </a:cxn>
                <a:cxn ang="0">
                  <a:pos x="86" y="18"/>
                </a:cxn>
                <a:cxn ang="0">
                  <a:pos x="70" y="31"/>
                </a:cxn>
                <a:cxn ang="0">
                  <a:pos x="60" y="45"/>
                </a:cxn>
                <a:cxn ang="0">
                  <a:pos x="48" y="74"/>
                </a:cxn>
                <a:cxn ang="0">
                  <a:pos x="45" y="93"/>
                </a:cxn>
                <a:cxn ang="0">
                  <a:pos x="40" y="108"/>
                </a:cxn>
                <a:cxn ang="0">
                  <a:pos x="35" y="144"/>
                </a:cxn>
                <a:cxn ang="0">
                  <a:pos x="32" y="154"/>
                </a:cxn>
                <a:cxn ang="0">
                  <a:pos x="30" y="189"/>
                </a:cxn>
                <a:cxn ang="0">
                  <a:pos x="27" y="209"/>
                </a:cxn>
                <a:cxn ang="0">
                  <a:pos x="25" y="216"/>
                </a:cxn>
                <a:cxn ang="0">
                  <a:pos x="23" y="227"/>
                </a:cxn>
                <a:cxn ang="0">
                  <a:pos x="22" y="279"/>
                </a:cxn>
                <a:cxn ang="0">
                  <a:pos x="17" y="309"/>
                </a:cxn>
                <a:cxn ang="0">
                  <a:pos x="7" y="334"/>
                </a:cxn>
                <a:cxn ang="0">
                  <a:pos x="10" y="337"/>
                </a:cxn>
                <a:cxn ang="0">
                  <a:pos x="17" y="324"/>
                </a:cxn>
                <a:cxn ang="0">
                  <a:pos x="30" y="316"/>
                </a:cxn>
                <a:cxn ang="0">
                  <a:pos x="37" y="299"/>
                </a:cxn>
                <a:cxn ang="0">
                  <a:pos x="37" y="314"/>
                </a:cxn>
                <a:cxn ang="0">
                  <a:pos x="32" y="346"/>
                </a:cxn>
                <a:cxn ang="0">
                  <a:pos x="45" y="302"/>
                </a:cxn>
                <a:cxn ang="0">
                  <a:pos x="48" y="209"/>
                </a:cxn>
                <a:cxn ang="0">
                  <a:pos x="48" y="154"/>
                </a:cxn>
                <a:cxn ang="0">
                  <a:pos x="55" y="126"/>
                </a:cxn>
                <a:cxn ang="0">
                  <a:pos x="55" y="68"/>
                </a:cxn>
                <a:cxn ang="0">
                  <a:pos x="70" y="58"/>
                </a:cxn>
                <a:cxn ang="0">
                  <a:pos x="76" y="45"/>
                </a:cxn>
                <a:cxn ang="0">
                  <a:pos x="85" y="38"/>
                </a:cxn>
                <a:cxn ang="0">
                  <a:pos x="93" y="23"/>
                </a:cxn>
                <a:cxn ang="0">
                  <a:pos x="103" y="8"/>
                </a:cxn>
                <a:cxn ang="0">
                  <a:pos x="113" y="8"/>
                </a:cxn>
                <a:cxn ang="0">
                  <a:pos x="121" y="3"/>
                </a:cxn>
                <a:cxn ang="0">
                  <a:pos x="126" y="0"/>
                </a:cxn>
                <a:cxn ang="0">
                  <a:pos x="111" y="0"/>
                </a:cxn>
              </a:cxnLst>
              <a:rect l="0" t="0" r="r" b="b"/>
              <a:pathLst>
                <a:path w="126" h="346">
                  <a:moveTo>
                    <a:pt x="111" y="0"/>
                  </a:moveTo>
                  <a:lnTo>
                    <a:pt x="106" y="0"/>
                  </a:lnTo>
                  <a:lnTo>
                    <a:pt x="106" y="5"/>
                  </a:lnTo>
                  <a:lnTo>
                    <a:pt x="103" y="8"/>
                  </a:lnTo>
                  <a:lnTo>
                    <a:pt x="96" y="10"/>
                  </a:lnTo>
                  <a:lnTo>
                    <a:pt x="86" y="18"/>
                  </a:lnTo>
                  <a:lnTo>
                    <a:pt x="76" y="26"/>
                  </a:lnTo>
                  <a:lnTo>
                    <a:pt x="70" y="31"/>
                  </a:lnTo>
                  <a:lnTo>
                    <a:pt x="65" y="41"/>
                  </a:lnTo>
                  <a:lnTo>
                    <a:pt x="60" y="45"/>
                  </a:lnTo>
                  <a:lnTo>
                    <a:pt x="56" y="56"/>
                  </a:lnTo>
                  <a:lnTo>
                    <a:pt x="48" y="74"/>
                  </a:lnTo>
                  <a:lnTo>
                    <a:pt x="45" y="83"/>
                  </a:lnTo>
                  <a:lnTo>
                    <a:pt x="45" y="93"/>
                  </a:lnTo>
                  <a:lnTo>
                    <a:pt x="41" y="99"/>
                  </a:lnTo>
                  <a:lnTo>
                    <a:pt x="40" y="108"/>
                  </a:lnTo>
                  <a:lnTo>
                    <a:pt x="37" y="126"/>
                  </a:lnTo>
                  <a:lnTo>
                    <a:pt x="35" y="144"/>
                  </a:lnTo>
                  <a:lnTo>
                    <a:pt x="33" y="149"/>
                  </a:lnTo>
                  <a:lnTo>
                    <a:pt x="32" y="154"/>
                  </a:lnTo>
                  <a:lnTo>
                    <a:pt x="30" y="168"/>
                  </a:lnTo>
                  <a:lnTo>
                    <a:pt x="30" y="189"/>
                  </a:lnTo>
                  <a:lnTo>
                    <a:pt x="30" y="199"/>
                  </a:lnTo>
                  <a:lnTo>
                    <a:pt x="27" y="209"/>
                  </a:lnTo>
                  <a:lnTo>
                    <a:pt x="27" y="214"/>
                  </a:lnTo>
                  <a:lnTo>
                    <a:pt x="25" y="216"/>
                  </a:lnTo>
                  <a:lnTo>
                    <a:pt x="23" y="222"/>
                  </a:lnTo>
                  <a:lnTo>
                    <a:pt x="23" y="227"/>
                  </a:lnTo>
                  <a:lnTo>
                    <a:pt x="22" y="247"/>
                  </a:lnTo>
                  <a:lnTo>
                    <a:pt x="22" y="279"/>
                  </a:lnTo>
                  <a:lnTo>
                    <a:pt x="20" y="294"/>
                  </a:lnTo>
                  <a:lnTo>
                    <a:pt x="17" y="309"/>
                  </a:lnTo>
                  <a:lnTo>
                    <a:pt x="12" y="327"/>
                  </a:lnTo>
                  <a:lnTo>
                    <a:pt x="7" y="334"/>
                  </a:lnTo>
                  <a:lnTo>
                    <a:pt x="0" y="341"/>
                  </a:lnTo>
                  <a:lnTo>
                    <a:pt x="10" y="337"/>
                  </a:lnTo>
                  <a:lnTo>
                    <a:pt x="15" y="332"/>
                  </a:lnTo>
                  <a:lnTo>
                    <a:pt x="17" y="324"/>
                  </a:lnTo>
                  <a:lnTo>
                    <a:pt x="22" y="322"/>
                  </a:lnTo>
                  <a:lnTo>
                    <a:pt x="30" y="316"/>
                  </a:lnTo>
                  <a:lnTo>
                    <a:pt x="33" y="311"/>
                  </a:lnTo>
                  <a:lnTo>
                    <a:pt x="37" y="299"/>
                  </a:lnTo>
                  <a:lnTo>
                    <a:pt x="37" y="287"/>
                  </a:lnTo>
                  <a:lnTo>
                    <a:pt x="37" y="314"/>
                  </a:lnTo>
                  <a:lnTo>
                    <a:pt x="35" y="341"/>
                  </a:lnTo>
                  <a:lnTo>
                    <a:pt x="32" y="346"/>
                  </a:lnTo>
                  <a:lnTo>
                    <a:pt x="40" y="324"/>
                  </a:lnTo>
                  <a:lnTo>
                    <a:pt x="45" y="302"/>
                  </a:lnTo>
                  <a:lnTo>
                    <a:pt x="48" y="266"/>
                  </a:lnTo>
                  <a:lnTo>
                    <a:pt x="48" y="209"/>
                  </a:lnTo>
                  <a:lnTo>
                    <a:pt x="46" y="181"/>
                  </a:lnTo>
                  <a:lnTo>
                    <a:pt x="48" y="154"/>
                  </a:lnTo>
                  <a:lnTo>
                    <a:pt x="51" y="144"/>
                  </a:lnTo>
                  <a:lnTo>
                    <a:pt x="55" y="126"/>
                  </a:lnTo>
                  <a:lnTo>
                    <a:pt x="55" y="96"/>
                  </a:lnTo>
                  <a:lnTo>
                    <a:pt x="55" y="68"/>
                  </a:lnTo>
                  <a:lnTo>
                    <a:pt x="61" y="66"/>
                  </a:lnTo>
                  <a:lnTo>
                    <a:pt x="70" y="58"/>
                  </a:lnTo>
                  <a:lnTo>
                    <a:pt x="76" y="48"/>
                  </a:lnTo>
                  <a:lnTo>
                    <a:pt x="76" y="45"/>
                  </a:lnTo>
                  <a:lnTo>
                    <a:pt x="76" y="43"/>
                  </a:lnTo>
                  <a:lnTo>
                    <a:pt x="85" y="38"/>
                  </a:lnTo>
                  <a:lnTo>
                    <a:pt x="90" y="33"/>
                  </a:lnTo>
                  <a:lnTo>
                    <a:pt x="93" y="23"/>
                  </a:lnTo>
                  <a:lnTo>
                    <a:pt x="95" y="13"/>
                  </a:lnTo>
                  <a:lnTo>
                    <a:pt x="103" y="8"/>
                  </a:lnTo>
                  <a:lnTo>
                    <a:pt x="108" y="8"/>
                  </a:lnTo>
                  <a:lnTo>
                    <a:pt x="113" y="8"/>
                  </a:lnTo>
                  <a:lnTo>
                    <a:pt x="115" y="3"/>
                  </a:lnTo>
                  <a:lnTo>
                    <a:pt x="121" y="3"/>
                  </a:lnTo>
                  <a:lnTo>
                    <a:pt x="125" y="3"/>
                  </a:lnTo>
                  <a:lnTo>
                    <a:pt x="126" y="0"/>
                  </a:lnTo>
                  <a:lnTo>
                    <a:pt x="108" y="0"/>
                  </a:lnTo>
                  <a:lnTo>
                    <a:pt x="111" y="0"/>
                  </a:lnTo>
                  <a:close/>
                </a:path>
              </a:pathLst>
            </a:custGeom>
            <a:solidFill>
              <a:srgbClr val="800000"/>
            </a:solidFill>
            <a:ln w="4763">
              <a:solidFill>
                <a:srgbClr val="C1845B"/>
              </a:solidFill>
              <a:prstDash val="solid"/>
              <a:round/>
              <a:headEnd/>
              <a:tailEnd/>
            </a:ln>
          </p:spPr>
          <p:txBody>
            <a:bodyPr/>
            <a:lstStyle/>
            <a:p>
              <a:pPr>
                <a:defRPr/>
              </a:pPr>
              <a:endParaRPr lang="en-US">
                <a:solidFill>
                  <a:prstClr val="black"/>
                </a:solidFill>
                <a:latin typeface="Calibri"/>
              </a:endParaRPr>
            </a:p>
          </p:txBody>
        </p:sp>
        <p:sp>
          <p:nvSpPr>
            <p:cNvPr id="123" name="Freeform 119"/>
            <p:cNvSpPr>
              <a:spLocks/>
            </p:cNvSpPr>
            <p:nvPr/>
          </p:nvSpPr>
          <p:spPr bwMode="auto">
            <a:xfrm>
              <a:off x="1536" y="1283"/>
              <a:ext cx="29" cy="74"/>
            </a:xfrm>
            <a:custGeom>
              <a:avLst/>
              <a:gdLst/>
              <a:ahLst/>
              <a:cxnLst>
                <a:cxn ang="0">
                  <a:pos x="0" y="66"/>
                </a:cxn>
                <a:cxn ang="0">
                  <a:pos x="5" y="90"/>
                </a:cxn>
                <a:cxn ang="0">
                  <a:pos x="7" y="103"/>
                </a:cxn>
                <a:cxn ang="0">
                  <a:pos x="7" y="114"/>
                </a:cxn>
                <a:cxn ang="0">
                  <a:pos x="15" y="121"/>
                </a:cxn>
                <a:cxn ang="0">
                  <a:pos x="28" y="129"/>
                </a:cxn>
                <a:cxn ang="0">
                  <a:pos x="43" y="138"/>
                </a:cxn>
                <a:cxn ang="0">
                  <a:pos x="47" y="141"/>
                </a:cxn>
                <a:cxn ang="0">
                  <a:pos x="50" y="146"/>
                </a:cxn>
                <a:cxn ang="0">
                  <a:pos x="55" y="146"/>
                </a:cxn>
                <a:cxn ang="0">
                  <a:pos x="57" y="146"/>
                </a:cxn>
                <a:cxn ang="0">
                  <a:pos x="58" y="141"/>
                </a:cxn>
                <a:cxn ang="0">
                  <a:pos x="57" y="138"/>
                </a:cxn>
                <a:cxn ang="0">
                  <a:pos x="37" y="114"/>
                </a:cxn>
                <a:cxn ang="0">
                  <a:pos x="33" y="110"/>
                </a:cxn>
                <a:cxn ang="0">
                  <a:pos x="30" y="91"/>
                </a:cxn>
                <a:cxn ang="0">
                  <a:pos x="20" y="46"/>
                </a:cxn>
                <a:cxn ang="0">
                  <a:pos x="19" y="23"/>
                </a:cxn>
                <a:cxn ang="0">
                  <a:pos x="17" y="0"/>
                </a:cxn>
                <a:cxn ang="0">
                  <a:pos x="12" y="3"/>
                </a:cxn>
                <a:cxn ang="0">
                  <a:pos x="10" y="11"/>
                </a:cxn>
                <a:cxn ang="0">
                  <a:pos x="9" y="15"/>
                </a:cxn>
                <a:cxn ang="0">
                  <a:pos x="5" y="18"/>
                </a:cxn>
                <a:cxn ang="0">
                  <a:pos x="2" y="30"/>
                </a:cxn>
                <a:cxn ang="0">
                  <a:pos x="2" y="48"/>
                </a:cxn>
                <a:cxn ang="0">
                  <a:pos x="2" y="56"/>
                </a:cxn>
                <a:cxn ang="0">
                  <a:pos x="0" y="66"/>
                </a:cxn>
              </a:cxnLst>
              <a:rect l="0" t="0" r="r" b="b"/>
              <a:pathLst>
                <a:path w="58" h="146">
                  <a:moveTo>
                    <a:pt x="0" y="66"/>
                  </a:moveTo>
                  <a:lnTo>
                    <a:pt x="5" y="90"/>
                  </a:lnTo>
                  <a:lnTo>
                    <a:pt x="7" y="103"/>
                  </a:lnTo>
                  <a:lnTo>
                    <a:pt x="7" y="114"/>
                  </a:lnTo>
                  <a:lnTo>
                    <a:pt x="15" y="121"/>
                  </a:lnTo>
                  <a:lnTo>
                    <a:pt x="28" y="129"/>
                  </a:lnTo>
                  <a:lnTo>
                    <a:pt x="43" y="138"/>
                  </a:lnTo>
                  <a:lnTo>
                    <a:pt x="47" y="141"/>
                  </a:lnTo>
                  <a:lnTo>
                    <a:pt x="50" y="146"/>
                  </a:lnTo>
                  <a:lnTo>
                    <a:pt x="55" y="146"/>
                  </a:lnTo>
                  <a:lnTo>
                    <a:pt x="57" y="146"/>
                  </a:lnTo>
                  <a:lnTo>
                    <a:pt x="58" y="141"/>
                  </a:lnTo>
                  <a:lnTo>
                    <a:pt x="57" y="138"/>
                  </a:lnTo>
                  <a:lnTo>
                    <a:pt x="37" y="114"/>
                  </a:lnTo>
                  <a:lnTo>
                    <a:pt x="33" y="110"/>
                  </a:lnTo>
                  <a:lnTo>
                    <a:pt x="30" y="91"/>
                  </a:lnTo>
                  <a:lnTo>
                    <a:pt x="20" y="46"/>
                  </a:lnTo>
                  <a:lnTo>
                    <a:pt x="19" y="23"/>
                  </a:lnTo>
                  <a:lnTo>
                    <a:pt x="17" y="0"/>
                  </a:lnTo>
                  <a:lnTo>
                    <a:pt x="12" y="3"/>
                  </a:lnTo>
                  <a:lnTo>
                    <a:pt x="10" y="11"/>
                  </a:lnTo>
                  <a:lnTo>
                    <a:pt x="9" y="15"/>
                  </a:lnTo>
                  <a:lnTo>
                    <a:pt x="5" y="18"/>
                  </a:lnTo>
                  <a:lnTo>
                    <a:pt x="2" y="30"/>
                  </a:lnTo>
                  <a:lnTo>
                    <a:pt x="2" y="48"/>
                  </a:lnTo>
                  <a:lnTo>
                    <a:pt x="2" y="56"/>
                  </a:lnTo>
                  <a:lnTo>
                    <a:pt x="0" y="66"/>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24" name="Freeform 120"/>
            <p:cNvSpPr>
              <a:spLocks/>
            </p:cNvSpPr>
            <p:nvPr/>
          </p:nvSpPr>
          <p:spPr bwMode="auto">
            <a:xfrm>
              <a:off x="1536" y="1283"/>
              <a:ext cx="29" cy="74"/>
            </a:xfrm>
            <a:custGeom>
              <a:avLst/>
              <a:gdLst/>
              <a:ahLst/>
              <a:cxnLst>
                <a:cxn ang="0">
                  <a:pos x="0" y="66"/>
                </a:cxn>
                <a:cxn ang="0">
                  <a:pos x="5" y="90"/>
                </a:cxn>
                <a:cxn ang="0">
                  <a:pos x="7" y="103"/>
                </a:cxn>
                <a:cxn ang="0">
                  <a:pos x="7" y="114"/>
                </a:cxn>
                <a:cxn ang="0">
                  <a:pos x="15" y="121"/>
                </a:cxn>
                <a:cxn ang="0">
                  <a:pos x="28" y="129"/>
                </a:cxn>
                <a:cxn ang="0">
                  <a:pos x="43" y="138"/>
                </a:cxn>
                <a:cxn ang="0">
                  <a:pos x="47" y="141"/>
                </a:cxn>
                <a:cxn ang="0">
                  <a:pos x="50" y="146"/>
                </a:cxn>
                <a:cxn ang="0">
                  <a:pos x="55" y="146"/>
                </a:cxn>
                <a:cxn ang="0">
                  <a:pos x="57" y="146"/>
                </a:cxn>
                <a:cxn ang="0">
                  <a:pos x="58" y="141"/>
                </a:cxn>
                <a:cxn ang="0">
                  <a:pos x="57" y="138"/>
                </a:cxn>
                <a:cxn ang="0">
                  <a:pos x="37" y="114"/>
                </a:cxn>
                <a:cxn ang="0">
                  <a:pos x="33" y="110"/>
                </a:cxn>
                <a:cxn ang="0">
                  <a:pos x="30" y="91"/>
                </a:cxn>
                <a:cxn ang="0">
                  <a:pos x="20" y="46"/>
                </a:cxn>
                <a:cxn ang="0">
                  <a:pos x="19" y="23"/>
                </a:cxn>
                <a:cxn ang="0">
                  <a:pos x="17" y="0"/>
                </a:cxn>
                <a:cxn ang="0">
                  <a:pos x="12" y="3"/>
                </a:cxn>
                <a:cxn ang="0">
                  <a:pos x="10" y="11"/>
                </a:cxn>
                <a:cxn ang="0">
                  <a:pos x="9" y="15"/>
                </a:cxn>
                <a:cxn ang="0">
                  <a:pos x="5" y="18"/>
                </a:cxn>
                <a:cxn ang="0">
                  <a:pos x="2" y="30"/>
                </a:cxn>
                <a:cxn ang="0">
                  <a:pos x="2" y="48"/>
                </a:cxn>
                <a:cxn ang="0">
                  <a:pos x="2" y="56"/>
                </a:cxn>
                <a:cxn ang="0">
                  <a:pos x="0" y="66"/>
                </a:cxn>
              </a:cxnLst>
              <a:rect l="0" t="0" r="r" b="b"/>
              <a:pathLst>
                <a:path w="58" h="146">
                  <a:moveTo>
                    <a:pt x="0" y="66"/>
                  </a:moveTo>
                  <a:lnTo>
                    <a:pt x="5" y="90"/>
                  </a:lnTo>
                  <a:lnTo>
                    <a:pt x="7" y="103"/>
                  </a:lnTo>
                  <a:lnTo>
                    <a:pt x="7" y="114"/>
                  </a:lnTo>
                  <a:lnTo>
                    <a:pt x="15" y="121"/>
                  </a:lnTo>
                  <a:lnTo>
                    <a:pt x="28" y="129"/>
                  </a:lnTo>
                  <a:lnTo>
                    <a:pt x="43" y="138"/>
                  </a:lnTo>
                  <a:lnTo>
                    <a:pt x="47" y="141"/>
                  </a:lnTo>
                  <a:lnTo>
                    <a:pt x="50" y="146"/>
                  </a:lnTo>
                  <a:lnTo>
                    <a:pt x="55" y="146"/>
                  </a:lnTo>
                  <a:lnTo>
                    <a:pt x="57" y="146"/>
                  </a:lnTo>
                  <a:lnTo>
                    <a:pt x="58" y="141"/>
                  </a:lnTo>
                  <a:lnTo>
                    <a:pt x="57" y="138"/>
                  </a:lnTo>
                  <a:lnTo>
                    <a:pt x="37" y="114"/>
                  </a:lnTo>
                  <a:lnTo>
                    <a:pt x="33" y="110"/>
                  </a:lnTo>
                  <a:lnTo>
                    <a:pt x="30" y="91"/>
                  </a:lnTo>
                  <a:lnTo>
                    <a:pt x="20" y="46"/>
                  </a:lnTo>
                  <a:lnTo>
                    <a:pt x="19" y="23"/>
                  </a:lnTo>
                  <a:lnTo>
                    <a:pt x="17" y="0"/>
                  </a:lnTo>
                  <a:lnTo>
                    <a:pt x="12" y="3"/>
                  </a:lnTo>
                  <a:lnTo>
                    <a:pt x="10" y="11"/>
                  </a:lnTo>
                  <a:lnTo>
                    <a:pt x="9" y="15"/>
                  </a:lnTo>
                  <a:lnTo>
                    <a:pt x="5" y="18"/>
                  </a:lnTo>
                  <a:lnTo>
                    <a:pt x="2" y="30"/>
                  </a:lnTo>
                  <a:lnTo>
                    <a:pt x="2" y="48"/>
                  </a:lnTo>
                  <a:lnTo>
                    <a:pt x="2" y="56"/>
                  </a:lnTo>
                  <a:lnTo>
                    <a:pt x="0" y="66"/>
                  </a:lnTo>
                  <a:close/>
                </a:path>
              </a:pathLst>
            </a:custGeom>
            <a:solidFill>
              <a:srgbClr val="800000"/>
            </a:solidFill>
            <a:ln w="4763">
              <a:solidFill>
                <a:srgbClr val="C1845B"/>
              </a:solidFill>
              <a:prstDash val="solid"/>
              <a:round/>
              <a:headEnd/>
              <a:tailEnd/>
            </a:ln>
          </p:spPr>
          <p:txBody>
            <a:bodyPr/>
            <a:lstStyle/>
            <a:p>
              <a:pPr>
                <a:defRPr/>
              </a:pPr>
              <a:endParaRPr lang="en-US">
                <a:solidFill>
                  <a:prstClr val="black"/>
                </a:solidFill>
                <a:latin typeface="Calibri"/>
              </a:endParaRPr>
            </a:p>
          </p:txBody>
        </p:sp>
        <p:sp>
          <p:nvSpPr>
            <p:cNvPr id="125" name="Freeform 121"/>
            <p:cNvSpPr>
              <a:spLocks/>
            </p:cNvSpPr>
            <p:nvPr/>
          </p:nvSpPr>
          <p:spPr bwMode="auto">
            <a:xfrm>
              <a:off x="1482" y="1292"/>
              <a:ext cx="28" cy="21"/>
            </a:xfrm>
            <a:custGeom>
              <a:avLst/>
              <a:gdLst/>
              <a:ahLst/>
              <a:cxnLst>
                <a:cxn ang="0">
                  <a:pos x="3" y="14"/>
                </a:cxn>
                <a:cxn ang="0">
                  <a:pos x="8" y="20"/>
                </a:cxn>
                <a:cxn ang="0">
                  <a:pos x="15" y="25"/>
                </a:cxn>
                <a:cxn ang="0">
                  <a:pos x="18" y="30"/>
                </a:cxn>
                <a:cxn ang="0">
                  <a:pos x="23" y="34"/>
                </a:cxn>
                <a:cxn ang="0">
                  <a:pos x="23" y="35"/>
                </a:cxn>
                <a:cxn ang="0">
                  <a:pos x="25" y="39"/>
                </a:cxn>
                <a:cxn ang="0">
                  <a:pos x="32" y="42"/>
                </a:cxn>
                <a:cxn ang="0">
                  <a:pos x="38" y="44"/>
                </a:cxn>
                <a:cxn ang="0">
                  <a:pos x="42" y="42"/>
                </a:cxn>
                <a:cxn ang="0">
                  <a:pos x="48" y="34"/>
                </a:cxn>
                <a:cxn ang="0">
                  <a:pos x="52" y="30"/>
                </a:cxn>
                <a:cxn ang="0">
                  <a:pos x="57" y="27"/>
                </a:cxn>
                <a:cxn ang="0">
                  <a:pos x="57" y="20"/>
                </a:cxn>
                <a:cxn ang="0">
                  <a:pos x="53" y="17"/>
                </a:cxn>
                <a:cxn ang="0">
                  <a:pos x="45" y="15"/>
                </a:cxn>
                <a:cxn ang="0">
                  <a:pos x="38" y="14"/>
                </a:cxn>
                <a:cxn ang="0">
                  <a:pos x="32" y="10"/>
                </a:cxn>
                <a:cxn ang="0">
                  <a:pos x="22" y="9"/>
                </a:cxn>
                <a:cxn ang="0">
                  <a:pos x="10" y="9"/>
                </a:cxn>
                <a:cxn ang="0">
                  <a:pos x="10" y="7"/>
                </a:cxn>
                <a:cxn ang="0">
                  <a:pos x="5" y="5"/>
                </a:cxn>
                <a:cxn ang="0">
                  <a:pos x="0" y="0"/>
                </a:cxn>
                <a:cxn ang="0">
                  <a:pos x="0" y="7"/>
                </a:cxn>
                <a:cxn ang="0">
                  <a:pos x="3" y="10"/>
                </a:cxn>
                <a:cxn ang="0">
                  <a:pos x="3" y="14"/>
                </a:cxn>
              </a:cxnLst>
              <a:rect l="0" t="0" r="r" b="b"/>
              <a:pathLst>
                <a:path w="57" h="44">
                  <a:moveTo>
                    <a:pt x="3" y="14"/>
                  </a:moveTo>
                  <a:lnTo>
                    <a:pt x="8" y="20"/>
                  </a:lnTo>
                  <a:lnTo>
                    <a:pt x="15" y="25"/>
                  </a:lnTo>
                  <a:lnTo>
                    <a:pt x="18" y="30"/>
                  </a:lnTo>
                  <a:lnTo>
                    <a:pt x="23" y="34"/>
                  </a:lnTo>
                  <a:lnTo>
                    <a:pt x="23" y="35"/>
                  </a:lnTo>
                  <a:lnTo>
                    <a:pt x="25" y="39"/>
                  </a:lnTo>
                  <a:lnTo>
                    <a:pt x="32" y="42"/>
                  </a:lnTo>
                  <a:lnTo>
                    <a:pt x="38" y="44"/>
                  </a:lnTo>
                  <a:lnTo>
                    <a:pt x="42" y="42"/>
                  </a:lnTo>
                  <a:lnTo>
                    <a:pt x="48" y="34"/>
                  </a:lnTo>
                  <a:lnTo>
                    <a:pt x="52" y="30"/>
                  </a:lnTo>
                  <a:lnTo>
                    <a:pt x="57" y="27"/>
                  </a:lnTo>
                  <a:lnTo>
                    <a:pt x="57" y="20"/>
                  </a:lnTo>
                  <a:lnTo>
                    <a:pt x="53" y="17"/>
                  </a:lnTo>
                  <a:lnTo>
                    <a:pt x="45" y="15"/>
                  </a:lnTo>
                  <a:lnTo>
                    <a:pt x="38" y="14"/>
                  </a:lnTo>
                  <a:lnTo>
                    <a:pt x="32" y="10"/>
                  </a:lnTo>
                  <a:lnTo>
                    <a:pt x="22" y="9"/>
                  </a:lnTo>
                  <a:lnTo>
                    <a:pt x="10" y="9"/>
                  </a:lnTo>
                  <a:lnTo>
                    <a:pt x="10" y="7"/>
                  </a:lnTo>
                  <a:lnTo>
                    <a:pt x="5" y="5"/>
                  </a:lnTo>
                  <a:lnTo>
                    <a:pt x="0" y="0"/>
                  </a:lnTo>
                  <a:lnTo>
                    <a:pt x="0" y="7"/>
                  </a:lnTo>
                  <a:lnTo>
                    <a:pt x="3" y="10"/>
                  </a:lnTo>
                  <a:lnTo>
                    <a:pt x="3" y="1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26" name="Freeform 122"/>
            <p:cNvSpPr>
              <a:spLocks/>
            </p:cNvSpPr>
            <p:nvPr/>
          </p:nvSpPr>
          <p:spPr bwMode="auto">
            <a:xfrm>
              <a:off x="1482" y="1292"/>
              <a:ext cx="28" cy="21"/>
            </a:xfrm>
            <a:custGeom>
              <a:avLst/>
              <a:gdLst/>
              <a:ahLst/>
              <a:cxnLst>
                <a:cxn ang="0">
                  <a:pos x="3" y="14"/>
                </a:cxn>
                <a:cxn ang="0">
                  <a:pos x="8" y="20"/>
                </a:cxn>
                <a:cxn ang="0">
                  <a:pos x="15" y="25"/>
                </a:cxn>
                <a:cxn ang="0">
                  <a:pos x="18" y="30"/>
                </a:cxn>
                <a:cxn ang="0">
                  <a:pos x="23" y="34"/>
                </a:cxn>
                <a:cxn ang="0">
                  <a:pos x="23" y="35"/>
                </a:cxn>
                <a:cxn ang="0">
                  <a:pos x="25" y="39"/>
                </a:cxn>
                <a:cxn ang="0">
                  <a:pos x="32" y="42"/>
                </a:cxn>
                <a:cxn ang="0">
                  <a:pos x="38" y="44"/>
                </a:cxn>
                <a:cxn ang="0">
                  <a:pos x="42" y="42"/>
                </a:cxn>
                <a:cxn ang="0">
                  <a:pos x="48" y="34"/>
                </a:cxn>
                <a:cxn ang="0">
                  <a:pos x="52" y="30"/>
                </a:cxn>
                <a:cxn ang="0">
                  <a:pos x="57" y="27"/>
                </a:cxn>
                <a:cxn ang="0">
                  <a:pos x="57" y="20"/>
                </a:cxn>
                <a:cxn ang="0">
                  <a:pos x="53" y="17"/>
                </a:cxn>
                <a:cxn ang="0">
                  <a:pos x="45" y="15"/>
                </a:cxn>
                <a:cxn ang="0">
                  <a:pos x="38" y="14"/>
                </a:cxn>
                <a:cxn ang="0">
                  <a:pos x="32" y="10"/>
                </a:cxn>
                <a:cxn ang="0">
                  <a:pos x="22" y="9"/>
                </a:cxn>
                <a:cxn ang="0">
                  <a:pos x="10" y="9"/>
                </a:cxn>
                <a:cxn ang="0">
                  <a:pos x="10" y="7"/>
                </a:cxn>
                <a:cxn ang="0">
                  <a:pos x="5" y="5"/>
                </a:cxn>
                <a:cxn ang="0">
                  <a:pos x="0" y="0"/>
                </a:cxn>
                <a:cxn ang="0">
                  <a:pos x="0" y="7"/>
                </a:cxn>
                <a:cxn ang="0">
                  <a:pos x="3" y="10"/>
                </a:cxn>
                <a:cxn ang="0">
                  <a:pos x="3" y="14"/>
                </a:cxn>
              </a:cxnLst>
              <a:rect l="0" t="0" r="r" b="b"/>
              <a:pathLst>
                <a:path w="57" h="44">
                  <a:moveTo>
                    <a:pt x="3" y="14"/>
                  </a:moveTo>
                  <a:lnTo>
                    <a:pt x="8" y="20"/>
                  </a:lnTo>
                  <a:lnTo>
                    <a:pt x="15" y="25"/>
                  </a:lnTo>
                  <a:lnTo>
                    <a:pt x="18" y="30"/>
                  </a:lnTo>
                  <a:lnTo>
                    <a:pt x="23" y="34"/>
                  </a:lnTo>
                  <a:lnTo>
                    <a:pt x="23" y="35"/>
                  </a:lnTo>
                  <a:lnTo>
                    <a:pt x="25" y="39"/>
                  </a:lnTo>
                  <a:lnTo>
                    <a:pt x="32" y="42"/>
                  </a:lnTo>
                  <a:lnTo>
                    <a:pt x="38" y="44"/>
                  </a:lnTo>
                  <a:lnTo>
                    <a:pt x="42" y="42"/>
                  </a:lnTo>
                  <a:lnTo>
                    <a:pt x="48" y="34"/>
                  </a:lnTo>
                  <a:lnTo>
                    <a:pt x="52" y="30"/>
                  </a:lnTo>
                  <a:lnTo>
                    <a:pt x="57" y="27"/>
                  </a:lnTo>
                  <a:lnTo>
                    <a:pt x="57" y="20"/>
                  </a:lnTo>
                  <a:lnTo>
                    <a:pt x="53" y="17"/>
                  </a:lnTo>
                  <a:lnTo>
                    <a:pt x="45" y="15"/>
                  </a:lnTo>
                  <a:lnTo>
                    <a:pt x="38" y="14"/>
                  </a:lnTo>
                  <a:lnTo>
                    <a:pt x="32" y="10"/>
                  </a:lnTo>
                  <a:lnTo>
                    <a:pt x="22" y="9"/>
                  </a:lnTo>
                  <a:lnTo>
                    <a:pt x="10" y="9"/>
                  </a:lnTo>
                  <a:lnTo>
                    <a:pt x="10" y="7"/>
                  </a:lnTo>
                  <a:lnTo>
                    <a:pt x="5" y="5"/>
                  </a:lnTo>
                  <a:lnTo>
                    <a:pt x="0" y="0"/>
                  </a:lnTo>
                  <a:lnTo>
                    <a:pt x="0" y="7"/>
                  </a:lnTo>
                  <a:lnTo>
                    <a:pt x="3" y="10"/>
                  </a:lnTo>
                  <a:lnTo>
                    <a:pt x="3" y="14"/>
                  </a:lnTo>
                  <a:close/>
                </a:path>
              </a:pathLst>
            </a:custGeom>
            <a:solidFill>
              <a:schemeClr val="accent2"/>
            </a:solidFill>
            <a:ln w="4763">
              <a:solidFill>
                <a:srgbClr val="C1845B"/>
              </a:solidFill>
              <a:prstDash val="solid"/>
              <a:round/>
              <a:headEnd/>
              <a:tailEnd/>
            </a:ln>
          </p:spPr>
          <p:txBody>
            <a:bodyPr/>
            <a:lstStyle/>
            <a:p>
              <a:pPr>
                <a:defRPr/>
              </a:pPr>
              <a:endParaRPr lang="en-US">
                <a:solidFill>
                  <a:prstClr val="black"/>
                </a:solidFill>
                <a:latin typeface="Calibri"/>
              </a:endParaRPr>
            </a:p>
          </p:txBody>
        </p:sp>
        <p:sp>
          <p:nvSpPr>
            <p:cNvPr id="127" name="Freeform 123"/>
            <p:cNvSpPr>
              <a:spLocks/>
            </p:cNvSpPr>
            <p:nvPr/>
          </p:nvSpPr>
          <p:spPr bwMode="auto">
            <a:xfrm>
              <a:off x="1476" y="1262"/>
              <a:ext cx="22" cy="11"/>
            </a:xfrm>
            <a:custGeom>
              <a:avLst/>
              <a:gdLst/>
              <a:ahLst/>
              <a:cxnLst>
                <a:cxn ang="0">
                  <a:pos x="40" y="0"/>
                </a:cxn>
                <a:cxn ang="0">
                  <a:pos x="39" y="1"/>
                </a:cxn>
                <a:cxn ang="0">
                  <a:pos x="37" y="5"/>
                </a:cxn>
                <a:cxn ang="0">
                  <a:pos x="32" y="6"/>
                </a:cxn>
                <a:cxn ang="0">
                  <a:pos x="25" y="8"/>
                </a:cxn>
                <a:cxn ang="0">
                  <a:pos x="19" y="13"/>
                </a:cxn>
                <a:cxn ang="0">
                  <a:pos x="12" y="14"/>
                </a:cxn>
                <a:cxn ang="0">
                  <a:pos x="7" y="18"/>
                </a:cxn>
                <a:cxn ang="0">
                  <a:pos x="0" y="21"/>
                </a:cxn>
                <a:cxn ang="0">
                  <a:pos x="9" y="21"/>
                </a:cxn>
                <a:cxn ang="0">
                  <a:pos x="24" y="16"/>
                </a:cxn>
                <a:cxn ang="0">
                  <a:pos x="30" y="13"/>
                </a:cxn>
                <a:cxn ang="0">
                  <a:pos x="34" y="11"/>
                </a:cxn>
                <a:cxn ang="0">
                  <a:pos x="34" y="11"/>
                </a:cxn>
                <a:cxn ang="0">
                  <a:pos x="40" y="8"/>
                </a:cxn>
                <a:cxn ang="0">
                  <a:pos x="44" y="5"/>
                </a:cxn>
                <a:cxn ang="0">
                  <a:pos x="44" y="1"/>
                </a:cxn>
                <a:cxn ang="0">
                  <a:pos x="40" y="0"/>
                </a:cxn>
              </a:cxnLst>
              <a:rect l="0" t="0" r="r" b="b"/>
              <a:pathLst>
                <a:path w="44" h="21">
                  <a:moveTo>
                    <a:pt x="40" y="0"/>
                  </a:moveTo>
                  <a:lnTo>
                    <a:pt x="39" y="1"/>
                  </a:lnTo>
                  <a:lnTo>
                    <a:pt x="37" y="5"/>
                  </a:lnTo>
                  <a:lnTo>
                    <a:pt x="32" y="6"/>
                  </a:lnTo>
                  <a:lnTo>
                    <a:pt x="25" y="8"/>
                  </a:lnTo>
                  <a:lnTo>
                    <a:pt x="19" y="13"/>
                  </a:lnTo>
                  <a:lnTo>
                    <a:pt x="12" y="14"/>
                  </a:lnTo>
                  <a:lnTo>
                    <a:pt x="7" y="18"/>
                  </a:lnTo>
                  <a:lnTo>
                    <a:pt x="0" y="21"/>
                  </a:lnTo>
                  <a:lnTo>
                    <a:pt x="9" y="21"/>
                  </a:lnTo>
                  <a:lnTo>
                    <a:pt x="24" y="16"/>
                  </a:lnTo>
                  <a:lnTo>
                    <a:pt x="30" y="13"/>
                  </a:lnTo>
                  <a:lnTo>
                    <a:pt x="34" y="11"/>
                  </a:lnTo>
                  <a:lnTo>
                    <a:pt x="34" y="11"/>
                  </a:lnTo>
                  <a:lnTo>
                    <a:pt x="40" y="8"/>
                  </a:lnTo>
                  <a:lnTo>
                    <a:pt x="44" y="5"/>
                  </a:lnTo>
                  <a:lnTo>
                    <a:pt x="44" y="1"/>
                  </a:lnTo>
                  <a:lnTo>
                    <a:pt x="40"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28" name="Freeform 124"/>
            <p:cNvSpPr>
              <a:spLocks/>
            </p:cNvSpPr>
            <p:nvPr/>
          </p:nvSpPr>
          <p:spPr bwMode="auto">
            <a:xfrm>
              <a:off x="1476" y="1262"/>
              <a:ext cx="22" cy="11"/>
            </a:xfrm>
            <a:custGeom>
              <a:avLst/>
              <a:gdLst/>
              <a:ahLst/>
              <a:cxnLst>
                <a:cxn ang="0">
                  <a:pos x="40" y="0"/>
                </a:cxn>
                <a:cxn ang="0">
                  <a:pos x="39" y="1"/>
                </a:cxn>
                <a:cxn ang="0">
                  <a:pos x="37" y="5"/>
                </a:cxn>
                <a:cxn ang="0">
                  <a:pos x="32" y="6"/>
                </a:cxn>
                <a:cxn ang="0">
                  <a:pos x="25" y="8"/>
                </a:cxn>
                <a:cxn ang="0">
                  <a:pos x="19" y="13"/>
                </a:cxn>
                <a:cxn ang="0">
                  <a:pos x="12" y="14"/>
                </a:cxn>
                <a:cxn ang="0">
                  <a:pos x="7" y="18"/>
                </a:cxn>
                <a:cxn ang="0">
                  <a:pos x="0" y="21"/>
                </a:cxn>
                <a:cxn ang="0">
                  <a:pos x="9" y="21"/>
                </a:cxn>
                <a:cxn ang="0">
                  <a:pos x="24" y="16"/>
                </a:cxn>
                <a:cxn ang="0">
                  <a:pos x="30" y="13"/>
                </a:cxn>
                <a:cxn ang="0">
                  <a:pos x="34" y="11"/>
                </a:cxn>
                <a:cxn ang="0">
                  <a:pos x="34" y="11"/>
                </a:cxn>
                <a:cxn ang="0">
                  <a:pos x="40" y="8"/>
                </a:cxn>
                <a:cxn ang="0">
                  <a:pos x="44" y="5"/>
                </a:cxn>
                <a:cxn ang="0">
                  <a:pos x="44" y="1"/>
                </a:cxn>
                <a:cxn ang="0">
                  <a:pos x="40" y="0"/>
                </a:cxn>
              </a:cxnLst>
              <a:rect l="0" t="0" r="r" b="b"/>
              <a:pathLst>
                <a:path w="44" h="21">
                  <a:moveTo>
                    <a:pt x="40" y="0"/>
                  </a:moveTo>
                  <a:lnTo>
                    <a:pt x="39" y="1"/>
                  </a:lnTo>
                  <a:lnTo>
                    <a:pt x="37" y="5"/>
                  </a:lnTo>
                  <a:lnTo>
                    <a:pt x="32" y="6"/>
                  </a:lnTo>
                  <a:lnTo>
                    <a:pt x="25" y="8"/>
                  </a:lnTo>
                  <a:lnTo>
                    <a:pt x="19" y="13"/>
                  </a:lnTo>
                  <a:lnTo>
                    <a:pt x="12" y="14"/>
                  </a:lnTo>
                  <a:lnTo>
                    <a:pt x="7" y="18"/>
                  </a:lnTo>
                  <a:lnTo>
                    <a:pt x="0" y="21"/>
                  </a:lnTo>
                  <a:lnTo>
                    <a:pt x="9" y="21"/>
                  </a:lnTo>
                  <a:lnTo>
                    <a:pt x="24" y="16"/>
                  </a:lnTo>
                  <a:lnTo>
                    <a:pt x="30" y="13"/>
                  </a:lnTo>
                  <a:lnTo>
                    <a:pt x="34" y="11"/>
                  </a:lnTo>
                  <a:lnTo>
                    <a:pt x="34" y="11"/>
                  </a:lnTo>
                  <a:lnTo>
                    <a:pt x="40" y="8"/>
                  </a:lnTo>
                  <a:lnTo>
                    <a:pt x="44" y="5"/>
                  </a:lnTo>
                  <a:lnTo>
                    <a:pt x="44" y="1"/>
                  </a:lnTo>
                  <a:lnTo>
                    <a:pt x="40" y="0"/>
                  </a:lnTo>
                  <a:close/>
                </a:path>
              </a:pathLst>
            </a:custGeom>
            <a:solidFill>
              <a:schemeClr val="accent2"/>
            </a:solidFill>
            <a:ln w="4763">
              <a:solidFill>
                <a:srgbClr val="C1845B"/>
              </a:solidFill>
              <a:prstDash val="solid"/>
              <a:round/>
              <a:headEnd/>
              <a:tailEnd/>
            </a:ln>
          </p:spPr>
          <p:txBody>
            <a:bodyPr/>
            <a:lstStyle/>
            <a:p>
              <a:pPr>
                <a:defRPr/>
              </a:pPr>
              <a:endParaRPr lang="en-US">
                <a:solidFill>
                  <a:prstClr val="black"/>
                </a:solidFill>
                <a:latin typeface="Calibri"/>
              </a:endParaRPr>
            </a:p>
          </p:txBody>
        </p:sp>
        <p:sp>
          <p:nvSpPr>
            <p:cNvPr id="129" name="Freeform 125"/>
            <p:cNvSpPr>
              <a:spLocks/>
            </p:cNvSpPr>
            <p:nvPr/>
          </p:nvSpPr>
          <p:spPr bwMode="auto">
            <a:xfrm>
              <a:off x="1508" y="1264"/>
              <a:ext cx="8" cy="5"/>
            </a:xfrm>
            <a:custGeom>
              <a:avLst/>
              <a:gdLst/>
              <a:ahLst/>
              <a:cxnLst>
                <a:cxn ang="0">
                  <a:pos x="0" y="0"/>
                </a:cxn>
                <a:cxn ang="0">
                  <a:pos x="0" y="3"/>
                </a:cxn>
                <a:cxn ang="0">
                  <a:pos x="3" y="4"/>
                </a:cxn>
                <a:cxn ang="0">
                  <a:pos x="13" y="8"/>
                </a:cxn>
                <a:cxn ang="0">
                  <a:pos x="15" y="9"/>
                </a:cxn>
                <a:cxn ang="0">
                  <a:pos x="16" y="8"/>
                </a:cxn>
                <a:cxn ang="0">
                  <a:pos x="16" y="8"/>
                </a:cxn>
                <a:cxn ang="0">
                  <a:pos x="15" y="6"/>
                </a:cxn>
                <a:cxn ang="0">
                  <a:pos x="10" y="4"/>
                </a:cxn>
                <a:cxn ang="0">
                  <a:pos x="6" y="0"/>
                </a:cxn>
                <a:cxn ang="0">
                  <a:pos x="3" y="0"/>
                </a:cxn>
                <a:cxn ang="0">
                  <a:pos x="0" y="0"/>
                </a:cxn>
              </a:cxnLst>
              <a:rect l="0" t="0" r="r" b="b"/>
              <a:pathLst>
                <a:path w="16" h="9">
                  <a:moveTo>
                    <a:pt x="0" y="0"/>
                  </a:moveTo>
                  <a:lnTo>
                    <a:pt x="0" y="3"/>
                  </a:lnTo>
                  <a:lnTo>
                    <a:pt x="3" y="4"/>
                  </a:lnTo>
                  <a:lnTo>
                    <a:pt x="13" y="8"/>
                  </a:lnTo>
                  <a:lnTo>
                    <a:pt x="15" y="9"/>
                  </a:lnTo>
                  <a:lnTo>
                    <a:pt x="16" y="8"/>
                  </a:lnTo>
                  <a:lnTo>
                    <a:pt x="16" y="8"/>
                  </a:lnTo>
                  <a:lnTo>
                    <a:pt x="15" y="6"/>
                  </a:lnTo>
                  <a:lnTo>
                    <a:pt x="10" y="4"/>
                  </a:lnTo>
                  <a:lnTo>
                    <a:pt x="6" y="0"/>
                  </a:lnTo>
                  <a:lnTo>
                    <a:pt x="3" y="0"/>
                  </a:lnTo>
                  <a:lnTo>
                    <a:pt x="0"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30" name="Freeform 126"/>
            <p:cNvSpPr>
              <a:spLocks/>
            </p:cNvSpPr>
            <p:nvPr/>
          </p:nvSpPr>
          <p:spPr bwMode="auto">
            <a:xfrm>
              <a:off x="1508" y="1264"/>
              <a:ext cx="8" cy="5"/>
            </a:xfrm>
            <a:custGeom>
              <a:avLst/>
              <a:gdLst/>
              <a:ahLst/>
              <a:cxnLst>
                <a:cxn ang="0">
                  <a:pos x="0" y="0"/>
                </a:cxn>
                <a:cxn ang="0">
                  <a:pos x="0" y="3"/>
                </a:cxn>
                <a:cxn ang="0">
                  <a:pos x="3" y="4"/>
                </a:cxn>
                <a:cxn ang="0">
                  <a:pos x="13" y="8"/>
                </a:cxn>
                <a:cxn ang="0">
                  <a:pos x="15" y="9"/>
                </a:cxn>
                <a:cxn ang="0">
                  <a:pos x="16" y="8"/>
                </a:cxn>
                <a:cxn ang="0">
                  <a:pos x="16" y="8"/>
                </a:cxn>
                <a:cxn ang="0">
                  <a:pos x="15" y="6"/>
                </a:cxn>
                <a:cxn ang="0">
                  <a:pos x="10" y="4"/>
                </a:cxn>
                <a:cxn ang="0">
                  <a:pos x="6" y="0"/>
                </a:cxn>
                <a:cxn ang="0">
                  <a:pos x="3" y="0"/>
                </a:cxn>
                <a:cxn ang="0">
                  <a:pos x="0" y="0"/>
                </a:cxn>
              </a:cxnLst>
              <a:rect l="0" t="0" r="r" b="b"/>
              <a:pathLst>
                <a:path w="16" h="9">
                  <a:moveTo>
                    <a:pt x="0" y="0"/>
                  </a:moveTo>
                  <a:lnTo>
                    <a:pt x="0" y="3"/>
                  </a:lnTo>
                  <a:lnTo>
                    <a:pt x="3" y="4"/>
                  </a:lnTo>
                  <a:lnTo>
                    <a:pt x="13" y="8"/>
                  </a:lnTo>
                  <a:lnTo>
                    <a:pt x="15" y="9"/>
                  </a:lnTo>
                  <a:lnTo>
                    <a:pt x="16" y="8"/>
                  </a:lnTo>
                  <a:lnTo>
                    <a:pt x="16" y="8"/>
                  </a:lnTo>
                  <a:lnTo>
                    <a:pt x="15" y="6"/>
                  </a:lnTo>
                  <a:lnTo>
                    <a:pt x="10" y="4"/>
                  </a:lnTo>
                  <a:lnTo>
                    <a:pt x="6" y="0"/>
                  </a:lnTo>
                  <a:lnTo>
                    <a:pt x="3" y="0"/>
                  </a:lnTo>
                  <a:lnTo>
                    <a:pt x="0" y="0"/>
                  </a:lnTo>
                  <a:close/>
                </a:path>
              </a:pathLst>
            </a:custGeom>
            <a:solidFill>
              <a:srgbClr val="800000"/>
            </a:solidFill>
            <a:ln w="4763">
              <a:solidFill>
                <a:srgbClr val="C1845B"/>
              </a:solidFill>
              <a:prstDash val="solid"/>
              <a:round/>
              <a:headEnd/>
              <a:tailEnd/>
            </a:ln>
          </p:spPr>
          <p:txBody>
            <a:bodyPr/>
            <a:lstStyle/>
            <a:p>
              <a:pPr>
                <a:defRPr/>
              </a:pPr>
              <a:endParaRPr lang="en-US">
                <a:solidFill>
                  <a:prstClr val="black"/>
                </a:solidFill>
                <a:latin typeface="Calibri"/>
              </a:endParaRPr>
            </a:p>
          </p:txBody>
        </p:sp>
        <p:sp>
          <p:nvSpPr>
            <p:cNvPr id="131" name="Freeform 127"/>
            <p:cNvSpPr>
              <a:spLocks/>
            </p:cNvSpPr>
            <p:nvPr/>
          </p:nvSpPr>
          <p:spPr bwMode="auto">
            <a:xfrm>
              <a:off x="1506" y="1221"/>
              <a:ext cx="18" cy="7"/>
            </a:xfrm>
            <a:custGeom>
              <a:avLst/>
              <a:gdLst/>
              <a:ahLst/>
              <a:cxnLst>
                <a:cxn ang="0">
                  <a:pos x="0" y="8"/>
                </a:cxn>
                <a:cxn ang="0">
                  <a:pos x="2" y="7"/>
                </a:cxn>
                <a:cxn ang="0">
                  <a:pos x="12" y="5"/>
                </a:cxn>
                <a:cxn ang="0">
                  <a:pos x="25" y="0"/>
                </a:cxn>
                <a:cxn ang="0">
                  <a:pos x="30" y="0"/>
                </a:cxn>
                <a:cxn ang="0">
                  <a:pos x="35" y="2"/>
                </a:cxn>
                <a:cxn ang="0">
                  <a:pos x="37" y="5"/>
                </a:cxn>
                <a:cxn ang="0">
                  <a:pos x="35" y="8"/>
                </a:cxn>
                <a:cxn ang="0">
                  <a:pos x="30" y="13"/>
                </a:cxn>
                <a:cxn ang="0">
                  <a:pos x="20" y="15"/>
                </a:cxn>
                <a:cxn ang="0">
                  <a:pos x="7" y="15"/>
                </a:cxn>
                <a:cxn ang="0">
                  <a:pos x="2" y="12"/>
                </a:cxn>
                <a:cxn ang="0">
                  <a:pos x="0" y="8"/>
                </a:cxn>
              </a:cxnLst>
              <a:rect l="0" t="0" r="r" b="b"/>
              <a:pathLst>
                <a:path w="37" h="15">
                  <a:moveTo>
                    <a:pt x="0" y="8"/>
                  </a:moveTo>
                  <a:lnTo>
                    <a:pt x="2" y="7"/>
                  </a:lnTo>
                  <a:lnTo>
                    <a:pt x="12" y="5"/>
                  </a:lnTo>
                  <a:lnTo>
                    <a:pt x="25" y="0"/>
                  </a:lnTo>
                  <a:lnTo>
                    <a:pt x="30" y="0"/>
                  </a:lnTo>
                  <a:lnTo>
                    <a:pt x="35" y="2"/>
                  </a:lnTo>
                  <a:lnTo>
                    <a:pt x="37" y="5"/>
                  </a:lnTo>
                  <a:lnTo>
                    <a:pt x="35" y="8"/>
                  </a:lnTo>
                  <a:lnTo>
                    <a:pt x="30" y="13"/>
                  </a:lnTo>
                  <a:lnTo>
                    <a:pt x="20" y="15"/>
                  </a:lnTo>
                  <a:lnTo>
                    <a:pt x="7" y="15"/>
                  </a:lnTo>
                  <a:lnTo>
                    <a:pt x="2" y="12"/>
                  </a:lnTo>
                  <a:lnTo>
                    <a:pt x="0" y="8"/>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32" name="Freeform 128"/>
            <p:cNvSpPr>
              <a:spLocks/>
            </p:cNvSpPr>
            <p:nvPr/>
          </p:nvSpPr>
          <p:spPr bwMode="auto">
            <a:xfrm>
              <a:off x="1506" y="1221"/>
              <a:ext cx="18" cy="7"/>
            </a:xfrm>
            <a:custGeom>
              <a:avLst/>
              <a:gdLst/>
              <a:ahLst/>
              <a:cxnLst>
                <a:cxn ang="0">
                  <a:pos x="0" y="8"/>
                </a:cxn>
                <a:cxn ang="0">
                  <a:pos x="2" y="7"/>
                </a:cxn>
                <a:cxn ang="0">
                  <a:pos x="12" y="5"/>
                </a:cxn>
                <a:cxn ang="0">
                  <a:pos x="25" y="0"/>
                </a:cxn>
                <a:cxn ang="0">
                  <a:pos x="30" y="0"/>
                </a:cxn>
                <a:cxn ang="0">
                  <a:pos x="35" y="2"/>
                </a:cxn>
                <a:cxn ang="0">
                  <a:pos x="37" y="5"/>
                </a:cxn>
                <a:cxn ang="0">
                  <a:pos x="35" y="8"/>
                </a:cxn>
                <a:cxn ang="0">
                  <a:pos x="30" y="13"/>
                </a:cxn>
                <a:cxn ang="0">
                  <a:pos x="20" y="15"/>
                </a:cxn>
                <a:cxn ang="0">
                  <a:pos x="7" y="15"/>
                </a:cxn>
                <a:cxn ang="0">
                  <a:pos x="2" y="12"/>
                </a:cxn>
                <a:cxn ang="0">
                  <a:pos x="0" y="8"/>
                </a:cxn>
              </a:cxnLst>
              <a:rect l="0" t="0" r="r" b="b"/>
              <a:pathLst>
                <a:path w="37" h="15">
                  <a:moveTo>
                    <a:pt x="0" y="8"/>
                  </a:moveTo>
                  <a:lnTo>
                    <a:pt x="2" y="7"/>
                  </a:lnTo>
                  <a:lnTo>
                    <a:pt x="12" y="5"/>
                  </a:lnTo>
                  <a:lnTo>
                    <a:pt x="25" y="0"/>
                  </a:lnTo>
                  <a:lnTo>
                    <a:pt x="30" y="0"/>
                  </a:lnTo>
                  <a:lnTo>
                    <a:pt x="35" y="2"/>
                  </a:lnTo>
                  <a:lnTo>
                    <a:pt x="37" y="5"/>
                  </a:lnTo>
                  <a:lnTo>
                    <a:pt x="35" y="8"/>
                  </a:lnTo>
                  <a:lnTo>
                    <a:pt x="30" y="13"/>
                  </a:lnTo>
                  <a:lnTo>
                    <a:pt x="20" y="15"/>
                  </a:lnTo>
                  <a:lnTo>
                    <a:pt x="7" y="15"/>
                  </a:lnTo>
                  <a:lnTo>
                    <a:pt x="2" y="12"/>
                  </a:lnTo>
                  <a:lnTo>
                    <a:pt x="0" y="8"/>
                  </a:lnTo>
                  <a:close/>
                </a:path>
              </a:pathLst>
            </a:custGeom>
            <a:solidFill>
              <a:srgbClr val="800000"/>
            </a:solidFill>
            <a:ln w="1588">
              <a:solidFill>
                <a:srgbClr val="987F66"/>
              </a:solidFill>
              <a:prstDash val="solid"/>
              <a:round/>
              <a:headEnd/>
              <a:tailEnd/>
            </a:ln>
          </p:spPr>
          <p:txBody>
            <a:bodyPr/>
            <a:lstStyle/>
            <a:p>
              <a:pPr>
                <a:defRPr/>
              </a:pPr>
              <a:endParaRPr lang="en-US">
                <a:solidFill>
                  <a:prstClr val="black"/>
                </a:solidFill>
                <a:latin typeface="Calibri"/>
              </a:endParaRPr>
            </a:p>
          </p:txBody>
        </p:sp>
        <p:sp>
          <p:nvSpPr>
            <p:cNvPr id="133" name="Freeform 129"/>
            <p:cNvSpPr>
              <a:spLocks/>
            </p:cNvSpPr>
            <p:nvPr/>
          </p:nvSpPr>
          <p:spPr bwMode="auto">
            <a:xfrm>
              <a:off x="1466" y="1216"/>
              <a:ext cx="27" cy="12"/>
            </a:xfrm>
            <a:custGeom>
              <a:avLst/>
              <a:gdLst/>
              <a:ahLst/>
              <a:cxnLst>
                <a:cxn ang="0">
                  <a:pos x="54" y="13"/>
                </a:cxn>
                <a:cxn ang="0">
                  <a:pos x="50" y="17"/>
                </a:cxn>
                <a:cxn ang="0">
                  <a:pos x="42" y="18"/>
                </a:cxn>
                <a:cxn ang="0">
                  <a:pos x="29" y="20"/>
                </a:cxn>
                <a:cxn ang="0">
                  <a:pos x="15" y="22"/>
                </a:cxn>
                <a:cxn ang="0">
                  <a:pos x="7" y="23"/>
                </a:cxn>
                <a:cxn ang="0">
                  <a:pos x="4" y="23"/>
                </a:cxn>
                <a:cxn ang="0">
                  <a:pos x="0" y="18"/>
                </a:cxn>
                <a:cxn ang="0">
                  <a:pos x="2" y="12"/>
                </a:cxn>
                <a:cxn ang="0">
                  <a:pos x="10" y="5"/>
                </a:cxn>
                <a:cxn ang="0">
                  <a:pos x="19" y="0"/>
                </a:cxn>
                <a:cxn ang="0">
                  <a:pos x="39" y="2"/>
                </a:cxn>
                <a:cxn ang="0">
                  <a:pos x="47" y="5"/>
                </a:cxn>
                <a:cxn ang="0">
                  <a:pos x="54" y="13"/>
                </a:cxn>
              </a:cxnLst>
              <a:rect l="0" t="0" r="r" b="b"/>
              <a:pathLst>
                <a:path w="54" h="23">
                  <a:moveTo>
                    <a:pt x="54" y="13"/>
                  </a:moveTo>
                  <a:lnTo>
                    <a:pt x="50" y="17"/>
                  </a:lnTo>
                  <a:lnTo>
                    <a:pt x="42" y="18"/>
                  </a:lnTo>
                  <a:lnTo>
                    <a:pt x="29" y="20"/>
                  </a:lnTo>
                  <a:lnTo>
                    <a:pt x="15" y="22"/>
                  </a:lnTo>
                  <a:lnTo>
                    <a:pt x="7" y="23"/>
                  </a:lnTo>
                  <a:lnTo>
                    <a:pt x="4" y="23"/>
                  </a:lnTo>
                  <a:lnTo>
                    <a:pt x="0" y="18"/>
                  </a:lnTo>
                  <a:lnTo>
                    <a:pt x="2" y="12"/>
                  </a:lnTo>
                  <a:lnTo>
                    <a:pt x="10" y="5"/>
                  </a:lnTo>
                  <a:lnTo>
                    <a:pt x="19" y="0"/>
                  </a:lnTo>
                  <a:lnTo>
                    <a:pt x="39" y="2"/>
                  </a:lnTo>
                  <a:lnTo>
                    <a:pt x="47" y="5"/>
                  </a:lnTo>
                  <a:lnTo>
                    <a:pt x="54" y="13"/>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34" name="Freeform 130"/>
            <p:cNvSpPr>
              <a:spLocks/>
            </p:cNvSpPr>
            <p:nvPr/>
          </p:nvSpPr>
          <p:spPr bwMode="auto">
            <a:xfrm>
              <a:off x="1466" y="1216"/>
              <a:ext cx="27" cy="12"/>
            </a:xfrm>
            <a:custGeom>
              <a:avLst/>
              <a:gdLst/>
              <a:ahLst/>
              <a:cxnLst>
                <a:cxn ang="0">
                  <a:pos x="54" y="13"/>
                </a:cxn>
                <a:cxn ang="0">
                  <a:pos x="50" y="17"/>
                </a:cxn>
                <a:cxn ang="0">
                  <a:pos x="42" y="18"/>
                </a:cxn>
                <a:cxn ang="0">
                  <a:pos x="29" y="20"/>
                </a:cxn>
                <a:cxn ang="0">
                  <a:pos x="15" y="22"/>
                </a:cxn>
                <a:cxn ang="0">
                  <a:pos x="7" y="23"/>
                </a:cxn>
                <a:cxn ang="0">
                  <a:pos x="4" y="23"/>
                </a:cxn>
                <a:cxn ang="0">
                  <a:pos x="0" y="18"/>
                </a:cxn>
                <a:cxn ang="0">
                  <a:pos x="2" y="12"/>
                </a:cxn>
                <a:cxn ang="0">
                  <a:pos x="10" y="5"/>
                </a:cxn>
                <a:cxn ang="0">
                  <a:pos x="19" y="0"/>
                </a:cxn>
                <a:cxn ang="0">
                  <a:pos x="39" y="2"/>
                </a:cxn>
                <a:cxn ang="0">
                  <a:pos x="47" y="5"/>
                </a:cxn>
                <a:cxn ang="0">
                  <a:pos x="54" y="13"/>
                </a:cxn>
              </a:cxnLst>
              <a:rect l="0" t="0" r="r" b="b"/>
              <a:pathLst>
                <a:path w="54" h="23">
                  <a:moveTo>
                    <a:pt x="54" y="13"/>
                  </a:moveTo>
                  <a:lnTo>
                    <a:pt x="50" y="17"/>
                  </a:lnTo>
                  <a:lnTo>
                    <a:pt x="42" y="18"/>
                  </a:lnTo>
                  <a:lnTo>
                    <a:pt x="29" y="20"/>
                  </a:lnTo>
                  <a:lnTo>
                    <a:pt x="15" y="22"/>
                  </a:lnTo>
                  <a:lnTo>
                    <a:pt x="7" y="23"/>
                  </a:lnTo>
                  <a:lnTo>
                    <a:pt x="4" y="23"/>
                  </a:lnTo>
                  <a:lnTo>
                    <a:pt x="0" y="18"/>
                  </a:lnTo>
                  <a:lnTo>
                    <a:pt x="2" y="12"/>
                  </a:lnTo>
                  <a:lnTo>
                    <a:pt x="10" y="5"/>
                  </a:lnTo>
                  <a:lnTo>
                    <a:pt x="19" y="0"/>
                  </a:lnTo>
                  <a:lnTo>
                    <a:pt x="39" y="2"/>
                  </a:lnTo>
                  <a:lnTo>
                    <a:pt x="47" y="5"/>
                  </a:lnTo>
                  <a:lnTo>
                    <a:pt x="54" y="13"/>
                  </a:lnTo>
                  <a:close/>
                </a:path>
              </a:pathLst>
            </a:custGeom>
            <a:solidFill>
              <a:schemeClr val="accent2"/>
            </a:solidFill>
            <a:ln w="3175">
              <a:solidFill>
                <a:srgbClr val="CC9872"/>
              </a:solidFill>
              <a:prstDash val="solid"/>
              <a:round/>
              <a:headEnd/>
              <a:tailEnd/>
            </a:ln>
          </p:spPr>
          <p:txBody>
            <a:bodyPr/>
            <a:lstStyle/>
            <a:p>
              <a:pPr>
                <a:defRPr/>
              </a:pPr>
              <a:endParaRPr lang="en-US">
                <a:solidFill>
                  <a:prstClr val="black"/>
                </a:solidFill>
                <a:latin typeface="Calibri"/>
              </a:endParaRPr>
            </a:p>
          </p:txBody>
        </p:sp>
        <p:sp>
          <p:nvSpPr>
            <p:cNvPr id="135" name="Freeform 131"/>
            <p:cNvSpPr>
              <a:spLocks/>
            </p:cNvSpPr>
            <p:nvPr/>
          </p:nvSpPr>
          <p:spPr bwMode="auto">
            <a:xfrm>
              <a:off x="1469" y="1219"/>
              <a:ext cx="21" cy="5"/>
            </a:xfrm>
            <a:custGeom>
              <a:avLst/>
              <a:gdLst/>
              <a:ahLst/>
              <a:cxnLst>
                <a:cxn ang="0">
                  <a:pos x="42" y="5"/>
                </a:cxn>
                <a:cxn ang="0">
                  <a:pos x="42" y="7"/>
                </a:cxn>
                <a:cxn ang="0">
                  <a:pos x="20" y="8"/>
                </a:cxn>
                <a:cxn ang="0">
                  <a:pos x="0" y="12"/>
                </a:cxn>
                <a:cxn ang="0">
                  <a:pos x="7" y="5"/>
                </a:cxn>
                <a:cxn ang="0">
                  <a:pos x="14" y="2"/>
                </a:cxn>
                <a:cxn ang="0">
                  <a:pos x="25" y="0"/>
                </a:cxn>
                <a:cxn ang="0">
                  <a:pos x="39" y="2"/>
                </a:cxn>
                <a:cxn ang="0">
                  <a:pos x="42" y="5"/>
                </a:cxn>
              </a:cxnLst>
              <a:rect l="0" t="0" r="r" b="b"/>
              <a:pathLst>
                <a:path w="42" h="12">
                  <a:moveTo>
                    <a:pt x="42" y="5"/>
                  </a:moveTo>
                  <a:lnTo>
                    <a:pt x="42" y="7"/>
                  </a:lnTo>
                  <a:lnTo>
                    <a:pt x="20" y="8"/>
                  </a:lnTo>
                  <a:lnTo>
                    <a:pt x="0" y="12"/>
                  </a:lnTo>
                  <a:lnTo>
                    <a:pt x="7" y="5"/>
                  </a:lnTo>
                  <a:lnTo>
                    <a:pt x="14" y="2"/>
                  </a:lnTo>
                  <a:lnTo>
                    <a:pt x="25" y="0"/>
                  </a:lnTo>
                  <a:lnTo>
                    <a:pt x="39" y="2"/>
                  </a:lnTo>
                  <a:lnTo>
                    <a:pt x="42" y="5"/>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36" name="Freeform 132"/>
            <p:cNvSpPr>
              <a:spLocks/>
            </p:cNvSpPr>
            <p:nvPr/>
          </p:nvSpPr>
          <p:spPr bwMode="auto">
            <a:xfrm>
              <a:off x="1469" y="1219"/>
              <a:ext cx="21" cy="5"/>
            </a:xfrm>
            <a:custGeom>
              <a:avLst/>
              <a:gdLst/>
              <a:ahLst/>
              <a:cxnLst>
                <a:cxn ang="0">
                  <a:pos x="42" y="5"/>
                </a:cxn>
                <a:cxn ang="0">
                  <a:pos x="42" y="7"/>
                </a:cxn>
                <a:cxn ang="0">
                  <a:pos x="20" y="8"/>
                </a:cxn>
                <a:cxn ang="0">
                  <a:pos x="0" y="12"/>
                </a:cxn>
                <a:cxn ang="0">
                  <a:pos x="7" y="5"/>
                </a:cxn>
                <a:cxn ang="0">
                  <a:pos x="14" y="2"/>
                </a:cxn>
                <a:cxn ang="0">
                  <a:pos x="25" y="0"/>
                </a:cxn>
                <a:cxn ang="0">
                  <a:pos x="39" y="2"/>
                </a:cxn>
                <a:cxn ang="0">
                  <a:pos x="42" y="5"/>
                </a:cxn>
              </a:cxnLst>
              <a:rect l="0" t="0" r="r" b="b"/>
              <a:pathLst>
                <a:path w="42" h="12">
                  <a:moveTo>
                    <a:pt x="42" y="5"/>
                  </a:moveTo>
                  <a:lnTo>
                    <a:pt x="42" y="7"/>
                  </a:lnTo>
                  <a:lnTo>
                    <a:pt x="20" y="8"/>
                  </a:lnTo>
                  <a:lnTo>
                    <a:pt x="0" y="12"/>
                  </a:lnTo>
                  <a:lnTo>
                    <a:pt x="7" y="5"/>
                  </a:lnTo>
                  <a:lnTo>
                    <a:pt x="14" y="2"/>
                  </a:lnTo>
                  <a:lnTo>
                    <a:pt x="25" y="0"/>
                  </a:lnTo>
                  <a:lnTo>
                    <a:pt x="39" y="2"/>
                  </a:lnTo>
                  <a:lnTo>
                    <a:pt x="42" y="5"/>
                  </a:lnTo>
                  <a:close/>
                </a:path>
              </a:pathLst>
            </a:custGeom>
            <a:solidFill>
              <a:schemeClr val="accent2"/>
            </a:solidFill>
            <a:ln w="1588">
              <a:solidFill>
                <a:srgbClr val="B26632"/>
              </a:solidFill>
              <a:prstDash val="solid"/>
              <a:round/>
              <a:headEnd/>
              <a:tailEnd/>
            </a:ln>
          </p:spPr>
          <p:txBody>
            <a:bodyPr/>
            <a:lstStyle/>
            <a:p>
              <a:pPr>
                <a:defRPr/>
              </a:pPr>
              <a:endParaRPr lang="en-US">
                <a:solidFill>
                  <a:prstClr val="black"/>
                </a:solidFill>
                <a:latin typeface="Calibri"/>
              </a:endParaRPr>
            </a:p>
          </p:txBody>
        </p:sp>
        <p:sp>
          <p:nvSpPr>
            <p:cNvPr id="137" name="Freeform 133"/>
            <p:cNvSpPr>
              <a:spLocks/>
            </p:cNvSpPr>
            <p:nvPr/>
          </p:nvSpPr>
          <p:spPr bwMode="auto">
            <a:xfrm>
              <a:off x="1470" y="1227"/>
              <a:ext cx="20" cy="6"/>
            </a:xfrm>
            <a:custGeom>
              <a:avLst/>
              <a:gdLst/>
              <a:ahLst/>
              <a:cxnLst>
                <a:cxn ang="0">
                  <a:pos x="11" y="1"/>
                </a:cxn>
                <a:cxn ang="0">
                  <a:pos x="20" y="0"/>
                </a:cxn>
                <a:cxn ang="0">
                  <a:pos x="26" y="0"/>
                </a:cxn>
                <a:cxn ang="0">
                  <a:pos x="33" y="1"/>
                </a:cxn>
                <a:cxn ang="0">
                  <a:pos x="40" y="3"/>
                </a:cxn>
                <a:cxn ang="0">
                  <a:pos x="40" y="3"/>
                </a:cxn>
                <a:cxn ang="0">
                  <a:pos x="35" y="8"/>
                </a:cxn>
                <a:cxn ang="0">
                  <a:pos x="26" y="13"/>
                </a:cxn>
                <a:cxn ang="0">
                  <a:pos x="15" y="13"/>
                </a:cxn>
                <a:cxn ang="0">
                  <a:pos x="0" y="10"/>
                </a:cxn>
                <a:cxn ang="0">
                  <a:pos x="3" y="5"/>
                </a:cxn>
                <a:cxn ang="0">
                  <a:pos x="6" y="3"/>
                </a:cxn>
                <a:cxn ang="0">
                  <a:pos x="11" y="1"/>
                </a:cxn>
              </a:cxnLst>
              <a:rect l="0" t="0" r="r" b="b"/>
              <a:pathLst>
                <a:path w="40" h="13">
                  <a:moveTo>
                    <a:pt x="11" y="1"/>
                  </a:moveTo>
                  <a:lnTo>
                    <a:pt x="20" y="0"/>
                  </a:lnTo>
                  <a:lnTo>
                    <a:pt x="26" y="0"/>
                  </a:lnTo>
                  <a:lnTo>
                    <a:pt x="33" y="1"/>
                  </a:lnTo>
                  <a:lnTo>
                    <a:pt x="40" y="3"/>
                  </a:lnTo>
                  <a:lnTo>
                    <a:pt x="40" y="3"/>
                  </a:lnTo>
                  <a:lnTo>
                    <a:pt x="35" y="8"/>
                  </a:lnTo>
                  <a:lnTo>
                    <a:pt x="26" y="13"/>
                  </a:lnTo>
                  <a:lnTo>
                    <a:pt x="15" y="13"/>
                  </a:lnTo>
                  <a:lnTo>
                    <a:pt x="0" y="10"/>
                  </a:lnTo>
                  <a:lnTo>
                    <a:pt x="3" y="5"/>
                  </a:lnTo>
                  <a:lnTo>
                    <a:pt x="6" y="3"/>
                  </a:lnTo>
                  <a:lnTo>
                    <a:pt x="11" y="1"/>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38" name="Freeform 134"/>
            <p:cNvSpPr>
              <a:spLocks/>
            </p:cNvSpPr>
            <p:nvPr/>
          </p:nvSpPr>
          <p:spPr bwMode="auto">
            <a:xfrm>
              <a:off x="1470" y="1227"/>
              <a:ext cx="20" cy="6"/>
            </a:xfrm>
            <a:custGeom>
              <a:avLst/>
              <a:gdLst/>
              <a:ahLst/>
              <a:cxnLst>
                <a:cxn ang="0">
                  <a:pos x="11" y="1"/>
                </a:cxn>
                <a:cxn ang="0">
                  <a:pos x="20" y="0"/>
                </a:cxn>
                <a:cxn ang="0">
                  <a:pos x="26" y="0"/>
                </a:cxn>
                <a:cxn ang="0">
                  <a:pos x="33" y="1"/>
                </a:cxn>
                <a:cxn ang="0">
                  <a:pos x="40" y="3"/>
                </a:cxn>
                <a:cxn ang="0">
                  <a:pos x="40" y="3"/>
                </a:cxn>
                <a:cxn ang="0">
                  <a:pos x="35" y="8"/>
                </a:cxn>
                <a:cxn ang="0">
                  <a:pos x="26" y="13"/>
                </a:cxn>
                <a:cxn ang="0">
                  <a:pos x="15" y="13"/>
                </a:cxn>
                <a:cxn ang="0">
                  <a:pos x="0" y="10"/>
                </a:cxn>
                <a:cxn ang="0">
                  <a:pos x="3" y="5"/>
                </a:cxn>
                <a:cxn ang="0">
                  <a:pos x="6" y="3"/>
                </a:cxn>
                <a:cxn ang="0">
                  <a:pos x="11" y="1"/>
                </a:cxn>
              </a:cxnLst>
              <a:rect l="0" t="0" r="r" b="b"/>
              <a:pathLst>
                <a:path w="40" h="13">
                  <a:moveTo>
                    <a:pt x="11" y="1"/>
                  </a:moveTo>
                  <a:lnTo>
                    <a:pt x="20" y="0"/>
                  </a:lnTo>
                  <a:lnTo>
                    <a:pt x="26" y="0"/>
                  </a:lnTo>
                  <a:lnTo>
                    <a:pt x="33" y="1"/>
                  </a:lnTo>
                  <a:lnTo>
                    <a:pt x="40" y="3"/>
                  </a:lnTo>
                  <a:lnTo>
                    <a:pt x="40" y="3"/>
                  </a:lnTo>
                  <a:lnTo>
                    <a:pt x="35" y="8"/>
                  </a:lnTo>
                  <a:lnTo>
                    <a:pt x="26" y="13"/>
                  </a:lnTo>
                  <a:lnTo>
                    <a:pt x="15" y="13"/>
                  </a:lnTo>
                  <a:lnTo>
                    <a:pt x="0" y="10"/>
                  </a:lnTo>
                  <a:lnTo>
                    <a:pt x="3" y="5"/>
                  </a:lnTo>
                  <a:lnTo>
                    <a:pt x="6" y="3"/>
                  </a:lnTo>
                  <a:lnTo>
                    <a:pt x="11" y="1"/>
                  </a:lnTo>
                  <a:close/>
                </a:path>
              </a:pathLst>
            </a:custGeom>
            <a:solidFill>
              <a:schemeClr val="accent2"/>
            </a:solidFill>
            <a:ln w="1588">
              <a:solidFill>
                <a:srgbClr val="987F66"/>
              </a:solidFill>
              <a:prstDash val="solid"/>
              <a:round/>
              <a:headEnd/>
              <a:tailEnd/>
            </a:ln>
          </p:spPr>
          <p:txBody>
            <a:bodyPr/>
            <a:lstStyle/>
            <a:p>
              <a:pPr>
                <a:defRPr/>
              </a:pPr>
              <a:endParaRPr lang="en-US">
                <a:solidFill>
                  <a:prstClr val="black"/>
                </a:solidFill>
                <a:latin typeface="Calibri"/>
              </a:endParaRPr>
            </a:p>
          </p:txBody>
        </p:sp>
        <p:sp>
          <p:nvSpPr>
            <p:cNvPr id="139" name="Freeform 135"/>
            <p:cNvSpPr>
              <a:spLocks/>
            </p:cNvSpPr>
            <p:nvPr/>
          </p:nvSpPr>
          <p:spPr bwMode="auto">
            <a:xfrm>
              <a:off x="1478" y="1228"/>
              <a:ext cx="7" cy="5"/>
            </a:xfrm>
            <a:custGeom>
              <a:avLst/>
              <a:gdLst/>
              <a:ahLst/>
              <a:cxnLst>
                <a:cxn ang="0">
                  <a:pos x="0" y="0"/>
                </a:cxn>
                <a:cxn ang="0">
                  <a:pos x="1" y="7"/>
                </a:cxn>
                <a:cxn ang="0">
                  <a:pos x="3" y="10"/>
                </a:cxn>
                <a:cxn ang="0">
                  <a:pos x="6" y="10"/>
                </a:cxn>
                <a:cxn ang="0">
                  <a:pos x="10" y="9"/>
                </a:cxn>
                <a:cxn ang="0">
                  <a:pos x="13" y="4"/>
                </a:cxn>
                <a:cxn ang="0">
                  <a:pos x="13" y="0"/>
                </a:cxn>
                <a:cxn ang="0">
                  <a:pos x="8" y="0"/>
                </a:cxn>
                <a:cxn ang="0">
                  <a:pos x="3" y="0"/>
                </a:cxn>
                <a:cxn ang="0">
                  <a:pos x="0" y="0"/>
                </a:cxn>
              </a:cxnLst>
              <a:rect l="0" t="0" r="r" b="b"/>
              <a:pathLst>
                <a:path w="13" h="10">
                  <a:moveTo>
                    <a:pt x="0" y="0"/>
                  </a:moveTo>
                  <a:lnTo>
                    <a:pt x="1" y="7"/>
                  </a:lnTo>
                  <a:lnTo>
                    <a:pt x="3" y="10"/>
                  </a:lnTo>
                  <a:lnTo>
                    <a:pt x="6" y="10"/>
                  </a:lnTo>
                  <a:lnTo>
                    <a:pt x="10" y="9"/>
                  </a:lnTo>
                  <a:lnTo>
                    <a:pt x="13" y="4"/>
                  </a:lnTo>
                  <a:lnTo>
                    <a:pt x="13" y="0"/>
                  </a:lnTo>
                  <a:lnTo>
                    <a:pt x="8" y="0"/>
                  </a:lnTo>
                  <a:lnTo>
                    <a:pt x="3" y="0"/>
                  </a:lnTo>
                  <a:lnTo>
                    <a:pt x="0"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40" name="Freeform 136"/>
            <p:cNvSpPr>
              <a:spLocks/>
            </p:cNvSpPr>
            <p:nvPr/>
          </p:nvSpPr>
          <p:spPr bwMode="auto">
            <a:xfrm>
              <a:off x="1478" y="1228"/>
              <a:ext cx="7" cy="5"/>
            </a:xfrm>
            <a:custGeom>
              <a:avLst/>
              <a:gdLst/>
              <a:ahLst/>
              <a:cxnLst>
                <a:cxn ang="0">
                  <a:pos x="0" y="0"/>
                </a:cxn>
                <a:cxn ang="0">
                  <a:pos x="1" y="7"/>
                </a:cxn>
                <a:cxn ang="0">
                  <a:pos x="3" y="10"/>
                </a:cxn>
                <a:cxn ang="0">
                  <a:pos x="6" y="10"/>
                </a:cxn>
                <a:cxn ang="0">
                  <a:pos x="10" y="9"/>
                </a:cxn>
                <a:cxn ang="0">
                  <a:pos x="13" y="4"/>
                </a:cxn>
                <a:cxn ang="0">
                  <a:pos x="13" y="0"/>
                </a:cxn>
                <a:cxn ang="0">
                  <a:pos x="8" y="0"/>
                </a:cxn>
                <a:cxn ang="0">
                  <a:pos x="3" y="0"/>
                </a:cxn>
                <a:cxn ang="0">
                  <a:pos x="0" y="0"/>
                </a:cxn>
              </a:cxnLst>
              <a:rect l="0" t="0" r="r" b="b"/>
              <a:pathLst>
                <a:path w="13" h="10">
                  <a:moveTo>
                    <a:pt x="0" y="0"/>
                  </a:moveTo>
                  <a:lnTo>
                    <a:pt x="1" y="7"/>
                  </a:lnTo>
                  <a:lnTo>
                    <a:pt x="3" y="10"/>
                  </a:lnTo>
                  <a:lnTo>
                    <a:pt x="6" y="10"/>
                  </a:lnTo>
                  <a:lnTo>
                    <a:pt x="10" y="9"/>
                  </a:lnTo>
                  <a:lnTo>
                    <a:pt x="13" y="4"/>
                  </a:lnTo>
                  <a:lnTo>
                    <a:pt x="13" y="0"/>
                  </a:lnTo>
                  <a:lnTo>
                    <a:pt x="8" y="0"/>
                  </a:lnTo>
                  <a:lnTo>
                    <a:pt x="3" y="0"/>
                  </a:lnTo>
                  <a:lnTo>
                    <a:pt x="0" y="0"/>
                  </a:lnTo>
                  <a:close/>
                </a:path>
              </a:pathLst>
            </a:custGeom>
            <a:solidFill>
              <a:srgbClr val="800000"/>
            </a:solidFill>
            <a:ln w="1588">
              <a:solidFill>
                <a:srgbClr val="B26632"/>
              </a:solidFill>
              <a:prstDash val="solid"/>
              <a:round/>
              <a:headEnd/>
              <a:tailEnd/>
            </a:ln>
          </p:spPr>
          <p:txBody>
            <a:bodyPr/>
            <a:lstStyle/>
            <a:p>
              <a:pPr>
                <a:defRPr/>
              </a:pPr>
              <a:endParaRPr lang="en-US">
                <a:solidFill>
                  <a:prstClr val="black"/>
                </a:solidFill>
                <a:latin typeface="Calibri"/>
              </a:endParaRPr>
            </a:p>
          </p:txBody>
        </p:sp>
        <p:sp>
          <p:nvSpPr>
            <p:cNvPr id="141" name="Freeform 137"/>
            <p:cNvSpPr>
              <a:spLocks/>
            </p:cNvSpPr>
            <p:nvPr/>
          </p:nvSpPr>
          <p:spPr bwMode="auto">
            <a:xfrm>
              <a:off x="1512" y="1223"/>
              <a:ext cx="6" cy="5"/>
            </a:xfrm>
            <a:custGeom>
              <a:avLst/>
              <a:gdLst/>
              <a:ahLst/>
              <a:cxnLst>
                <a:cxn ang="0">
                  <a:pos x="0" y="2"/>
                </a:cxn>
                <a:cxn ang="0">
                  <a:pos x="0" y="7"/>
                </a:cxn>
                <a:cxn ang="0">
                  <a:pos x="2" y="9"/>
                </a:cxn>
                <a:cxn ang="0">
                  <a:pos x="5" y="10"/>
                </a:cxn>
                <a:cxn ang="0">
                  <a:pos x="10" y="9"/>
                </a:cxn>
                <a:cxn ang="0">
                  <a:pos x="12" y="5"/>
                </a:cxn>
                <a:cxn ang="0">
                  <a:pos x="10" y="0"/>
                </a:cxn>
                <a:cxn ang="0">
                  <a:pos x="5" y="0"/>
                </a:cxn>
                <a:cxn ang="0">
                  <a:pos x="0" y="2"/>
                </a:cxn>
              </a:cxnLst>
              <a:rect l="0" t="0" r="r" b="b"/>
              <a:pathLst>
                <a:path w="12" h="10">
                  <a:moveTo>
                    <a:pt x="0" y="2"/>
                  </a:moveTo>
                  <a:lnTo>
                    <a:pt x="0" y="7"/>
                  </a:lnTo>
                  <a:lnTo>
                    <a:pt x="2" y="9"/>
                  </a:lnTo>
                  <a:lnTo>
                    <a:pt x="5" y="10"/>
                  </a:lnTo>
                  <a:lnTo>
                    <a:pt x="10" y="9"/>
                  </a:lnTo>
                  <a:lnTo>
                    <a:pt x="12" y="5"/>
                  </a:lnTo>
                  <a:lnTo>
                    <a:pt x="10" y="0"/>
                  </a:lnTo>
                  <a:lnTo>
                    <a:pt x="5" y="0"/>
                  </a:lnTo>
                  <a:lnTo>
                    <a:pt x="0" y="2"/>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142" name="Freeform 138"/>
            <p:cNvSpPr>
              <a:spLocks/>
            </p:cNvSpPr>
            <p:nvPr/>
          </p:nvSpPr>
          <p:spPr bwMode="auto">
            <a:xfrm>
              <a:off x="1512" y="1223"/>
              <a:ext cx="6" cy="5"/>
            </a:xfrm>
            <a:custGeom>
              <a:avLst/>
              <a:gdLst/>
              <a:ahLst/>
              <a:cxnLst>
                <a:cxn ang="0">
                  <a:pos x="0" y="2"/>
                </a:cxn>
                <a:cxn ang="0">
                  <a:pos x="0" y="7"/>
                </a:cxn>
                <a:cxn ang="0">
                  <a:pos x="2" y="9"/>
                </a:cxn>
                <a:cxn ang="0">
                  <a:pos x="5" y="10"/>
                </a:cxn>
                <a:cxn ang="0">
                  <a:pos x="10" y="9"/>
                </a:cxn>
                <a:cxn ang="0">
                  <a:pos x="12" y="5"/>
                </a:cxn>
                <a:cxn ang="0">
                  <a:pos x="10" y="0"/>
                </a:cxn>
                <a:cxn ang="0">
                  <a:pos x="5" y="0"/>
                </a:cxn>
                <a:cxn ang="0">
                  <a:pos x="0" y="2"/>
                </a:cxn>
              </a:cxnLst>
              <a:rect l="0" t="0" r="r" b="b"/>
              <a:pathLst>
                <a:path w="12" h="10">
                  <a:moveTo>
                    <a:pt x="0" y="2"/>
                  </a:moveTo>
                  <a:lnTo>
                    <a:pt x="0" y="7"/>
                  </a:lnTo>
                  <a:lnTo>
                    <a:pt x="2" y="9"/>
                  </a:lnTo>
                  <a:lnTo>
                    <a:pt x="5" y="10"/>
                  </a:lnTo>
                  <a:lnTo>
                    <a:pt x="10" y="9"/>
                  </a:lnTo>
                  <a:lnTo>
                    <a:pt x="12" y="5"/>
                  </a:lnTo>
                  <a:lnTo>
                    <a:pt x="10" y="0"/>
                  </a:lnTo>
                  <a:lnTo>
                    <a:pt x="5" y="0"/>
                  </a:lnTo>
                  <a:lnTo>
                    <a:pt x="0" y="2"/>
                  </a:lnTo>
                  <a:close/>
                </a:path>
              </a:pathLst>
            </a:custGeom>
            <a:solidFill>
              <a:srgbClr val="800000"/>
            </a:solidFill>
            <a:ln w="1588">
              <a:solidFill>
                <a:srgbClr val="B26632"/>
              </a:solidFill>
              <a:prstDash val="solid"/>
              <a:round/>
              <a:headEnd/>
              <a:tailEnd/>
            </a:ln>
          </p:spPr>
          <p:txBody>
            <a:bodyPr/>
            <a:lstStyle/>
            <a:p>
              <a:pPr>
                <a:defRPr/>
              </a:pPr>
              <a:endParaRPr lang="en-US">
                <a:solidFill>
                  <a:prstClr val="black"/>
                </a:solidFill>
                <a:latin typeface="Calibri"/>
              </a:endParaRPr>
            </a:p>
          </p:txBody>
        </p:sp>
        <p:sp>
          <p:nvSpPr>
            <p:cNvPr id="143" name="Line 139"/>
            <p:cNvSpPr>
              <a:spLocks noChangeShapeType="1"/>
            </p:cNvSpPr>
            <p:nvPr/>
          </p:nvSpPr>
          <p:spPr bwMode="auto">
            <a:xfrm>
              <a:off x="1460" y="1732"/>
              <a:ext cx="5" cy="4"/>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44" name="Line 140"/>
            <p:cNvSpPr>
              <a:spLocks noChangeShapeType="1"/>
            </p:cNvSpPr>
            <p:nvPr/>
          </p:nvSpPr>
          <p:spPr bwMode="auto">
            <a:xfrm>
              <a:off x="1463" y="1746"/>
              <a:ext cx="2" cy="2"/>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45" name="Line 141"/>
            <p:cNvSpPr>
              <a:spLocks noChangeShapeType="1"/>
            </p:cNvSpPr>
            <p:nvPr/>
          </p:nvSpPr>
          <p:spPr bwMode="auto">
            <a:xfrm>
              <a:off x="1465" y="1760"/>
              <a:ext cx="1" cy="2"/>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46" name="Line 142"/>
            <p:cNvSpPr>
              <a:spLocks noChangeShapeType="1"/>
            </p:cNvSpPr>
            <p:nvPr/>
          </p:nvSpPr>
          <p:spPr bwMode="auto">
            <a:xfrm>
              <a:off x="1415" y="1613"/>
              <a:ext cx="10" cy="6"/>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47" name="Line 143"/>
            <p:cNvSpPr>
              <a:spLocks noChangeShapeType="1"/>
            </p:cNvSpPr>
            <p:nvPr/>
          </p:nvSpPr>
          <p:spPr bwMode="auto">
            <a:xfrm>
              <a:off x="1403" y="1613"/>
              <a:ext cx="8" cy="6"/>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48" name="Line 144"/>
            <p:cNvSpPr>
              <a:spLocks noChangeShapeType="1"/>
            </p:cNvSpPr>
            <p:nvPr/>
          </p:nvSpPr>
          <p:spPr bwMode="auto">
            <a:xfrm>
              <a:off x="1392" y="1608"/>
              <a:ext cx="3" cy="7"/>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49" name="Line 145"/>
            <p:cNvSpPr>
              <a:spLocks noChangeShapeType="1"/>
            </p:cNvSpPr>
            <p:nvPr/>
          </p:nvSpPr>
          <p:spPr bwMode="auto">
            <a:xfrm>
              <a:off x="1439" y="1616"/>
              <a:ext cx="5" cy="2"/>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50" name="Line 146"/>
            <p:cNvSpPr>
              <a:spLocks noChangeShapeType="1"/>
            </p:cNvSpPr>
            <p:nvPr/>
          </p:nvSpPr>
          <p:spPr bwMode="auto">
            <a:xfrm>
              <a:off x="1452" y="1617"/>
              <a:ext cx="7" cy="4"/>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51" name="Line 147"/>
            <p:cNvSpPr>
              <a:spLocks noChangeShapeType="1"/>
            </p:cNvSpPr>
            <p:nvPr/>
          </p:nvSpPr>
          <p:spPr bwMode="auto">
            <a:xfrm>
              <a:off x="1428" y="1615"/>
              <a:ext cx="11" cy="6"/>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52" name="Line 148"/>
            <p:cNvSpPr>
              <a:spLocks noChangeShapeType="1"/>
            </p:cNvSpPr>
            <p:nvPr/>
          </p:nvSpPr>
          <p:spPr bwMode="auto">
            <a:xfrm>
              <a:off x="1466" y="1660"/>
              <a:ext cx="3" cy="3"/>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53" name="Line 149"/>
            <p:cNvSpPr>
              <a:spLocks noChangeShapeType="1"/>
            </p:cNvSpPr>
            <p:nvPr/>
          </p:nvSpPr>
          <p:spPr bwMode="auto">
            <a:xfrm>
              <a:off x="1462" y="1682"/>
              <a:ext cx="3" cy="5"/>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54" name="Line 150"/>
            <p:cNvSpPr>
              <a:spLocks noChangeShapeType="1"/>
            </p:cNvSpPr>
            <p:nvPr/>
          </p:nvSpPr>
          <p:spPr bwMode="auto">
            <a:xfrm>
              <a:off x="1461" y="1695"/>
              <a:ext cx="4" cy="4"/>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55" name="Line 151"/>
            <p:cNvSpPr>
              <a:spLocks noChangeShapeType="1"/>
            </p:cNvSpPr>
            <p:nvPr/>
          </p:nvSpPr>
          <p:spPr bwMode="auto">
            <a:xfrm>
              <a:off x="1462" y="1707"/>
              <a:ext cx="3" cy="5"/>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56" name="Line 152"/>
            <p:cNvSpPr>
              <a:spLocks noChangeShapeType="1"/>
            </p:cNvSpPr>
            <p:nvPr/>
          </p:nvSpPr>
          <p:spPr bwMode="auto">
            <a:xfrm>
              <a:off x="1461" y="1719"/>
              <a:ext cx="4" cy="4"/>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57" name="Line 153"/>
            <p:cNvSpPr>
              <a:spLocks noChangeShapeType="1"/>
            </p:cNvSpPr>
            <p:nvPr/>
          </p:nvSpPr>
          <p:spPr bwMode="auto">
            <a:xfrm>
              <a:off x="1465" y="1673"/>
              <a:ext cx="1" cy="2"/>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58" name="Line 154"/>
            <p:cNvSpPr>
              <a:spLocks noChangeShapeType="1"/>
            </p:cNvSpPr>
            <p:nvPr/>
          </p:nvSpPr>
          <p:spPr bwMode="auto">
            <a:xfrm>
              <a:off x="1469" y="1648"/>
              <a:ext cx="2" cy="4"/>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59" name="Line 155"/>
            <p:cNvSpPr>
              <a:spLocks noChangeShapeType="1"/>
            </p:cNvSpPr>
            <p:nvPr/>
          </p:nvSpPr>
          <p:spPr bwMode="auto">
            <a:xfrm>
              <a:off x="1471" y="1632"/>
              <a:ext cx="2" cy="6"/>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60" name="Line 156"/>
            <p:cNvSpPr>
              <a:spLocks noChangeShapeType="1"/>
            </p:cNvSpPr>
            <p:nvPr/>
          </p:nvSpPr>
          <p:spPr bwMode="auto">
            <a:xfrm flipH="1">
              <a:off x="1529" y="1615"/>
              <a:ext cx="7" cy="3"/>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61" name="Line 157"/>
            <p:cNvSpPr>
              <a:spLocks noChangeShapeType="1"/>
            </p:cNvSpPr>
            <p:nvPr/>
          </p:nvSpPr>
          <p:spPr bwMode="auto">
            <a:xfrm flipH="1">
              <a:off x="1548" y="1613"/>
              <a:ext cx="4" cy="4"/>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62" name="Line 158"/>
            <p:cNvSpPr>
              <a:spLocks noChangeShapeType="1"/>
            </p:cNvSpPr>
            <p:nvPr/>
          </p:nvSpPr>
          <p:spPr bwMode="auto">
            <a:xfrm flipH="1">
              <a:off x="1514" y="1615"/>
              <a:ext cx="6" cy="3"/>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63" name="Line 159"/>
            <p:cNvSpPr>
              <a:spLocks noChangeShapeType="1"/>
            </p:cNvSpPr>
            <p:nvPr/>
          </p:nvSpPr>
          <p:spPr bwMode="auto">
            <a:xfrm>
              <a:off x="1486" y="1673"/>
              <a:ext cx="4" cy="4"/>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64" name="Line 160"/>
            <p:cNvSpPr>
              <a:spLocks noChangeShapeType="1"/>
            </p:cNvSpPr>
            <p:nvPr/>
          </p:nvSpPr>
          <p:spPr bwMode="auto">
            <a:xfrm>
              <a:off x="1490" y="1689"/>
              <a:ext cx="4" cy="5"/>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65" name="Line 161"/>
            <p:cNvSpPr>
              <a:spLocks noChangeShapeType="1"/>
            </p:cNvSpPr>
            <p:nvPr/>
          </p:nvSpPr>
          <p:spPr bwMode="auto">
            <a:xfrm>
              <a:off x="1492" y="1707"/>
              <a:ext cx="5" cy="5"/>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66" name="Line 162"/>
            <p:cNvSpPr>
              <a:spLocks noChangeShapeType="1"/>
            </p:cNvSpPr>
            <p:nvPr/>
          </p:nvSpPr>
          <p:spPr bwMode="auto">
            <a:xfrm>
              <a:off x="1495" y="1721"/>
              <a:ext cx="3" cy="3"/>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67" name="Line 163"/>
            <p:cNvSpPr>
              <a:spLocks noChangeShapeType="1"/>
            </p:cNvSpPr>
            <p:nvPr/>
          </p:nvSpPr>
          <p:spPr bwMode="auto">
            <a:xfrm>
              <a:off x="1496" y="1731"/>
              <a:ext cx="4" cy="4"/>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68" name="Line 164"/>
            <p:cNvSpPr>
              <a:spLocks noChangeShapeType="1"/>
            </p:cNvSpPr>
            <p:nvPr/>
          </p:nvSpPr>
          <p:spPr bwMode="auto">
            <a:xfrm>
              <a:off x="1499" y="1743"/>
              <a:ext cx="2" cy="5"/>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69" name="Line 165"/>
            <p:cNvSpPr>
              <a:spLocks noChangeShapeType="1"/>
            </p:cNvSpPr>
            <p:nvPr/>
          </p:nvSpPr>
          <p:spPr bwMode="auto">
            <a:xfrm>
              <a:off x="1500" y="1756"/>
              <a:ext cx="2" cy="3"/>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70" name="Line 166"/>
            <p:cNvSpPr>
              <a:spLocks noChangeShapeType="1"/>
            </p:cNvSpPr>
            <p:nvPr/>
          </p:nvSpPr>
          <p:spPr bwMode="auto">
            <a:xfrm>
              <a:off x="1501" y="1766"/>
              <a:ext cx="3" cy="5"/>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71" name="Line 167"/>
            <p:cNvSpPr>
              <a:spLocks noChangeShapeType="1"/>
            </p:cNvSpPr>
            <p:nvPr/>
          </p:nvSpPr>
          <p:spPr bwMode="auto">
            <a:xfrm>
              <a:off x="1501" y="1777"/>
              <a:ext cx="3" cy="5"/>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72" name="Line 168"/>
            <p:cNvSpPr>
              <a:spLocks noChangeShapeType="1"/>
            </p:cNvSpPr>
            <p:nvPr/>
          </p:nvSpPr>
          <p:spPr bwMode="auto">
            <a:xfrm>
              <a:off x="1503" y="1790"/>
              <a:ext cx="1" cy="4"/>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73" name="Line 169"/>
            <p:cNvSpPr>
              <a:spLocks noChangeShapeType="1"/>
            </p:cNvSpPr>
            <p:nvPr/>
          </p:nvSpPr>
          <p:spPr bwMode="auto">
            <a:xfrm>
              <a:off x="1502" y="1801"/>
              <a:ext cx="2" cy="3"/>
            </a:xfrm>
            <a:prstGeom prst="line">
              <a:avLst/>
            </a:prstGeom>
            <a:noFill/>
            <a:ln w="6350">
              <a:solidFill>
                <a:srgbClr val="FFF2D8"/>
              </a:solidFill>
              <a:round/>
              <a:headEnd/>
              <a:tailEnd/>
            </a:ln>
          </p:spPr>
          <p:txBody>
            <a:bodyPr/>
            <a:lstStyle/>
            <a:p>
              <a:pPr>
                <a:defRPr/>
              </a:pPr>
              <a:endParaRPr lang="en-US">
                <a:solidFill>
                  <a:prstClr val="black"/>
                </a:solidFill>
                <a:latin typeface="Calibri"/>
              </a:endParaRPr>
            </a:p>
          </p:txBody>
        </p:sp>
        <p:sp>
          <p:nvSpPr>
            <p:cNvPr id="174" name="Freeform 170"/>
            <p:cNvSpPr>
              <a:spLocks/>
            </p:cNvSpPr>
            <p:nvPr/>
          </p:nvSpPr>
          <p:spPr bwMode="auto">
            <a:xfrm>
              <a:off x="1470" y="1225"/>
              <a:ext cx="19" cy="3"/>
            </a:xfrm>
            <a:custGeom>
              <a:avLst/>
              <a:gdLst/>
              <a:ahLst/>
              <a:cxnLst>
                <a:cxn ang="0">
                  <a:pos x="0" y="7"/>
                </a:cxn>
                <a:cxn ang="0">
                  <a:pos x="10" y="2"/>
                </a:cxn>
                <a:cxn ang="0">
                  <a:pos x="20" y="0"/>
                </a:cxn>
                <a:cxn ang="0">
                  <a:pos x="36" y="2"/>
                </a:cxn>
              </a:cxnLst>
              <a:rect l="0" t="0" r="r" b="b"/>
              <a:pathLst>
                <a:path w="36" h="7">
                  <a:moveTo>
                    <a:pt x="0" y="7"/>
                  </a:moveTo>
                  <a:lnTo>
                    <a:pt x="10" y="2"/>
                  </a:lnTo>
                  <a:lnTo>
                    <a:pt x="20" y="0"/>
                  </a:lnTo>
                  <a:lnTo>
                    <a:pt x="36" y="2"/>
                  </a:lnTo>
                </a:path>
              </a:pathLst>
            </a:custGeom>
            <a:solidFill>
              <a:schemeClr val="accent2"/>
            </a:solidFill>
            <a:ln w="3175">
              <a:solidFill>
                <a:srgbClr val="7F3200"/>
              </a:solidFill>
              <a:prstDash val="solid"/>
              <a:round/>
              <a:headEnd/>
              <a:tailEnd/>
            </a:ln>
          </p:spPr>
          <p:txBody>
            <a:bodyPr/>
            <a:lstStyle/>
            <a:p>
              <a:pPr>
                <a:defRPr/>
              </a:pPr>
              <a:endParaRPr lang="en-US">
                <a:solidFill>
                  <a:prstClr val="black"/>
                </a:solidFill>
                <a:latin typeface="Calibri"/>
              </a:endParaRPr>
            </a:p>
          </p:txBody>
        </p:sp>
        <p:sp>
          <p:nvSpPr>
            <p:cNvPr id="175" name="AutoShape 171"/>
            <p:cNvSpPr>
              <a:spLocks noChangeArrowheads="1"/>
            </p:cNvSpPr>
            <p:nvPr/>
          </p:nvSpPr>
          <p:spPr bwMode="auto">
            <a:xfrm>
              <a:off x="1776" y="1632"/>
              <a:ext cx="912" cy="288"/>
            </a:xfrm>
            <a:prstGeom prst="rightArrow">
              <a:avLst>
                <a:gd name="adj1" fmla="val 50000"/>
                <a:gd name="adj2" fmla="val 79167"/>
              </a:avLst>
            </a:prstGeom>
            <a:solidFill>
              <a:srgbClr val="990000"/>
            </a:solidFill>
            <a:ln w="9525">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176" name="Text Box 172"/>
            <p:cNvSpPr txBox="1">
              <a:spLocks noChangeArrowheads="1"/>
            </p:cNvSpPr>
            <p:nvPr/>
          </p:nvSpPr>
          <p:spPr bwMode="auto">
            <a:xfrm>
              <a:off x="423" y="1658"/>
              <a:ext cx="735" cy="288"/>
            </a:xfrm>
            <a:prstGeom prst="rect">
              <a:avLst/>
            </a:prstGeom>
            <a:noFill/>
            <a:ln w="9525">
              <a:noFill/>
              <a:miter lim="800000"/>
              <a:headEnd/>
              <a:tailEnd/>
            </a:ln>
          </p:spPr>
          <p:txBody>
            <a:bodyPr wrap="none">
              <a:spAutoFit/>
            </a:bodyPr>
            <a:lstStyle/>
            <a:p>
              <a:r>
                <a:rPr lang="en-US" sz="2400" b="1">
                  <a:solidFill>
                    <a:srgbClr val="990000"/>
                  </a:solidFill>
                  <a:latin typeface="Times New Roman" pitchFamily="18" charset="0"/>
                </a:rPr>
                <a:t>Human</a:t>
              </a:r>
            </a:p>
          </p:txBody>
        </p:sp>
      </p:grpSp>
      <p:grpSp>
        <p:nvGrpSpPr>
          <p:cNvPr id="177" name="Group 173"/>
          <p:cNvGrpSpPr>
            <a:grpSpLocks/>
          </p:cNvGrpSpPr>
          <p:nvPr/>
        </p:nvGrpSpPr>
        <p:grpSpPr bwMode="auto">
          <a:xfrm>
            <a:off x="2209800" y="3352800"/>
            <a:ext cx="3581400" cy="1676400"/>
            <a:chOff x="432" y="2544"/>
            <a:chExt cx="2256" cy="1056"/>
          </a:xfrm>
        </p:grpSpPr>
        <p:pic>
          <p:nvPicPr>
            <p:cNvPr id="178" name="Picture 174"/>
            <p:cNvPicPr>
              <a:picLocks noChangeAspect="1" noChangeArrowheads="1"/>
            </p:cNvPicPr>
            <p:nvPr/>
          </p:nvPicPr>
          <p:blipFill>
            <a:blip r:embed="rId4" cstate="print"/>
            <a:srcRect/>
            <a:stretch>
              <a:fillRect/>
            </a:stretch>
          </p:blipFill>
          <p:spPr bwMode="auto">
            <a:xfrm>
              <a:off x="1056" y="2544"/>
              <a:ext cx="877" cy="1056"/>
            </a:xfrm>
            <a:prstGeom prst="rect">
              <a:avLst/>
            </a:prstGeom>
            <a:noFill/>
            <a:ln w="9525">
              <a:noFill/>
              <a:miter lim="800000"/>
              <a:headEnd/>
              <a:tailEnd/>
            </a:ln>
          </p:spPr>
        </p:pic>
        <p:sp>
          <p:nvSpPr>
            <p:cNvPr id="179" name="AutoShape 175"/>
            <p:cNvSpPr>
              <a:spLocks noChangeArrowheads="1"/>
            </p:cNvSpPr>
            <p:nvPr/>
          </p:nvSpPr>
          <p:spPr bwMode="auto">
            <a:xfrm>
              <a:off x="1776" y="2928"/>
              <a:ext cx="912" cy="288"/>
            </a:xfrm>
            <a:prstGeom prst="rightArrow">
              <a:avLst>
                <a:gd name="adj1" fmla="val 50000"/>
                <a:gd name="adj2" fmla="val 79167"/>
              </a:avLst>
            </a:prstGeom>
            <a:solidFill>
              <a:srgbClr val="990000"/>
            </a:solidFill>
            <a:ln w="9525">
              <a:solidFill>
                <a:schemeClr val="tx1"/>
              </a:solidFill>
              <a:miter lim="800000"/>
              <a:headEnd/>
              <a:tailEnd/>
            </a:ln>
          </p:spPr>
          <p:txBody>
            <a:bodyPr wrap="none" anchor="ctr"/>
            <a:lstStyle/>
            <a:p>
              <a:endParaRPr lang="en-US">
                <a:solidFill>
                  <a:srgbClr val="990000"/>
                </a:solidFill>
                <a:latin typeface="Calibri"/>
              </a:endParaRPr>
            </a:p>
          </p:txBody>
        </p:sp>
        <p:sp>
          <p:nvSpPr>
            <p:cNvPr id="180" name="Text Box 176"/>
            <p:cNvSpPr txBox="1">
              <a:spLocks noChangeArrowheads="1"/>
            </p:cNvSpPr>
            <p:nvPr/>
          </p:nvSpPr>
          <p:spPr bwMode="auto">
            <a:xfrm>
              <a:off x="432" y="2880"/>
              <a:ext cx="649" cy="288"/>
            </a:xfrm>
            <a:prstGeom prst="rect">
              <a:avLst/>
            </a:prstGeom>
            <a:noFill/>
            <a:ln w="9525">
              <a:noFill/>
              <a:miter lim="800000"/>
              <a:headEnd/>
              <a:tailEnd/>
            </a:ln>
          </p:spPr>
          <p:txBody>
            <a:bodyPr wrap="none">
              <a:spAutoFit/>
            </a:bodyPr>
            <a:lstStyle/>
            <a:p>
              <a:r>
                <a:rPr lang="en-US" sz="2400" b="1">
                  <a:solidFill>
                    <a:srgbClr val="990000"/>
                  </a:solidFill>
                  <a:latin typeface="Times New Roman" pitchFamily="18" charset="0"/>
                </a:rPr>
                <a:t>Divine</a:t>
              </a:r>
            </a:p>
          </p:txBody>
        </p:sp>
      </p:grpSp>
      <p:grpSp>
        <p:nvGrpSpPr>
          <p:cNvPr id="181" name="Group 177"/>
          <p:cNvGrpSpPr>
            <a:grpSpLocks/>
          </p:cNvGrpSpPr>
          <p:nvPr/>
        </p:nvGrpSpPr>
        <p:grpSpPr bwMode="auto">
          <a:xfrm>
            <a:off x="5715001" y="990600"/>
            <a:ext cx="4532313" cy="4032250"/>
            <a:chOff x="2640" y="1056"/>
            <a:chExt cx="2855" cy="2540"/>
          </a:xfrm>
        </p:grpSpPr>
        <p:sp>
          <p:nvSpPr>
            <p:cNvPr id="182" name="Freeform 178"/>
            <p:cNvSpPr>
              <a:spLocks/>
            </p:cNvSpPr>
            <p:nvPr/>
          </p:nvSpPr>
          <p:spPr bwMode="auto">
            <a:xfrm>
              <a:off x="4446" y="1433"/>
              <a:ext cx="305" cy="226"/>
            </a:xfrm>
            <a:custGeom>
              <a:avLst/>
              <a:gdLst/>
              <a:ahLst/>
              <a:cxnLst>
                <a:cxn ang="0">
                  <a:pos x="38" y="140"/>
                </a:cxn>
                <a:cxn ang="0">
                  <a:pos x="46" y="112"/>
                </a:cxn>
                <a:cxn ang="0">
                  <a:pos x="66" y="76"/>
                </a:cxn>
                <a:cxn ang="0">
                  <a:pos x="94" y="32"/>
                </a:cxn>
                <a:cxn ang="0">
                  <a:pos x="115" y="0"/>
                </a:cxn>
                <a:cxn ang="0">
                  <a:pos x="127" y="2"/>
                </a:cxn>
                <a:cxn ang="0">
                  <a:pos x="131" y="10"/>
                </a:cxn>
                <a:cxn ang="0">
                  <a:pos x="129" y="34"/>
                </a:cxn>
                <a:cxn ang="0">
                  <a:pos x="113" y="74"/>
                </a:cxn>
                <a:cxn ang="0">
                  <a:pos x="181" y="60"/>
                </a:cxn>
                <a:cxn ang="0">
                  <a:pos x="255" y="46"/>
                </a:cxn>
                <a:cxn ang="0">
                  <a:pos x="267" y="50"/>
                </a:cxn>
                <a:cxn ang="0">
                  <a:pos x="269" y="58"/>
                </a:cxn>
                <a:cxn ang="0">
                  <a:pos x="251" y="70"/>
                </a:cxn>
                <a:cxn ang="0">
                  <a:pos x="277" y="64"/>
                </a:cxn>
                <a:cxn ang="0">
                  <a:pos x="299" y="62"/>
                </a:cxn>
                <a:cxn ang="0">
                  <a:pos x="305" y="68"/>
                </a:cxn>
                <a:cxn ang="0">
                  <a:pos x="301" y="80"/>
                </a:cxn>
                <a:cxn ang="0">
                  <a:pos x="273" y="92"/>
                </a:cxn>
                <a:cxn ang="0">
                  <a:pos x="281" y="94"/>
                </a:cxn>
                <a:cxn ang="0">
                  <a:pos x="299" y="100"/>
                </a:cxn>
                <a:cxn ang="0">
                  <a:pos x="295" y="112"/>
                </a:cxn>
                <a:cxn ang="0">
                  <a:pos x="275" y="120"/>
                </a:cxn>
                <a:cxn ang="0">
                  <a:pos x="263" y="122"/>
                </a:cxn>
                <a:cxn ang="0">
                  <a:pos x="277" y="122"/>
                </a:cxn>
                <a:cxn ang="0">
                  <a:pos x="279" y="132"/>
                </a:cxn>
                <a:cxn ang="0">
                  <a:pos x="259" y="142"/>
                </a:cxn>
                <a:cxn ang="0">
                  <a:pos x="199" y="166"/>
                </a:cxn>
                <a:cxn ang="0">
                  <a:pos x="183" y="180"/>
                </a:cxn>
                <a:cxn ang="0">
                  <a:pos x="145" y="200"/>
                </a:cxn>
                <a:cxn ang="0">
                  <a:pos x="76" y="214"/>
                </a:cxn>
                <a:cxn ang="0">
                  <a:pos x="30" y="226"/>
                </a:cxn>
              </a:cxnLst>
              <a:rect l="0" t="0" r="r" b="b"/>
              <a:pathLst>
                <a:path w="305" h="226">
                  <a:moveTo>
                    <a:pt x="0" y="158"/>
                  </a:moveTo>
                  <a:lnTo>
                    <a:pt x="38" y="140"/>
                  </a:lnTo>
                  <a:lnTo>
                    <a:pt x="38" y="130"/>
                  </a:lnTo>
                  <a:lnTo>
                    <a:pt x="46" y="112"/>
                  </a:lnTo>
                  <a:lnTo>
                    <a:pt x="56" y="94"/>
                  </a:lnTo>
                  <a:lnTo>
                    <a:pt x="66" y="76"/>
                  </a:lnTo>
                  <a:lnTo>
                    <a:pt x="82" y="52"/>
                  </a:lnTo>
                  <a:lnTo>
                    <a:pt x="94" y="32"/>
                  </a:lnTo>
                  <a:lnTo>
                    <a:pt x="111" y="4"/>
                  </a:lnTo>
                  <a:lnTo>
                    <a:pt x="115" y="0"/>
                  </a:lnTo>
                  <a:lnTo>
                    <a:pt x="119" y="0"/>
                  </a:lnTo>
                  <a:lnTo>
                    <a:pt x="127" y="2"/>
                  </a:lnTo>
                  <a:lnTo>
                    <a:pt x="129" y="4"/>
                  </a:lnTo>
                  <a:lnTo>
                    <a:pt x="131" y="10"/>
                  </a:lnTo>
                  <a:lnTo>
                    <a:pt x="131" y="20"/>
                  </a:lnTo>
                  <a:lnTo>
                    <a:pt x="129" y="34"/>
                  </a:lnTo>
                  <a:lnTo>
                    <a:pt x="119" y="60"/>
                  </a:lnTo>
                  <a:lnTo>
                    <a:pt x="113" y="74"/>
                  </a:lnTo>
                  <a:lnTo>
                    <a:pt x="145" y="68"/>
                  </a:lnTo>
                  <a:lnTo>
                    <a:pt x="181" y="60"/>
                  </a:lnTo>
                  <a:lnTo>
                    <a:pt x="243" y="46"/>
                  </a:lnTo>
                  <a:lnTo>
                    <a:pt x="255" y="46"/>
                  </a:lnTo>
                  <a:lnTo>
                    <a:pt x="265" y="48"/>
                  </a:lnTo>
                  <a:lnTo>
                    <a:pt x="267" y="50"/>
                  </a:lnTo>
                  <a:lnTo>
                    <a:pt x="269" y="54"/>
                  </a:lnTo>
                  <a:lnTo>
                    <a:pt x="269" y="58"/>
                  </a:lnTo>
                  <a:lnTo>
                    <a:pt x="263" y="64"/>
                  </a:lnTo>
                  <a:lnTo>
                    <a:pt x="251" y="70"/>
                  </a:lnTo>
                  <a:lnTo>
                    <a:pt x="245" y="74"/>
                  </a:lnTo>
                  <a:lnTo>
                    <a:pt x="277" y="64"/>
                  </a:lnTo>
                  <a:lnTo>
                    <a:pt x="289" y="62"/>
                  </a:lnTo>
                  <a:lnTo>
                    <a:pt x="299" y="62"/>
                  </a:lnTo>
                  <a:lnTo>
                    <a:pt x="303" y="64"/>
                  </a:lnTo>
                  <a:lnTo>
                    <a:pt x="305" y="68"/>
                  </a:lnTo>
                  <a:lnTo>
                    <a:pt x="303" y="74"/>
                  </a:lnTo>
                  <a:lnTo>
                    <a:pt x="301" y="80"/>
                  </a:lnTo>
                  <a:lnTo>
                    <a:pt x="291" y="88"/>
                  </a:lnTo>
                  <a:lnTo>
                    <a:pt x="273" y="92"/>
                  </a:lnTo>
                  <a:lnTo>
                    <a:pt x="267" y="94"/>
                  </a:lnTo>
                  <a:lnTo>
                    <a:pt x="281" y="94"/>
                  </a:lnTo>
                  <a:lnTo>
                    <a:pt x="293" y="96"/>
                  </a:lnTo>
                  <a:lnTo>
                    <a:pt x="299" y="100"/>
                  </a:lnTo>
                  <a:lnTo>
                    <a:pt x="299" y="108"/>
                  </a:lnTo>
                  <a:lnTo>
                    <a:pt x="295" y="112"/>
                  </a:lnTo>
                  <a:lnTo>
                    <a:pt x="285" y="116"/>
                  </a:lnTo>
                  <a:lnTo>
                    <a:pt x="275" y="120"/>
                  </a:lnTo>
                  <a:lnTo>
                    <a:pt x="265" y="122"/>
                  </a:lnTo>
                  <a:lnTo>
                    <a:pt x="263" y="122"/>
                  </a:lnTo>
                  <a:lnTo>
                    <a:pt x="271" y="122"/>
                  </a:lnTo>
                  <a:lnTo>
                    <a:pt x="277" y="122"/>
                  </a:lnTo>
                  <a:lnTo>
                    <a:pt x="281" y="126"/>
                  </a:lnTo>
                  <a:lnTo>
                    <a:pt x="279" y="132"/>
                  </a:lnTo>
                  <a:lnTo>
                    <a:pt x="271" y="140"/>
                  </a:lnTo>
                  <a:lnTo>
                    <a:pt x="259" y="142"/>
                  </a:lnTo>
                  <a:lnTo>
                    <a:pt x="223" y="156"/>
                  </a:lnTo>
                  <a:lnTo>
                    <a:pt x="199" y="166"/>
                  </a:lnTo>
                  <a:lnTo>
                    <a:pt x="197" y="168"/>
                  </a:lnTo>
                  <a:lnTo>
                    <a:pt x="183" y="180"/>
                  </a:lnTo>
                  <a:lnTo>
                    <a:pt x="169" y="190"/>
                  </a:lnTo>
                  <a:lnTo>
                    <a:pt x="145" y="200"/>
                  </a:lnTo>
                  <a:lnTo>
                    <a:pt x="117" y="208"/>
                  </a:lnTo>
                  <a:lnTo>
                    <a:pt x="76" y="214"/>
                  </a:lnTo>
                  <a:lnTo>
                    <a:pt x="66" y="214"/>
                  </a:lnTo>
                  <a:lnTo>
                    <a:pt x="30" y="226"/>
                  </a:lnTo>
                  <a:lnTo>
                    <a:pt x="0" y="158"/>
                  </a:lnTo>
                  <a:close/>
                </a:path>
              </a:pathLst>
            </a:custGeom>
            <a:solidFill>
              <a:srgbClr val="660000"/>
            </a:solidFill>
            <a:ln w="9525">
              <a:noFill/>
              <a:round/>
              <a:headEnd/>
              <a:tailEnd/>
            </a:ln>
          </p:spPr>
          <p:txBody>
            <a:bodyPr/>
            <a:lstStyle/>
            <a:p>
              <a:pPr>
                <a:defRPr/>
              </a:pPr>
              <a:endParaRPr lang="en-US">
                <a:solidFill>
                  <a:prstClr val="black"/>
                </a:solidFill>
                <a:latin typeface="Calibri"/>
              </a:endParaRPr>
            </a:p>
          </p:txBody>
        </p:sp>
        <p:sp>
          <p:nvSpPr>
            <p:cNvPr id="183" name="Freeform 179"/>
            <p:cNvSpPr>
              <a:spLocks/>
            </p:cNvSpPr>
            <p:nvPr/>
          </p:nvSpPr>
          <p:spPr bwMode="auto">
            <a:xfrm>
              <a:off x="4446" y="1433"/>
              <a:ext cx="305" cy="226"/>
            </a:xfrm>
            <a:custGeom>
              <a:avLst/>
              <a:gdLst/>
              <a:ahLst/>
              <a:cxnLst>
                <a:cxn ang="0">
                  <a:pos x="38" y="140"/>
                </a:cxn>
                <a:cxn ang="0">
                  <a:pos x="46" y="112"/>
                </a:cxn>
                <a:cxn ang="0">
                  <a:pos x="66" y="76"/>
                </a:cxn>
                <a:cxn ang="0">
                  <a:pos x="94" y="32"/>
                </a:cxn>
                <a:cxn ang="0">
                  <a:pos x="115" y="0"/>
                </a:cxn>
                <a:cxn ang="0">
                  <a:pos x="127" y="2"/>
                </a:cxn>
                <a:cxn ang="0">
                  <a:pos x="131" y="10"/>
                </a:cxn>
                <a:cxn ang="0">
                  <a:pos x="129" y="34"/>
                </a:cxn>
                <a:cxn ang="0">
                  <a:pos x="113" y="74"/>
                </a:cxn>
                <a:cxn ang="0">
                  <a:pos x="181" y="60"/>
                </a:cxn>
                <a:cxn ang="0">
                  <a:pos x="255" y="46"/>
                </a:cxn>
                <a:cxn ang="0">
                  <a:pos x="267" y="50"/>
                </a:cxn>
                <a:cxn ang="0">
                  <a:pos x="269" y="58"/>
                </a:cxn>
                <a:cxn ang="0">
                  <a:pos x="251" y="70"/>
                </a:cxn>
                <a:cxn ang="0">
                  <a:pos x="277" y="64"/>
                </a:cxn>
                <a:cxn ang="0">
                  <a:pos x="299" y="62"/>
                </a:cxn>
                <a:cxn ang="0">
                  <a:pos x="305" y="68"/>
                </a:cxn>
                <a:cxn ang="0">
                  <a:pos x="301" y="80"/>
                </a:cxn>
                <a:cxn ang="0">
                  <a:pos x="273" y="92"/>
                </a:cxn>
                <a:cxn ang="0">
                  <a:pos x="281" y="94"/>
                </a:cxn>
                <a:cxn ang="0">
                  <a:pos x="299" y="100"/>
                </a:cxn>
                <a:cxn ang="0">
                  <a:pos x="295" y="112"/>
                </a:cxn>
                <a:cxn ang="0">
                  <a:pos x="275" y="120"/>
                </a:cxn>
                <a:cxn ang="0">
                  <a:pos x="263" y="122"/>
                </a:cxn>
                <a:cxn ang="0">
                  <a:pos x="277" y="122"/>
                </a:cxn>
                <a:cxn ang="0">
                  <a:pos x="279" y="132"/>
                </a:cxn>
                <a:cxn ang="0">
                  <a:pos x="259" y="142"/>
                </a:cxn>
                <a:cxn ang="0">
                  <a:pos x="199" y="166"/>
                </a:cxn>
                <a:cxn ang="0">
                  <a:pos x="183" y="180"/>
                </a:cxn>
                <a:cxn ang="0">
                  <a:pos x="145" y="200"/>
                </a:cxn>
                <a:cxn ang="0">
                  <a:pos x="76" y="214"/>
                </a:cxn>
                <a:cxn ang="0">
                  <a:pos x="30" y="226"/>
                </a:cxn>
              </a:cxnLst>
              <a:rect l="0" t="0" r="r" b="b"/>
              <a:pathLst>
                <a:path w="305" h="226">
                  <a:moveTo>
                    <a:pt x="0" y="158"/>
                  </a:moveTo>
                  <a:lnTo>
                    <a:pt x="38" y="140"/>
                  </a:lnTo>
                  <a:lnTo>
                    <a:pt x="38" y="130"/>
                  </a:lnTo>
                  <a:lnTo>
                    <a:pt x="46" y="112"/>
                  </a:lnTo>
                  <a:lnTo>
                    <a:pt x="56" y="94"/>
                  </a:lnTo>
                  <a:lnTo>
                    <a:pt x="66" y="76"/>
                  </a:lnTo>
                  <a:lnTo>
                    <a:pt x="82" y="52"/>
                  </a:lnTo>
                  <a:lnTo>
                    <a:pt x="94" y="32"/>
                  </a:lnTo>
                  <a:lnTo>
                    <a:pt x="111" y="4"/>
                  </a:lnTo>
                  <a:lnTo>
                    <a:pt x="115" y="0"/>
                  </a:lnTo>
                  <a:lnTo>
                    <a:pt x="119" y="0"/>
                  </a:lnTo>
                  <a:lnTo>
                    <a:pt x="127" y="2"/>
                  </a:lnTo>
                  <a:lnTo>
                    <a:pt x="129" y="4"/>
                  </a:lnTo>
                  <a:lnTo>
                    <a:pt x="131" y="10"/>
                  </a:lnTo>
                  <a:lnTo>
                    <a:pt x="131" y="20"/>
                  </a:lnTo>
                  <a:lnTo>
                    <a:pt x="129" y="34"/>
                  </a:lnTo>
                  <a:lnTo>
                    <a:pt x="119" y="60"/>
                  </a:lnTo>
                  <a:lnTo>
                    <a:pt x="113" y="74"/>
                  </a:lnTo>
                  <a:lnTo>
                    <a:pt x="145" y="68"/>
                  </a:lnTo>
                  <a:lnTo>
                    <a:pt x="181" y="60"/>
                  </a:lnTo>
                  <a:lnTo>
                    <a:pt x="243" y="46"/>
                  </a:lnTo>
                  <a:lnTo>
                    <a:pt x="255" y="46"/>
                  </a:lnTo>
                  <a:lnTo>
                    <a:pt x="265" y="48"/>
                  </a:lnTo>
                  <a:lnTo>
                    <a:pt x="267" y="50"/>
                  </a:lnTo>
                  <a:lnTo>
                    <a:pt x="269" y="54"/>
                  </a:lnTo>
                  <a:lnTo>
                    <a:pt x="269" y="58"/>
                  </a:lnTo>
                  <a:lnTo>
                    <a:pt x="263" y="64"/>
                  </a:lnTo>
                  <a:lnTo>
                    <a:pt x="251" y="70"/>
                  </a:lnTo>
                  <a:lnTo>
                    <a:pt x="245" y="74"/>
                  </a:lnTo>
                  <a:lnTo>
                    <a:pt x="277" y="64"/>
                  </a:lnTo>
                  <a:lnTo>
                    <a:pt x="289" y="62"/>
                  </a:lnTo>
                  <a:lnTo>
                    <a:pt x="299" y="62"/>
                  </a:lnTo>
                  <a:lnTo>
                    <a:pt x="303" y="64"/>
                  </a:lnTo>
                  <a:lnTo>
                    <a:pt x="305" y="68"/>
                  </a:lnTo>
                  <a:lnTo>
                    <a:pt x="303" y="74"/>
                  </a:lnTo>
                  <a:lnTo>
                    <a:pt x="301" y="80"/>
                  </a:lnTo>
                  <a:lnTo>
                    <a:pt x="291" y="88"/>
                  </a:lnTo>
                  <a:lnTo>
                    <a:pt x="273" y="92"/>
                  </a:lnTo>
                  <a:lnTo>
                    <a:pt x="267" y="94"/>
                  </a:lnTo>
                  <a:lnTo>
                    <a:pt x="281" y="94"/>
                  </a:lnTo>
                  <a:lnTo>
                    <a:pt x="293" y="96"/>
                  </a:lnTo>
                  <a:lnTo>
                    <a:pt x="299" y="100"/>
                  </a:lnTo>
                  <a:lnTo>
                    <a:pt x="299" y="108"/>
                  </a:lnTo>
                  <a:lnTo>
                    <a:pt x="295" y="112"/>
                  </a:lnTo>
                  <a:lnTo>
                    <a:pt x="285" y="116"/>
                  </a:lnTo>
                  <a:lnTo>
                    <a:pt x="275" y="120"/>
                  </a:lnTo>
                  <a:lnTo>
                    <a:pt x="265" y="122"/>
                  </a:lnTo>
                  <a:lnTo>
                    <a:pt x="263" y="122"/>
                  </a:lnTo>
                  <a:lnTo>
                    <a:pt x="271" y="122"/>
                  </a:lnTo>
                  <a:lnTo>
                    <a:pt x="277" y="122"/>
                  </a:lnTo>
                  <a:lnTo>
                    <a:pt x="281" y="126"/>
                  </a:lnTo>
                  <a:lnTo>
                    <a:pt x="279" y="132"/>
                  </a:lnTo>
                  <a:lnTo>
                    <a:pt x="271" y="140"/>
                  </a:lnTo>
                  <a:lnTo>
                    <a:pt x="259" y="142"/>
                  </a:lnTo>
                  <a:lnTo>
                    <a:pt x="223" y="156"/>
                  </a:lnTo>
                  <a:lnTo>
                    <a:pt x="199" y="166"/>
                  </a:lnTo>
                  <a:lnTo>
                    <a:pt x="197" y="168"/>
                  </a:lnTo>
                  <a:lnTo>
                    <a:pt x="183" y="180"/>
                  </a:lnTo>
                  <a:lnTo>
                    <a:pt x="169" y="190"/>
                  </a:lnTo>
                  <a:lnTo>
                    <a:pt x="145" y="200"/>
                  </a:lnTo>
                  <a:lnTo>
                    <a:pt x="117" y="208"/>
                  </a:lnTo>
                  <a:lnTo>
                    <a:pt x="76" y="214"/>
                  </a:lnTo>
                  <a:lnTo>
                    <a:pt x="66" y="214"/>
                  </a:lnTo>
                  <a:lnTo>
                    <a:pt x="30" y="226"/>
                  </a:lnTo>
                  <a:lnTo>
                    <a:pt x="0" y="158"/>
                  </a:lnTo>
                  <a:close/>
                </a:path>
              </a:pathLst>
            </a:custGeom>
            <a:noFill/>
            <a:ln w="3175">
              <a:solidFill>
                <a:srgbClr val="660000"/>
              </a:solidFill>
              <a:prstDash val="solid"/>
              <a:round/>
              <a:headEnd/>
              <a:tailEnd/>
            </a:ln>
          </p:spPr>
          <p:txBody>
            <a:bodyPr/>
            <a:lstStyle/>
            <a:p>
              <a:pPr>
                <a:defRPr/>
              </a:pPr>
              <a:endParaRPr lang="en-US">
                <a:solidFill>
                  <a:prstClr val="black"/>
                </a:solidFill>
                <a:latin typeface="Calibri"/>
              </a:endParaRPr>
            </a:p>
          </p:txBody>
        </p:sp>
        <p:sp>
          <p:nvSpPr>
            <p:cNvPr id="184" name="Freeform 180"/>
            <p:cNvSpPr>
              <a:spLocks/>
            </p:cNvSpPr>
            <p:nvPr/>
          </p:nvSpPr>
          <p:spPr bwMode="auto">
            <a:xfrm>
              <a:off x="4468" y="1437"/>
              <a:ext cx="277" cy="212"/>
            </a:xfrm>
            <a:custGeom>
              <a:avLst/>
              <a:gdLst/>
              <a:ahLst/>
              <a:cxnLst>
                <a:cxn ang="0">
                  <a:pos x="97" y="50"/>
                </a:cxn>
                <a:cxn ang="0">
                  <a:pos x="81" y="72"/>
                </a:cxn>
                <a:cxn ang="0">
                  <a:pos x="91" y="94"/>
                </a:cxn>
                <a:cxn ang="0">
                  <a:pos x="75" y="138"/>
                </a:cxn>
                <a:cxn ang="0">
                  <a:pos x="91" y="110"/>
                </a:cxn>
                <a:cxn ang="0">
                  <a:pos x="93" y="80"/>
                </a:cxn>
                <a:cxn ang="0">
                  <a:pos x="123" y="66"/>
                </a:cxn>
                <a:cxn ang="0">
                  <a:pos x="151" y="60"/>
                </a:cxn>
                <a:cxn ang="0">
                  <a:pos x="229" y="44"/>
                </a:cxn>
                <a:cxn ang="0">
                  <a:pos x="243" y="48"/>
                </a:cxn>
                <a:cxn ang="0">
                  <a:pos x="211" y="72"/>
                </a:cxn>
                <a:cxn ang="0">
                  <a:pos x="165" y="82"/>
                </a:cxn>
                <a:cxn ang="0">
                  <a:pos x="155" y="82"/>
                </a:cxn>
                <a:cxn ang="0">
                  <a:pos x="175" y="88"/>
                </a:cxn>
                <a:cxn ang="0">
                  <a:pos x="257" y="64"/>
                </a:cxn>
                <a:cxn ang="0">
                  <a:pos x="275" y="64"/>
                </a:cxn>
                <a:cxn ang="0">
                  <a:pos x="265" y="80"/>
                </a:cxn>
                <a:cxn ang="0">
                  <a:pos x="185" y="104"/>
                </a:cxn>
                <a:cxn ang="0">
                  <a:pos x="175" y="100"/>
                </a:cxn>
                <a:cxn ang="0">
                  <a:pos x="181" y="118"/>
                </a:cxn>
                <a:cxn ang="0">
                  <a:pos x="255" y="94"/>
                </a:cxn>
                <a:cxn ang="0">
                  <a:pos x="271" y="102"/>
                </a:cxn>
                <a:cxn ang="0">
                  <a:pos x="185" y="130"/>
                </a:cxn>
                <a:cxn ang="0">
                  <a:pos x="185" y="138"/>
                </a:cxn>
                <a:cxn ang="0">
                  <a:pos x="245" y="120"/>
                </a:cxn>
                <a:cxn ang="0">
                  <a:pos x="255" y="128"/>
                </a:cxn>
                <a:cxn ang="0">
                  <a:pos x="201" y="148"/>
                </a:cxn>
                <a:cxn ang="0">
                  <a:pos x="177" y="150"/>
                </a:cxn>
                <a:cxn ang="0">
                  <a:pos x="143" y="182"/>
                </a:cxn>
                <a:cxn ang="0">
                  <a:pos x="89" y="198"/>
                </a:cxn>
                <a:cxn ang="0">
                  <a:pos x="52" y="180"/>
                </a:cxn>
                <a:cxn ang="0">
                  <a:pos x="44" y="172"/>
                </a:cxn>
                <a:cxn ang="0">
                  <a:pos x="44" y="204"/>
                </a:cxn>
                <a:cxn ang="0">
                  <a:pos x="20" y="212"/>
                </a:cxn>
                <a:cxn ang="0">
                  <a:pos x="12" y="196"/>
                </a:cxn>
                <a:cxn ang="0">
                  <a:pos x="30" y="186"/>
                </a:cxn>
                <a:cxn ang="0">
                  <a:pos x="14" y="184"/>
                </a:cxn>
                <a:cxn ang="0">
                  <a:pos x="8" y="170"/>
                </a:cxn>
                <a:cxn ang="0">
                  <a:pos x="30" y="142"/>
                </a:cxn>
                <a:cxn ang="0">
                  <a:pos x="24" y="122"/>
                </a:cxn>
                <a:cxn ang="0">
                  <a:pos x="46" y="76"/>
                </a:cxn>
                <a:cxn ang="0">
                  <a:pos x="93" y="2"/>
                </a:cxn>
                <a:cxn ang="0">
                  <a:pos x="105" y="18"/>
                </a:cxn>
              </a:cxnLst>
              <a:rect l="0" t="0" r="r" b="b"/>
              <a:pathLst>
                <a:path w="277" h="212">
                  <a:moveTo>
                    <a:pt x="95" y="44"/>
                  </a:moveTo>
                  <a:lnTo>
                    <a:pt x="97" y="44"/>
                  </a:lnTo>
                  <a:lnTo>
                    <a:pt x="97" y="50"/>
                  </a:lnTo>
                  <a:lnTo>
                    <a:pt x="87" y="66"/>
                  </a:lnTo>
                  <a:lnTo>
                    <a:pt x="79" y="70"/>
                  </a:lnTo>
                  <a:lnTo>
                    <a:pt x="81" y="72"/>
                  </a:lnTo>
                  <a:lnTo>
                    <a:pt x="85" y="78"/>
                  </a:lnTo>
                  <a:lnTo>
                    <a:pt x="89" y="86"/>
                  </a:lnTo>
                  <a:lnTo>
                    <a:pt x="91" y="94"/>
                  </a:lnTo>
                  <a:lnTo>
                    <a:pt x="87" y="106"/>
                  </a:lnTo>
                  <a:lnTo>
                    <a:pt x="79" y="130"/>
                  </a:lnTo>
                  <a:lnTo>
                    <a:pt x="75" y="138"/>
                  </a:lnTo>
                  <a:lnTo>
                    <a:pt x="70" y="144"/>
                  </a:lnTo>
                  <a:lnTo>
                    <a:pt x="81" y="128"/>
                  </a:lnTo>
                  <a:lnTo>
                    <a:pt x="91" y="110"/>
                  </a:lnTo>
                  <a:lnTo>
                    <a:pt x="95" y="102"/>
                  </a:lnTo>
                  <a:lnTo>
                    <a:pt x="97" y="96"/>
                  </a:lnTo>
                  <a:lnTo>
                    <a:pt x="93" y="80"/>
                  </a:lnTo>
                  <a:lnTo>
                    <a:pt x="95" y="76"/>
                  </a:lnTo>
                  <a:lnTo>
                    <a:pt x="111" y="70"/>
                  </a:lnTo>
                  <a:lnTo>
                    <a:pt x="123" y="66"/>
                  </a:lnTo>
                  <a:lnTo>
                    <a:pt x="129" y="66"/>
                  </a:lnTo>
                  <a:lnTo>
                    <a:pt x="133" y="68"/>
                  </a:lnTo>
                  <a:lnTo>
                    <a:pt x="151" y="60"/>
                  </a:lnTo>
                  <a:lnTo>
                    <a:pt x="171" y="56"/>
                  </a:lnTo>
                  <a:lnTo>
                    <a:pt x="205" y="48"/>
                  </a:lnTo>
                  <a:lnTo>
                    <a:pt x="229" y="44"/>
                  </a:lnTo>
                  <a:lnTo>
                    <a:pt x="237" y="44"/>
                  </a:lnTo>
                  <a:lnTo>
                    <a:pt x="241" y="46"/>
                  </a:lnTo>
                  <a:lnTo>
                    <a:pt x="243" y="48"/>
                  </a:lnTo>
                  <a:lnTo>
                    <a:pt x="241" y="54"/>
                  </a:lnTo>
                  <a:lnTo>
                    <a:pt x="233" y="60"/>
                  </a:lnTo>
                  <a:lnTo>
                    <a:pt x="211" y="72"/>
                  </a:lnTo>
                  <a:lnTo>
                    <a:pt x="199" y="74"/>
                  </a:lnTo>
                  <a:lnTo>
                    <a:pt x="177" y="80"/>
                  </a:lnTo>
                  <a:lnTo>
                    <a:pt x="165" y="82"/>
                  </a:lnTo>
                  <a:lnTo>
                    <a:pt x="159" y="78"/>
                  </a:lnTo>
                  <a:lnTo>
                    <a:pt x="157" y="80"/>
                  </a:lnTo>
                  <a:lnTo>
                    <a:pt x="155" y="82"/>
                  </a:lnTo>
                  <a:lnTo>
                    <a:pt x="157" y="84"/>
                  </a:lnTo>
                  <a:lnTo>
                    <a:pt x="165" y="94"/>
                  </a:lnTo>
                  <a:lnTo>
                    <a:pt x="175" y="88"/>
                  </a:lnTo>
                  <a:lnTo>
                    <a:pt x="197" y="80"/>
                  </a:lnTo>
                  <a:lnTo>
                    <a:pt x="221" y="74"/>
                  </a:lnTo>
                  <a:lnTo>
                    <a:pt x="257" y="64"/>
                  </a:lnTo>
                  <a:lnTo>
                    <a:pt x="265" y="62"/>
                  </a:lnTo>
                  <a:lnTo>
                    <a:pt x="273" y="62"/>
                  </a:lnTo>
                  <a:lnTo>
                    <a:pt x="275" y="64"/>
                  </a:lnTo>
                  <a:lnTo>
                    <a:pt x="277" y="70"/>
                  </a:lnTo>
                  <a:lnTo>
                    <a:pt x="275" y="76"/>
                  </a:lnTo>
                  <a:lnTo>
                    <a:pt x="265" y="80"/>
                  </a:lnTo>
                  <a:lnTo>
                    <a:pt x="235" y="92"/>
                  </a:lnTo>
                  <a:lnTo>
                    <a:pt x="189" y="104"/>
                  </a:lnTo>
                  <a:lnTo>
                    <a:pt x="185" y="104"/>
                  </a:lnTo>
                  <a:lnTo>
                    <a:pt x="179" y="102"/>
                  </a:lnTo>
                  <a:lnTo>
                    <a:pt x="177" y="100"/>
                  </a:lnTo>
                  <a:lnTo>
                    <a:pt x="175" y="100"/>
                  </a:lnTo>
                  <a:lnTo>
                    <a:pt x="173" y="100"/>
                  </a:lnTo>
                  <a:lnTo>
                    <a:pt x="173" y="102"/>
                  </a:lnTo>
                  <a:lnTo>
                    <a:pt x="181" y="118"/>
                  </a:lnTo>
                  <a:lnTo>
                    <a:pt x="187" y="110"/>
                  </a:lnTo>
                  <a:lnTo>
                    <a:pt x="237" y="96"/>
                  </a:lnTo>
                  <a:lnTo>
                    <a:pt x="255" y="94"/>
                  </a:lnTo>
                  <a:lnTo>
                    <a:pt x="265" y="94"/>
                  </a:lnTo>
                  <a:lnTo>
                    <a:pt x="271" y="98"/>
                  </a:lnTo>
                  <a:lnTo>
                    <a:pt x="271" y="102"/>
                  </a:lnTo>
                  <a:lnTo>
                    <a:pt x="263" y="108"/>
                  </a:lnTo>
                  <a:lnTo>
                    <a:pt x="251" y="112"/>
                  </a:lnTo>
                  <a:lnTo>
                    <a:pt x="185" y="130"/>
                  </a:lnTo>
                  <a:lnTo>
                    <a:pt x="179" y="124"/>
                  </a:lnTo>
                  <a:lnTo>
                    <a:pt x="181" y="140"/>
                  </a:lnTo>
                  <a:lnTo>
                    <a:pt x="185" y="138"/>
                  </a:lnTo>
                  <a:lnTo>
                    <a:pt x="189" y="134"/>
                  </a:lnTo>
                  <a:lnTo>
                    <a:pt x="241" y="122"/>
                  </a:lnTo>
                  <a:lnTo>
                    <a:pt x="245" y="120"/>
                  </a:lnTo>
                  <a:lnTo>
                    <a:pt x="249" y="122"/>
                  </a:lnTo>
                  <a:lnTo>
                    <a:pt x="253" y="124"/>
                  </a:lnTo>
                  <a:lnTo>
                    <a:pt x="255" y="128"/>
                  </a:lnTo>
                  <a:lnTo>
                    <a:pt x="251" y="130"/>
                  </a:lnTo>
                  <a:lnTo>
                    <a:pt x="245" y="132"/>
                  </a:lnTo>
                  <a:lnTo>
                    <a:pt x="201" y="148"/>
                  </a:lnTo>
                  <a:lnTo>
                    <a:pt x="187" y="152"/>
                  </a:lnTo>
                  <a:lnTo>
                    <a:pt x="177" y="146"/>
                  </a:lnTo>
                  <a:lnTo>
                    <a:pt x="177" y="150"/>
                  </a:lnTo>
                  <a:lnTo>
                    <a:pt x="173" y="160"/>
                  </a:lnTo>
                  <a:lnTo>
                    <a:pt x="155" y="174"/>
                  </a:lnTo>
                  <a:lnTo>
                    <a:pt x="143" y="182"/>
                  </a:lnTo>
                  <a:lnTo>
                    <a:pt x="127" y="188"/>
                  </a:lnTo>
                  <a:lnTo>
                    <a:pt x="99" y="196"/>
                  </a:lnTo>
                  <a:lnTo>
                    <a:pt x="89" y="198"/>
                  </a:lnTo>
                  <a:lnTo>
                    <a:pt x="77" y="196"/>
                  </a:lnTo>
                  <a:lnTo>
                    <a:pt x="60" y="186"/>
                  </a:lnTo>
                  <a:lnTo>
                    <a:pt x="52" y="180"/>
                  </a:lnTo>
                  <a:lnTo>
                    <a:pt x="48" y="172"/>
                  </a:lnTo>
                  <a:lnTo>
                    <a:pt x="46" y="170"/>
                  </a:lnTo>
                  <a:lnTo>
                    <a:pt x="44" y="172"/>
                  </a:lnTo>
                  <a:lnTo>
                    <a:pt x="46" y="182"/>
                  </a:lnTo>
                  <a:lnTo>
                    <a:pt x="48" y="202"/>
                  </a:lnTo>
                  <a:lnTo>
                    <a:pt x="44" y="204"/>
                  </a:lnTo>
                  <a:lnTo>
                    <a:pt x="32" y="210"/>
                  </a:lnTo>
                  <a:lnTo>
                    <a:pt x="26" y="212"/>
                  </a:lnTo>
                  <a:lnTo>
                    <a:pt x="20" y="212"/>
                  </a:lnTo>
                  <a:lnTo>
                    <a:pt x="10" y="206"/>
                  </a:lnTo>
                  <a:lnTo>
                    <a:pt x="8" y="198"/>
                  </a:lnTo>
                  <a:lnTo>
                    <a:pt x="12" y="196"/>
                  </a:lnTo>
                  <a:lnTo>
                    <a:pt x="22" y="194"/>
                  </a:lnTo>
                  <a:lnTo>
                    <a:pt x="28" y="190"/>
                  </a:lnTo>
                  <a:lnTo>
                    <a:pt x="30" y="186"/>
                  </a:lnTo>
                  <a:lnTo>
                    <a:pt x="30" y="184"/>
                  </a:lnTo>
                  <a:lnTo>
                    <a:pt x="30" y="184"/>
                  </a:lnTo>
                  <a:lnTo>
                    <a:pt x="14" y="184"/>
                  </a:lnTo>
                  <a:lnTo>
                    <a:pt x="18" y="174"/>
                  </a:lnTo>
                  <a:lnTo>
                    <a:pt x="12" y="172"/>
                  </a:lnTo>
                  <a:lnTo>
                    <a:pt x="8" y="170"/>
                  </a:lnTo>
                  <a:lnTo>
                    <a:pt x="4" y="162"/>
                  </a:lnTo>
                  <a:lnTo>
                    <a:pt x="0" y="152"/>
                  </a:lnTo>
                  <a:lnTo>
                    <a:pt x="30" y="142"/>
                  </a:lnTo>
                  <a:lnTo>
                    <a:pt x="28" y="140"/>
                  </a:lnTo>
                  <a:lnTo>
                    <a:pt x="26" y="134"/>
                  </a:lnTo>
                  <a:lnTo>
                    <a:pt x="24" y="122"/>
                  </a:lnTo>
                  <a:lnTo>
                    <a:pt x="26" y="112"/>
                  </a:lnTo>
                  <a:lnTo>
                    <a:pt x="30" y="102"/>
                  </a:lnTo>
                  <a:lnTo>
                    <a:pt x="46" y="76"/>
                  </a:lnTo>
                  <a:lnTo>
                    <a:pt x="58" y="62"/>
                  </a:lnTo>
                  <a:lnTo>
                    <a:pt x="89" y="8"/>
                  </a:lnTo>
                  <a:lnTo>
                    <a:pt x="93" y="2"/>
                  </a:lnTo>
                  <a:lnTo>
                    <a:pt x="99" y="0"/>
                  </a:lnTo>
                  <a:lnTo>
                    <a:pt x="105" y="6"/>
                  </a:lnTo>
                  <a:lnTo>
                    <a:pt x="105" y="18"/>
                  </a:lnTo>
                  <a:lnTo>
                    <a:pt x="99" y="40"/>
                  </a:lnTo>
                  <a:lnTo>
                    <a:pt x="95" y="44"/>
                  </a:lnTo>
                  <a:close/>
                </a:path>
              </a:pathLst>
            </a:custGeom>
            <a:solidFill>
              <a:srgbClr val="E5CCA5"/>
            </a:solidFill>
            <a:ln w="9525">
              <a:noFill/>
              <a:round/>
              <a:headEnd/>
              <a:tailEnd/>
            </a:ln>
          </p:spPr>
          <p:txBody>
            <a:bodyPr/>
            <a:lstStyle/>
            <a:p>
              <a:pPr>
                <a:defRPr/>
              </a:pPr>
              <a:endParaRPr lang="en-US">
                <a:solidFill>
                  <a:prstClr val="black"/>
                </a:solidFill>
                <a:latin typeface="Calibri"/>
              </a:endParaRPr>
            </a:p>
          </p:txBody>
        </p:sp>
        <p:sp>
          <p:nvSpPr>
            <p:cNvPr id="185" name="Freeform 181"/>
            <p:cNvSpPr>
              <a:spLocks/>
            </p:cNvSpPr>
            <p:nvPr/>
          </p:nvSpPr>
          <p:spPr bwMode="auto">
            <a:xfrm>
              <a:off x="4468" y="1437"/>
              <a:ext cx="277" cy="212"/>
            </a:xfrm>
            <a:custGeom>
              <a:avLst/>
              <a:gdLst/>
              <a:ahLst/>
              <a:cxnLst>
                <a:cxn ang="0">
                  <a:pos x="97" y="50"/>
                </a:cxn>
                <a:cxn ang="0">
                  <a:pos x="81" y="72"/>
                </a:cxn>
                <a:cxn ang="0">
                  <a:pos x="91" y="94"/>
                </a:cxn>
                <a:cxn ang="0">
                  <a:pos x="75" y="138"/>
                </a:cxn>
                <a:cxn ang="0">
                  <a:pos x="91" y="110"/>
                </a:cxn>
                <a:cxn ang="0">
                  <a:pos x="93" y="80"/>
                </a:cxn>
                <a:cxn ang="0">
                  <a:pos x="123" y="66"/>
                </a:cxn>
                <a:cxn ang="0">
                  <a:pos x="151" y="60"/>
                </a:cxn>
                <a:cxn ang="0">
                  <a:pos x="229" y="44"/>
                </a:cxn>
                <a:cxn ang="0">
                  <a:pos x="243" y="48"/>
                </a:cxn>
                <a:cxn ang="0">
                  <a:pos x="211" y="72"/>
                </a:cxn>
                <a:cxn ang="0">
                  <a:pos x="165" y="82"/>
                </a:cxn>
                <a:cxn ang="0">
                  <a:pos x="155" y="82"/>
                </a:cxn>
                <a:cxn ang="0">
                  <a:pos x="175" y="88"/>
                </a:cxn>
                <a:cxn ang="0">
                  <a:pos x="257" y="64"/>
                </a:cxn>
                <a:cxn ang="0">
                  <a:pos x="275" y="64"/>
                </a:cxn>
                <a:cxn ang="0">
                  <a:pos x="265" y="80"/>
                </a:cxn>
                <a:cxn ang="0">
                  <a:pos x="185" y="104"/>
                </a:cxn>
                <a:cxn ang="0">
                  <a:pos x="175" y="100"/>
                </a:cxn>
                <a:cxn ang="0">
                  <a:pos x="181" y="118"/>
                </a:cxn>
                <a:cxn ang="0">
                  <a:pos x="255" y="94"/>
                </a:cxn>
                <a:cxn ang="0">
                  <a:pos x="271" y="102"/>
                </a:cxn>
                <a:cxn ang="0">
                  <a:pos x="185" y="130"/>
                </a:cxn>
                <a:cxn ang="0">
                  <a:pos x="185" y="138"/>
                </a:cxn>
                <a:cxn ang="0">
                  <a:pos x="245" y="120"/>
                </a:cxn>
                <a:cxn ang="0">
                  <a:pos x="255" y="128"/>
                </a:cxn>
                <a:cxn ang="0">
                  <a:pos x="201" y="148"/>
                </a:cxn>
                <a:cxn ang="0">
                  <a:pos x="177" y="150"/>
                </a:cxn>
                <a:cxn ang="0">
                  <a:pos x="143" y="182"/>
                </a:cxn>
                <a:cxn ang="0">
                  <a:pos x="89" y="198"/>
                </a:cxn>
                <a:cxn ang="0">
                  <a:pos x="52" y="180"/>
                </a:cxn>
                <a:cxn ang="0">
                  <a:pos x="44" y="172"/>
                </a:cxn>
                <a:cxn ang="0">
                  <a:pos x="44" y="204"/>
                </a:cxn>
                <a:cxn ang="0">
                  <a:pos x="20" y="212"/>
                </a:cxn>
                <a:cxn ang="0">
                  <a:pos x="12" y="196"/>
                </a:cxn>
                <a:cxn ang="0">
                  <a:pos x="30" y="186"/>
                </a:cxn>
                <a:cxn ang="0">
                  <a:pos x="14" y="184"/>
                </a:cxn>
                <a:cxn ang="0">
                  <a:pos x="8" y="170"/>
                </a:cxn>
                <a:cxn ang="0">
                  <a:pos x="30" y="142"/>
                </a:cxn>
                <a:cxn ang="0">
                  <a:pos x="24" y="122"/>
                </a:cxn>
                <a:cxn ang="0">
                  <a:pos x="46" y="76"/>
                </a:cxn>
                <a:cxn ang="0">
                  <a:pos x="93" y="2"/>
                </a:cxn>
                <a:cxn ang="0">
                  <a:pos x="105" y="18"/>
                </a:cxn>
              </a:cxnLst>
              <a:rect l="0" t="0" r="r" b="b"/>
              <a:pathLst>
                <a:path w="277" h="212">
                  <a:moveTo>
                    <a:pt x="95" y="44"/>
                  </a:moveTo>
                  <a:lnTo>
                    <a:pt x="97" y="44"/>
                  </a:lnTo>
                  <a:lnTo>
                    <a:pt x="97" y="50"/>
                  </a:lnTo>
                  <a:lnTo>
                    <a:pt x="87" y="66"/>
                  </a:lnTo>
                  <a:lnTo>
                    <a:pt x="79" y="70"/>
                  </a:lnTo>
                  <a:lnTo>
                    <a:pt x="81" y="72"/>
                  </a:lnTo>
                  <a:lnTo>
                    <a:pt x="85" y="78"/>
                  </a:lnTo>
                  <a:lnTo>
                    <a:pt x="89" y="86"/>
                  </a:lnTo>
                  <a:lnTo>
                    <a:pt x="91" y="94"/>
                  </a:lnTo>
                  <a:lnTo>
                    <a:pt x="87" y="106"/>
                  </a:lnTo>
                  <a:lnTo>
                    <a:pt x="79" y="130"/>
                  </a:lnTo>
                  <a:lnTo>
                    <a:pt x="75" y="138"/>
                  </a:lnTo>
                  <a:lnTo>
                    <a:pt x="70" y="144"/>
                  </a:lnTo>
                  <a:lnTo>
                    <a:pt x="81" y="128"/>
                  </a:lnTo>
                  <a:lnTo>
                    <a:pt x="91" y="110"/>
                  </a:lnTo>
                  <a:lnTo>
                    <a:pt x="95" y="102"/>
                  </a:lnTo>
                  <a:lnTo>
                    <a:pt x="97" y="96"/>
                  </a:lnTo>
                  <a:lnTo>
                    <a:pt x="93" y="80"/>
                  </a:lnTo>
                  <a:lnTo>
                    <a:pt x="95" y="76"/>
                  </a:lnTo>
                  <a:lnTo>
                    <a:pt x="111" y="70"/>
                  </a:lnTo>
                  <a:lnTo>
                    <a:pt x="123" y="66"/>
                  </a:lnTo>
                  <a:lnTo>
                    <a:pt x="129" y="66"/>
                  </a:lnTo>
                  <a:lnTo>
                    <a:pt x="133" y="68"/>
                  </a:lnTo>
                  <a:lnTo>
                    <a:pt x="151" y="60"/>
                  </a:lnTo>
                  <a:lnTo>
                    <a:pt x="171" y="56"/>
                  </a:lnTo>
                  <a:lnTo>
                    <a:pt x="205" y="48"/>
                  </a:lnTo>
                  <a:lnTo>
                    <a:pt x="229" y="44"/>
                  </a:lnTo>
                  <a:lnTo>
                    <a:pt x="237" y="44"/>
                  </a:lnTo>
                  <a:lnTo>
                    <a:pt x="241" y="46"/>
                  </a:lnTo>
                  <a:lnTo>
                    <a:pt x="243" y="48"/>
                  </a:lnTo>
                  <a:lnTo>
                    <a:pt x="241" y="54"/>
                  </a:lnTo>
                  <a:lnTo>
                    <a:pt x="233" y="60"/>
                  </a:lnTo>
                  <a:lnTo>
                    <a:pt x="211" y="72"/>
                  </a:lnTo>
                  <a:lnTo>
                    <a:pt x="199" y="74"/>
                  </a:lnTo>
                  <a:lnTo>
                    <a:pt x="177" y="80"/>
                  </a:lnTo>
                  <a:lnTo>
                    <a:pt x="165" y="82"/>
                  </a:lnTo>
                  <a:lnTo>
                    <a:pt x="159" y="78"/>
                  </a:lnTo>
                  <a:lnTo>
                    <a:pt x="157" y="80"/>
                  </a:lnTo>
                  <a:lnTo>
                    <a:pt x="155" y="82"/>
                  </a:lnTo>
                  <a:lnTo>
                    <a:pt x="157" y="84"/>
                  </a:lnTo>
                  <a:lnTo>
                    <a:pt x="165" y="94"/>
                  </a:lnTo>
                  <a:lnTo>
                    <a:pt x="175" y="88"/>
                  </a:lnTo>
                  <a:lnTo>
                    <a:pt x="197" y="80"/>
                  </a:lnTo>
                  <a:lnTo>
                    <a:pt x="221" y="74"/>
                  </a:lnTo>
                  <a:lnTo>
                    <a:pt x="257" y="64"/>
                  </a:lnTo>
                  <a:lnTo>
                    <a:pt x="265" y="62"/>
                  </a:lnTo>
                  <a:lnTo>
                    <a:pt x="273" y="62"/>
                  </a:lnTo>
                  <a:lnTo>
                    <a:pt x="275" y="64"/>
                  </a:lnTo>
                  <a:lnTo>
                    <a:pt x="277" y="70"/>
                  </a:lnTo>
                  <a:lnTo>
                    <a:pt x="275" y="76"/>
                  </a:lnTo>
                  <a:lnTo>
                    <a:pt x="265" y="80"/>
                  </a:lnTo>
                  <a:lnTo>
                    <a:pt x="235" y="92"/>
                  </a:lnTo>
                  <a:lnTo>
                    <a:pt x="189" y="104"/>
                  </a:lnTo>
                  <a:lnTo>
                    <a:pt x="185" y="104"/>
                  </a:lnTo>
                  <a:lnTo>
                    <a:pt x="179" y="102"/>
                  </a:lnTo>
                  <a:lnTo>
                    <a:pt x="177" y="100"/>
                  </a:lnTo>
                  <a:lnTo>
                    <a:pt x="175" y="100"/>
                  </a:lnTo>
                  <a:lnTo>
                    <a:pt x="173" y="100"/>
                  </a:lnTo>
                  <a:lnTo>
                    <a:pt x="173" y="102"/>
                  </a:lnTo>
                  <a:lnTo>
                    <a:pt x="181" y="118"/>
                  </a:lnTo>
                  <a:lnTo>
                    <a:pt x="187" y="110"/>
                  </a:lnTo>
                  <a:lnTo>
                    <a:pt x="237" y="96"/>
                  </a:lnTo>
                  <a:lnTo>
                    <a:pt x="255" y="94"/>
                  </a:lnTo>
                  <a:lnTo>
                    <a:pt x="265" y="94"/>
                  </a:lnTo>
                  <a:lnTo>
                    <a:pt x="271" y="98"/>
                  </a:lnTo>
                  <a:lnTo>
                    <a:pt x="271" y="102"/>
                  </a:lnTo>
                  <a:lnTo>
                    <a:pt x="263" y="108"/>
                  </a:lnTo>
                  <a:lnTo>
                    <a:pt x="251" y="112"/>
                  </a:lnTo>
                  <a:lnTo>
                    <a:pt x="185" y="130"/>
                  </a:lnTo>
                  <a:lnTo>
                    <a:pt x="179" y="124"/>
                  </a:lnTo>
                  <a:lnTo>
                    <a:pt x="181" y="140"/>
                  </a:lnTo>
                  <a:lnTo>
                    <a:pt x="185" y="138"/>
                  </a:lnTo>
                  <a:lnTo>
                    <a:pt x="189" y="134"/>
                  </a:lnTo>
                  <a:lnTo>
                    <a:pt x="241" y="122"/>
                  </a:lnTo>
                  <a:lnTo>
                    <a:pt x="245" y="120"/>
                  </a:lnTo>
                  <a:lnTo>
                    <a:pt x="249" y="122"/>
                  </a:lnTo>
                  <a:lnTo>
                    <a:pt x="253" y="124"/>
                  </a:lnTo>
                  <a:lnTo>
                    <a:pt x="255" y="128"/>
                  </a:lnTo>
                  <a:lnTo>
                    <a:pt x="251" y="130"/>
                  </a:lnTo>
                  <a:lnTo>
                    <a:pt x="245" y="132"/>
                  </a:lnTo>
                  <a:lnTo>
                    <a:pt x="201" y="148"/>
                  </a:lnTo>
                  <a:lnTo>
                    <a:pt x="187" y="152"/>
                  </a:lnTo>
                  <a:lnTo>
                    <a:pt x="177" y="146"/>
                  </a:lnTo>
                  <a:lnTo>
                    <a:pt x="177" y="150"/>
                  </a:lnTo>
                  <a:lnTo>
                    <a:pt x="173" y="160"/>
                  </a:lnTo>
                  <a:lnTo>
                    <a:pt x="155" y="174"/>
                  </a:lnTo>
                  <a:lnTo>
                    <a:pt x="143" y="182"/>
                  </a:lnTo>
                  <a:lnTo>
                    <a:pt x="127" y="188"/>
                  </a:lnTo>
                  <a:lnTo>
                    <a:pt x="99" y="196"/>
                  </a:lnTo>
                  <a:lnTo>
                    <a:pt x="89" y="198"/>
                  </a:lnTo>
                  <a:lnTo>
                    <a:pt x="77" y="196"/>
                  </a:lnTo>
                  <a:lnTo>
                    <a:pt x="60" y="186"/>
                  </a:lnTo>
                  <a:lnTo>
                    <a:pt x="52" y="180"/>
                  </a:lnTo>
                  <a:lnTo>
                    <a:pt x="48" y="172"/>
                  </a:lnTo>
                  <a:lnTo>
                    <a:pt x="46" y="170"/>
                  </a:lnTo>
                  <a:lnTo>
                    <a:pt x="44" y="172"/>
                  </a:lnTo>
                  <a:lnTo>
                    <a:pt x="46" y="182"/>
                  </a:lnTo>
                  <a:lnTo>
                    <a:pt x="48" y="202"/>
                  </a:lnTo>
                  <a:lnTo>
                    <a:pt x="44" y="204"/>
                  </a:lnTo>
                  <a:lnTo>
                    <a:pt x="32" y="210"/>
                  </a:lnTo>
                  <a:lnTo>
                    <a:pt x="26" y="212"/>
                  </a:lnTo>
                  <a:lnTo>
                    <a:pt x="20" y="212"/>
                  </a:lnTo>
                  <a:lnTo>
                    <a:pt x="10" y="206"/>
                  </a:lnTo>
                  <a:lnTo>
                    <a:pt x="8" y="198"/>
                  </a:lnTo>
                  <a:lnTo>
                    <a:pt x="12" y="196"/>
                  </a:lnTo>
                  <a:lnTo>
                    <a:pt x="22" y="194"/>
                  </a:lnTo>
                  <a:lnTo>
                    <a:pt x="28" y="190"/>
                  </a:lnTo>
                  <a:lnTo>
                    <a:pt x="30" y="186"/>
                  </a:lnTo>
                  <a:lnTo>
                    <a:pt x="30" y="184"/>
                  </a:lnTo>
                  <a:lnTo>
                    <a:pt x="30" y="184"/>
                  </a:lnTo>
                  <a:lnTo>
                    <a:pt x="14" y="184"/>
                  </a:lnTo>
                  <a:lnTo>
                    <a:pt x="18" y="174"/>
                  </a:lnTo>
                  <a:lnTo>
                    <a:pt x="12" y="172"/>
                  </a:lnTo>
                  <a:lnTo>
                    <a:pt x="8" y="170"/>
                  </a:lnTo>
                  <a:lnTo>
                    <a:pt x="4" y="162"/>
                  </a:lnTo>
                  <a:lnTo>
                    <a:pt x="0" y="152"/>
                  </a:lnTo>
                  <a:lnTo>
                    <a:pt x="30" y="142"/>
                  </a:lnTo>
                  <a:lnTo>
                    <a:pt x="28" y="140"/>
                  </a:lnTo>
                  <a:lnTo>
                    <a:pt x="26" y="134"/>
                  </a:lnTo>
                  <a:lnTo>
                    <a:pt x="24" y="122"/>
                  </a:lnTo>
                  <a:lnTo>
                    <a:pt x="26" y="112"/>
                  </a:lnTo>
                  <a:lnTo>
                    <a:pt x="30" y="102"/>
                  </a:lnTo>
                  <a:lnTo>
                    <a:pt x="46" y="76"/>
                  </a:lnTo>
                  <a:lnTo>
                    <a:pt x="58" y="62"/>
                  </a:lnTo>
                  <a:lnTo>
                    <a:pt x="89" y="8"/>
                  </a:lnTo>
                  <a:lnTo>
                    <a:pt x="93" y="2"/>
                  </a:lnTo>
                  <a:lnTo>
                    <a:pt x="99" y="0"/>
                  </a:lnTo>
                  <a:lnTo>
                    <a:pt x="105" y="6"/>
                  </a:lnTo>
                  <a:lnTo>
                    <a:pt x="105" y="18"/>
                  </a:lnTo>
                  <a:lnTo>
                    <a:pt x="99" y="40"/>
                  </a:lnTo>
                </a:path>
              </a:pathLst>
            </a:custGeom>
            <a:noFill/>
            <a:ln w="6350">
              <a:solidFill>
                <a:srgbClr val="B26632"/>
              </a:solidFill>
              <a:prstDash val="solid"/>
              <a:round/>
              <a:headEnd/>
              <a:tailEnd/>
            </a:ln>
          </p:spPr>
          <p:txBody>
            <a:bodyPr/>
            <a:lstStyle/>
            <a:p>
              <a:pPr>
                <a:defRPr/>
              </a:pPr>
              <a:endParaRPr lang="en-US">
                <a:solidFill>
                  <a:prstClr val="black"/>
                </a:solidFill>
                <a:latin typeface="Calibri"/>
              </a:endParaRPr>
            </a:p>
          </p:txBody>
        </p:sp>
        <p:sp>
          <p:nvSpPr>
            <p:cNvPr id="186" name="Freeform 182"/>
            <p:cNvSpPr>
              <a:spLocks/>
            </p:cNvSpPr>
            <p:nvPr/>
          </p:nvSpPr>
          <p:spPr bwMode="auto">
            <a:xfrm>
              <a:off x="2640" y="1397"/>
              <a:ext cx="305" cy="226"/>
            </a:xfrm>
            <a:custGeom>
              <a:avLst/>
              <a:gdLst/>
              <a:ahLst/>
              <a:cxnLst>
                <a:cxn ang="0">
                  <a:pos x="267" y="140"/>
                </a:cxn>
                <a:cxn ang="0">
                  <a:pos x="259" y="112"/>
                </a:cxn>
                <a:cxn ang="0">
                  <a:pos x="239" y="76"/>
                </a:cxn>
                <a:cxn ang="0">
                  <a:pos x="210" y="32"/>
                </a:cxn>
                <a:cxn ang="0">
                  <a:pos x="190" y="0"/>
                </a:cxn>
                <a:cxn ang="0">
                  <a:pos x="178" y="2"/>
                </a:cxn>
                <a:cxn ang="0">
                  <a:pos x="174" y="10"/>
                </a:cxn>
                <a:cxn ang="0">
                  <a:pos x="176" y="34"/>
                </a:cxn>
                <a:cxn ang="0">
                  <a:pos x="192" y="74"/>
                </a:cxn>
                <a:cxn ang="0">
                  <a:pos x="124" y="60"/>
                </a:cxn>
                <a:cxn ang="0">
                  <a:pos x="50" y="46"/>
                </a:cxn>
                <a:cxn ang="0">
                  <a:pos x="38" y="50"/>
                </a:cxn>
                <a:cxn ang="0">
                  <a:pos x="36" y="58"/>
                </a:cxn>
                <a:cxn ang="0">
                  <a:pos x="54" y="70"/>
                </a:cxn>
                <a:cxn ang="0">
                  <a:pos x="28" y="64"/>
                </a:cxn>
                <a:cxn ang="0">
                  <a:pos x="6" y="62"/>
                </a:cxn>
                <a:cxn ang="0">
                  <a:pos x="0" y="68"/>
                </a:cxn>
                <a:cxn ang="0">
                  <a:pos x="4" y="80"/>
                </a:cxn>
                <a:cxn ang="0">
                  <a:pos x="32" y="92"/>
                </a:cxn>
                <a:cxn ang="0">
                  <a:pos x="22" y="94"/>
                </a:cxn>
                <a:cxn ang="0">
                  <a:pos x="6" y="100"/>
                </a:cxn>
                <a:cxn ang="0">
                  <a:pos x="10" y="112"/>
                </a:cxn>
                <a:cxn ang="0">
                  <a:pos x="30" y="120"/>
                </a:cxn>
                <a:cxn ang="0">
                  <a:pos x="42" y="122"/>
                </a:cxn>
                <a:cxn ang="0">
                  <a:pos x="28" y="122"/>
                </a:cxn>
                <a:cxn ang="0">
                  <a:pos x="26" y="132"/>
                </a:cxn>
                <a:cxn ang="0">
                  <a:pos x="46" y="142"/>
                </a:cxn>
                <a:cxn ang="0">
                  <a:pos x="106" y="166"/>
                </a:cxn>
                <a:cxn ang="0">
                  <a:pos x="122" y="180"/>
                </a:cxn>
                <a:cxn ang="0">
                  <a:pos x="160" y="200"/>
                </a:cxn>
                <a:cxn ang="0">
                  <a:pos x="227" y="214"/>
                </a:cxn>
                <a:cxn ang="0">
                  <a:pos x="275" y="226"/>
                </a:cxn>
              </a:cxnLst>
              <a:rect l="0" t="0" r="r" b="b"/>
              <a:pathLst>
                <a:path w="305" h="226">
                  <a:moveTo>
                    <a:pt x="305" y="158"/>
                  </a:moveTo>
                  <a:lnTo>
                    <a:pt x="267" y="140"/>
                  </a:lnTo>
                  <a:lnTo>
                    <a:pt x="265" y="130"/>
                  </a:lnTo>
                  <a:lnTo>
                    <a:pt x="259" y="112"/>
                  </a:lnTo>
                  <a:lnTo>
                    <a:pt x="249" y="94"/>
                  </a:lnTo>
                  <a:lnTo>
                    <a:pt x="239" y="76"/>
                  </a:lnTo>
                  <a:lnTo>
                    <a:pt x="223" y="52"/>
                  </a:lnTo>
                  <a:lnTo>
                    <a:pt x="210" y="32"/>
                  </a:lnTo>
                  <a:lnTo>
                    <a:pt x="194" y="4"/>
                  </a:lnTo>
                  <a:lnTo>
                    <a:pt x="190" y="0"/>
                  </a:lnTo>
                  <a:lnTo>
                    <a:pt x="184" y="0"/>
                  </a:lnTo>
                  <a:lnTo>
                    <a:pt x="178" y="2"/>
                  </a:lnTo>
                  <a:lnTo>
                    <a:pt x="176" y="4"/>
                  </a:lnTo>
                  <a:lnTo>
                    <a:pt x="174" y="10"/>
                  </a:lnTo>
                  <a:lnTo>
                    <a:pt x="174" y="20"/>
                  </a:lnTo>
                  <a:lnTo>
                    <a:pt x="176" y="34"/>
                  </a:lnTo>
                  <a:lnTo>
                    <a:pt x="186" y="60"/>
                  </a:lnTo>
                  <a:lnTo>
                    <a:pt x="192" y="74"/>
                  </a:lnTo>
                  <a:lnTo>
                    <a:pt x="160" y="68"/>
                  </a:lnTo>
                  <a:lnTo>
                    <a:pt x="124" y="60"/>
                  </a:lnTo>
                  <a:lnTo>
                    <a:pt x="62" y="46"/>
                  </a:lnTo>
                  <a:lnTo>
                    <a:pt x="50" y="46"/>
                  </a:lnTo>
                  <a:lnTo>
                    <a:pt x="40" y="48"/>
                  </a:lnTo>
                  <a:lnTo>
                    <a:pt x="38" y="50"/>
                  </a:lnTo>
                  <a:lnTo>
                    <a:pt x="36" y="54"/>
                  </a:lnTo>
                  <a:lnTo>
                    <a:pt x="36" y="58"/>
                  </a:lnTo>
                  <a:lnTo>
                    <a:pt x="42" y="64"/>
                  </a:lnTo>
                  <a:lnTo>
                    <a:pt x="54" y="70"/>
                  </a:lnTo>
                  <a:lnTo>
                    <a:pt x="60" y="74"/>
                  </a:lnTo>
                  <a:lnTo>
                    <a:pt x="28" y="64"/>
                  </a:lnTo>
                  <a:lnTo>
                    <a:pt x="14" y="62"/>
                  </a:lnTo>
                  <a:lnTo>
                    <a:pt x="6" y="62"/>
                  </a:lnTo>
                  <a:lnTo>
                    <a:pt x="2" y="64"/>
                  </a:lnTo>
                  <a:lnTo>
                    <a:pt x="0" y="68"/>
                  </a:lnTo>
                  <a:lnTo>
                    <a:pt x="0" y="74"/>
                  </a:lnTo>
                  <a:lnTo>
                    <a:pt x="4" y="80"/>
                  </a:lnTo>
                  <a:lnTo>
                    <a:pt x="14" y="88"/>
                  </a:lnTo>
                  <a:lnTo>
                    <a:pt x="32" y="92"/>
                  </a:lnTo>
                  <a:lnTo>
                    <a:pt x="38" y="94"/>
                  </a:lnTo>
                  <a:lnTo>
                    <a:pt x="22" y="94"/>
                  </a:lnTo>
                  <a:lnTo>
                    <a:pt x="12" y="96"/>
                  </a:lnTo>
                  <a:lnTo>
                    <a:pt x="6" y="100"/>
                  </a:lnTo>
                  <a:lnTo>
                    <a:pt x="6" y="108"/>
                  </a:lnTo>
                  <a:lnTo>
                    <a:pt x="10" y="112"/>
                  </a:lnTo>
                  <a:lnTo>
                    <a:pt x="20" y="118"/>
                  </a:lnTo>
                  <a:lnTo>
                    <a:pt x="30" y="120"/>
                  </a:lnTo>
                  <a:lnTo>
                    <a:pt x="40" y="122"/>
                  </a:lnTo>
                  <a:lnTo>
                    <a:pt x="42" y="122"/>
                  </a:lnTo>
                  <a:lnTo>
                    <a:pt x="34" y="122"/>
                  </a:lnTo>
                  <a:lnTo>
                    <a:pt x="28" y="122"/>
                  </a:lnTo>
                  <a:lnTo>
                    <a:pt x="24" y="126"/>
                  </a:lnTo>
                  <a:lnTo>
                    <a:pt x="26" y="132"/>
                  </a:lnTo>
                  <a:lnTo>
                    <a:pt x="34" y="140"/>
                  </a:lnTo>
                  <a:lnTo>
                    <a:pt x="46" y="142"/>
                  </a:lnTo>
                  <a:lnTo>
                    <a:pt x="82" y="156"/>
                  </a:lnTo>
                  <a:lnTo>
                    <a:pt x="106" y="166"/>
                  </a:lnTo>
                  <a:lnTo>
                    <a:pt x="108" y="168"/>
                  </a:lnTo>
                  <a:lnTo>
                    <a:pt x="122" y="180"/>
                  </a:lnTo>
                  <a:lnTo>
                    <a:pt x="134" y="190"/>
                  </a:lnTo>
                  <a:lnTo>
                    <a:pt x="160" y="200"/>
                  </a:lnTo>
                  <a:lnTo>
                    <a:pt x="188" y="208"/>
                  </a:lnTo>
                  <a:lnTo>
                    <a:pt x="227" y="214"/>
                  </a:lnTo>
                  <a:lnTo>
                    <a:pt x="239" y="214"/>
                  </a:lnTo>
                  <a:lnTo>
                    <a:pt x="275" y="226"/>
                  </a:lnTo>
                  <a:lnTo>
                    <a:pt x="305" y="158"/>
                  </a:lnTo>
                  <a:close/>
                </a:path>
              </a:pathLst>
            </a:custGeom>
            <a:solidFill>
              <a:srgbClr val="660000"/>
            </a:solidFill>
            <a:ln w="9525">
              <a:noFill/>
              <a:round/>
              <a:headEnd/>
              <a:tailEnd/>
            </a:ln>
          </p:spPr>
          <p:txBody>
            <a:bodyPr/>
            <a:lstStyle/>
            <a:p>
              <a:pPr>
                <a:defRPr/>
              </a:pPr>
              <a:endParaRPr lang="en-US">
                <a:solidFill>
                  <a:prstClr val="black"/>
                </a:solidFill>
                <a:latin typeface="Calibri"/>
              </a:endParaRPr>
            </a:p>
          </p:txBody>
        </p:sp>
        <p:sp>
          <p:nvSpPr>
            <p:cNvPr id="187" name="Freeform 183"/>
            <p:cNvSpPr>
              <a:spLocks/>
            </p:cNvSpPr>
            <p:nvPr/>
          </p:nvSpPr>
          <p:spPr bwMode="auto">
            <a:xfrm>
              <a:off x="2640" y="1397"/>
              <a:ext cx="305" cy="226"/>
            </a:xfrm>
            <a:custGeom>
              <a:avLst/>
              <a:gdLst/>
              <a:ahLst/>
              <a:cxnLst>
                <a:cxn ang="0">
                  <a:pos x="267" y="140"/>
                </a:cxn>
                <a:cxn ang="0">
                  <a:pos x="259" y="112"/>
                </a:cxn>
                <a:cxn ang="0">
                  <a:pos x="239" y="76"/>
                </a:cxn>
                <a:cxn ang="0">
                  <a:pos x="210" y="32"/>
                </a:cxn>
                <a:cxn ang="0">
                  <a:pos x="190" y="0"/>
                </a:cxn>
                <a:cxn ang="0">
                  <a:pos x="178" y="2"/>
                </a:cxn>
                <a:cxn ang="0">
                  <a:pos x="174" y="10"/>
                </a:cxn>
                <a:cxn ang="0">
                  <a:pos x="176" y="34"/>
                </a:cxn>
                <a:cxn ang="0">
                  <a:pos x="192" y="74"/>
                </a:cxn>
                <a:cxn ang="0">
                  <a:pos x="124" y="60"/>
                </a:cxn>
                <a:cxn ang="0">
                  <a:pos x="50" y="46"/>
                </a:cxn>
                <a:cxn ang="0">
                  <a:pos x="38" y="50"/>
                </a:cxn>
                <a:cxn ang="0">
                  <a:pos x="36" y="58"/>
                </a:cxn>
                <a:cxn ang="0">
                  <a:pos x="54" y="70"/>
                </a:cxn>
                <a:cxn ang="0">
                  <a:pos x="28" y="64"/>
                </a:cxn>
                <a:cxn ang="0">
                  <a:pos x="6" y="62"/>
                </a:cxn>
                <a:cxn ang="0">
                  <a:pos x="0" y="68"/>
                </a:cxn>
                <a:cxn ang="0">
                  <a:pos x="4" y="80"/>
                </a:cxn>
                <a:cxn ang="0">
                  <a:pos x="32" y="92"/>
                </a:cxn>
                <a:cxn ang="0">
                  <a:pos x="22" y="94"/>
                </a:cxn>
                <a:cxn ang="0">
                  <a:pos x="6" y="100"/>
                </a:cxn>
                <a:cxn ang="0">
                  <a:pos x="10" y="112"/>
                </a:cxn>
                <a:cxn ang="0">
                  <a:pos x="30" y="120"/>
                </a:cxn>
                <a:cxn ang="0">
                  <a:pos x="42" y="122"/>
                </a:cxn>
                <a:cxn ang="0">
                  <a:pos x="28" y="122"/>
                </a:cxn>
                <a:cxn ang="0">
                  <a:pos x="26" y="132"/>
                </a:cxn>
                <a:cxn ang="0">
                  <a:pos x="46" y="142"/>
                </a:cxn>
                <a:cxn ang="0">
                  <a:pos x="106" y="166"/>
                </a:cxn>
                <a:cxn ang="0">
                  <a:pos x="122" y="180"/>
                </a:cxn>
                <a:cxn ang="0">
                  <a:pos x="160" y="200"/>
                </a:cxn>
                <a:cxn ang="0">
                  <a:pos x="227" y="214"/>
                </a:cxn>
                <a:cxn ang="0">
                  <a:pos x="275" y="226"/>
                </a:cxn>
              </a:cxnLst>
              <a:rect l="0" t="0" r="r" b="b"/>
              <a:pathLst>
                <a:path w="305" h="226">
                  <a:moveTo>
                    <a:pt x="305" y="158"/>
                  </a:moveTo>
                  <a:lnTo>
                    <a:pt x="267" y="140"/>
                  </a:lnTo>
                  <a:lnTo>
                    <a:pt x="265" y="130"/>
                  </a:lnTo>
                  <a:lnTo>
                    <a:pt x="259" y="112"/>
                  </a:lnTo>
                  <a:lnTo>
                    <a:pt x="249" y="94"/>
                  </a:lnTo>
                  <a:lnTo>
                    <a:pt x="239" y="76"/>
                  </a:lnTo>
                  <a:lnTo>
                    <a:pt x="223" y="52"/>
                  </a:lnTo>
                  <a:lnTo>
                    <a:pt x="210" y="32"/>
                  </a:lnTo>
                  <a:lnTo>
                    <a:pt x="194" y="4"/>
                  </a:lnTo>
                  <a:lnTo>
                    <a:pt x="190" y="0"/>
                  </a:lnTo>
                  <a:lnTo>
                    <a:pt x="184" y="0"/>
                  </a:lnTo>
                  <a:lnTo>
                    <a:pt x="178" y="2"/>
                  </a:lnTo>
                  <a:lnTo>
                    <a:pt x="176" y="4"/>
                  </a:lnTo>
                  <a:lnTo>
                    <a:pt x="174" y="10"/>
                  </a:lnTo>
                  <a:lnTo>
                    <a:pt x="174" y="20"/>
                  </a:lnTo>
                  <a:lnTo>
                    <a:pt x="176" y="34"/>
                  </a:lnTo>
                  <a:lnTo>
                    <a:pt x="186" y="60"/>
                  </a:lnTo>
                  <a:lnTo>
                    <a:pt x="192" y="74"/>
                  </a:lnTo>
                  <a:lnTo>
                    <a:pt x="160" y="68"/>
                  </a:lnTo>
                  <a:lnTo>
                    <a:pt x="124" y="60"/>
                  </a:lnTo>
                  <a:lnTo>
                    <a:pt x="62" y="46"/>
                  </a:lnTo>
                  <a:lnTo>
                    <a:pt x="50" y="46"/>
                  </a:lnTo>
                  <a:lnTo>
                    <a:pt x="40" y="48"/>
                  </a:lnTo>
                  <a:lnTo>
                    <a:pt x="38" y="50"/>
                  </a:lnTo>
                  <a:lnTo>
                    <a:pt x="36" y="54"/>
                  </a:lnTo>
                  <a:lnTo>
                    <a:pt x="36" y="58"/>
                  </a:lnTo>
                  <a:lnTo>
                    <a:pt x="42" y="64"/>
                  </a:lnTo>
                  <a:lnTo>
                    <a:pt x="54" y="70"/>
                  </a:lnTo>
                  <a:lnTo>
                    <a:pt x="60" y="74"/>
                  </a:lnTo>
                  <a:lnTo>
                    <a:pt x="28" y="64"/>
                  </a:lnTo>
                  <a:lnTo>
                    <a:pt x="14" y="62"/>
                  </a:lnTo>
                  <a:lnTo>
                    <a:pt x="6" y="62"/>
                  </a:lnTo>
                  <a:lnTo>
                    <a:pt x="2" y="64"/>
                  </a:lnTo>
                  <a:lnTo>
                    <a:pt x="0" y="68"/>
                  </a:lnTo>
                  <a:lnTo>
                    <a:pt x="0" y="74"/>
                  </a:lnTo>
                  <a:lnTo>
                    <a:pt x="4" y="80"/>
                  </a:lnTo>
                  <a:lnTo>
                    <a:pt x="14" y="88"/>
                  </a:lnTo>
                  <a:lnTo>
                    <a:pt x="32" y="92"/>
                  </a:lnTo>
                  <a:lnTo>
                    <a:pt x="38" y="94"/>
                  </a:lnTo>
                  <a:lnTo>
                    <a:pt x="22" y="94"/>
                  </a:lnTo>
                  <a:lnTo>
                    <a:pt x="12" y="96"/>
                  </a:lnTo>
                  <a:lnTo>
                    <a:pt x="6" y="100"/>
                  </a:lnTo>
                  <a:lnTo>
                    <a:pt x="6" y="108"/>
                  </a:lnTo>
                  <a:lnTo>
                    <a:pt x="10" y="112"/>
                  </a:lnTo>
                  <a:lnTo>
                    <a:pt x="20" y="118"/>
                  </a:lnTo>
                  <a:lnTo>
                    <a:pt x="30" y="120"/>
                  </a:lnTo>
                  <a:lnTo>
                    <a:pt x="40" y="122"/>
                  </a:lnTo>
                  <a:lnTo>
                    <a:pt x="42" y="122"/>
                  </a:lnTo>
                  <a:lnTo>
                    <a:pt x="34" y="122"/>
                  </a:lnTo>
                  <a:lnTo>
                    <a:pt x="28" y="122"/>
                  </a:lnTo>
                  <a:lnTo>
                    <a:pt x="24" y="126"/>
                  </a:lnTo>
                  <a:lnTo>
                    <a:pt x="26" y="132"/>
                  </a:lnTo>
                  <a:lnTo>
                    <a:pt x="34" y="140"/>
                  </a:lnTo>
                  <a:lnTo>
                    <a:pt x="46" y="142"/>
                  </a:lnTo>
                  <a:lnTo>
                    <a:pt x="82" y="156"/>
                  </a:lnTo>
                  <a:lnTo>
                    <a:pt x="106" y="166"/>
                  </a:lnTo>
                  <a:lnTo>
                    <a:pt x="108" y="168"/>
                  </a:lnTo>
                  <a:lnTo>
                    <a:pt x="122" y="180"/>
                  </a:lnTo>
                  <a:lnTo>
                    <a:pt x="134" y="190"/>
                  </a:lnTo>
                  <a:lnTo>
                    <a:pt x="160" y="200"/>
                  </a:lnTo>
                  <a:lnTo>
                    <a:pt x="188" y="208"/>
                  </a:lnTo>
                  <a:lnTo>
                    <a:pt x="227" y="214"/>
                  </a:lnTo>
                  <a:lnTo>
                    <a:pt x="239" y="214"/>
                  </a:lnTo>
                  <a:lnTo>
                    <a:pt x="275" y="226"/>
                  </a:lnTo>
                  <a:lnTo>
                    <a:pt x="305" y="158"/>
                  </a:lnTo>
                  <a:close/>
                </a:path>
              </a:pathLst>
            </a:custGeom>
            <a:noFill/>
            <a:ln w="3175">
              <a:solidFill>
                <a:srgbClr val="660000"/>
              </a:solidFill>
              <a:prstDash val="solid"/>
              <a:round/>
              <a:headEnd/>
              <a:tailEnd/>
            </a:ln>
          </p:spPr>
          <p:txBody>
            <a:bodyPr/>
            <a:lstStyle/>
            <a:p>
              <a:pPr>
                <a:defRPr/>
              </a:pPr>
              <a:endParaRPr lang="en-US">
                <a:solidFill>
                  <a:prstClr val="black"/>
                </a:solidFill>
                <a:latin typeface="Calibri"/>
              </a:endParaRPr>
            </a:p>
          </p:txBody>
        </p:sp>
        <p:sp>
          <p:nvSpPr>
            <p:cNvPr id="188" name="Freeform 184"/>
            <p:cNvSpPr>
              <a:spLocks/>
            </p:cNvSpPr>
            <p:nvPr/>
          </p:nvSpPr>
          <p:spPr bwMode="auto">
            <a:xfrm>
              <a:off x="2646" y="1401"/>
              <a:ext cx="277" cy="212"/>
            </a:xfrm>
            <a:custGeom>
              <a:avLst/>
              <a:gdLst/>
              <a:ahLst/>
              <a:cxnLst>
                <a:cxn ang="0">
                  <a:pos x="180" y="50"/>
                </a:cxn>
                <a:cxn ang="0">
                  <a:pos x="194" y="72"/>
                </a:cxn>
                <a:cxn ang="0">
                  <a:pos x="186" y="94"/>
                </a:cxn>
                <a:cxn ang="0">
                  <a:pos x="202" y="138"/>
                </a:cxn>
                <a:cxn ang="0">
                  <a:pos x="184" y="110"/>
                </a:cxn>
                <a:cxn ang="0">
                  <a:pos x="182" y="80"/>
                </a:cxn>
                <a:cxn ang="0">
                  <a:pos x="154" y="66"/>
                </a:cxn>
                <a:cxn ang="0">
                  <a:pos x="126" y="60"/>
                </a:cxn>
                <a:cxn ang="0">
                  <a:pos x="48" y="44"/>
                </a:cxn>
                <a:cxn ang="0">
                  <a:pos x="34" y="48"/>
                </a:cxn>
                <a:cxn ang="0">
                  <a:pos x="66" y="72"/>
                </a:cxn>
                <a:cxn ang="0">
                  <a:pos x="112" y="82"/>
                </a:cxn>
                <a:cxn ang="0">
                  <a:pos x="122" y="82"/>
                </a:cxn>
                <a:cxn ang="0">
                  <a:pos x="102" y="88"/>
                </a:cxn>
                <a:cxn ang="0">
                  <a:pos x="20" y="64"/>
                </a:cxn>
                <a:cxn ang="0">
                  <a:pos x="0" y="64"/>
                </a:cxn>
                <a:cxn ang="0">
                  <a:pos x="12" y="80"/>
                </a:cxn>
                <a:cxn ang="0">
                  <a:pos x="92" y="104"/>
                </a:cxn>
                <a:cxn ang="0">
                  <a:pos x="102" y="100"/>
                </a:cxn>
                <a:cxn ang="0">
                  <a:pos x="96" y="118"/>
                </a:cxn>
                <a:cxn ang="0">
                  <a:pos x="22" y="94"/>
                </a:cxn>
                <a:cxn ang="0">
                  <a:pos x="6" y="102"/>
                </a:cxn>
                <a:cxn ang="0">
                  <a:pos x="92" y="130"/>
                </a:cxn>
                <a:cxn ang="0">
                  <a:pos x="92" y="138"/>
                </a:cxn>
                <a:cxn ang="0">
                  <a:pos x="32" y="120"/>
                </a:cxn>
                <a:cxn ang="0">
                  <a:pos x="22" y="128"/>
                </a:cxn>
                <a:cxn ang="0">
                  <a:pos x="76" y="148"/>
                </a:cxn>
                <a:cxn ang="0">
                  <a:pos x="100" y="150"/>
                </a:cxn>
                <a:cxn ang="0">
                  <a:pos x="134" y="182"/>
                </a:cxn>
                <a:cxn ang="0">
                  <a:pos x="188" y="198"/>
                </a:cxn>
                <a:cxn ang="0">
                  <a:pos x="223" y="180"/>
                </a:cxn>
                <a:cxn ang="0">
                  <a:pos x="231" y="172"/>
                </a:cxn>
                <a:cxn ang="0">
                  <a:pos x="233" y="204"/>
                </a:cxn>
                <a:cxn ang="0">
                  <a:pos x="257" y="212"/>
                </a:cxn>
                <a:cxn ang="0">
                  <a:pos x="265" y="196"/>
                </a:cxn>
                <a:cxn ang="0">
                  <a:pos x="247" y="186"/>
                </a:cxn>
                <a:cxn ang="0">
                  <a:pos x="263" y="184"/>
                </a:cxn>
                <a:cxn ang="0">
                  <a:pos x="269" y="170"/>
                </a:cxn>
                <a:cxn ang="0">
                  <a:pos x="247" y="142"/>
                </a:cxn>
                <a:cxn ang="0">
                  <a:pos x="253" y="122"/>
                </a:cxn>
                <a:cxn ang="0">
                  <a:pos x="231" y="76"/>
                </a:cxn>
                <a:cxn ang="0">
                  <a:pos x="182" y="2"/>
                </a:cxn>
                <a:cxn ang="0">
                  <a:pos x="172" y="18"/>
                </a:cxn>
              </a:cxnLst>
              <a:rect l="0" t="0" r="r" b="b"/>
              <a:pathLst>
                <a:path w="277" h="212">
                  <a:moveTo>
                    <a:pt x="182" y="44"/>
                  </a:moveTo>
                  <a:lnTo>
                    <a:pt x="180" y="44"/>
                  </a:lnTo>
                  <a:lnTo>
                    <a:pt x="180" y="50"/>
                  </a:lnTo>
                  <a:lnTo>
                    <a:pt x="190" y="66"/>
                  </a:lnTo>
                  <a:lnTo>
                    <a:pt x="198" y="70"/>
                  </a:lnTo>
                  <a:lnTo>
                    <a:pt x="194" y="72"/>
                  </a:lnTo>
                  <a:lnTo>
                    <a:pt x="192" y="78"/>
                  </a:lnTo>
                  <a:lnTo>
                    <a:pt x="188" y="86"/>
                  </a:lnTo>
                  <a:lnTo>
                    <a:pt x="186" y="94"/>
                  </a:lnTo>
                  <a:lnTo>
                    <a:pt x="190" y="106"/>
                  </a:lnTo>
                  <a:lnTo>
                    <a:pt x="198" y="130"/>
                  </a:lnTo>
                  <a:lnTo>
                    <a:pt x="202" y="138"/>
                  </a:lnTo>
                  <a:lnTo>
                    <a:pt x="207" y="144"/>
                  </a:lnTo>
                  <a:lnTo>
                    <a:pt x="196" y="128"/>
                  </a:lnTo>
                  <a:lnTo>
                    <a:pt x="184" y="110"/>
                  </a:lnTo>
                  <a:lnTo>
                    <a:pt x="182" y="102"/>
                  </a:lnTo>
                  <a:lnTo>
                    <a:pt x="180" y="96"/>
                  </a:lnTo>
                  <a:lnTo>
                    <a:pt x="182" y="80"/>
                  </a:lnTo>
                  <a:lnTo>
                    <a:pt x="182" y="76"/>
                  </a:lnTo>
                  <a:lnTo>
                    <a:pt x="166" y="70"/>
                  </a:lnTo>
                  <a:lnTo>
                    <a:pt x="154" y="66"/>
                  </a:lnTo>
                  <a:lnTo>
                    <a:pt x="146" y="66"/>
                  </a:lnTo>
                  <a:lnTo>
                    <a:pt x="144" y="68"/>
                  </a:lnTo>
                  <a:lnTo>
                    <a:pt x="126" y="60"/>
                  </a:lnTo>
                  <a:lnTo>
                    <a:pt x="106" y="56"/>
                  </a:lnTo>
                  <a:lnTo>
                    <a:pt x="72" y="48"/>
                  </a:lnTo>
                  <a:lnTo>
                    <a:pt x="48" y="44"/>
                  </a:lnTo>
                  <a:lnTo>
                    <a:pt x="40" y="44"/>
                  </a:lnTo>
                  <a:lnTo>
                    <a:pt x="36" y="46"/>
                  </a:lnTo>
                  <a:lnTo>
                    <a:pt x="34" y="48"/>
                  </a:lnTo>
                  <a:lnTo>
                    <a:pt x="36" y="54"/>
                  </a:lnTo>
                  <a:lnTo>
                    <a:pt x="44" y="60"/>
                  </a:lnTo>
                  <a:lnTo>
                    <a:pt x="66" y="72"/>
                  </a:lnTo>
                  <a:lnTo>
                    <a:pt x="78" y="74"/>
                  </a:lnTo>
                  <a:lnTo>
                    <a:pt x="100" y="80"/>
                  </a:lnTo>
                  <a:lnTo>
                    <a:pt x="112" y="82"/>
                  </a:lnTo>
                  <a:lnTo>
                    <a:pt x="116" y="78"/>
                  </a:lnTo>
                  <a:lnTo>
                    <a:pt x="120" y="80"/>
                  </a:lnTo>
                  <a:lnTo>
                    <a:pt x="122" y="82"/>
                  </a:lnTo>
                  <a:lnTo>
                    <a:pt x="120" y="84"/>
                  </a:lnTo>
                  <a:lnTo>
                    <a:pt x="112" y="94"/>
                  </a:lnTo>
                  <a:lnTo>
                    <a:pt x="102" y="88"/>
                  </a:lnTo>
                  <a:lnTo>
                    <a:pt x="80" y="80"/>
                  </a:lnTo>
                  <a:lnTo>
                    <a:pt x="56" y="74"/>
                  </a:lnTo>
                  <a:lnTo>
                    <a:pt x="20" y="64"/>
                  </a:lnTo>
                  <a:lnTo>
                    <a:pt x="12" y="62"/>
                  </a:lnTo>
                  <a:lnTo>
                    <a:pt x="4" y="62"/>
                  </a:lnTo>
                  <a:lnTo>
                    <a:pt x="0" y="64"/>
                  </a:lnTo>
                  <a:lnTo>
                    <a:pt x="0" y="70"/>
                  </a:lnTo>
                  <a:lnTo>
                    <a:pt x="2" y="76"/>
                  </a:lnTo>
                  <a:lnTo>
                    <a:pt x="12" y="80"/>
                  </a:lnTo>
                  <a:lnTo>
                    <a:pt x="40" y="92"/>
                  </a:lnTo>
                  <a:lnTo>
                    <a:pt x="88" y="104"/>
                  </a:lnTo>
                  <a:lnTo>
                    <a:pt x="92" y="104"/>
                  </a:lnTo>
                  <a:lnTo>
                    <a:pt x="98" y="102"/>
                  </a:lnTo>
                  <a:lnTo>
                    <a:pt x="100" y="100"/>
                  </a:lnTo>
                  <a:lnTo>
                    <a:pt x="102" y="100"/>
                  </a:lnTo>
                  <a:lnTo>
                    <a:pt x="104" y="100"/>
                  </a:lnTo>
                  <a:lnTo>
                    <a:pt x="104" y="102"/>
                  </a:lnTo>
                  <a:lnTo>
                    <a:pt x="96" y="118"/>
                  </a:lnTo>
                  <a:lnTo>
                    <a:pt x="90" y="110"/>
                  </a:lnTo>
                  <a:lnTo>
                    <a:pt x="40" y="96"/>
                  </a:lnTo>
                  <a:lnTo>
                    <a:pt x="22" y="94"/>
                  </a:lnTo>
                  <a:lnTo>
                    <a:pt x="12" y="94"/>
                  </a:lnTo>
                  <a:lnTo>
                    <a:pt x="6" y="98"/>
                  </a:lnTo>
                  <a:lnTo>
                    <a:pt x="6" y="102"/>
                  </a:lnTo>
                  <a:lnTo>
                    <a:pt x="14" y="108"/>
                  </a:lnTo>
                  <a:lnTo>
                    <a:pt x="26" y="112"/>
                  </a:lnTo>
                  <a:lnTo>
                    <a:pt x="92" y="130"/>
                  </a:lnTo>
                  <a:lnTo>
                    <a:pt x="98" y="124"/>
                  </a:lnTo>
                  <a:lnTo>
                    <a:pt x="96" y="140"/>
                  </a:lnTo>
                  <a:lnTo>
                    <a:pt x="92" y="138"/>
                  </a:lnTo>
                  <a:lnTo>
                    <a:pt x="86" y="134"/>
                  </a:lnTo>
                  <a:lnTo>
                    <a:pt x="36" y="122"/>
                  </a:lnTo>
                  <a:lnTo>
                    <a:pt x="32" y="120"/>
                  </a:lnTo>
                  <a:lnTo>
                    <a:pt x="28" y="122"/>
                  </a:lnTo>
                  <a:lnTo>
                    <a:pt x="24" y="124"/>
                  </a:lnTo>
                  <a:lnTo>
                    <a:pt x="22" y="128"/>
                  </a:lnTo>
                  <a:lnTo>
                    <a:pt x="26" y="130"/>
                  </a:lnTo>
                  <a:lnTo>
                    <a:pt x="32" y="132"/>
                  </a:lnTo>
                  <a:lnTo>
                    <a:pt x="76" y="148"/>
                  </a:lnTo>
                  <a:lnTo>
                    <a:pt x="90" y="152"/>
                  </a:lnTo>
                  <a:lnTo>
                    <a:pt x="100" y="146"/>
                  </a:lnTo>
                  <a:lnTo>
                    <a:pt x="100" y="150"/>
                  </a:lnTo>
                  <a:lnTo>
                    <a:pt x="104" y="160"/>
                  </a:lnTo>
                  <a:lnTo>
                    <a:pt x="122" y="174"/>
                  </a:lnTo>
                  <a:lnTo>
                    <a:pt x="134" y="182"/>
                  </a:lnTo>
                  <a:lnTo>
                    <a:pt x="150" y="188"/>
                  </a:lnTo>
                  <a:lnTo>
                    <a:pt x="178" y="196"/>
                  </a:lnTo>
                  <a:lnTo>
                    <a:pt x="188" y="198"/>
                  </a:lnTo>
                  <a:lnTo>
                    <a:pt x="200" y="196"/>
                  </a:lnTo>
                  <a:lnTo>
                    <a:pt x="217" y="186"/>
                  </a:lnTo>
                  <a:lnTo>
                    <a:pt x="223" y="180"/>
                  </a:lnTo>
                  <a:lnTo>
                    <a:pt x="229" y="170"/>
                  </a:lnTo>
                  <a:lnTo>
                    <a:pt x="231" y="170"/>
                  </a:lnTo>
                  <a:lnTo>
                    <a:pt x="231" y="172"/>
                  </a:lnTo>
                  <a:lnTo>
                    <a:pt x="231" y="182"/>
                  </a:lnTo>
                  <a:lnTo>
                    <a:pt x="229" y="202"/>
                  </a:lnTo>
                  <a:lnTo>
                    <a:pt x="233" y="204"/>
                  </a:lnTo>
                  <a:lnTo>
                    <a:pt x="245" y="210"/>
                  </a:lnTo>
                  <a:lnTo>
                    <a:pt x="251" y="212"/>
                  </a:lnTo>
                  <a:lnTo>
                    <a:pt x="257" y="212"/>
                  </a:lnTo>
                  <a:lnTo>
                    <a:pt x="267" y="206"/>
                  </a:lnTo>
                  <a:lnTo>
                    <a:pt x="269" y="198"/>
                  </a:lnTo>
                  <a:lnTo>
                    <a:pt x="265" y="196"/>
                  </a:lnTo>
                  <a:lnTo>
                    <a:pt x="255" y="194"/>
                  </a:lnTo>
                  <a:lnTo>
                    <a:pt x="249" y="190"/>
                  </a:lnTo>
                  <a:lnTo>
                    <a:pt x="247" y="186"/>
                  </a:lnTo>
                  <a:lnTo>
                    <a:pt x="247" y="184"/>
                  </a:lnTo>
                  <a:lnTo>
                    <a:pt x="247" y="184"/>
                  </a:lnTo>
                  <a:lnTo>
                    <a:pt x="263" y="184"/>
                  </a:lnTo>
                  <a:lnTo>
                    <a:pt x="259" y="174"/>
                  </a:lnTo>
                  <a:lnTo>
                    <a:pt x="265" y="172"/>
                  </a:lnTo>
                  <a:lnTo>
                    <a:pt x="269" y="170"/>
                  </a:lnTo>
                  <a:lnTo>
                    <a:pt x="273" y="162"/>
                  </a:lnTo>
                  <a:lnTo>
                    <a:pt x="277" y="152"/>
                  </a:lnTo>
                  <a:lnTo>
                    <a:pt x="247" y="142"/>
                  </a:lnTo>
                  <a:lnTo>
                    <a:pt x="249" y="140"/>
                  </a:lnTo>
                  <a:lnTo>
                    <a:pt x="251" y="134"/>
                  </a:lnTo>
                  <a:lnTo>
                    <a:pt x="253" y="122"/>
                  </a:lnTo>
                  <a:lnTo>
                    <a:pt x="251" y="112"/>
                  </a:lnTo>
                  <a:lnTo>
                    <a:pt x="247" y="102"/>
                  </a:lnTo>
                  <a:lnTo>
                    <a:pt x="231" y="76"/>
                  </a:lnTo>
                  <a:lnTo>
                    <a:pt x="219" y="62"/>
                  </a:lnTo>
                  <a:lnTo>
                    <a:pt x="188" y="10"/>
                  </a:lnTo>
                  <a:lnTo>
                    <a:pt x="182" y="2"/>
                  </a:lnTo>
                  <a:lnTo>
                    <a:pt x="178" y="0"/>
                  </a:lnTo>
                  <a:lnTo>
                    <a:pt x="172" y="6"/>
                  </a:lnTo>
                  <a:lnTo>
                    <a:pt x="172" y="18"/>
                  </a:lnTo>
                  <a:lnTo>
                    <a:pt x="178" y="40"/>
                  </a:lnTo>
                  <a:lnTo>
                    <a:pt x="182" y="44"/>
                  </a:lnTo>
                  <a:close/>
                </a:path>
              </a:pathLst>
            </a:custGeom>
            <a:solidFill>
              <a:srgbClr val="E5CCA5"/>
            </a:solidFill>
            <a:ln w="9525">
              <a:noFill/>
              <a:round/>
              <a:headEnd/>
              <a:tailEnd/>
            </a:ln>
          </p:spPr>
          <p:txBody>
            <a:bodyPr/>
            <a:lstStyle/>
            <a:p>
              <a:pPr>
                <a:defRPr/>
              </a:pPr>
              <a:endParaRPr lang="en-US">
                <a:solidFill>
                  <a:prstClr val="black"/>
                </a:solidFill>
                <a:latin typeface="Calibri"/>
              </a:endParaRPr>
            </a:p>
          </p:txBody>
        </p:sp>
        <p:sp>
          <p:nvSpPr>
            <p:cNvPr id="189" name="Freeform 185"/>
            <p:cNvSpPr>
              <a:spLocks/>
            </p:cNvSpPr>
            <p:nvPr/>
          </p:nvSpPr>
          <p:spPr bwMode="auto">
            <a:xfrm>
              <a:off x="2646" y="1401"/>
              <a:ext cx="277" cy="212"/>
            </a:xfrm>
            <a:custGeom>
              <a:avLst/>
              <a:gdLst/>
              <a:ahLst/>
              <a:cxnLst>
                <a:cxn ang="0">
                  <a:pos x="180" y="50"/>
                </a:cxn>
                <a:cxn ang="0">
                  <a:pos x="194" y="72"/>
                </a:cxn>
                <a:cxn ang="0">
                  <a:pos x="186" y="94"/>
                </a:cxn>
                <a:cxn ang="0">
                  <a:pos x="202" y="138"/>
                </a:cxn>
                <a:cxn ang="0">
                  <a:pos x="184" y="110"/>
                </a:cxn>
                <a:cxn ang="0">
                  <a:pos x="182" y="80"/>
                </a:cxn>
                <a:cxn ang="0">
                  <a:pos x="154" y="66"/>
                </a:cxn>
                <a:cxn ang="0">
                  <a:pos x="126" y="60"/>
                </a:cxn>
                <a:cxn ang="0">
                  <a:pos x="48" y="44"/>
                </a:cxn>
                <a:cxn ang="0">
                  <a:pos x="34" y="48"/>
                </a:cxn>
                <a:cxn ang="0">
                  <a:pos x="66" y="72"/>
                </a:cxn>
                <a:cxn ang="0">
                  <a:pos x="112" y="82"/>
                </a:cxn>
                <a:cxn ang="0">
                  <a:pos x="122" y="82"/>
                </a:cxn>
                <a:cxn ang="0">
                  <a:pos x="102" y="88"/>
                </a:cxn>
                <a:cxn ang="0">
                  <a:pos x="20" y="64"/>
                </a:cxn>
                <a:cxn ang="0">
                  <a:pos x="0" y="64"/>
                </a:cxn>
                <a:cxn ang="0">
                  <a:pos x="12" y="80"/>
                </a:cxn>
                <a:cxn ang="0">
                  <a:pos x="92" y="104"/>
                </a:cxn>
                <a:cxn ang="0">
                  <a:pos x="102" y="100"/>
                </a:cxn>
                <a:cxn ang="0">
                  <a:pos x="96" y="118"/>
                </a:cxn>
                <a:cxn ang="0">
                  <a:pos x="22" y="94"/>
                </a:cxn>
                <a:cxn ang="0">
                  <a:pos x="6" y="102"/>
                </a:cxn>
                <a:cxn ang="0">
                  <a:pos x="92" y="130"/>
                </a:cxn>
                <a:cxn ang="0">
                  <a:pos x="92" y="138"/>
                </a:cxn>
                <a:cxn ang="0">
                  <a:pos x="32" y="120"/>
                </a:cxn>
                <a:cxn ang="0">
                  <a:pos x="22" y="128"/>
                </a:cxn>
                <a:cxn ang="0">
                  <a:pos x="76" y="148"/>
                </a:cxn>
                <a:cxn ang="0">
                  <a:pos x="100" y="150"/>
                </a:cxn>
                <a:cxn ang="0">
                  <a:pos x="134" y="182"/>
                </a:cxn>
                <a:cxn ang="0">
                  <a:pos x="188" y="198"/>
                </a:cxn>
                <a:cxn ang="0">
                  <a:pos x="223" y="180"/>
                </a:cxn>
                <a:cxn ang="0">
                  <a:pos x="231" y="172"/>
                </a:cxn>
                <a:cxn ang="0">
                  <a:pos x="233" y="204"/>
                </a:cxn>
                <a:cxn ang="0">
                  <a:pos x="257" y="212"/>
                </a:cxn>
                <a:cxn ang="0">
                  <a:pos x="265" y="196"/>
                </a:cxn>
                <a:cxn ang="0">
                  <a:pos x="247" y="186"/>
                </a:cxn>
                <a:cxn ang="0">
                  <a:pos x="263" y="184"/>
                </a:cxn>
                <a:cxn ang="0">
                  <a:pos x="269" y="170"/>
                </a:cxn>
                <a:cxn ang="0">
                  <a:pos x="247" y="142"/>
                </a:cxn>
                <a:cxn ang="0">
                  <a:pos x="253" y="122"/>
                </a:cxn>
                <a:cxn ang="0">
                  <a:pos x="231" y="76"/>
                </a:cxn>
                <a:cxn ang="0">
                  <a:pos x="182" y="2"/>
                </a:cxn>
                <a:cxn ang="0">
                  <a:pos x="172" y="18"/>
                </a:cxn>
              </a:cxnLst>
              <a:rect l="0" t="0" r="r" b="b"/>
              <a:pathLst>
                <a:path w="277" h="212">
                  <a:moveTo>
                    <a:pt x="182" y="44"/>
                  </a:moveTo>
                  <a:lnTo>
                    <a:pt x="180" y="44"/>
                  </a:lnTo>
                  <a:lnTo>
                    <a:pt x="180" y="50"/>
                  </a:lnTo>
                  <a:lnTo>
                    <a:pt x="190" y="66"/>
                  </a:lnTo>
                  <a:lnTo>
                    <a:pt x="198" y="70"/>
                  </a:lnTo>
                  <a:lnTo>
                    <a:pt x="194" y="72"/>
                  </a:lnTo>
                  <a:lnTo>
                    <a:pt x="192" y="78"/>
                  </a:lnTo>
                  <a:lnTo>
                    <a:pt x="188" y="86"/>
                  </a:lnTo>
                  <a:lnTo>
                    <a:pt x="186" y="94"/>
                  </a:lnTo>
                  <a:lnTo>
                    <a:pt x="190" y="106"/>
                  </a:lnTo>
                  <a:lnTo>
                    <a:pt x="198" y="130"/>
                  </a:lnTo>
                  <a:lnTo>
                    <a:pt x="202" y="138"/>
                  </a:lnTo>
                  <a:lnTo>
                    <a:pt x="207" y="144"/>
                  </a:lnTo>
                  <a:lnTo>
                    <a:pt x="196" y="128"/>
                  </a:lnTo>
                  <a:lnTo>
                    <a:pt x="184" y="110"/>
                  </a:lnTo>
                  <a:lnTo>
                    <a:pt x="182" y="102"/>
                  </a:lnTo>
                  <a:lnTo>
                    <a:pt x="180" y="96"/>
                  </a:lnTo>
                  <a:lnTo>
                    <a:pt x="182" y="80"/>
                  </a:lnTo>
                  <a:lnTo>
                    <a:pt x="182" y="76"/>
                  </a:lnTo>
                  <a:lnTo>
                    <a:pt x="166" y="70"/>
                  </a:lnTo>
                  <a:lnTo>
                    <a:pt x="154" y="66"/>
                  </a:lnTo>
                  <a:lnTo>
                    <a:pt x="146" y="66"/>
                  </a:lnTo>
                  <a:lnTo>
                    <a:pt x="144" y="68"/>
                  </a:lnTo>
                  <a:lnTo>
                    <a:pt x="126" y="60"/>
                  </a:lnTo>
                  <a:lnTo>
                    <a:pt x="106" y="56"/>
                  </a:lnTo>
                  <a:lnTo>
                    <a:pt x="72" y="48"/>
                  </a:lnTo>
                  <a:lnTo>
                    <a:pt x="48" y="44"/>
                  </a:lnTo>
                  <a:lnTo>
                    <a:pt x="40" y="44"/>
                  </a:lnTo>
                  <a:lnTo>
                    <a:pt x="36" y="46"/>
                  </a:lnTo>
                  <a:lnTo>
                    <a:pt x="34" y="48"/>
                  </a:lnTo>
                  <a:lnTo>
                    <a:pt x="36" y="54"/>
                  </a:lnTo>
                  <a:lnTo>
                    <a:pt x="44" y="60"/>
                  </a:lnTo>
                  <a:lnTo>
                    <a:pt x="66" y="72"/>
                  </a:lnTo>
                  <a:lnTo>
                    <a:pt x="78" y="74"/>
                  </a:lnTo>
                  <a:lnTo>
                    <a:pt x="100" y="80"/>
                  </a:lnTo>
                  <a:lnTo>
                    <a:pt x="112" y="82"/>
                  </a:lnTo>
                  <a:lnTo>
                    <a:pt x="116" y="78"/>
                  </a:lnTo>
                  <a:lnTo>
                    <a:pt x="120" y="80"/>
                  </a:lnTo>
                  <a:lnTo>
                    <a:pt x="122" y="82"/>
                  </a:lnTo>
                  <a:lnTo>
                    <a:pt x="120" y="84"/>
                  </a:lnTo>
                  <a:lnTo>
                    <a:pt x="112" y="94"/>
                  </a:lnTo>
                  <a:lnTo>
                    <a:pt x="102" y="88"/>
                  </a:lnTo>
                  <a:lnTo>
                    <a:pt x="80" y="80"/>
                  </a:lnTo>
                  <a:lnTo>
                    <a:pt x="56" y="74"/>
                  </a:lnTo>
                  <a:lnTo>
                    <a:pt x="20" y="64"/>
                  </a:lnTo>
                  <a:lnTo>
                    <a:pt x="12" y="62"/>
                  </a:lnTo>
                  <a:lnTo>
                    <a:pt x="4" y="62"/>
                  </a:lnTo>
                  <a:lnTo>
                    <a:pt x="0" y="64"/>
                  </a:lnTo>
                  <a:lnTo>
                    <a:pt x="0" y="70"/>
                  </a:lnTo>
                  <a:lnTo>
                    <a:pt x="2" y="76"/>
                  </a:lnTo>
                  <a:lnTo>
                    <a:pt x="12" y="80"/>
                  </a:lnTo>
                  <a:lnTo>
                    <a:pt x="40" y="92"/>
                  </a:lnTo>
                  <a:lnTo>
                    <a:pt x="88" y="104"/>
                  </a:lnTo>
                  <a:lnTo>
                    <a:pt x="92" y="104"/>
                  </a:lnTo>
                  <a:lnTo>
                    <a:pt x="98" y="102"/>
                  </a:lnTo>
                  <a:lnTo>
                    <a:pt x="100" y="100"/>
                  </a:lnTo>
                  <a:lnTo>
                    <a:pt x="102" y="100"/>
                  </a:lnTo>
                  <a:lnTo>
                    <a:pt x="104" y="100"/>
                  </a:lnTo>
                  <a:lnTo>
                    <a:pt x="104" y="102"/>
                  </a:lnTo>
                  <a:lnTo>
                    <a:pt x="96" y="118"/>
                  </a:lnTo>
                  <a:lnTo>
                    <a:pt x="90" y="110"/>
                  </a:lnTo>
                  <a:lnTo>
                    <a:pt x="40" y="96"/>
                  </a:lnTo>
                  <a:lnTo>
                    <a:pt x="22" y="94"/>
                  </a:lnTo>
                  <a:lnTo>
                    <a:pt x="12" y="94"/>
                  </a:lnTo>
                  <a:lnTo>
                    <a:pt x="6" y="98"/>
                  </a:lnTo>
                  <a:lnTo>
                    <a:pt x="6" y="102"/>
                  </a:lnTo>
                  <a:lnTo>
                    <a:pt x="14" y="108"/>
                  </a:lnTo>
                  <a:lnTo>
                    <a:pt x="26" y="112"/>
                  </a:lnTo>
                  <a:lnTo>
                    <a:pt x="92" y="130"/>
                  </a:lnTo>
                  <a:lnTo>
                    <a:pt x="98" y="124"/>
                  </a:lnTo>
                  <a:lnTo>
                    <a:pt x="96" y="140"/>
                  </a:lnTo>
                  <a:lnTo>
                    <a:pt x="92" y="138"/>
                  </a:lnTo>
                  <a:lnTo>
                    <a:pt x="86" y="134"/>
                  </a:lnTo>
                  <a:lnTo>
                    <a:pt x="36" y="122"/>
                  </a:lnTo>
                  <a:lnTo>
                    <a:pt x="32" y="120"/>
                  </a:lnTo>
                  <a:lnTo>
                    <a:pt x="28" y="122"/>
                  </a:lnTo>
                  <a:lnTo>
                    <a:pt x="24" y="124"/>
                  </a:lnTo>
                  <a:lnTo>
                    <a:pt x="22" y="128"/>
                  </a:lnTo>
                  <a:lnTo>
                    <a:pt x="26" y="130"/>
                  </a:lnTo>
                  <a:lnTo>
                    <a:pt x="32" y="132"/>
                  </a:lnTo>
                  <a:lnTo>
                    <a:pt x="76" y="148"/>
                  </a:lnTo>
                  <a:lnTo>
                    <a:pt x="90" y="152"/>
                  </a:lnTo>
                  <a:lnTo>
                    <a:pt x="100" y="146"/>
                  </a:lnTo>
                  <a:lnTo>
                    <a:pt x="100" y="150"/>
                  </a:lnTo>
                  <a:lnTo>
                    <a:pt x="104" y="160"/>
                  </a:lnTo>
                  <a:lnTo>
                    <a:pt x="122" y="174"/>
                  </a:lnTo>
                  <a:lnTo>
                    <a:pt x="134" y="182"/>
                  </a:lnTo>
                  <a:lnTo>
                    <a:pt x="150" y="188"/>
                  </a:lnTo>
                  <a:lnTo>
                    <a:pt x="178" y="196"/>
                  </a:lnTo>
                  <a:lnTo>
                    <a:pt x="188" y="198"/>
                  </a:lnTo>
                  <a:lnTo>
                    <a:pt x="200" y="196"/>
                  </a:lnTo>
                  <a:lnTo>
                    <a:pt x="217" y="186"/>
                  </a:lnTo>
                  <a:lnTo>
                    <a:pt x="223" y="180"/>
                  </a:lnTo>
                  <a:lnTo>
                    <a:pt x="229" y="170"/>
                  </a:lnTo>
                  <a:lnTo>
                    <a:pt x="231" y="170"/>
                  </a:lnTo>
                  <a:lnTo>
                    <a:pt x="231" y="172"/>
                  </a:lnTo>
                  <a:lnTo>
                    <a:pt x="231" y="182"/>
                  </a:lnTo>
                  <a:lnTo>
                    <a:pt x="229" y="202"/>
                  </a:lnTo>
                  <a:lnTo>
                    <a:pt x="233" y="204"/>
                  </a:lnTo>
                  <a:lnTo>
                    <a:pt x="245" y="210"/>
                  </a:lnTo>
                  <a:lnTo>
                    <a:pt x="251" y="212"/>
                  </a:lnTo>
                  <a:lnTo>
                    <a:pt x="257" y="212"/>
                  </a:lnTo>
                  <a:lnTo>
                    <a:pt x="267" y="206"/>
                  </a:lnTo>
                  <a:lnTo>
                    <a:pt x="269" y="198"/>
                  </a:lnTo>
                  <a:lnTo>
                    <a:pt x="265" y="196"/>
                  </a:lnTo>
                  <a:lnTo>
                    <a:pt x="255" y="194"/>
                  </a:lnTo>
                  <a:lnTo>
                    <a:pt x="249" y="190"/>
                  </a:lnTo>
                  <a:lnTo>
                    <a:pt x="247" y="186"/>
                  </a:lnTo>
                  <a:lnTo>
                    <a:pt x="247" y="184"/>
                  </a:lnTo>
                  <a:lnTo>
                    <a:pt x="247" y="184"/>
                  </a:lnTo>
                  <a:lnTo>
                    <a:pt x="263" y="184"/>
                  </a:lnTo>
                  <a:lnTo>
                    <a:pt x="259" y="174"/>
                  </a:lnTo>
                  <a:lnTo>
                    <a:pt x="265" y="172"/>
                  </a:lnTo>
                  <a:lnTo>
                    <a:pt x="269" y="170"/>
                  </a:lnTo>
                  <a:lnTo>
                    <a:pt x="273" y="162"/>
                  </a:lnTo>
                  <a:lnTo>
                    <a:pt x="277" y="152"/>
                  </a:lnTo>
                  <a:lnTo>
                    <a:pt x="247" y="142"/>
                  </a:lnTo>
                  <a:lnTo>
                    <a:pt x="249" y="140"/>
                  </a:lnTo>
                  <a:lnTo>
                    <a:pt x="251" y="134"/>
                  </a:lnTo>
                  <a:lnTo>
                    <a:pt x="253" y="122"/>
                  </a:lnTo>
                  <a:lnTo>
                    <a:pt x="251" y="112"/>
                  </a:lnTo>
                  <a:lnTo>
                    <a:pt x="247" y="102"/>
                  </a:lnTo>
                  <a:lnTo>
                    <a:pt x="231" y="76"/>
                  </a:lnTo>
                  <a:lnTo>
                    <a:pt x="219" y="62"/>
                  </a:lnTo>
                  <a:lnTo>
                    <a:pt x="188" y="10"/>
                  </a:lnTo>
                  <a:lnTo>
                    <a:pt x="182" y="2"/>
                  </a:lnTo>
                  <a:lnTo>
                    <a:pt x="178" y="0"/>
                  </a:lnTo>
                  <a:lnTo>
                    <a:pt x="172" y="6"/>
                  </a:lnTo>
                  <a:lnTo>
                    <a:pt x="172" y="18"/>
                  </a:lnTo>
                  <a:lnTo>
                    <a:pt x="178" y="40"/>
                  </a:lnTo>
                </a:path>
              </a:pathLst>
            </a:custGeom>
            <a:noFill/>
            <a:ln w="6350">
              <a:solidFill>
                <a:srgbClr val="B26632"/>
              </a:solidFill>
              <a:prstDash val="solid"/>
              <a:round/>
              <a:headEnd/>
              <a:tailEnd/>
            </a:ln>
          </p:spPr>
          <p:txBody>
            <a:bodyPr/>
            <a:lstStyle/>
            <a:p>
              <a:pPr>
                <a:defRPr/>
              </a:pPr>
              <a:endParaRPr lang="en-US">
                <a:solidFill>
                  <a:prstClr val="black"/>
                </a:solidFill>
                <a:latin typeface="Calibri"/>
              </a:endParaRPr>
            </a:p>
          </p:txBody>
        </p:sp>
        <p:sp>
          <p:nvSpPr>
            <p:cNvPr id="190" name="Freeform 186"/>
            <p:cNvSpPr>
              <a:spLocks/>
            </p:cNvSpPr>
            <p:nvPr/>
          </p:nvSpPr>
          <p:spPr bwMode="auto">
            <a:xfrm>
              <a:off x="3267" y="3390"/>
              <a:ext cx="357" cy="206"/>
            </a:xfrm>
            <a:custGeom>
              <a:avLst/>
              <a:gdLst/>
              <a:ahLst/>
              <a:cxnLst>
                <a:cxn ang="0">
                  <a:pos x="357" y="28"/>
                </a:cxn>
                <a:cxn ang="0">
                  <a:pos x="353" y="42"/>
                </a:cxn>
                <a:cxn ang="0">
                  <a:pos x="347" y="52"/>
                </a:cxn>
                <a:cxn ang="0">
                  <a:pos x="333" y="70"/>
                </a:cxn>
                <a:cxn ang="0">
                  <a:pos x="303" y="90"/>
                </a:cxn>
                <a:cxn ang="0">
                  <a:pos x="275" y="110"/>
                </a:cxn>
                <a:cxn ang="0">
                  <a:pos x="233" y="140"/>
                </a:cxn>
                <a:cxn ang="0">
                  <a:pos x="201" y="162"/>
                </a:cxn>
                <a:cxn ang="0">
                  <a:pos x="177" y="176"/>
                </a:cxn>
                <a:cxn ang="0">
                  <a:pos x="139" y="192"/>
                </a:cxn>
                <a:cxn ang="0">
                  <a:pos x="119" y="200"/>
                </a:cxn>
                <a:cxn ang="0">
                  <a:pos x="97" y="204"/>
                </a:cxn>
                <a:cxn ang="0">
                  <a:pos x="71" y="206"/>
                </a:cxn>
                <a:cxn ang="0">
                  <a:pos x="53" y="206"/>
                </a:cxn>
                <a:cxn ang="0">
                  <a:pos x="39" y="204"/>
                </a:cxn>
                <a:cxn ang="0">
                  <a:pos x="29" y="200"/>
                </a:cxn>
                <a:cxn ang="0">
                  <a:pos x="17" y="192"/>
                </a:cxn>
                <a:cxn ang="0">
                  <a:pos x="9" y="176"/>
                </a:cxn>
                <a:cxn ang="0">
                  <a:pos x="2" y="166"/>
                </a:cxn>
                <a:cxn ang="0">
                  <a:pos x="0" y="158"/>
                </a:cxn>
                <a:cxn ang="0">
                  <a:pos x="2" y="144"/>
                </a:cxn>
                <a:cxn ang="0">
                  <a:pos x="13" y="126"/>
                </a:cxn>
                <a:cxn ang="0">
                  <a:pos x="23" y="108"/>
                </a:cxn>
                <a:cxn ang="0">
                  <a:pos x="49" y="84"/>
                </a:cxn>
                <a:cxn ang="0">
                  <a:pos x="63" y="74"/>
                </a:cxn>
                <a:cxn ang="0">
                  <a:pos x="77" y="68"/>
                </a:cxn>
                <a:cxn ang="0">
                  <a:pos x="105" y="28"/>
                </a:cxn>
                <a:cxn ang="0">
                  <a:pos x="113" y="16"/>
                </a:cxn>
                <a:cxn ang="0">
                  <a:pos x="117" y="12"/>
                </a:cxn>
                <a:cxn ang="0">
                  <a:pos x="125" y="8"/>
                </a:cxn>
                <a:cxn ang="0">
                  <a:pos x="153" y="4"/>
                </a:cxn>
                <a:cxn ang="0">
                  <a:pos x="237" y="0"/>
                </a:cxn>
                <a:cxn ang="0">
                  <a:pos x="279" y="0"/>
                </a:cxn>
                <a:cxn ang="0">
                  <a:pos x="307" y="0"/>
                </a:cxn>
                <a:cxn ang="0">
                  <a:pos x="331" y="4"/>
                </a:cxn>
                <a:cxn ang="0">
                  <a:pos x="343" y="6"/>
                </a:cxn>
                <a:cxn ang="0">
                  <a:pos x="349" y="8"/>
                </a:cxn>
                <a:cxn ang="0">
                  <a:pos x="355" y="16"/>
                </a:cxn>
                <a:cxn ang="0">
                  <a:pos x="357" y="28"/>
                </a:cxn>
              </a:cxnLst>
              <a:rect l="0" t="0" r="r" b="b"/>
              <a:pathLst>
                <a:path w="357" h="206">
                  <a:moveTo>
                    <a:pt x="357" y="28"/>
                  </a:moveTo>
                  <a:lnTo>
                    <a:pt x="353" y="42"/>
                  </a:lnTo>
                  <a:lnTo>
                    <a:pt x="347" y="52"/>
                  </a:lnTo>
                  <a:lnTo>
                    <a:pt x="333" y="70"/>
                  </a:lnTo>
                  <a:lnTo>
                    <a:pt x="303" y="90"/>
                  </a:lnTo>
                  <a:lnTo>
                    <a:pt x="275" y="110"/>
                  </a:lnTo>
                  <a:lnTo>
                    <a:pt x="233" y="140"/>
                  </a:lnTo>
                  <a:lnTo>
                    <a:pt x="201" y="162"/>
                  </a:lnTo>
                  <a:lnTo>
                    <a:pt x="177" y="176"/>
                  </a:lnTo>
                  <a:lnTo>
                    <a:pt x="139" y="192"/>
                  </a:lnTo>
                  <a:lnTo>
                    <a:pt x="119" y="200"/>
                  </a:lnTo>
                  <a:lnTo>
                    <a:pt x="97" y="204"/>
                  </a:lnTo>
                  <a:lnTo>
                    <a:pt x="71" y="206"/>
                  </a:lnTo>
                  <a:lnTo>
                    <a:pt x="53" y="206"/>
                  </a:lnTo>
                  <a:lnTo>
                    <a:pt x="39" y="204"/>
                  </a:lnTo>
                  <a:lnTo>
                    <a:pt x="29" y="200"/>
                  </a:lnTo>
                  <a:lnTo>
                    <a:pt x="17" y="192"/>
                  </a:lnTo>
                  <a:lnTo>
                    <a:pt x="9" y="176"/>
                  </a:lnTo>
                  <a:lnTo>
                    <a:pt x="2" y="166"/>
                  </a:lnTo>
                  <a:lnTo>
                    <a:pt x="0" y="158"/>
                  </a:lnTo>
                  <a:lnTo>
                    <a:pt x="2" y="144"/>
                  </a:lnTo>
                  <a:lnTo>
                    <a:pt x="13" y="126"/>
                  </a:lnTo>
                  <a:lnTo>
                    <a:pt x="23" y="108"/>
                  </a:lnTo>
                  <a:lnTo>
                    <a:pt x="49" y="84"/>
                  </a:lnTo>
                  <a:lnTo>
                    <a:pt x="63" y="74"/>
                  </a:lnTo>
                  <a:lnTo>
                    <a:pt x="77" y="68"/>
                  </a:lnTo>
                  <a:lnTo>
                    <a:pt x="105" y="28"/>
                  </a:lnTo>
                  <a:lnTo>
                    <a:pt x="113" y="16"/>
                  </a:lnTo>
                  <a:lnTo>
                    <a:pt x="117" y="12"/>
                  </a:lnTo>
                  <a:lnTo>
                    <a:pt x="125" y="8"/>
                  </a:lnTo>
                  <a:lnTo>
                    <a:pt x="153" y="4"/>
                  </a:lnTo>
                  <a:lnTo>
                    <a:pt x="237" y="0"/>
                  </a:lnTo>
                  <a:lnTo>
                    <a:pt x="279" y="0"/>
                  </a:lnTo>
                  <a:lnTo>
                    <a:pt x="307" y="0"/>
                  </a:lnTo>
                  <a:lnTo>
                    <a:pt x="331" y="4"/>
                  </a:lnTo>
                  <a:lnTo>
                    <a:pt x="343" y="6"/>
                  </a:lnTo>
                  <a:lnTo>
                    <a:pt x="349" y="8"/>
                  </a:lnTo>
                  <a:lnTo>
                    <a:pt x="355" y="16"/>
                  </a:lnTo>
                  <a:lnTo>
                    <a:pt x="357" y="28"/>
                  </a:lnTo>
                  <a:close/>
                </a:path>
              </a:pathLst>
            </a:custGeom>
            <a:solidFill>
              <a:srgbClr val="3F0000"/>
            </a:solidFill>
            <a:ln w="9525">
              <a:noFill/>
              <a:round/>
              <a:headEnd/>
              <a:tailEnd/>
            </a:ln>
          </p:spPr>
          <p:txBody>
            <a:bodyPr/>
            <a:lstStyle/>
            <a:p>
              <a:pPr>
                <a:defRPr/>
              </a:pPr>
              <a:endParaRPr lang="en-US">
                <a:solidFill>
                  <a:prstClr val="black"/>
                </a:solidFill>
                <a:latin typeface="Calibri"/>
              </a:endParaRPr>
            </a:p>
          </p:txBody>
        </p:sp>
        <p:sp>
          <p:nvSpPr>
            <p:cNvPr id="191" name="Freeform 187"/>
            <p:cNvSpPr>
              <a:spLocks/>
            </p:cNvSpPr>
            <p:nvPr/>
          </p:nvSpPr>
          <p:spPr bwMode="auto">
            <a:xfrm>
              <a:off x="3267" y="3390"/>
              <a:ext cx="357" cy="206"/>
            </a:xfrm>
            <a:custGeom>
              <a:avLst/>
              <a:gdLst/>
              <a:ahLst/>
              <a:cxnLst>
                <a:cxn ang="0">
                  <a:pos x="357" y="28"/>
                </a:cxn>
                <a:cxn ang="0">
                  <a:pos x="353" y="42"/>
                </a:cxn>
                <a:cxn ang="0">
                  <a:pos x="347" y="52"/>
                </a:cxn>
                <a:cxn ang="0">
                  <a:pos x="333" y="70"/>
                </a:cxn>
                <a:cxn ang="0">
                  <a:pos x="303" y="90"/>
                </a:cxn>
                <a:cxn ang="0">
                  <a:pos x="275" y="110"/>
                </a:cxn>
                <a:cxn ang="0">
                  <a:pos x="233" y="140"/>
                </a:cxn>
                <a:cxn ang="0">
                  <a:pos x="201" y="162"/>
                </a:cxn>
                <a:cxn ang="0">
                  <a:pos x="177" y="176"/>
                </a:cxn>
                <a:cxn ang="0">
                  <a:pos x="139" y="192"/>
                </a:cxn>
                <a:cxn ang="0">
                  <a:pos x="119" y="200"/>
                </a:cxn>
                <a:cxn ang="0">
                  <a:pos x="97" y="204"/>
                </a:cxn>
                <a:cxn ang="0">
                  <a:pos x="71" y="206"/>
                </a:cxn>
                <a:cxn ang="0">
                  <a:pos x="53" y="206"/>
                </a:cxn>
                <a:cxn ang="0">
                  <a:pos x="39" y="204"/>
                </a:cxn>
                <a:cxn ang="0">
                  <a:pos x="29" y="200"/>
                </a:cxn>
                <a:cxn ang="0">
                  <a:pos x="17" y="192"/>
                </a:cxn>
                <a:cxn ang="0">
                  <a:pos x="9" y="176"/>
                </a:cxn>
                <a:cxn ang="0">
                  <a:pos x="2" y="166"/>
                </a:cxn>
                <a:cxn ang="0">
                  <a:pos x="0" y="158"/>
                </a:cxn>
                <a:cxn ang="0">
                  <a:pos x="2" y="144"/>
                </a:cxn>
                <a:cxn ang="0">
                  <a:pos x="13" y="126"/>
                </a:cxn>
                <a:cxn ang="0">
                  <a:pos x="23" y="108"/>
                </a:cxn>
                <a:cxn ang="0">
                  <a:pos x="49" y="84"/>
                </a:cxn>
                <a:cxn ang="0">
                  <a:pos x="63" y="74"/>
                </a:cxn>
                <a:cxn ang="0">
                  <a:pos x="77" y="68"/>
                </a:cxn>
                <a:cxn ang="0">
                  <a:pos x="105" y="28"/>
                </a:cxn>
                <a:cxn ang="0">
                  <a:pos x="113" y="16"/>
                </a:cxn>
                <a:cxn ang="0">
                  <a:pos x="117" y="12"/>
                </a:cxn>
                <a:cxn ang="0">
                  <a:pos x="125" y="8"/>
                </a:cxn>
                <a:cxn ang="0">
                  <a:pos x="153" y="4"/>
                </a:cxn>
                <a:cxn ang="0">
                  <a:pos x="237" y="0"/>
                </a:cxn>
                <a:cxn ang="0">
                  <a:pos x="279" y="0"/>
                </a:cxn>
                <a:cxn ang="0">
                  <a:pos x="307" y="0"/>
                </a:cxn>
                <a:cxn ang="0">
                  <a:pos x="331" y="4"/>
                </a:cxn>
                <a:cxn ang="0">
                  <a:pos x="343" y="6"/>
                </a:cxn>
                <a:cxn ang="0">
                  <a:pos x="349" y="8"/>
                </a:cxn>
                <a:cxn ang="0">
                  <a:pos x="355" y="16"/>
                </a:cxn>
                <a:cxn ang="0">
                  <a:pos x="357" y="28"/>
                </a:cxn>
              </a:cxnLst>
              <a:rect l="0" t="0" r="r" b="b"/>
              <a:pathLst>
                <a:path w="357" h="206">
                  <a:moveTo>
                    <a:pt x="357" y="28"/>
                  </a:moveTo>
                  <a:lnTo>
                    <a:pt x="353" y="42"/>
                  </a:lnTo>
                  <a:lnTo>
                    <a:pt x="347" y="52"/>
                  </a:lnTo>
                  <a:lnTo>
                    <a:pt x="333" y="70"/>
                  </a:lnTo>
                  <a:lnTo>
                    <a:pt x="303" y="90"/>
                  </a:lnTo>
                  <a:lnTo>
                    <a:pt x="275" y="110"/>
                  </a:lnTo>
                  <a:lnTo>
                    <a:pt x="233" y="140"/>
                  </a:lnTo>
                  <a:lnTo>
                    <a:pt x="201" y="162"/>
                  </a:lnTo>
                  <a:lnTo>
                    <a:pt x="177" y="176"/>
                  </a:lnTo>
                  <a:lnTo>
                    <a:pt x="139" y="192"/>
                  </a:lnTo>
                  <a:lnTo>
                    <a:pt x="119" y="200"/>
                  </a:lnTo>
                  <a:lnTo>
                    <a:pt x="97" y="204"/>
                  </a:lnTo>
                  <a:lnTo>
                    <a:pt x="71" y="206"/>
                  </a:lnTo>
                  <a:lnTo>
                    <a:pt x="53" y="206"/>
                  </a:lnTo>
                  <a:lnTo>
                    <a:pt x="39" y="204"/>
                  </a:lnTo>
                  <a:lnTo>
                    <a:pt x="29" y="200"/>
                  </a:lnTo>
                  <a:lnTo>
                    <a:pt x="17" y="192"/>
                  </a:lnTo>
                  <a:lnTo>
                    <a:pt x="9" y="176"/>
                  </a:lnTo>
                  <a:lnTo>
                    <a:pt x="2" y="166"/>
                  </a:lnTo>
                  <a:lnTo>
                    <a:pt x="0" y="158"/>
                  </a:lnTo>
                  <a:lnTo>
                    <a:pt x="2" y="144"/>
                  </a:lnTo>
                  <a:lnTo>
                    <a:pt x="13" y="126"/>
                  </a:lnTo>
                  <a:lnTo>
                    <a:pt x="23" y="108"/>
                  </a:lnTo>
                  <a:lnTo>
                    <a:pt x="49" y="84"/>
                  </a:lnTo>
                  <a:lnTo>
                    <a:pt x="63" y="74"/>
                  </a:lnTo>
                  <a:lnTo>
                    <a:pt x="77" y="68"/>
                  </a:lnTo>
                  <a:lnTo>
                    <a:pt x="105" y="28"/>
                  </a:lnTo>
                  <a:lnTo>
                    <a:pt x="113" y="16"/>
                  </a:lnTo>
                  <a:lnTo>
                    <a:pt x="117" y="12"/>
                  </a:lnTo>
                  <a:lnTo>
                    <a:pt x="125" y="8"/>
                  </a:lnTo>
                  <a:lnTo>
                    <a:pt x="153" y="4"/>
                  </a:lnTo>
                  <a:lnTo>
                    <a:pt x="237" y="0"/>
                  </a:lnTo>
                  <a:lnTo>
                    <a:pt x="279" y="0"/>
                  </a:lnTo>
                  <a:lnTo>
                    <a:pt x="307" y="0"/>
                  </a:lnTo>
                  <a:lnTo>
                    <a:pt x="331" y="4"/>
                  </a:lnTo>
                  <a:lnTo>
                    <a:pt x="343" y="6"/>
                  </a:lnTo>
                  <a:lnTo>
                    <a:pt x="349" y="8"/>
                  </a:lnTo>
                  <a:lnTo>
                    <a:pt x="355" y="16"/>
                  </a:lnTo>
                  <a:lnTo>
                    <a:pt x="357" y="28"/>
                  </a:lnTo>
                  <a:close/>
                </a:path>
              </a:pathLst>
            </a:custGeom>
            <a:noFill/>
            <a:ln w="6350">
              <a:solidFill>
                <a:srgbClr val="3F0000"/>
              </a:solidFill>
              <a:prstDash val="solid"/>
              <a:round/>
              <a:headEnd/>
              <a:tailEnd/>
            </a:ln>
          </p:spPr>
          <p:txBody>
            <a:bodyPr/>
            <a:lstStyle/>
            <a:p>
              <a:pPr>
                <a:defRPr/>
              </a:pPr>
              <a:endParaRPr lang="en-US">
                <a:solidFill>
                  <a:prstClr val="black"/>
                </a:solidFill>
                <a:latin typeface="Calibri"/>
              </a:endParaRPr>
            </a:p>
          </p:txBody>
        </p:sp>
        <p:sp>
          <p:nvSpPr>
            <p:cNvPr id="192" name="Freeform 188"/>
            <p:cNvSpPr>
              <a:spLocks/>
            </p:cNvSpPr>
            <p:nvPr/>
          </p:nvSpPr>
          <p:spPr bwMode="auto">
            <a:xfrm>
              <a:off x="3356" y="3424"/>
              <a:ext cx="204" cy="102"/>
            </a:xfrm>
            <a:custGeom>
              <a:avLst/>
              <a:gdLst/>
              <a:ahLst/>
              <a:cxnLst>
                <a:cxn ang="0">
                  <a:pos x="68" y="4"/>
                </a:cxn>
                <a:cxn ang="0">
                  <a:pos x="84" y="2"/>
                </a:cxn>
                <a:cxn ang="0">
                  <a:pos x="112" y="0"/>
                </a:cxn>
                <a:cxn ang="0">
                  <a:pos x="154" y="2"/>
                </a:cxn>
                <a:cxn ang="0">
                  <a:pos x="174" y="2"/>
                </a:cxn>
                <a:cxn ang="0">
                  <a:pos x="196" y="0"/>
                </a:cxn>
                <a:cxn ang="0">
                  <a:pos x="202" y="6"/>
                </a:cxn>
                <a:cxn ang="0">
                  <a:pos x="204" y="10"/>
                </a:cxn>
                <a:cxn ang="0">
                  <a:pos x="204" y="14"/>
                </a:cxn>
                <a:cxn ang="0">
                  <a:pos x="172" y="28"/>
                </a:cxn>
                <a:cxn ang="0">
                  <a:pos x="148" y="40"/>
                </a:cxn>
                <a:cxn ang="0">
                  <a:pos x="130" y="52"/>
                </a:cxn>
                <a:cxn ang="0">
                  <a:pos x="108" y="72"/>
                </a:cxn>
                <a:cxn ang="0">
                  <a:pos x="98" y="84"/>
                </a:cxn>
                <a:cxn ang="0">
                  <a:pos x="92" y="96"/>
                </a:cxn>
                <a:cxn ang="0">
                  <a:pos x="82" y="102"/>
                </a:cxn>
                <a:cxn ang="0">
                  <a:pos x="72" y="100"/>
                </a:cxn>
                <a:cxn ang="0">
                  <a:pos x="56" y="82"/>
                </a:cxn>
                <a:cxn ang="0">
                  <a:pos x="30" y="56"/>
                </a:cxn>
                <a:cxn ang="0">
                  <a:pos x="16" y="46"/>
                </a:cxn>
                <a:cxn ang="0">
                  <a:pos x="0" y="40"/>
                </a:cxn>
                <a:cxn ang="0">
                  <a:pos x="6" y="26"/>
                </a:cxn>
                <a:cxn ang="0">
                  <a:pos x="20" y="12"/>
                </a:cxn>
                <a:cxn ang="0">
                  <a:pos x="38" y="0"/>
                </a:cxn>
                <a:cxn ang="0">
                  <a:pos x="46" y="0"/>
                </a:cxn>
                <a:cxn ang="0">
                  <a:pos x="58" y="0"/>
                </a:cxn>
                <a:cxn ang="0">
                  <a:pos x="68" y="4"/>
                </a:cxn>
              </a:cxnLst>
              <a:rect l="0" t="0" r="r" b="b"/>
              <a:pathLst>
                <a:path w="204" h="102">
                  <a:moveTo>
                    <a:pt x="68" y="4"/>
                  </a:moveTo>
                  <a:lnTo>
                    <a:pt x="84" y="2"/>
                  </a:lnTo>
                  <a:lnTo>
                    <a:pt x="112" y="0"/>
                  </a:lnTo>
                  <a:lnTo>
                    <a:pt x="154" y="2"/>
                  </a:lnTo>
                  <a:lnTo>
                    <a:pt x="174" y="2"/>
                  </a:lnTo>
                  <a:lnTo>
                    <a:pt x="196" y="0"/>
                  </a:lnTo>
                  <a:lnTo>
                    <a:pt x="202" y="6"/>
                  </a:lnTo>
                  <a:lnTo>
                    <a:pt x="204" y="10"/>
                  </a:lnTo>
                  <a:lnTo>
                    <a:pt x="204" y="14"/>
                  </a:lnTo>
                  <a:lnTo>
                    <a:pt x="172" y="28"/>
                  </a:lnTo>
                  <a:lnTo>
                    <a:pt x="148" y="40"/>
                  </a:lnTo>
                  <a:lnTo>
                    <a:pt x="130" y="52"/>
                  </a:lnTo>
                  <a:lnTo>
                    <a:pt x="108" y="72"/>
                  </a:lnTo>
                  <a:lnTo>
                    <a:pt x="98" y="84"/>
                  </a:lnTo>
                  <a:lnTo>
                    <a:pt x="92" y="96"/>
                  </a:lnTo>
                  <a:lnTo>
                    <a:pt x="82" y="102"/>
                  </a:lnTo>
                  <a:lnTo>
                    <a:pt x="72" y="100"/>
                  </a:lnTo>
                  <a:lnTo>
                    <a:pt x="56" y="82"/>
                  </a:lnTo>
                  <a:lnTo>
                    <a:pt x="30" y="56"/>
                  </a:lnTo>
                  <a:lnTo>
                    <a:pt x="16" y="46"/>
                  </a:lnTo>
                  <a:lnTo>
                    <a:pt x="0" y="40"/>
                  </a:lnTo>
                  <a:lnTo>
                    <a:pt x="6" y="26"/>
                  </a:lnTo>
                  <a:lnTo>
                    <a:pt x="20" y="12"/>
                  </a:lnTo>
                  <a:lnTo>
                    <a:pt x="38" y="0"/>
                  </a:lnTo>
                  <a:lnTo>
                    <a:pt x="46" y="0"/>
                  </a:lnTo>
                  <a:lnTo>
                    <a:pt x="58" y="0"/>
                  </a:lnTo>
                  <a:lnTo>
                    <a:pt x="68" y="4"/>
                  </a:lnTo>
                  <a:close/>
                </a:path>
              </a:pathLst>
            </a:custGeom>
            <a:solidFill>
              <a:srgbClr val="D8B28C"/>
            </a:solidFill>
            <a:ln w="9525">
              <a:noFill/>
              <a:round/>
              <a:headEnd/>
              <a:tailEnd/>
            </a:ln>
          </p:spPr>
          <p:txBody>
            <a:bodyPr/>
            <a:lstStyle/>
            <a:p>
              <a:pPr>
                <a:defRPr/>
              </a:pPr>
              <a:endParaRPr lang="en-US">
                <a:solidFill>
                  <a:prstClr val="black"/>
                </a:solidFill>
                <a:latin typeface="Calibri"/>
              </a:endParaRPr>
            </a:p>
          </p:txBody>
        </p:sp>
        <p:sp>
          <p:nvSpPr>
            <p:cNvPr id="193" name="Freeform 189"/>
            <p:cNvSpPr>
              <a:spLocks/>
            </p:cNvSpPr>
            <p:nvPr/>
          </p:nvSpPr>
          <p:spPr bwMode="auto">
            <a:xfrm>
              <a:off x="3356" y="3424"/>
              <a:ext cx="204" cy="102"/>
            </a:xfrm>
            <a:custGeom>
              <a:avLst/>
              <a:gdLst/>
              <a:ahLst/>
              <a:cxnLst>
                <a:cxn ang="0">
                  <a:pos x="68" y="4"/>
                </a:cxn>
                <a:cxn ang="0">
                  <a:pos x="84" y="2"/>
                </a:cxn>
                <a:cxn ang="0">
                  <a:pos x="112" y="0"/>
                </a:cxn>
                <a:cxn ang="0">
                  <a:pos x="154" y="2"/>
                </a:cxn>
                <a:cxn ang="0">
                  <a:pos x="174" y="2"/>
                </a:cxn>
                <a:cxn ang="0">
                  <a:pos x="196" y="0"/>
                </a:cxn>
                <a:cxn ang="0">
                  <a:pos x="202" y="6"/>
                </a:cxn>
                <a:cxn ang="0">
                  <a:pos x="204" y="10"/>
                </a:cxn>
                <a:cxn ang="0">
                  <a:pos x="204" y="14"/>
                </a:cxn>
                <a:cxn ang="0">
                  <a:pos x="172" y="28"/>
                </a:cxn>
                <a:cxn ang="0">
                  <a:pos x="148" y="40"/>
                </a:cxn>
                <a:cxn ang="0">
                  <a:pos x="130" y="52"/>
                </a:cxn>
                <a:cxn ang="0">
                  <a:pos x="108" y="72"/>
                </a:cxn>
                <a:cxn ang="0">
                  <a:pos x="98" y="84"/>
                </a:cxn>
                <a:cxn ang="0">
                  <a:pos x="92" y="96"/>
                </a:cxn>
                <a:cxn ang="0">
                  <a:pos x="82" y="102"/>
                </a:cxn>
                <a:cxn ang="0">
                  <a:pos x="72" y="100"/>
                </a:cxn>
                <a:cxn ang="0">
                  <a:pos x="56" y="82"/>
                </a:cxn>
                <a:cxn ang="0">
                  <a:pos x="30" y="56"/>
                </a:cxn>
                <a:cxn ang="0">
                  <a:pos x="16" y="46"/>
                </a:cxn>
                <a:cxn ang="0">
                  <a:pos x="0" y="40"/>
                </a:cxn>
                <a:cxn ang="0">
                  <a:pos x="6" y="26"/>
                </a:cxn>
                <a:cxn ang="0">
                  <a:pos x="20" y="12"/>
                </a:cxn>
                <a:cxn ang="0">
                  <a:pos x="38" y="0"/>
                </a:cxn>
                <a:cxn ang="0">
                  <a:pos x="46" y="0"/>
                </a:cxn>
                <a:cxn ang="0">
                  <a:pos x="58" y="0"/>
                </a:cxn>
                <a:cxn ang="0">
                  <a:pos x="68" y="4"/>
                </a:cxn>
              </a:cxnLst>
              <a:rect l="0" t="0" r="r" b="b"/>
              <a:pathLst>
                <a:path w="204" h="102">
                  <a:moveTo>
                    <a:pt x="68" y="4"/>
                  </a:moveTo>
                  <a:lnTo>
                    <a:pt x="84" y="2"/>
                  </a:lnTo>
                  <a:lnTo>
                    <a:pt x="112" y="0"/>
                  </a:lnTo>
                  <a:lnTo>
                    <a:pt x="154" y="2"/>
                  </a:lnTo>
                  <a:lnTo>
                    <a:pt x="174" y="2"/>
                  </a:lnTo>
                  <a:lnTo>
                    <a:pt x="196" y="0"/>
                  </a:lnTo>
                  <a:lnTo>
                    <a:pt x="202" y="6"/>
                  </a:lnTo>
                  <a:lnTo>
                    <a:pt x="204" y="10"/>
                  </a:lnTo>
                  <a:lnTo>
                    <a:pt x="204" y="14"/>
                  </a:lnTo>
                  <a:lnTo>
                    <a:pt x="172" y="28"/>
                  </a:lnTo>
                  <a:lnTo>
                    <a:pt x="148" y="40"/>
                  </a:lnTo>
                  <a:lnTo>
                    <a:pt x="130" y="52"/>
                  </a:lnTo>
                  <a:lnTo>
                    <a:pt x="108" y="72"/>
                  </a:lnTo>
                  <a:lnTo>
                    <a:pt x="98" y="84"/>
                  </a:lnTo>
                  <a:lnTo>
                    <a:pt x="92" y="96"/>
                  </a:lnTo>
                  <a:lnTo>
                    <a:pt x="82" y="102"/>
                  </a:lnTo>
                  <a:lnTo>
                    <a:pt x="72" y="100"/>
                  </a:lnTo>
                  <a:lnTo>
                    <a:pt x="56" y="82"/>
                  </a:lnTo>
                  <a:lnTo>
                    <a:pt x="30" y="56"/>
                  </a:lnTo>
                  <a:lnTo>
                    <a:pt x="16" y="46"/>
                  </a:lnTo>
                  <a:lnTo>
                    <a:pt x="0" y="40"/>
                  </a:lnTo>
                  <a:lnTo>
                    <a:pt x="6" y="26"/>
                  </a:lnTo>
                  <a:lnTo>
                    <a:pt x="20" y="12"/>
                  </a:lnTo>
                  <a:lnTo>
                    <a:pt x="38" y="0"/>
                  </a:lnTo>
                  <a:lnTo>
                    <a:pt x="46" y="0"/>
                  </a:lnTo>
                  <a:lnTo>
                    <a:pt x="58" y="0"/>
                  </a:lnTo>
                  <a:lnTo>
                    <a:pt x="68" y="4"/>
                  </a:lnTo>
                  <a:close/>
                </a:path>
              </a:pathLst>
            </a:custGeom>
            <a:noFill/>
            <a:ln w="6350">
              <a:solidFill>
                <a:srgbClr val="B26632"/>
              </a:solidFill>
              <a:prstDash val="solid"/>
              <a:round/>
              <a:headEnd/>
              <a:tailEnd/>
            </a:ln>
          </p:spPr>
          <p:txBody>
            <a:bodyPr/>
            <a:lstStyle/>
            <a:p>
              <a:pPr>
                <a:defRPr/>
              </a:pPr>
              <a:endParaRPr lang="en-US">
                <a:solidFill>
                  <a:prstClr val="black"/>
                </a:solidFill>
                <a:latin typeface="Calibri"/>
              </a:endParaRPr>
            </a:p>
          </p:txBody>
        </p:sp>
        <p:sp>
          <p:nvSpPr>
            <p:cNvPr id="194" name="Freeform 190"/>
            <p:cNvSpPr>
              <a:spLocks/>
            </p:cNvSpPr>
            <p:nvPr/>
          </p:nvSpPr>
          <p:spPr bwMode="auto">
            <a:xfrm>
              <a:off x="3271" y="3422"/>
              <a:ext cx="335" cy="168"/>
            </a:xfrm>
            <a:custGeom>
              <a:avLst/>
              <a:gdLst/>
              <a:ahLst/>
              <a:cxnLst>
                <a:cxn ang="0">
                  <a:pos x="335" y="0"/>
                </a:cxn>
                <a:cxn ang="0">
                  <a:pos x="333" y="14"/>
                </a:cxn>
                <a:cxn ang="0">
                  <a:pos x="329" y="24"/>
                </a:cxn>
                <a:cxn ang="0">
                  <a:pos x="315" y="36"/>
                </a:cxn>
                <a:cxn ang="0">
                  <a:pos x="289" y="52"/>
                </a:cxn>
                <a:cxn ang="0">
                  <a:pos x="275" y="60"/>
                </a:cxn>
                <a:cxn ang="0">
                  <a:pos x="263" y="70"/>
                </a:cxn>
                <a:cxn ang="0">
                  <a:pos x="209" y="110"/>
                </a:cxn>
                <a:cxn ang="0">
                  <a:pos x="167" y="138"/>
                </a:cxn>
                <a:cxn ang="0">
                  <a:pos x="133" y="154"/>
                </a:cxn>
                <a:cxn ang="0">
                  <a:pos x="107" y="164"/>
                </a:cxn>
                <a:cxn ang="0">
                  <a:pos x="87" y="166"/>
                </a:cxn>
                <a:cxn ang="0">
                  <a:pos x="57" y="168"/>
                </a:cxn>
                <a:cxn ang="0">
                  <a:pos x="25" y="160"/>
                </a:cxn>
                <a:cxn ang="0">
                  <a:pos x="17" y="152"/>
                </a:cxn>
                <a:cxn ang="0">
                  <a:pos x="5" y="134"/>
                </a:cxn>
                <a:cxn ang="0">
                  <a:pos x="2" y="124"/>
                </a:cxn>
                <a:cxn ang="0">
                  <a:pos x="0" y="114"/>
                </a:cxn>
                <a:cxn ang="0">
                  <a:pos x="5" y="120"/>
                </a:cxn>
                <a:cxn ang="0">
                  <a:pos x="13" y="130"/>
                </a:cxn>
                <a:cxn ang="0">
                  <a:pos x="31" y="138"/>
                </a:cxn>
                <a:cxn ang="0">
                  <a:pos x="49" y="146"/>
                </a:cxn>
                <a:cxn ang="0">
                  <a:pos x="83" y="148"/>
                </a:cxn>
                <a:cxn ang="0">
                  <a:pos x="99" y="144"/>
                </a:cxn>
                <a:cxn ang="0">
                  <a:pos x="115" y="136"/>
                </a:cxn>
                <a:cxn ang="0">
                  <a:pos x="121" y="138"/>
                </a:cxn>
                <a:cxn ang="0">
                  <a:pos x="127" y="132"/>
                </a:cxn>
                <a:cxn ang="0">
                  <a:pos x="131" y="130"/>
                </a:cxn>
                <a:cxn ang="0">
                  <a:pos x="135" y="128"/>
                </a:cxn>
                <a:cxn ang="0">
                  <a:pos x="163" y="122"/>
                </a:cxn>
                <a:cxn ang="0">
                  <a:pos x="177" y="116"/>
                </a:cxn>
                <a:cxn ang="0">
                  <a:pos x="189" y="110"/>
                </a:cxn>
                <a:cxn ang="0">
                  <a:pos x="191" y="110"/>
                </a:cxn>
                <a:cxn ang="0">
                  <a:pos x="197" y="108"/>
                </a:cxn>
                <a:cxn ang="0">
                  <a:pos x="203" y="102"/>
                </a:cxn>
                <a:cxn ang="0">
                  <a:pos x="235" y="82"/>
                </a:cxn>
                <a:cxn ang="0">
                  <a:pos x="259" y="66"/>
                </a:cxn>
                <a:cxn ang="0">
                  <a:pos x="277" y="52"/>
                </a:cxn>
                <a:cxn ang="0">
                  <a:pos x="301" y="28"/>
                </a:cxn>
                <a:cxn ang="0">
                  <a:pos x="309" y="14"/>
                </a:cxn>
                <a:cxn ang="0">
                  <a:pos x="317" y="0"/>
                </a:cxn>
                <a:cxn ang="0">
                  <a:pos x="335" y="0"/>
                </a:cxn>
              </a:cxnLst>
              <a:rect l="0" t="0" r="r" b="b"/>
              <a:pathLst>
                <a:path w="335" h="168">
                  <a:moveTo>
                    <a:pt x="335" y="0"/>
                  </a:moveTo>
                  <a:lnTo>
                    <a:pt x="333" y="14"/>
                  </a:lnTo>
                  <a:lnTo>
                    <a:pt x="329" y="24"/>
                  </a:lnTo>
                  <a:lnTo>
                    <a:pt x="315" y="36"/>
                  </a:lnTo>
                  <a:lnTo>
                    <a:pt x="289" y="52"/>
                  </a:lnTo>
                  <a:lnTo>
                    <a:pt x="275" y="60"/>
                  </a:lnTo>
                  <a:lnTo>
                    <a:pt x="263" y="70"/>
                  </a:lnTo>
                  <a:lnTo>
                    <a:pt x="209" y="110"/>
                  </a:lnTo>
                  <a:lnTo>
                    <a:pt x="167" y="138"/>
                  </a:lnTo>
                  <a:lnTo>
                    <a:pt x="133" y="154"/>
                  </a:lnTo>
                  <a:lnTo>
                    <a:pt x="107" y="164"/>
                  </a:lnTo>
                  <a:lnTo>
                    <a:pt x="87" y="166"/>
                  </a:lnTo>
                  <a:lnTo>
                    <a:pt x="57" y="168"/>
                  </a:lnTo>
                  <a:lnTo>
                    <a:pt x="25" y="160"/>
                  </a:lnTo>
                  <a:lnTo>
                    <a:pt x="17" y="152"/>
                  </a:lnTo>
                  <a:lnTo>
                    <a:pt x="5" y="134"/>
                  </a:lnTo>
                  <a:lnTo>
                    <a:pt x="2" y="124"/>
                  </a:lnTo>
                  <a:lnTo>
                    <a:pt x="0" y="114"/>
                  </a:lnTo>
                  <a:lnTo>
                    <a:pt x="5" y="120"/>
                  </a:lnTo>
                  <a:lnTo>
                    <a:pt x="13" y="130"/>
                  </a:lnTo>
                  <a:lnTo>
                    <a:pt x="31" y="138"/>
                  </a:lnTo>
                  <a:lnTo>
                    <a:pt x="49" y="146"/>
                  </a:lnTo>
                  <a:lnTo>
                    <a:pt x="83" y="148"/>
                  </a:lnTo>
                  <a:lnTo>
                    <a:pt x="99" y="144"/>
                  </a:lnTo>
                  <a:lnTo>
                    <a:pt x="115" y="136"/>
                  </a:lnTo>
                  <a:lnTo>
                    <a:pt x="121" y="138"/>
                  </a:lnTo>
                  <a:lnTo>
                    <a:pt x="127" y="132"/>
                  </a:lnTo>
                  <a:lnTo>
                    <a:pt x="131" y="130"/>
                  </a:lnTo>
                  <a:lnTo>
                    <a:pt x="135" y="128"/>
                  </a:lnTo>
                  <a:lnTo>
                    <a:pt x="163" y="122"/>
                  </a:lnTo>
                  <a:lnTo>
                    <a:pt x="177" y="116"/>
                  </a:lnTo>
                  <a:lnTo>
                    <a:pt x="189" y="110"/>
                  </a:lnTo>
                  <a:lnTo>
                    <a:pt x="191" y="110"/>
                  </a:lnTo>
                  <a:lnTo>
                    <a:pt x="197" y="108"/>
                  </a:lnTo>
                  <a:lnTo>
                    <a:pt x="203" y="102"/>
                  </a:lnTo>
                  <a:lnTo>
                    <a:pt x="235" y="82"/>
                  </a:lnTo>
                  <a:lnTo>
                    <a:pt x="259" y="66"/>
                  </a:lnTo>
                  <a:lnTo>
                    <a:pt x="277" y="52"/>
                  </a:lnTo>
                  <a:lnTo>
                    <a:pt x="301" y="28"/>
                  </a:lnTo>
                  <a:lnTo>
                    <a:pt x="309" y="14"/>
                  </a:lnTo>
                  <a:lnTo>
                    <a:pt x="317" y="0"/>
                  </a:lnTo>
                  <a:lnTo>
                    <a:pt x="335" y="0"/>
                  </a:lnTo>
                  <a:close/>
                </a:path>
              </a:pathLst>
            </a:custGeom>
            <a:solidFill>
              <a:srgbClr val="BAA898"/>
            </a:solidFill>
            <a:ln w="9525">
              <a:noFill/>
              <a:round/>
              <a:headEnd/>
              <a:tailEnd/>
            </a:ln>
          </p:spPr>
          <p:txBody>
            <a:bodyPr/>
            <a:lstStyle/>
            <a:p>
              <a:pPr>
                <a:defRPr/>
              </a:pPr>
              <a:endParaRPr lang="en-US">
                <a:solidFill>
                  <a:prstClr val="black"/>
                </a:solidFill>
                <a:latin typeface="Calibri"/>
              </a:endParaRPr>
            </a:p>
          </p:txBody>
        </p:sp>
        <p:sp>
          <p:nvSpPr>
            <p:cNvPr id="195" name="Freeform 191"/>
            <p:cNvSpPr>
              <a:spLocks/>
            </p:cNvSpPr>
            <p:nvPr/>
          </p:nvSpPr>
          <p:spPr bwMode="auto">
            <a:xfrm>
              <a:off x="3271" y="3422"/>
              <a:ext cx="335" cy="168"/>
            </a:xfrm>
            <a:custGeom>
              <a:avLst/>
              <a:gdLst/>
              <a:ahLst/>
              <a:cxnLst>
                <a:cxn ang="0">
                  <a:pos x="335" y="0"/>
                </a:cxn>
                <a:cxn ang="0">
                  <a:pos x="333" y="14"/>
                </a:cxn>
                <a:cxn ang="0">
                  <a:pos x="329" y="24"/>
                </a:cxn>
                <a:cxn ang="0">
                  <a:pos x="315" y="36"/>
                </a:cxn>
                <a:cxn ang="0">
                  <a:pos x="289" y="52"/>
                </a:cxn>
                <a:cxn ang="0">
                  <a:pos x="275" y="60"/>
                </a:cxn>
                <a:cxn ang="0">
                  <a:pos x="263" y="70"/>
                </a:cxn>
                <a:cxn ang="0">
                  <a:pos x="209" y="110"/>
                </a:cxn>
                <a:cxn ang="0">
                  <a:pos x="167" y="138"/>
                </a:cxn>
                <a:cxn ang="0">
                  <a:pos x="133" y="154"/>
                </a:cxn>
                <a:cxn ang="0">
                  <a:pos x="107" y="164"/>
                </a:cxn>
                <a:cxn ang="0">
                  <a:pos x="87" y="166"/>
                </a:cxn>
                <a:cxn ang="0">
                  <a:pos x="57" y="168"/>
                </a:cxn>
                <a:cxn ang="0">
                  <a:pos x="25" y="160"/>
                </a:cxn>
                <a:cxn ang="0">
                  <a:pos x="17" y="152"/>
                </a:cxn>
                <a:cxn ang="0">
                  <a:pos x="5" y="134"/>
                </a:cxn>
                <a:cxn ang="0">
                  <a:pos x="2" y="124"/>
                </a:cxn>
                <a:cxn ang="0">
                  <a:pos x="0" y="114"/>
                </a:cxn>
                <a:cxn ang="0">
                  <a:pos x="5" y="120"/>
                </a:cxn>
                <a:cxn ang="0">
                  <a:pos x="13" y="130"/>
                </a:cxn>
                <a:cxn ang="0">
                  <a:pos x="31" y="138"/>
                </a:cxn>
                <a:cxn ang="0">
                  <a:pos x="49" y="146"/>
                </a:cxn>
                <a:cxn ang="0">
                  <a:pos x="83" y="148"/>
                </a:cxn>
                <a:cxn ang="0">
                  <a:pos x="99" y="144"/>
                </a:cxn>
                <a:cxn ang="0">
                  <a:pos x="115" y="136"/>
                </a:cxn>
                <a:cxn ang="0">
                  <a:pos x="121" y="138"/>
                </a:cxn>
                <a:cxn ang="0">
                  <a:pos x="127" y="132"/>
                </a:cxn>
                <a:cxn ang="0">
                  <a:pos x="131" y="130"/>
                </a:cxn>
                <a:cxn ang="0">
                  <a:pos x="135" y="128"/>
                </a:cxn>
                <a:cxn ang="0">
                  <a:pos x="163" y="122"/>
                </a:cxn>
                <a:cxn ang="0">
                  <a:pos x="177" y="116"/>
                </a:cxn>
                <a:cxn ang="0">
                  <a:pos x="189" y="110"/>
                </a:cxn>
                <a:cxn ang="0">
                  <a:pos x="191" y="110"/>
                </a:cxn>
                <a:cxn ang="0">
                  <a:pos x="197" y="108"/>
                </a:cxn>
                <a:cxn ang="0">
                  <a:pos x="203" y="102"/>
                </a:cxn>
                <a:cxn ang="0">
                  <a:pos x="235" y="82"/>
                </a:cxn>
                <a:cxn ang="0">
                  <a:pos x="259" y="66"/>
                </a:cxn>
                <a:cxn ang="0">
                  <a:pos x="277" y="52"/>
                </a:cxn>
                <a:cxn ang="0">
                  <a:pos x="301" y="28"/>
                </a:cxn>
                <a:cxn ang="0">
                  <a:pos x="309" y="14"/>
                </a:cxn>
                <a:cxn ang="0">
                  <a:pos x="317" y="0"/>
                </a:cxn>
                <a:cxn ang="0">
                  <a:pos x="335" y="0"/>
                </a:cxn>
              </a:cxnLst>
              <a:rect l="0" t="0" r="r" b="b"/>
              <a:pathLst>
                <a:path w="335" h="168">
                  <a:moveTo>
                    <a:pt x="335" y="0"/>
                  </a:moveTo>
                  <a:lnTo>
                    <a:pt x="333" y="14"/>
                  </a:lnTo>
                  <a:lnTo>
                    <a:pt x="329" y="24"/>
                  </a:lnTo>
                  <a:lnTo>
                    <a:pt x="315" y="36"/>
                  </a:lnTo>
                  <a:lnTo>
                    <a:pt x="289" y="52"/>
                  </a:lnTo>
                  <a:lnTo>
                    <a:pt x="275" y="60"/>
                  </a:lnTo>
                  <a:lnTo>
                    <a:pt x="263" y="70"/>
                  </a:lnTo>
                  <a:lnTo>
                    <a:pt x="209" y="110"/>
                  </a:lnTo>
                  <a:lnTo>
                    <a:pt x="167" y="138"/>
                  </a:lnTo>
                  <a:lnTo>
                    <a:pt x="133" y="154"/>
                  </a:lnTo>
                  <a:lnTo>
                    <a:pt x="107" y="164"/>
                  </a:lnTo>
                  <a:lnTo>
                    <a:pt x="87" y="166"/>
                  </a:lnTo>
                  <a:lnTo>
                    <a:pt x="57" y="168"/>
                  </a:lnTo>
                  <a:lnTo>
                    <a:pt x="25" y="160"/>
                  </a:lnTo>
                  <a:lnTo>
                    <a:pt x="17" y="152"/>
                  </a:lnTo>
                  <a:lnTo>
                    <a:pt x="5" y="134"/>
                  </a:lnTo>
                  <a:lnTo>
                    <a:pt x="2" y="124"/>
                  </a:lnTo>
                  <a:lnTo>
                    <a:pt x="0" y="114"/>
                  </a:lnTo>
                  <a:lnTo>
                    <a:pt x="5" y="120"/>
                  </a:lnTo>
                  <a:lnTo>
                    <a:pt x="13" y="130"/>
                  </a:lnTo>
                  <a:lnTo>
                    <a:pt x="31" y="138"/>
                  </a:lnTo>
                  <a:lnTo>
                    <a:pt x="49" y="146"/>
                  </a:lnTo>
                  <a:lnTo>
                    <a:pt x="83" y="148"/>
                  </a:lnTo>
                  <a:lnTo>
                    <a:pt x="99" y="144"/>
                  </a:lnTo>
                  <a:lnTo>
                    <a:pt x="115" y="136"/>
                  </a:lnTo>
                  <a:lnTo>
                    <a:pt x="121" y="138"/>
                  </a:lnTo>
                  <a:lnTo>
                    <a:pt x="127" y="132"/>
                  </a:lnTo>
                  <a:lnTo>
                    <a:pt x="131" y="130"/>
                  </a:lnTo>
                  <a:lnTo>
                    <a:pt x="135" y="128"/>
                  </a:lnTo>
                  <a:lnTo>
                    <a:pt x="163" y="122"/>
                  </a:lnTo>
                  <a:lnTo>
                    <a:pt x="177" y="116"/>
                  </a:lnTo>
                  <a:lnTo>
                    <a:pt x="189" y="110"/>
                  </a:lnTo>
                  <a:lnTo>
                    <a:pt x="191" y="110"/>
                  </a:lnTo>
                  <a:lnTo>
                    <a:pt x="197" y="108"/>
                  </a:lnTo>
                  <a:lnTo>
                    <a:pt x="203" y="102"/>
                  </a:lnTo>
                  <a:lnTo>
                    <a:pt x="235" y="82"/>
                  </a:lnTo>
                  <a:lnTo>
                    <a:pt x="259" y="66"/>
                  </a:lnTo>
                  <a:lnTo>
                    <a:pt x="277" y="52"/>
                  </a:lnTo>
                  <a:lnTo>
                    <a:pt x="301" y="28"/>
                  </a:lnTo>
                  <a:lnTo>
                    <a:pt x="309" y="14"/>
                  </a:lnTo>
                  <a:lnTo>
                    <a:pt x="317" y="0"/>
                  </a:lnTo>
                  <a:lnTo>
                    <a:pt x="335" y="0"/>
                  </a:lnTo>
                  <a:close/>
                </a:path>
              </a:pathLst>
            </a:custGeom>
            <a:noFill/>
            <a:ln w="3175">
              <a:solidFill>
                <a:srgbClr val="876B4C"/>
              </a:solidFill>
              <a:prstDash val="solid"/>
              <a:round/>
              <a:headEnd/>
              <a:tailEnd/>
            </a:ln>
          </p:spPr>
          <p:txBody>
            <a:bodyPr/>
            <a:lstStyle/>
            <a:p>
              <a:pPr>
                <a:defRPr/>
              </a:pPr>
              <a:endParaRPr lang="en-US">
                <a:solidFill>
                  <a:prstClr val="black"/>
                </a:solidFill>
                <a:latin typeface="Calibri"/>
              </a:endParaRPr>
            </a:p>
          </p:txBody>
        </p:sp>
        <p:sp>
          <p:nvSpPr>
            <p:cNvPr id="196" name="Freeform 192"/>
            <p:cNvSpPr>
              <a:spLocks/>
            </p:cNvSpPr>
            <p:nvPr/>
          </p:nvSpPr>
          <p:spPr bwMode="auto">
            <a:xfrm>
              <a:off x="3312" y="3468"/>
              <a:ext cx="110" cy="78"/>
            </a:xfrm>
            <a:custGeom>
              <a:avLst/>
              <a:gdLst/>
              <a:ahLst/>
              <a:cxnLst>
                <a:cxn ang="0">
                  <a:pos x="102" y="52"/>
                </a:cxn>
                <a:cxn ang="0">
                  <a:pos x="106" y="60"/>
                </a:cxn>
                <a:cxn ang="0">
                  <a:pos x="110" y="68"/>
                </a:cxn>
                <a:cxn ang="0">
                  <a:pos x="76" y="78"/>
                </a:cxn>
                <a:cxn ang="0">
                  <a:pos x="60" y="60"/>
                </a:cxn>
                <a:cxn ang="0">
                  <a:pos x="48" y="46"/>
                </a:cxn>
                <a:cxn ang="0">
                  <a:pos x="26" y="28"/>
                </a:cxn>
                <a:cxn ang="0">
                  <a:pos x="14" y="20"/>
                </a:cxn>
                <a:cxn ang="0">
                  <a:pos x="0" y="16"/>
                </a:cxn>
                <a:cxn ang="0">
                  <a:pos x="18" y="4"/>
                </a:cxn>
                <a:cxn ang="0">
                  <a:pos x="28" y="0"/>
                </a:cxn>
                <a:cxn ang="0">
                  <a:pos x="38" y="2"/>
                </a:cxn>
                <a:cxn ang="0">
                  <a:pos x="56" y="10"/>
                </a:cxn>
                <a:cxn ang="0">
                  <a:pos x="82" y="28"/>
                </a:cxn>
                <a:cxn ang="0">
                  <a:pos x="102" y="52"/>
                </a:cxn>
              </a:cxnLst>
              <a:rect l="0" t="0" r="r" b="b"/>
              <a:pathLst>
                <a:path w="110" h="78">
                  <a:moveTo>
                    <a:pt x="102" y="52"/>
                  </a:moveTo>
                  <a:lnTo>
                    <a:pt x="106" y="60"/>
                  </a:lnTo>
                  <a:lnTo>
                    <a:pt x="110" y="68"/>
                  </a:lnTo>
                  <a:lnTo>
                    <a:pt x="76" y="78"/>
                  </a:lnTo>
                  <a:lnTo>
                    <a:pt x="60" y="60"/>
                  </a:lnTo>
                  <a:lnTo>
                    <a:pt x="48" y="46"/>
                  </a:lnTo>
                  <a:lnTo>
                    <a:pt x="26" y="28"/>
                  </a:lnTo>
                  <a:lnTo>
                    <a:pt x="14" y="20"/>
                  </a:lnTo>
                  <a:lnTo>
                    <a:pt x="0" y="16"/>
                  </a:lnTo>
                  <a:lnTo>
                    <a:pt x="18" y="4"/>
                  </a:lnTo>
                  <a:lnTo>
                    <a:pt x="28" y="0"/>
                  </a:lnTo>
                  <a:lnTo>
                    <a:pt x="38" y="2"/>
                  </a:lnTo>
                  <a:lnTo>
                    <a:pt x="56" y="10"/>
                  </a:lnTo>
                  <a:lnTo>
                    <a:pt x="82" y="28"/>
                  </a:lnTo>
                  <a:lnTo>
                    <a:pt x="102" y="52"/>
                  </a:lnTo>
                  <a:close/>
                </a:path>
              </a:pathLst>
            </a:custGeom>
            <a:solidFill>
              <a:srgbClr val="BAA898"/>
            </a:solidFill>
            <a:ln w="9525">
              <a:noFill/>
              <a:round/>
              <a:headEnd/>
              <a:tailEnd/>
            </a:ln>
          </p:spPr>
          <p:txBody>
            <a:bodyPr/>
            <a:lstStyle/>
            <a:p>
              <a:pPr>
                <a:defRPr/>
              </a:pPr>
              <a:endParaRPr lang="en-US">
                <a:solidFill>
                  <a:prstClr val="black"/>
                </a:solidFill>
                <a:latin typeface="Calibri"/>
              </a:endParaRPr>
            </a:p>
          </p:txBody>
        </p:sp>
        <p:sp>
          <p:nvSpPr>
            <p:cNvPr id="197" name="Freeform 193"/>
            <p:cNvSpPr>
              <a:spLocks/>
            </p:cNvSpPr>
            <p:nvPr/>
          </p:nvSpPr>
          <p:spPr bwMode="auto">
            <a:xfrm>
              <a:off x="3312" y="3468"/>
              <a:ext cx="110" cy="78"/>
            </a:xfrm>
            <a:custGeom>
              <a:avLst/>
              <a:gdLst/>
              <a:ahLst/>
              <a:cxnLst>
                <a:cxn ang="0">
                  <a:pos x="102" y="52"/>
                </a:cxn>
                <a:cxn ang="0">
                  <a:pos x="106" y="60"/>
                </a:cxn>
                <a:cxn ang="0">
                  <a:pos x="110" y="68"/>
                </a:cxn>
                <a:cxn ang="0">
                  <a:pos x="76" y="78"/>
                </a:cxn>
                <a:cxn ang="0">
                  <a:pos x="60" y="60"/>
                </a:cxn>
                <a:cxn ang="0">
                  <a:pos x="48" y="46"/>
                </a:cxn>
                <a:cxn ang="0">
                  <a:pos x="26" y="28"/>
                </a:cxn>
                <a:cxn ang="0">
                  <a:pos x="14" y="20"/>
                </a:cxn>
                <a:cxn ang="0">
                  <a:pos x="0" y="16"/>
                </a:cxn>
                <a:cxn ang="0">
                  <a:pos x="18" y="4"/>
                </a:cxn>
                <a:cxn ang="0">
                  <a:pos x="28" y="0"/>
                </a:cxn>
                <a:cxn ang="0">
                  <a:pos x="38" y="2"/>
                </a:cxn>
                <a:cxn ang="0">
                  <a:pos x="56" y="10"/>
                </a:cxn>
                <a:cxn ang="0">
                  <a:pos x="82" y="28"/>
                </a:cxn>
                <a:cxn ang="0">
                  <a:pos x="102" y="52"/>
                </a:cxn>
              </a:cxnLst>
              <a:rect l="0" t="0" r="r" b="b"/>
              <a:pathLst>
                <a:path w="110" h="78">
                  <a:moveTo>
                    <a:pt x="102" y="52"/>
                  </a:moveTo>
                  <a:lnTo>
                    <a:pt x="106" y="60"/>
                  </a:lnTo>
                  <a:lnTo>
                    <a:pt x="110" y="68"/>
                  </a:lnTo>
                  <a:lnTo>
                    <a:pt x="76" y="78"/>
                  </a:lnTo>
                  <a:lnTo>
                    <a:pt x="60" y="60"/>
                  </a:lnTo>
                  <a:lnTo>
                    <a:pt x="48" y="46"/>
                  </a:lnTo>
                  <a:lnTo>
                    <a:pt x="26" y="28"/>
                  </a:lnTo>
                  <a:lnTo>
                    <a:pt x="14" y="20"/>
                  </a:lnTo>
                  <a:lnTo>
                    <a:pt x="0" y="16"/>
                  </a:lnTo>
                  <a:lnTo>
                    <a:pt x="18" y="4"/>
                  </a:lnTo>
                  <a:lnTo>
                    <a:pt x="28" y="0"/>
                  </a:lnTo>
                  <a:lnTo>
                    <a:pt x="38" y="2"/>
                  </a:lnTo>
                  <a:lnTo>
                    <a:pt x="56" y="10"/>
                  </a:lnTo>
                  <a:lnTo>
                    <a:pt x="82" y="28"/>
                  </a:lnTo>
                  <a:lnTo>
                    <a:pt x="102" y="52"/>
                  </a:lnTo>
                  <a:close/>
                </a:path>
              </a:pathLst>
            </a:custGeom>
            <a:noFill/>
            <a:ln w="3175">
              <a:solidFill>
                <a:srgbClr val="876B4C"/>
              </a:solidFill>
              <a:prstDash val="solid"/>
              <a:round/>
              <a:headEnd/>
              <a:tailEnd/>
            </a:ln>
          </p:spPr>
          <p:txBody>
            <a:bodyPr/>
            <a:lstStyle/>
            <a:p>
              <a:pPr>
                <a:defRPr/>
              </a:pPr>
              <a:endParaRPr lang="en-US">
                <a:solidFill>
                  <a:prstClr val="black"/>
                </a:solidFill>
                <a:latin typeface="Calibri"/>
              </a:endParaRPr>
            </a:p>
          </p:txBody>
        </p:sp>
        <p:sp>
          <p:nvSpPr>
            <p:cNvPr id="198" name="Freeform 194"/>
            <p:cNvSpPr>
              <a:spLocks/>
            </p:cNvSpPr>
            <p:nvPr/>
          </p:nvSpPr>
          <p:spPr bwMode="auto">
            <a:xfrm>
              <a:off x="3460" y="3458"/>
              <a:ext cx="96" cy="66"/>
            </a:xfrm>
            <a:custGeom>
              <a:avLst/>
              <a:gdLst/>
              <a:ahLst/>
              <a:cxnLst>
                <a:cxn ang="0">
                  <a:pos x="96" y="0"/>
                </a:cxn>
                <a:cxn ang="0">
                  <a:pos x="78" y="14"/>
                </a:cxn>
                <a:cxn ang="0">
                  <a:pos x="36" y="44"/>
                </a:cxn>
                <a:cxn ang="0">
                  <a:pos x="0" y="66"/>
                </a:cxn>
                <a:cxn ang="0">
                  <a:pos x="6" y="50"/>
                </a:cxn>
                <a:cxn ang="0">
                  <a:pos x="16" y="38"/>
                </a:cxn>
                <a:cxn ang="0">
                  <a:pos x="34" y="22"/>
                </a:cxn>
                <a:cxn ang="0">
                  <a:pos x="42" y="16"/>
                </a:cxn>
                <a:cxn ang="0">
                  <a:pos x="50" y="14"/>
                </a:cxn>
                <a:cxn ang="0">
                  <a:pos x="60" y="12"/>
                </a:cxn>
                <a:cxn ang="0">
                  <a:pos x="80" y="2"/>
                </a:cxn>
                <a:cxn ang="0">
                  <a:pos x="90" y="0"/>
                </a:cxn>
                <a:cxn ang="0">
                  <a:pos x="96" y="0"/>
                </a:cxn>
              </a:cxnLst>
              <a:rect l="0" t="0" r="r" b="b"/>
              <a:pathLst>
                <a:path w="96" h="66">
                  <a:moveTo>
                    <a:pt x="96" y="0"/>
                  </a:moveTo>
                  <a:lnTo>
                    <a:pt x="78" y="14"/>
                  </a:lnTo>
                  <a:lnTo>
                    <a:pt x="36" y="44"/>
                  </a:lnTo>
                  <a:lnTo>
                    <a:pt x="0" y="66"/>
                  </a:lnTo>
                  <a:lnTo>
                    <a:pt x="6" y="50"/>
                  </a:lnTo>
                  <a:lnTo>
                    <a:pt x="16" y="38"/>
                  </a:lnTo>
                  <a:lnTo>
                    <a:pt x="34" y="22"/>
                  </a:lnTo>
                  <a:lnTo>
                    <a:pt x="42" y="16"/>
                  </a:lnTo>
                  <a:lnTo>
                    <a:pt x="50" y="14"/>
                  </a:lnTo>
                  <a:lnTo>
                    <a:pt x="60" y="12"/>
                  </a:lnTo>
                  <a:lnTo>
                    <a:pt x="80" y="2"/>
                  </a:lnTo>
                  <a:lnTo>
                    <a:pt x="90" y="0"/>
                  </a:lnTo>
                  <a:lnTo>
                    <a:pt x="96" y="0"/>
                  </a:lnTo>
                  <a:close/>
                </a:path>
              </a:pathLst>
            </a:custGeom>
            <a:solidFill>
              <a:srgbClr val="987F66"/>
            </a:solidFill>
            <a:ln w="9525">
              <a:noFill/>
              <a:round/>
              <a:headEnd/>
              <a:tailEnd/>
            </a:ln>
          </p:spPr>
          <p:txBody>
            <a:bodyPr/>
            <a:lstStyle/>
            <a:p>
              <a:pPr>
                <a:defRPr/>
              </a:pPr>
              <a:endParaRPr lang="en-US">
                <a:solidFill>
                  <a:prstClr val="black"/>
                </a:solidFill>
                <a:latin typeface="Calibri"/>
              </a:endParaRPr>
            </a:p>
          </p:txBody>
        </p:sp>
        <p:sp>
          <p:nvSpPr>
            <p:cNvPr id="199" name="Freeform 195"/>
            <p:cNvSpPr>
              <a:spLocks/>
            </p:cNvSpPr>
            <p:nvPr/>
          </p:nvSpPr>
          <p:spPr bwMode="auto">
            <a:xfrm>
              <a:off x="3460" y="3458"/>
              <a:ext cx="96" cy="66"/>
            </a:xfrm>
            <a:custGeom>
              <a:avLst/>
              <a:gdLst/>
              <a:ahLst/>
              <a:cxnLst>
                <a:cxn ang="0">
                  <a:pos x="96" y="0"/>
                </a:cxn>
                <a:cxn ang="0">
                  <a:pos x="78" y="14"/>
                </a:cxn>
                <a:cxn ang="0">
                  <a:pos x="36" y="44"/>
                </a:cxn>
                <a:cxn ang="0">
                  <a:pos x="0" y="66"/>
                </a:cxn>
                <a:cxn ang="0">
                  <a:pos x="6" y="50"/>
                </a:cxn>
                <a:cxn ang="0">
                  <a:pos x="16" y="38"/>
                </a:cxn>
                <a:cxn ang="0">
                  <a:pos x="34" y="22"/>
                </a:cxn>
                <a:cxn ang="0">
                  <a:pos x="42" y="16"/>
                </a:cxn>
                <a:cxn ang="0">
                  <a:pos x="50" y="14"/>
                </a:cxn>
                <a:cxn ang="0">
                  <a:pos x="60" y="12"/>
                </a:cxn>
                <a:cxn ang="0">
                  <a:pos x="80" y="2"/>
                </a:cxn>
                <a:cxn ang="0">
                  <a:pos x="90" y="0"/>
                </a:cxn>
                <a:cxn ang="0">
                  <a:pos x="96" y="0"/>
                </a:cxn>
              </a:cxnLst>
              <a:rect l="0" t="0" r="r" b="b"/>
              <a:pathLst>
                <a:path w="96" h="66">
                  <a:moveTo>
                    <a:pt x="96" y="0"/>
                  </a:moveTo>
                  <a:lnTo>
                    <a:pt x="78" y="14"/>
                  </a:lnTo>
                  <a:lnTo>
                    <a:pt x="36" y="44"/>
                  </a:lnTo>
                  <a:lnTo>
                    <a:pt x="0" y="66"/>
                  </a:lnTo>
                  <a:lnTo>
                    <a:pt x="6" y="50"/>
                  </a:lnTo>
                  <a:lnTo>
                    <a:pt x="16" y="38"/>
                  </a:lnTo>
                  <a:lnTo>
                    <a:pt x="34" y="22"/>
                  </a:lnTo>
                  <a:lnTo>
                    <a:pt x="42" y="16"/>
                  </a:lnTo>
                  <a:lnTo>
                    <a:pt x="50" y="14"/>
                  </a:lnTo>
                  <a:lnTo>
                    <a:pt x="60" y="12"/>
                  </a:lnTo>
                  <a:lnTo>
                    <a:pt x="80" y="2"/>
                  </a:lnTo>
                  <a:lnTo>
                    <a:pt x="90" y="0"/>
                  </a:lnTo>
                  <a:lnTo>
                    <a:pt x="96" y="0"/>
                  </a:lnTo>
                  <a:close/>
                </a:path>
              </a:pathLst>
            </a:custGeom>
            <a:noFill/>
            <a:ln w="9525">
              <a:solidFill>
                <a:srgbClr val="775432"/>
              </a:solidFill>
              <a:prstDash val="solid"/>
              <a:round/>
              <a:headEnd/>
              <a:tailEnd/>
            </a:ln>
          </p:spPr>
          <p:txBody>
            <a:bodyPr/>
            <a:lstStyle/>
            <a:p>
              <a:pPr>
                <a:defRPr/>
              </a:pPr>
              <a:endParaRPr lang="en-US">
                <a:solidFill>
                  <a:prstClr val="black"/>
                </a:solidFill>
                <a:latin typeface="Calibri"/>
              </a:endParaRPr>
            </a:p>
          </p:txBody>
        </p:sp>
        <p:sp>
          <p:nvSpPr>
            <p:cNvPr id="200" name="Freeform 196"/>
            <p:cNvSpPr>
              <a:spLocks/>
            </p:cNvSpPr>
            <p:nvPr/>
          </p:nvSpPr>
          <p:spPr bwMode="auto">
            <a:xfrm>
              <a:off x="3298" y="3496"/>
              <a:ext cx="76" cy="62"/>
            </a:xfrm>
            <a:custGeom>
              <a:avLst/>
              <a:gdLst/>
              <a:ahLst/>
              <a:cxnLst>
                <a:cxn ang="0">
                  <a:pos x="76" y="46"/>
                </a:cxn>
                <a:cxn ang="0">
                  <a:pos x="56" y="58"/>
                </a:cxn>
                <a:cxn ang="0">
                  <a:pos x="44" y="62"/>
                </a:cxn>
                <a:cxn ang="0">
                  <a:pos x="32" y="62"/>
                </a:cxn>
                <a:cxn ang="0">
                  <a:pos x="18" y="56"/>
                </a:cxn>
                <a:cxn ang="0">
                  <a:pos x="12" y="54"/>
                </a:cxn>
                <a:cxn ang="0">
                  <a:pos x="12" y="50"/>
                </a:cxn>
                <a:cxn ang="0">
                  <a:pos x="16" y="48"/>
                </a:cxn>
                <a:cxn ang="0">
                  <a:pos x="24" y="52"/>
                </a:cxn>
                <a:cxn ang="0">
                  <a:pos x="34" y="56"/>
                </a:cxn>
                <a:cxn ang="0">
                  <a:pos x="40" y="56"/>
                </a:cxn>
                <a:cxn ang="0">
                  <a:pos x="44" y="48"/>
                </a:cxn>
                <a:cxn ang="0">
                  <a:pos x="38" y="34"/>
                </a:cxn>
                <a:cxn ang="0">
                  <a:pos x="46" y="28"/>
                </a:cxn>
                <a:cxn ang="0">
                  <a:pos x="50" y="26"/>
                </a:cxn>
                <a:cxn ang="0">
                  <a:pos x="52" y="22"/>
                </a:cxn>
                <a:cxn ang="0">
                  <a:pos x="48" y="18"/>
                </a:cxn>
                <a:cxn ang="0">
                  <a:pos x="26" y="26"/>
                </a:cxn>
                <a:cxn ang="0">
                  <a:pos x="16" y="30"/>
                </a:cxn>
                <a:cxn ang="0">
                  <a:pos x="8" y="38"/>
                </a:cxn>
                <a:cxn ang="0">
                  <a:pos x="6" y="34"/>
                </a:cxn>
                <a:cxn ang="0">
                  <a:pos x="10" y="26"/>
                </a:cxn>
                <a:cxn ang="0">
                  <a:pos x="22" y="18"/>
                </a:cxn>
                <a:cxn ang="0">
                  <a:pos x="34" y="10"/>
                </a:cxn>
                <a:cxn ang="0">
                  <a:pos x="28" y="10"/>
                </a:cxn>
                <a:cxn ang="0">
                  <a:pos x="18" y="14"/>
                </a:cxn>
                <a:cxn ang="0">
                  <a:pos x="14" y="16"/>
                </a:cxn>
                <a:cxn ang="0">
                  <a:pos x="10" y="16"/>
                </a:cxn>
                <a:cxn ang="0">
                  <a:pos x="0" y="26"/>
                </a:cxn>
                <a:cxn ang="0">
                  <a:pos x="6" y="14"/>
                </a:cxn>
                <a:cxn ang="0">
                  <a:pos x="12" y="10"/>
                </a:cxn>
                <a:cxn ang="0">
                  <a:pos x="18" y="6"/>
                </a:cxn>
                <a:cxn ang="0">
                  <a:pos x="18" y="8"/>
                </a:cxn>
                <a:cxn ang="0">
                  <a:pos x="24" y="6"/>
                </a:cxn>
                <a:cxn ang="0">
                  <a:pos x="24" y="4"/>
                </a:cxn>
                <a:cxn ang="0">
                  <a:pos x="22" y="2"/>
                </a:cxn>
                <a:cxn ang="0">
                  <a:pos x="10" y="2"/>
                </a:cxn>
                <a:cxn ang="0">
                  <a:pos x="4" y="4"/>
                </a:cxn>
                <a:cxn ang="0">
                  <a:pos x="0" y="10"/>
                </a:cxn>
                <a:cxn ang="0">
                  <a:pos x="4" y="4"/>
                </a:cxn>
                <a:cxn ang="0">
                  <a:pos x="16" y="0"/>
                </a:cxn>
                <a:cxn ang="0">
                  <a:pos x="28" y="2"/>
                </a:cxn>
                <a:cxn ang="0">
                  <a:pos x="42" y="10"/>
                </a:cxn>
                <a:cxn ang="0">
                  <a:pos x="60" y="26"/>
                </a:cxn>
                <a:cxn ang="0">
                  <a:pos x="76" y="46"/>
                </a:cxn>
              </a:cxnLst>
              <a:rect l="0" t="0" r="r" b="b"/>
              <a:pathLst>
                <a:path w="76" h="62">
                  <a:moveTo>
                    <a:pt x="76" y="46"/>
                  </a:moveTo>
                  <a:lnTo>
                    <a:pt x="56" y="58"/>
                  </a:lnTo>
                  <a:lnTo>
                    <a:pt x="44" y="62"/>
                  </a:lnTo>
                  <a:lnTo>
                    <a:pt x="32" y="62"/>
                  </a:lnTo>
                  <a:lnTo>
                    <a:pt x="18" y="56"/>
                  </a:lnTo>
                  <a:lnTo>
                    <a:pt x="12" y="54"/>
                  </a:lnTo>
                  <a:lnTo>
                    <a:pt x="12" y="50"/>
                  </a:lnTo>
                  <a:lnTo>
                    <a:pt x="16" y="48"/>
                  </a:lnTo>
                  <a:lnTo>
                    <a:pt x="24" y="52"/>
                  </a:lnTo>
                  <a:lnTo>
                    <a:pt x="34" y="56"/>
                  </a:lnTo>
                  <a:lnTo>
                    <a:pt x="40" y="56"/>
                  </a:lnTo>
                  <a:lnTo>
                    <a:pt x="44" y="48"/>
                  </a:lnTo>
                  <a:lnTo>
                    <a:pt x="38" y="34"/>
                  </a:lnTo>
                  <a:lnTo>
                    <a:pt x="46" y="28"/>
                  </a:lnTo>
                  <a:lnTo>
                    <a:pt x="50" y="26"/>
                  </a:lnTo>
                  <a:lnTo>
                    <a:pt x="52" y="22"/>
                  </a:lnTo>
                  <a:lnTo>
                    <a:pt x="48" y="18"/>
                  </a:lnTo>
                  <a:lnTo>
                    <a:pt x="26" y="26"/>
                  </a:lnTo>
                  <a:lnTo>
                    <a:pt x="16" y="30"/>
                  </a:lnTo>
                  <a:lnTo>
                    <a:pt x="8" y="38"/>
                  </a:lnTo>
                  <a:lnTo>
                    <a:pt x="6" y="34"/>
                  </a:lnTo>
                  <a:lnTo>
                    <a:pt x="10" y="26"/>
                  </a:lnTo>
                  <a:lnTo>
                    <a:pt x="22" y="18"/>
                  </a:lnTo>
                  <a:lnTo>
                    <a:pt x="34" y="10"/>
                  </a:lnTo>
                  <a:lnTo>
                    <a:pt x="28" y="10"/>
                  </a:lnTo>
                  <a:lnTo>
                    <a:pt x="18" y="14"/>
                  </a:lnTo>
                  <a:lnTo>
                    <a:pt x="14" y="16"/>
                  </a:lnTo>
                  <a:lnTo>
                    <a:pt x="10" y="16"/>
                  </a:lnTo>
                  <a:lnTo>
                    <a:pt x="0" y="26"/>
                  </a:lnTo>
                  <a:lnTo>
                    <a:pt x="6" y="14"/>
                  </a:lnTo>
                  <a:lnTo>
                    <a:pt x="12" y="10"/>
                  </a:lnTo>
                  <a:lnTo>
                    <a:pt x="18" y="6"/>
                  </a:lnTo>
                  <a:lnTo>
                    <a:pt x="18" y="8"/>
                  </a:lnTo>
                  <a:lnTo>
                    <a:pt x="24" y="6"/>
                  </a:lnTo>
                  <a:lnTo>
                    <a:pt x="24" y="4"/>
                  </a:lnTo>
                  <a:lnTo>
                    <a:pt x="22" y="2"/>
                  </a:lnTo>
                  <a:lnTo>
                    <a:pt x="10" y="2"/>
                  </a:lnTo>
                  <a:lnTo>
                    <a:pt x="4" y="4"/>
                  </a:lnTo>
                  <a:lnTo>
                    <a:pt x="0" y="10"/>
                  </a:lnTo>
                  <a:lnTo>
                    <a:pt x="4" y="4"/>
                  </a:lnTo>
                  <a:lnTo>
                    <a:pt x="16" y="0"/>
                  </a:lnTo>
                  <a:lnTo>
                    <a:pt x="28" y="2"/>
                  </a:lnTo>
                  <a:lnTo>
                    <a:pt x="42" y="10"/>
                  </a:lnTo>
                  <a:lnTo>
                    <a:pt x="60" y="26"/>
                  </a:lnTo>
                  <a:lnTo>
                    <a:pt x="76" y="46"/>
                  </a:lnTo>
                  <a:close/>
                </a:path>
              </a:pathLst>
            </a:custGeom>
            <a:solidFill>
              <a:srgbClr val="E5CCA5"/>
            </a:solidFill>
            <a:ln w="9525">
              <a:noFill/>
              <a:round/>
              <a:headEnd/>
              <a:tailEnd/>
            </a:ln>
          </p:spPr>
          <p:txBody>
            <a:bodyPr/>
            <a:lstStyle/>
            <a:p>
              <a:pPr>
                <a:defRPr/>
              </a:pPr>
              <a:endParaRPr lang="en-US">
                <a:solidFill>
                  <a:prstClr val="black"/>
                </a:solidFill>
                <a:latin typeface="Calibri"/>
              </a:endParaRPr>
            </a:p>
          </p:txBody>
        </p:sp>
        <p:sp>
          <p:nvSpPr>
            <p:cNvPr id="201" name="Freeform 197"/>
            <p:cNvSpPr>
              <a:spLocks/>
            </p:cNvSpPr>
            <p:nvPr/>
          </p:nvSpPr>
          <p:spPr bwMode="auto">
            <a:xfrm>
              <a:off x="3298" y="3496"/>
              <a:ext cx="76" cy="62"/>
            </a:xfrm>
            <a:custGeom>
              <a:avLst/>
              <a:gdLst/>
              <a:ahLst/>
              <a:cxnLst>
                <a:cxn ang="0">
                  <a:pos x="76" y="46"/>
                </a:cxn>
                <a:cxn ang="0">
                  <a:pos x="56" y="58"/>
                </a:cxn>
                <a:cxn ang="0">
                  <a:pos x="44" y="62"/>
                </a:cxn>
                <a:cxn ang="0">
                  <a:pos x="32" y="62"/>
                </a:cxn>
                <a:cxn ang="0">
                  <a:pos x="18" y="56"/>
                </a:cxn>
                <a:cxn ang="0">
                  <a:pos x="12" y="54"/>
                </a:cxn>
                <a:cxn ang="0">
                  <a:pos x="12" y="50"/>
                </a:cxn>
                <a:cxn ang="0">
                  <a:pos x="16" y="48"/>
                </a:cxn>
                <a:cxn ang="0">
                  <a:pos x="24" y="52"/>
                </a:cxn>
                <a:cxn ang="0">
                  <a:pos x="34" y="56"/>
                </a:cxn>
                <a:cxn ang="0">
                  <a:pos x="40" y="56"/>
                </a:cxn>
                <a:cxn ang="0">
                  <a:pos x="44" y="48"/>
                </a:cxn>
                <a:cxn ang="0">
                  <a:pos x="38" y="34"/>
                </a:cxn>
                <a:cxn ang="0">
                  <a:pos x="46" y="28"/>
                </a:cxn>
                <a:cxn ang="0">
                  <a:pos x="50" y="26"/>
                </a:cxn>
                <a:cxn ang="0">
                  <a:pos x="52" y="22"/>
                </a:cxn>
                <a:cxn ang="0">
                  <a:pos x="48" y="18"/>
                </a:cxn>
                <a:cxn ang="0">
                  <a:pos x="26" y="26"/>
                </a:cxn>
                <a:cxn ang="0">
                  <a:pos x="16" y="30"/>
                </a:cxn>
                <a:cxn ang="0">
                  <a:pos x="8" y="38"/>
                </a:cxn>
                <a:cxn ang="0">
                  <a:pos x="6" y="34"/>
                </a:cxn>
                <a:cxn ang="0">
                  <a:pos x="10" y="26"/>
                </a:cxn>
                <a:cxn ang="0">
                  <a:pos x="22" y="18"/>
                </a:cxn>
                <a:cxn ang="0">
                  <a:pos x="34" y="10"/>
                </a:cxn>
                <a:cxn ang="0">
                  <a:pos x="28" y="10"/>
                </a:cxn>
                <a:cxn ang="0">
                  <a:pos x="18" y="14"/>
                </a:cxn>
                <a:cxn ang="0">
                  <a:pos x="14" y="16"/>
                </a:cxn>
                <a:cxn ang="0">
                  <a:pos x="10" y="16"/>
                </a:cxn>
                <a:cxn ang="0">
                  <a:pos x="0" y="26"/>
                </a:cxn>
                <a:cxn ang="0">
                  <a:pos x="6" y="14"/>
                </a:cxn>
                <a:cxn ang="0">
                  <a:pos x="12" y="10"/>
                </a:cxn>
                <a:cxn ang="0">
                  <a:pos x="18" y="6"/>
                </a:cxn>
                <a:cxn ang="0">
                  <a:pos x="18" y="8"/>
                </a:cxn>
                <a:cxn ang="0">
                  <a:pos x="24" y="6"/>
                </a:cxn>
                <a:cxn ang="0">
                  <a:pos x="24" y="4"/>
                </a:cxn>
                <a:cxn ang="0">
                  <a:pos x="22" y="2"/>
                </a:cxn>
                <a:cxn ang="0">
                  <a:pos x="10" y="2"/>
                </a:cxn>
                <a:cxn ang="0">
                  <a:pos x="4" y="4"/>
                </a:cxn>
                <a:cxn ang="0">
                  <a:pos x="0" y="10"/>
                </a:cxn>
                <a:cxn ang="0">
                  <a:pos x="4" y="4"/>
                </a:cxn>
                <a:cxn ang="0">
                  <a:pos x="16" y="0"/>
                </a:cxn>
                <a:cxn ang="0">
                  <a:pos x="28" y="2"/>
                </a:cxn>
                <a:cxn ang="0">
                  <a:pos x="42" y="10"/>
                </a:cxn>
                <a:cxn ang="0">
                  <a:pos x="60" y="26"/>
                </a:cxn>
                <a:cxn ang="0">
                  <a:pos x="76" y="46"/>
                </a:cxn>
              </a:cxnLst>
              <a:rect l="0" t="0" r="r" b="b"/>
              <a:pathLst>
                <a:path w="76" h="62">
                  <a:moveTo>
                    <a:pt x="76" y="46"/>
                  </a:moveTo>
                  <a:lnTo>
                    <a:pt x="56" y="58"/>
                  </a:lnTo>
                  <a:lnTo>
                    <a:pt x="44" y="62"/>
                  </a:lnTo>
                  <a:lnTo>
                    <a:pt x="32" y="62"/>
                  </a:lnTo>
                  <a:lnTo>
                    <a:pt x="18" y="56"/>
                  </a:lnTo>
                  <a:lnTo>
                    <a:pt x="12" y="54"/>
                  </a:lnTo>
                  <a:lnTo>
                    <a:pt x="12" y="50"/>
                  </a:lnTo>
                  <a:lnTo>
                    <a:pt x="16" y="48"/>
                  </a:lnTo>
                  <a:lnTo>
                    <a:pt x="24" y="52"/>
                  </a:lnTo>
                  <a:lnTo>
                    <a:pt x="34" y="56"/>
                  </a:lnTo>
                  <a:lnTo>
                    <a:pt x="40" y="56"/>
                  </a:lnTo>
                  <a:lnTo>
                    <a:pt x="44" y="48"/>
                  </a:lnTo>
                  <a:lnTo>
                    <a:pt x="38" y="34"/>
                  </a:lnTo>
                  <a:lnTo>
                    <a:pt x="46" y="28"/>
                  </a:lnTo>
                  <a:lnTo>
                    <a:pt x="50" y="26"/>
                  </a:lnTo>
                  <a:lnTo>
                    <a:pt x="52" y="22"/>
                  </a:lnTo>
                  <a:lnTo>
                    <a:pt x="48" y="18"/>
                  </a:lnTo>
                  <a:lnTo>
                    <a:pt x="26" y="26"/>
                  </a:lnTo>
                  <a:lnTo>
                    <a:pt x="16" y="30"/>
                  </a:lnTo>
                  <a:lnTo>
                    <a:pt x="8" y="38"/>
                  </a:lnTo>
                  <a:lnTo>
                    <a:pt x="6" y="34"/>
                  </a:lnTo>
                  <a:lnTo>
                    <a:pt x="10" y="26"/>
                  </a:lnTo>
                  <a:lnTo>
                    <a:pt x="22" y="18"/>
                  </a:lnTo>
                  <a:lnTo>
                    <a:pt x="34" y="10"/>
                  </a:lnTo>
                  <a:lnTo>
                    <a:pt x="28" y="10"/>
                  </a:lnTo>
                  <a:lnTo>
                    <a:pt x="18" y="14"/>
                  </a:lnTo>
                  <a:lnTo>
                    <a:pt x="14" y="16"/>
                  </a:lnTo>
                  <a:lnTo>
                    <a:pt x="10" y="16"/>
                  </a:lnTo>
                  <a:lnTo>
                    <a:pt x="0" y="26"/>
                  </a:lnTo>
                  <a:lnTo>
                    <a:pt x="6" y="14"/>
                  </a:lnTo>
                  <a:lnTo>
                    <a:pt x="12" y="10"/>
                  </a:lnTo>
                  <a:lnTo>
                    <a:pt x="18" y="6"/>
                  </a:lnTo>
                  <a:lnTo>
                    <a:pt x="18" y="8"/>
                  </a:lnTo>
                  <a:lnTo>
                    <a:pt x="24" y="6"/>
                  </a:lnTo>
                  <a:lnTo>
                    <a:pt x="24" y="4"/>
                  </a:lnTo>
                  <a:lnTo>
                    <a:pt x="22" y="2"/>
                  </a:lnTo>
                  <a:lnTo>
                    <a:pt x="10" y="2"/>
                  </a:lnTo>
                  <a:lnTo>
                    <a:pt x="4" y="4"/>
                  </a:lnTo>
                  <a:lnTo>
                    <a:pt x="0" y="10"/>
                  </a:lnTo>
                  <a:lnTo>
                    <a:pt x="4" y="4"/>
                  </a:lnTo>
                  <a:lnTo>
                    <a:pt x="16" y="0"/>
                  </a:lnTo>
                  <a:lnTo>
                    <a:pt x="28" y="2"/>
                  </a:lnTo>
                  <a:lnTo>
                    <a:pt x="42" y="10"/>
                  </a:lnTo>
                  <a:lnTo>
                    <a:pt x="60" y="26"/>
                  </a:lnTo>
                  <a:lnTo>
                    <a:pt x="76" y="46"/>
                  </a:lnTo>
                  <a:close/>
                </a:path>
              </a:pathLst>
            </a:custGeom>
            <a:noFill/>
            <a:ln w="6350">
              <a:solidFill>
                <a:srgbClr val="B26632"/>
              </a:solidFill>
              <a:prstDash val="solid"/>
              <a:round/>
              <a:headEnd/>
              <a:tailEnd/>
            </a:ln>
          </p:spPr>
          <p:txBody>
            <a:bodyPr/>
            <a:lstStyle/>
            <a:p>
              <a:pPr>
                <a:defRPr/>
              </a:pPr>
              <a:endParaRPr lang="en-US">
                <a:solidFill>
                  <a:prstClr val="black"/>
                </a:solidFill>
                <a:latin typeface="Calibri"/>
              </a:endParaRPr>
            </a:p>
          </p:txBody>
        </p:sp>
        <p:sp>
          <p:nvSpPr>
            <p:cNvPr id="202" name="Freeform 198"/>
            <p:cNvSpPr>
              <a:spLocks/>
            </p:cNvSpPr>
            <p:nvPr/>
          </p:nvSpPr>
          <p:spPr bwMode="auto">
            <a:xfrm>
              <a:off x="3320" y="3536"/>
              <a:ext cx="18" cy="10"/>
            </a:xfrm>
            <a:custGeom>
              <a:avLst/>
              <a:gdLst/>
              <a:ahLst/>
              <a:cxnLst>
                <a:cxn ang="0">
                  <a:pos x="18" y="4"/>
                </a:cxn>
                <a:cxn ang="0">
                  <a:pos x="14" y="10"/>
                </a:cxn>
                <a:cxn ang="0">
                  <a:pos x="6" y="6"/>
                </a:cxn>
                <a:cxn ang="0">
                  <a:pos x="2" y="4"/>
                </a:cxn>
                <a:cxn ang="0">
                  <a:pos x="0" y="4"/>
                </a:cxn>
                <a:cxn ang="0">
                  <a:pos x="10" y="0"/>
                </a:cxn>
                <a:cxn ang="0">
                  <a:pos x="14" y="0"/>
                </a:cxn>
                <a:cxn ang="0">
                  <a:pos x="18" y="4"/>
                </a:cxn>
              </a:cxnLst>
              <a:rect l="0" t="0" r="r" b="b"/>
              <a:pathLst>
                <a:path w="18" h="10">
                  <a:moveTo>
                    <a:pt x="18" y="4"/>
                  </a:moveTo>
                  <a:lnTo>
                    <a:pt x="14" y="10"/>
                  </a:lnTo>
                  <a:lnTo>
                    <a:pt x="6" y="6"/>
                  </a:lnTo>
                  <a:lnTo>
                    <a:pt x="2" y="4"/>
                  </a:lnTo>
                  <a:lnTo>
                    <a:pt x="0" y="4"/>
                  </a:lnTo>
                  <a:lnTo>
                    <a:pt x="10" y="0"/>
                  </a:lnTo>
                  <a:lnTo>
                    <a:pt x="14" y="0"/>
                  </a:lnTo>
                  <a:lnTo>
                    <a:pt x="18" y="4"/>
                  </a:lnTo>
                  <a:close/>
                </a:path>
              </a:pathLst>
            </a:custGeom>
            <a:solidFill>
              <a:srgbClr val="F2D8B2"/>
            </a:solidFill>
            <a:ln w="9525">
              <a:noFill/>
              <a:round/>
              <a:headEnd/>
              <a:tailEnd/>
            </a:ln>
          </p:spPr>
          <p:txBody>
            <a:bodyPr/>
            <a:lstStyle/>
            <a:p>
              <a:pPr>
                <a:defRPr/>
              </a:pPr>
              <a:endParaRPr lang="en-US">
                <a:solidFill>
                  <a:prstClr val="black"/>
                </a:solidFill>
                <a:latin typeface="Calibri"/>
              </a:endParaRPr>
            </a:p>
          </p:txBody>
        </p:sp>
        <p:sp>
          <p:nvSpPr>
            <p:cNvPr id="203" name="Freeform 199"/>
            <p:cNvSpPr>
              <a:spLocks/>
            </p:cNvSpPr>
            <p:nvPr/>
          </p:nvSpPr>
          <p:spPr bwMode="auto">
            <a:xfrm>
              <a:off x="3320" y="3536"/>
              <a:ext cx="18" cy="10"/>
            </a:xfrm>
            <a:custGeom>
              <a:avLst/>
              <a:gdLst/>
              <a:ahLst/>
              <a:cxnLst>
                <a:cxn ang="0">
                  <a:pos x="18" y="4"/>
                </a:cxn>
                <a:cxn ang="0">
                  <a:pos x="14" y="10"/>
                </a:cxn>
                <a:cxn ang="0">
                  <a:pos x="6" y="6"/>
                </a:cxn>
                <a:cxn ang="0">
                  <a:pos x="2" y="4"/>
                </a:cxn>
                <a:cxn ang="0">
                  <a:pos x="0" y="4"/>
                </a:cxn>
                <a:cxn ang="0">
                  <a:pos x="10" y="0"/>
                </a:cxn>
                <a:cxn ang="0">
                  <a:pos x="14" y="0"/>
                </a:cxn>
                <a:cxn ang="0">
                  <a:pos x="18" y="4"/>
                </a:cxn>
              </a:cxnLst>
              <a:rect l="0" t="0" r="r" b="b"/>
              <a:pathLst>
                <a:path w="18" h="10">
                  <a:moveTo>
                    <a:pt x="18" y="4"/>
                  </a:moveTo>
                  <a:lnTo>
                    <a:pt x="14" y="10"/>
                  </a:lnTo>
                  <a:lnTo>
                    <a:pt x="6" y="6"/>
                  </a:lnTo>
                  <a:lnTo>
                    <a:pt x="2" y="4"/>
                  </a:lnTo>
                  <a:lnTo>
                    <a:pt x="0" y="4"/>
                  </a:lnTo>
                  <a:lnTo>
                    <a:pt x="10" y="0"/>
                  </a:lnTo>
                  <a:lnTo>
                    <a:pt x="14" y="0"/>
                  </a:lnTo>
                  <a:lnTo>
                    <a:pt x="18" y="4"/>
                  </a:lnTo>
                  <a:close/>
                </a:path>
              </a:pathLst>
            </a:custGeom>
            <a:noFill/>
            <a:ln w="3175">
              <a:solidFill>
                <a:srgbClr val="CC9872"/>
              </a:solidFill>
              <a:prstDash val="solid"/>
              <a:round/>
              <a:headEnd/>
              <a:tailEnd/>
            </a:ln>
          </p:spPr>
          <p:txBody>
            <a:bodyPr/>
            <a:lstStyle/>
            <a:p>
              <a:pPr>
                <a:defRPr/>
              </a:pPr>
              <a:endParaRPr lang="en-US">
                <a:solidFill>
                  <a:prstClr val="black"/>
                </a:solidFill>
                <a:latin typeface="Calibri"/>
              </a:endParaRPr>
            </a:p>
          </p:txBody>
        </p:sp>
        <p:sp>
          <p:nvSpPr>
            <p:cNvPr id="204" name="Freeform 200"/>
            <p:cNvSpPr>
              <a:spLocks/>
            </p:cNvSpPr>
            <p:nvPr/>
          </p:nvSpPr>
          <p:spPr bwMode="auto">
            <a:xfrm>
              <a:off x="3765" y="3368"/>
              <a:ext cx="326" cy="190"/>
            </a:xfrm>
            <a:custGeom>
              <a:avLst/>
              <a:gdLst/>
              <a:ahLst/>
              <a:cxnLst>
                <a:cxn ang="0">
                  <a:pos x="176" y="10"/>
                </a:cxn>
                <a:cxn ang="0">
                  <a:pos x="216" y="38"/>
                </a:cxn>
                <a:cxn ang="0">
                  <a:pos x="230" y="40"/>
                </a:cxn>
                <a:cxn ang="0">
                  <a:pos x="246" y="50"/>
                </a:cxn>
                <a:cxn ang="0">
                  <a:pos x="260" y="62"/>
                </a:cxn>
                <a:cxn ang="0">
                  <a:pos x="258" y="62"/>
                </a:cxn>
                <a:cxn ang="0">
                  <a:pos x="282" y="82"/>
                </a:cxn>
                <a:cxn ang="0">
                  <a:pos x="298" y="88"/>
                </a:cxn>
                <a:cxn ang="0">
                  <a:pos x="312" y="92"/>
                </a:cxn>
                <a:cxn ang="0">
                  <a:pos x="316" y="94"/>
                </a:cxn>
                <a:cxn ang="0">
                  <a:pos x="320" y="98"/>
                </a:cxn>
                <a:cxn ang="0">
                  <a:pos x="322" y="110"/>
                </a:cxn>
                <a:cxn ang="0">
                  <a:pos x="322" y="114"/>
                </a:cxn>
                <a:cxn ang="0">
                  <a:pos x="326" y="118"/>
                </a:cxn>
                <a:cxn ang="0">
                  <a:pos x="326" y="130"/>
                </a:cxn>
                <a:cxn ang="0">
                  <a:pos x="320" y="148"/>
                </a:cxn>
                <a:cxn ang="0">
                  <a:pos x="312" y="160"/>
                </a:cxn>
                <a:cxn ang="0">
                  <a:pos x="296" y="176"/>
                </a:cxn>
                <a:cxn ang="0">
                  <a:pos x="280" y="188"/>
                </a:cxn>
                <a:cxn ang="0">
                  <a:pos x="268" y="190"/>
                </a:cxn>
                <a:cxn ang="0">
                  <a:pos x="242" y="190"/>
                </a:cxn>
                <a:cxn ang="0">
                  <a:pos x="196" y="182"/>
                </a:cxn>
                <a:cxn ang="0">
                  <a:pos x="148" y="170"/>
                </a:cxn>
                <a:cxn ang="0">
                  <a:pos x="122" y="162"/>
                </a:cxn>
                <a:cxn ang="0">
                  <a:pos x="90" y="158"/>
                </a:cxn>
                <a:cxn ang="0">
                  <a:pos x="74" y="156"/>
                </a:cxn>
                <a:cxn ang="0">
                  <a:pos x="54" y="152"/>
                </a:cxn>
                <a:cxn ang="0">
                  <a:pos x="38" y="148"/>
                </a:cxn>
                <a:cxn ang="0">
                  <a:pos x="24" y="142"/>
                </a:cxn>
                <a:cxn ang="0">
                  <a:pos x="10" y="132"/>
                </a:cxn>
                <a:cxn ang="0">
                  <a:pos x="4" y="124"/>
                </a:cxn>
                <a:cxn ang="0">
                  <a:pos x="0" y="116"/>
                </a:cxn>
                <a:cxn ang="0">
                  <a:pos x="0" y="88"/>
                </a:cxn>
                <a:cxn ang="0">
                  <a:pos x="4" y="74"/>
                </a:cxn>
                <a:cxn ang="0">
                  <a:pos x="8" y="62"/>
                </a:cxn>
                <a:cxn ang="0">
                  <a:pos x="14" y="52"/>
                </a:cxn>
                <a:cxn ang="0">
                  <a:pos x="30" y="40"/>
                </a:cxn>
                <a:cxn ang="0">
                  <a:pos x="54" y="30"/>
                </a:cxn>
                <a:cxn ang="0">
                  <a:pos x="102" y="14"/>
                </a:cxn>
                <a:cxn ang="0">
                  <a:pos x="138" y="0"/>
                </a:cxn>
                <a:cxn ang="0">
                  <a:pos x="154" y="0"/>
                </a:cxn>
                <a:cxn ang="0">
                  <a:pos x="164" y="2"/>
                </a:cxn>
                <a:cxn ang="0">
                  <a:pos x="176" y="10"/>
                </a:cxn>
              </a:cxnLst>
              <a:rect l="0" t="0" r="r" b="b"/>
              <a:pathLst>
                <a:path w="326" h="190">
                  <a:moveTo>
                    <a:pt x="176" y="10"/>
                  </a:moveTo>
                  <a:lnTo>
                    <a:pt x="216" y="38"/>
                  </a:lnTo>
                  <a:lnTo>
                    <a:pt x="230" y="40"/>
                  </a:lnTo>
                  <a:lnTo>
                    <a:pt x="246" y="50"/>
                  </a:lnTo>
                  <a:lnTo>
                    <a:pt x="260" y="62"/>
                  </a:lnTo>
                  <a:lnTo>
                    <a:pt x="258" y="62"/>
                  </a:lnTo>
                  <a:lnTo>
                    <a:pt x="282" y="82"/>
                  </a:lnTo>
                  <a:lnTo>
                    <a:pt x="298" y="88"/>
                  </a:lnTo>
                  <a:lnTo>
                    <a:pt x="312" y="92"/>
                  </a:lnTo>
                  <a:lnTo>
                    <a:pt x="316" y="94"/>
                  </a:lnTo>
                  <a:lnTo>
                    <a:pt x="320" y="98"/>
                  </a:lnTo>
                  <a:lnTo>
                    <a:pt x="322" y="110"/>
                  </a:lnTo>
                  <a:lnTo>
                    <a:pt x="322" y="114"/>
                  </a:lnTo>
                  <a:lnTo>
                    <a:pt x="326" y="118"/>
                  </a:lnTo>
                  <a:lnTo>
                    <a:pt x="326" y="130"/>
                  </a:lnTo>
                  <a:lnTo>
                    <a:pt x="320" y="148"/>
                  </a:lnTo>
                  <a:lnTo>
                    <a:pt x="312" y="160"/>
                  </a:lnTo>
                  <a:lnTo>
                    <a:pt x="296" y="176"/>
                  </a:lnTo>
                  <a:lnTo>
                    <a:pt x="280" y="188"/>
                  </a:lnTo>
                  <a:lnTo>
                    <a:pt x="268" y="190"/>
                  </a:lnTo>
                  <a:lnTo>
                    <a:pt x="242" y="190"/>
                  </a:lnTo>
                  <a:lnTo>
                    <a:pt x="196" y="182"/>
                  </a:lnTo>
                  <a:lnTo>
                    <a:pt x="148" y="170"/>
                  </a:lnTo>
                  <a:lnTo>
                    <a:pt x="122" y="162"/>
                  </a:lnTo>
                  <a:lnTo>
                    <a:pt x="90" y="158"/>
                  </a:lnTo>
                  <a:lnTo>
                    <a:pt x="74" y="156"/>
                  </a:lnTo>
                  <a:lnTo>
                    <a:pt x="54" y="152"/>
                  </a:lnTo>
                  <a:lnTo>
                    <a:pt x="38" y="148"/>
                  </a:lnTo>
                  <a:lnTo>
                    <a:pt x="24" y="142"/>
                  </a:lnTo>
                  <a:lnTo>
                    <a:pt x="10" y="132"/>
                  </a:lnTo>
                  <a:lnTo>
                    <a:pt x="4" y="124"/>
                  </a:lnTo>
                  <a:lnTo>
                    <a:pt x="0" y="116"/>
                  </a:lnTo>
                  <a:lnTo>
                    <a:pt x="0" y="88"/>
                  </a:lnTo>
                  <a:lnTo>
                    <a:pt x="4" y="74"/>
                  </a:lnTo>
                  <a:lnTo>
                    <a:pt x="8" y="62"/>
                  </a:lnTo>
                  <a:lnTo>
                    <a:pt x="14" y="52"/>
                  </a:lnTo>
                  <a:lnTo>
                    <a:pt x="30" y="40"/>
                  </a:lnTo>
                  <a:lnTo>
                    <a:pt x="54" y="30"/>
                  </a:lnTo>
                  <a:lnTo>
                    <a:pt x="102" y="14"/>
                  </a:lnTo>
                  <a:lnTo>
                    <a:pt x="138" y="0"/>
                  </a:lnTo>
                  <a:lnTo>
                    <a:pt x="154" y="0"/>
                  </a:lnTo>
                  <a:lnTo>
                    <a:pt x="164" y="2"/>
                  </a:lnTo>
                  <a:lnTo>
                    <a:pt x="176" y="10"/>
                  </a:lnTo>
                  <a:close/>
                </a:path>
              </a:pathLst>
            </a:custGeom>
            <a:solidFill>
              <a:srgbClr val="3F0000"/>
            </a:solidFill>
            <a:ln w="9525">
              <a:noFill/>
              <a:round/>
              <a:headEnd/>
              <a:tailEnd/>
            </a:ln>
          </p:spPr>
          <p:txBody>
            <a:bodyPr/>
            <a:lstStyle/>
            <a:p>
              <a:pPr>
                <a:defRPr/>
              </a:pPr>
              <a:endParaRPr lang="en-US">
                <a:solidFill>
                  <a:prstClr val="black"/>
                </a:solidFill>
                <a:latin typeface="Calibri"/>
              </a:endParaRPr>
            </a:p>
          </p:txBody>
        </p:sp>
        <p:sp>
          <p:nvSpPr>
            <p:cNvPr id="205" name="Freeform 201"/>
            <p:cNvSpPr>
              <a:spLocks/>
            </p:cNvSpPr>
            <p:nvPr/>
          </p:nvSpPr>
          <p:spPr bwMode="auto">
            <a:xfrm>
              <a:off x="3765" y="3368"/>
              <a:ext cx="326" cy="190"/>
            </a:xfrm>
            <a:custGeom>
              <a:avLst/>
              <a:gdLst/>
              <a:ahLst/>
              <a:cxnLst>
                <a:cxn ang="0">
                  <a:pos x="176" y="10"/>
                </a:cxn>
                <a:cxn ang="0">
                  <a:pos x="216" y="38"/>
                </a:cxn>
                <a:cxn ang="0">
                  <a:pos x="230" y="40"/>
                </a:cxn>
                <a:cxn ang="0">
                  <a:pos x="246" y="50"/>
                </a:cxn>
                <a:cxn ang="0">
                  <a:pos x="260" y="62"/>
                </a:cxn>
                <a:cxn ang="0">
                  <a:pos x="258" y="62"/>
                </a:cxn>
                <a:cxn ang="0">
                  <a:pos x="282" y="82"/>
                </a:cxn>
                <a:cxn ang="0">
                  <a:pos x="298" y="88"/>
                </a:cxn>
                <a:cxn ang="0">
                  <a:pos x="312" y="92"/>
                </a:cxn>
                <a:cxn ang="0">
                  <a:pos x="316" y="94"/>
                </a:cxn>
                <a:cxn ang="0">
                  <a:pos x="320" y="98"/>
                </a:cxn>
                <a:cxn ang="0">
                  <a:pos x="322" y="110"/>
                </a:cxn>
                <a:cxn ang="0">
                  <a:pos x="322" y="114"/>
                </a:cxn>
                <a:cxn ang="0">
                  <a:pos x="326" y="118"/>
                </a:cxn>
                <a:cxn ang="0">
                  <a:pos x="326" y="130"/>
                </a:cxn>
                <a:cxn ang="0">
                  <a:pos x="320" y="148"/>
                </a:cxn>
                <a:cxn ang="0">
                  <a:pos x="312" y="160"/>
                </a:cxn>
                <a:cxn ang="0">
                  <a:pos x="296" y="176"/>
                </a:cxn>
                <a:cxn ang="0">
                  <a:pos x="280" y="188"/>
                </a:cxn>
                <a:cxn ang="0">
                  <a:pos x="268" y="190"/>
                </a:cxn>
                <a:cxn ang="0">
                  <a:pos x="242" y="190"/>
                </a:cxn>
                <a:cxn ang="0">
                  <a:pos x="196" y="182"/>
                </a:cxn>
                <a:cxn ang="0">
                  <a:pos x="148" y="170"/>
                </a:cxn>
                <a:cxn ang="0">
                  <a:pos x="122" y="162"/>
                </a:cxn>
                <a:cxn ang="0">
                  <a:pos x="90" y="158"/>
                </a:cxn>
                <a:cxn ang="0">
                  <a:pos x="74" y="156"/>
                </a:cxn>
                <a:cxn ang="0">
                  <a:pos x="54" y="152"/>
                </a:cxn>
                <a:cxn ang="0">
                  <a:pos x="38" y="148"/>
                </a:cxn>
                <a:cxn ang="0">
                  <a:pos x="24" y="142"/>
                </a:cxn>
                <a:cxn ang="0">
                  <a:pos x="10" y="132"/>
                </a:cxn>
                <a:cxn ang="0">
                  <a:pos x="4" y="124"/>
                </a:cxn>
                <a:cxn ang="0">
                  <a:pos x="0" y="116"/>
                </a:cxn>
                <a:cxn ang="0">
                  <a:pos x="0" y="88"/>
                </a:cxn>
                <a:cxn ang="0">
                  <a:pos x="4" y="74"/>
                </a:cxn>
                <a:cxn ang="0">
                  <a:pos x="8" y="62"/>
                </a:cxn>
                <a:cxn ang="0">
                  <a:pos x="14" y="52"/>
                </a:cxn>
                <a:cxn ang="0">
                  <a:pos x="30" y="40"/>
                </a:cxn>
                <a:cxn ang="0">
                  <a:pos x="54" y="30"/>
                </a:cxn>
                <a:cxn ang="0">
                  <a:pos x="102" y="14"/>
                </a:cxn>
                <a:cxn ang="0">
                  <a:pos x="138" y="0"/>
                </a:cxn>
                <a:cxn ang="0">
                  <a:pos x="154" y="0"/>
                </a:cxn>
                <a:cxn ang="0">
                  <a:pos x="164" y="2"/>
                </a:cxn>
                <a:cxn ang="0">
                  <a:pos x="176" y="10"/>
                </a:cxn>
              </a:cxnLst>
              <a:rect l="0" t="0" r="r" b="b"/>
              <a:pathLst>
                <a:path w="326" h="190">
                  <a:moveTo>
                    <a:pt x="176" y="10"/>
                  </a:moveTo>
                  <a:lnTo>
                    <a:pt x="216" y="38"/>
                  </a:lnTo>
                  <a:lnTo>
                    <a:pt x="230" y="40"/>
                  </a:lnTo>
                  <a:lnTo>
                    <a:pt x="246" y="50"/>
                  </a:lnTo>
                  <a:lnTo>
                    <a:pt x="260" y="62"/>
                  </a:lnTo>
                  <a:lnTo>
                    <a:pt x="258" y="62"/>
                  </a:lnTo>
                  <a:lnTo>
                    <a:pt x="282" y="82"/>
                  </a:lnTo>
                  <a:lnTo>
                    <a:pt x="298" y="88"/>
                  </a:lnTo>
                  <a:lnTo>
                    <a:pt x="312" y="92"/>
                  </a:lnTo>
                  <a:lnTo>
                    <a:pt x="316" y="94"/>
                  </a:lnTo>
                  <a:lnTo>
                    <a:pt x="320" y="98"/>
                  </a:lnTo>
                  <a:lnTo>
                    <a:pt x="322" y="110"/>
                  </a:lnTo>
                  <a:lnTo>
                    <a:pt x="322" y="114"/>
                  </a:lnTo>
                  <a:lnTo>
                    <a:pt x="326" y="118"/>
                  </a:lnTo>
                  <a:lnTo>
                    <a:pt x="326" y="130"/>
                  </a:lnTo>
                  <a:lnTo>
                    <a:pt x="320" y="148"/>
                  </a:lnTo>
                  <a:lnTo>
                    <a:pt x="312" y="160"/>
                  </a:lnTo>
                  <a:lnTo>
                    <a:pt x="296" y="176"/>
                  </a:lnTo>
                  <a:lnTo>
                    <a:pt x="280" y="188"/>
                  </a:lnTo>
                  <a:lnTo>
                    <a:pt x="268" y="190"/>
                  </a:lnTo>
                  <a:lnTo>
                    <a:pt x="242" y="190"/>
                  </a:lnTo>
                  <a:lnTo>
                    <a:pt x="196" y="182"/>
                  </a:lnTo>
                  <a:lnTo>
                    <a:pt x="148" y="170"/>
                  </a:lnTo>
                  <a:lnTo>
                    <a:pt x="122" y="162"/>
                  </a:lnTo>
                  <a:lnTo>
                    <a:pt x="90" y="158"/>
                  </a:lnTo>
                  <a:lnTo>
                    <a:pt x="74" y="156"/>
                  </a:lnTo>
                  <a:lnTo>
                    <a:pt x="54" y="152"/>
                  </a:lnTo>
                  <a:lnTo>
                    <a:pt x="38" y="148"/>
                  </a:lnTo>
                  <a:lnTo>
                    <a:pt x="24" y="142"/>
                  </a:lnTo>
                  <a:lnTo>
                    <a:pt x="10" y="132"/>
                  </a:lnTo>
                  <a:lnTo>
                    <a:pt x="4" y="124"/>
                  </a:lnTo>
                  <a:lnTo>
                    <a:pt x="0" y="116"/>
                  </a:lnTo>
                  <a:lnTo>
                    <a:pt x="0" y="88"/>
                  </a:lnTo>
                  <a:lnTo>
                    <a:pt x="4" y="74"/>
                  </a:lnTo>
                  <a:lnTo>
                    <a:pt x="8" y="62"/>
                  </a:lnTo>
                  <a:lnTo>
                    <a:pt x="14" y="52"/>
                  </a:lnTo>
                  <a:lnTo>
                    <a:pt x="30" y="40"/>
                  </a:lnTo>
                  <a:lnTo>
                    <a:pt x="54" y="30"/>
                  </a:lnTo>
                  <a:lnTo>
                    <a:pt x="102" y="14"/>
                  </a:lnTo>
                  <a:lnTo>
                    <a:pt x="138" y="0"/>
                  </a:lnTo>
                  <a:lnTo>
                    <a:pt x="154" y="0"/>
                  </a:lnTo>
                  <a:lnTo>
                    <a:pt x="164" y="2"/>
                  </a:lnTo>
                  <a:lnTo>
                    <a:pt x="176" y="10"/>
                  </a:lnTo>
                  <a:close/>
                </a:path>
              </a:pathLst>
            </a:custGeom>
            <a:noFill/>
            <a:ln w="6350">
              <a:solidFill>
                <a:srgbClr val="3F0000"/>
              </a:solidFill>
              <a:prstDash val="solid"/>
              <a:round/>
              <a:headEnd/>
              <a:tailEnd/>
            </a:ln>
          </p:spPr>
          <p:txBody>
            <a:bodyPr/>
            <a:lstStyle/>
            <a:p>
              <a:pPr>
                <a:defRPr/>
              </a:pPr>
              <a:endParaRPr lang="en-US">
                <a:solidFill>
                  <a:prstClr val="black"/>
                </a:solidFill>
                <a:latin typeface="Calibri"/>
              </a:endParaRPr>
            </a:p>
          </p:txBody>
        </p:sp>
        <p:sp>
          <p:nvSpPr>
            <p:cNvPr id="206" name="Freeform 202"/>
            <p:cNvSpPr>
              <a:spLocks/>
            </p:cNvSpPr>
            <p:nvPr/>
          </p:nvSpPr>
          <p:spPr bwMode="auto">
            <a:xfrm>
              <a:off x="3789" y="3390"/>
              <a:ext cx="178" cy="94"/>
            </a:xfrm>
            <a:custGeom>
              <a:avLst/>
              <a:gdLst/>
              <a:ahLst/>
              <a:cxnLst>
                <a:cxn ang="0">
                  <a:pos x="178" y="14"/>
                </a:cxn>
                <a:cxn ang="0">
                  <a:pos x="174" y="26"/>
                </a:cxn>
                <a:cxn ang="0">
                  <a:pos x="166" y="42"/>
                </a:cxn>
                <a:cxn ang="0">
                  <a:pos x="148" y="68"/>
                </a:cxn>
                <a:cxn ang="0">
                  <a:pos x="138" y="80"/>
                </a:cxn>
                <a:cxn ang="0">
                  <a:pos x="132" y="94"/>
                </a:cxn>
                <a:cxn ang="0">
                  <a:pos x="116" y="84"/>
                </a:cxn>
                <a:cxn ang="0">
                  <a:pos x="102" y="82"/>
                </a:cxn>
                <a:cxn ang="0">
                  <a:pos x="76" y="84"/>
                </a:cxn>
                <a:cxn ang="0">
                  <a:pos x="56" y="86"/>
                </a:cxn>
                <a:cxn ang="0">
                  <a:pos x="40" y="88"/>
                </a:cxn>
                <a:cxn ang="0">
                  <a:pos x="30" y="86"/>
                </a:cxn>
                <a:cxn ang="0">
                  <a:pos x="14" y="80"/>
                </a:cxn>
                <a:cxn ang="0">
                  <a:pos x="2" y="68"/>
                </a:cxn>
                <a:cxn ang="0">
                  <a:pos x="0" y="56"/>
                </a:cxn>
                <a:cxn ang="0">
                  <a:pos x="2" y="50"/>
                </a:cxn>
                <a:cxn ang="0">
                  <a:pos x="10" y="40"/>
                </a:cxn>
                <a:cxn ang="0">
                  <a:pos x="20" y="32"/>
                </a:cxn>
                <a:cxn ang="0">
                  <a:pos x="48" y="28"/>
                </a:cxn>
                <a:cxn ang="0">
                  <a:pos x="84" y="14"/>
                </a:cxn>
                <a:cxn ang="0">
                  <a:pos x="120" y="0"/>
                </a:cxn>
                <a:cxn ang="0">
                  <a:pos x="134" y="0"/>
                </a:cxn>
                <a:cxn ang="0">
                  <a:pos x="146" y="0"/>
                </a:cxn>
                <a:cxn ang="0">
                  <a:pos x="154" y="0"/>
                </a:cxn>
                <a:cxn ang="0">
                  <a:pos x="168" y="4"/>
                </a:cxn>
                <a:cxn ang="0">
                  <a:pos x="172" y="8"/>
                </a:cxn>
                <a:cxn ang="0">
                  <a:pos x="178" y="14"/>
                </a:cxn>
              </a:cxnLst>
              <a:rect l="0" t="0" r="r" b="b"/>
              <a:pathLst>
                <a:path w="178" h="94">
                  <a:moveTo>
                    <a:pt x="178" y="14"/>
                  </a:moveTo>
                  <a:lnTo>
                    <a:pt x="174" y="26"/>
                  </a:lnTo>
                  <a:lnTo>
                    <a:pt x="166" y="42"/>
                  </a:lnTo>
                  <a:lnTo>
                    <a:pt x="148" y="68"/>
                  </a:lnTo>
                  <a:lnTo>
                    <a:pt x="138" y="80"/>
                  </a:lnTo>
                  <a:lnTo>
                    <a:pt x="132" y="94"/>
                  </a:lnTo>
                  <a:lnTo>
                    <a:pt x="116" y="84"/>
                  </a:lnTo>
                  <a:lnTo>
                    <a:pt x="102" y="82"/>
                  </a:lnTo>
                  <a:lnTo>
                    <a:pt x="76" y="84"/>
                  </a:lnTo>
                  <a:lnTo>
                    <a:pt x="56" y="86"/>
                  </a:lnTo>
                  <a:lnTo>
                    <a:pt x="40" y="88"/>
                  </a:lnTo>
                  <a:lnTo>
                    <a:pt x="30" y="86"/>
                  </a:lnTo>
                  <a:lnTo>
                    <a:pt x="14" y="80"/>
                  </a:lnTo>
                  <a:lnTo>
                    <a:pt x="2" y="68"/>
                  </a:lnTo>
                  <a:lnTo>
                    <a:pt x="0" y="56"/>
                  </a:lnTo>
                  <a:lnTo>
                    <a:pt x="2" y="50"/>
                  </a:lnTo>
                  <a:lnTo>
                    <a:pt x="10" y="40"/>
                  </a:lnTo>
                  <a:lnTo>
                    <a:pt x="20" y="32"/>
                  </a:lnTo>
                  <a:lnTo>
                    <a:pt x="48" y="28"/>
                  </a:lnTo>
                  <a:lnTo>
                    <a:pt x="84" y="14"/>
                  </a:lnTo>
                  <a:lnTo>
                    <a:pt x="120" y="0"/>
                  </a:lnTo>
                  <a:lnTo>
                    <a:pt x="134" y="0"/>
                  </a:lnTo>
                  <a:lnTo>
                    <a:pt x="146" y="0"/>
                  </a:lnTo>
                  <a:lnTo>
                    <a:pt x="154" y="0"/>
                  </a:lnTo>
                  <a:lnTo>
                    <a:pt x="168" y="4"/>
                  </a:lnTo>
                  <a:lnTo>
                    <a:pt x="172" y="8"/>
                  </a:lnTo>
                  <a:lnTo>
                    <a:pt x="178" y="1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07" name="Freeform 203"/>
            <p:cNvSpPr>
              <a:spLocks/>
            </p:cNvSpPr>
            <p:nvPr/>
          </p:nvSpPr>
          <p:spPr bwMode="auto">
            <a:xfrm>
              <a:off x="3789" y="3390"/>
              <a:ext cx="178" cy="94"/>
            </a:xfrm>
            <a:custGeom>
              <a:avLst/>
              <a:gdLst/>
              <a:ahLst/>
              <a:cxnLst>
                <a:cxn ang="0">
                  <a:pos x="178" y="14"/>
                </a:cxn>
                <a:cxn ang="0">
                  <a:pos x="174" y="26"/>
                </a:cxn>
                <a:cxn ang="0">
                  <a:pos x="166" y="42"/>
                </a:cxn>
                <a:cxn ang="0">
                  <a:pos x="148" y="68"/>
                </a:cxn>
                <a:cxn ang="0">
                  <a:pos x="138" y="80"/>
                </a:cxn>
                <a:cxn ang="0">
                  <a:pos x="132" y="94"/>
                </a:cxn>
                <a:cxn ang="0">
                  <a:pos x="116" y="84"/>
                </a:cxn>
                <a:cxn ang="0">
                  <a:pos x="102" y="82"/>
                </a:cxn>
                <a:cxn ang="0">
                  <a:pos x="76" y="84"/>
                </a:cxn>
                <a:cxn ang="0">
                  <a:pos x="56" y="86"/>
                </a:cxn>
                <a:cxn ang="0">
                  <a:pos x="40" y="88"/>
                </a:cxn>
                <a:cxn ang="0">
                  <a:pos x="30" y="86"/>
                </a:cxn>
                <a:cxn ang="0">
                  <a:pos x="14" y="80"/>
                </a:cxn>
                <a:cxn ang="0">
                  <a:pos x="2" y="68"/>
                </a:cxn>
                <a:cxn ang="0">
                  <a:pos x="0" y="56"/>
                </a:cxn>
                <a:cxn ang="0">
                  <a:pos x="2" y="50"/>
                </a:cxn>
                <a:cxn ang="0">
                  <a:pos x="10" y="40"/>
                </a:cxn>
                <a:cxn ang="0">
                  <a:pos x="20" y="32"/>
                </a:cxn>
                <a:cxn ang="0">
                  <a:pos x="48" y="28"/>
                </a:cxn>
                <a:cxn ang="0">
                  <a:pos x="84" y="14"/>
                </a:cxn>
                <a:cxn ang="0">
                  <a:pos x="120" y="0"/>
                </a:cxn>
                <a:cxn ang="0">
                  <a:pos x="134" y="0"/>
                </a:cxn>
                <a:cxn ang="0">
                  <a:pos x="146" y="0"/>
                </a:cxn>
                <a:cxn ang="0">
                  <a:pos x="154" y="0"/>
                </a:cxn>
                <a:cxn ang="0">
                  <a:pos x="168" y="4"/>
                </a:cxn>
                <a:cxn ang="0">
                  <a:pos x="172" y="8"/>
                </a:cxn>
                <a:cxn ang="0">
                  <a:pos x="178" y="14"/>
                </a:cxn>
              </a:cxnLst>
              <a:rect l="0" t="0" r="r" b="b"/>
              <a:pathLst>
                <a:path w="178" h="94">
                  <a:moveTo>
                    <a:pt x="178" y="14"/>
                  </a:moveTo>
                  <a:lnTo>
                    <a:pt x="174" y="26"/>
                  </a:lnTo>
                  <a:lnTo>
                    <a:pt x="166" y="42"/>
                  </a:lnTo>
                  <a:lnTo>
                    <a:pt x="148" y="68"/>
                  </a:lnTo>
                  <a:lnTo>
                    <a:pt x="138" y="80"/>
                  </a:lnTo>
                  <a:lnTo>
                    <a:pt x="132" y="94"/>
                  </a:lnTo>
                  <a:lnTo>
                    <a:pt x="116" y="84"/>
                  </a:lnTo>
                  <a:lnTo>
                    <a:pt x="102" y="82"/>
                  </a:lnTo>
                  <a:lnTo>
                    <a:pt x="76" y="84"/>
                  </a:lnTo>
                  <a:lnTo>
                    <a:pt x="56" y="86"/>
                  </a:lnTo>
                  <a:lnTo>
                    <a:pt x="40" y="88"/>
                  </a:lnTo>
                  <a:lnTo>
                    <a:pt x="30" y="86"/>
                  </a:lnTo>
                  <a:lnTo>
                    <a:pt x="14" y="80"/>
                  </a:lnTo>
                  <a:lnTo>
                    <a:pt x="2" y="68"/>
                  </a:lnTo>
                  <a:lnTo>
                    <a:pt x="0" y="56"/>
                  </a:lnTo>
                  <a:lnTo>
                    <a:pt x="2" y="50"/>
                  </a:lnTo>
                  <a:lnTo>
                    <a:pt x="10" y="40"/>
                  </a:lnTo>
                  <a:lnTo>
                    <a:pt x="20" y="32"/>
                  </a:lnTo>
                  <a:lnTo>
                    <a:pt x="48" y="28"/>
                  </a:lnTo>
                  <a:lnTo>
                    <a:pt x="84" y="14"/>
                  </a:lnTo>
                  <a:lnTo>
                    <a:pt x="120" y="0"/>
                  </a:lnTo>
                  <a:lnTo>
                    <a:pt x="134" y="0"/>
                  </a:lnTo>
                  <a:lnTo>
                    <a:pt x="146" y="0"/>
                  </a:lnTo>
                  <a:lnTo>
                    <a:pt x="154" y="0"/>
                  </a:lnTo>
                  <a:lnTo>
                    <a:pt x="168" y="4"/>
                  </a:lnTo>
                  <a:lnTo>
                    <a:pt x="172" y="8"/>
                  </a:lnTo>
                  <a:lnTo>
                    <a:pt x="178" y="14"/>
                  </a:lnTo>
                  <a:close/>
                </a:path>
              </a:pathLst>
            </a:custGeom>
            <a:solidFill>
              <a:srgbClr val="800000"/>
            </a:solidFill>
            <a:ln w="6350">
              <a:solidFill>
                <a:srgbClr val="B26632"/>
              </a:solidFill>
              <a:prstDash val="solid"/>
              <a:round/>
              <a:headEnd/>
              <a:tailEnd/>
            </a:ln>
          </p:spPr>
          <p:txBody>
            <a:bodyPr/>
            <a:lstStyle/>
            <a:p>
              <a:pPr>
                <a:defRPr/>
              </a:pPr>
              <a:endParaRPr lang="en-US">
                <a:solidFill>
                  <a:prstClr val="black"/>
                </a:solidFill>
                <a:latin typeface="Calibri"/>
              </a:endParaRPr>
            </a:p>
          </p:txBody>
        </p:sp>
        <p:sp>
          <p:nvSpPr>
            <p:cNvPr id="208" name="Freeform 204"/>
            <p:cNvSpPr>
              <a:spLocks/>
            </p:cNvSpPr>
            <p:nvPr/>
          </p:nvSpPr>
          <p:spPr bwMode="auto">
            <a:xfrm>
              <a:off x="3929" y="3414"/>
              <a:ext cx="84" cy="96"/>
            </a:xfrm>
            <a:custGeom>
              <a:avLst/>
              <a:gdLst/>
              <a:ahLst/>
              <a:cxnLst>
                <a:cxn ang="0">
                  <a:pos x="62" y="0"/>
                </a:cxn>
                <a:cxn ang="0">
                  <a:pos x="72" y="4"/>
                </a:cxn>
                <a:cxn ang="0">
                  <a:pos x="84" y="12"/>
                </a:cxn>
                <a:cxn ang="0">
                  <a:pos x="64" y="28"/>
                </a:cxn>
                <a:cxn ang="0">
                  <a:pos x="50" y="42"/>
                </a:cxn>
                <a:cxn ang="0">
                  <a:pos x="32" y="66"/>
                </a:cxn>
                <a:cxn ang="0">
                  <a:pos x="26" y="80"/>
                </a:cxn>
                <a:cxn ang="0">
                  <a:pos x="22" y="96"/>
                </a:cxn>
                <a:cxn ang="0">
                  <a:pos x="4" y="92"/>
                </a:cxn>
                <a:cxn ang="0">
                  <a:pos x="0" y="88"/>
                </a:cxn>
                <a:cxn ang="0">
                  <a:pos x="0" y="78"/>
                </a:cxn>
                <a:cxn ang="0">
                  <a:pos x="10" y="56"/>
                </a:cxn>
                <a:cxn ang="0">
                  <a:pos x="30" y="26"/>
                </a:cxn>
                <a:cxn ang="0">
                  <a:pos x="52" y="0"/>
                </a:cxn>
                <a:cxn ang="0">
                  <a:pos x="62" y="4"/>
                </a:cxn>
                <a:cxn ang="0">
                  <a:pos x="62" y="0"/>
                </a:cxn>
              </a:cxnLst>
              <a:rect l="0" t="0" r="r" b="b"/>
              <a:pathLst>
                <a:path w="84" h="96">
                  <a:moveTo>
                    <a:pt x="62" y="0"/>
                  </a:moveTo>
                  <a:lnTo>
                    <a:pt x="72" y="4"/>
                  </a:lnTo>
                  <a:lnTo>
                    <a:pt x="84" y="12"/>
                  </a:lnTo>
                  <a:lnTo>
                    <a:pt x="64" y="28"/>
                  </a:lnTo>
                  <a:lnTo>
                    <a:pt x="50" y="42"/>
                  </a:lnTo>
                  <a:lnTo>
                    <a:pt x="32" y="66"/>
                  </a:lnTo>
                  <a:lnTo>
                    <a:pt x="26" y="80"/>
                  </a:lnTo>
                  <a:lnTo>
                    <a:pt x="22" y="96"/>
                  </a:lnTo>
                  <a:lnTo>
                    <a:pt x="4" y="92"/>
                  </a:lnTo>
                  <a:lnTo>
                    <a:pt x="0" y="88"/>
                  </a:lnTo>
                  <a:lnTo>
                    <a:pt x="0" y="78"/>
                  </a:lnTo>
                  <a:lnTo>
                    <a:pt x="10" y="56"/>
                  </a:lnTo>
                  <a:lnTo>
                    <a:pt x="30" y="26"/>
                  </a:lnTo>
                  <a:lnTo>
                    <a:pt x="52" y="0"/>
                  </a:lnTo>
                  <a:lnTo>
                    <a:pt x="62" y="4"/>
                  </a:lnTo>
                  <a:lnTo>
                    <a:pt x="62"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09" name="Freeform 205"/>
            <p:cNvSpPr>
              <a:spLocks/>
            </p:cNvSpPr>
            <p:nvPr/>
          </p:nvSpPr>
          <p:spPr bwMode="auto">
            <a:xfrm>
              <a:off x="3929" y="3414"/>
              <a:ext cx="84" cy="96"/>
            </a:xfrm>
            <a:custGeom>
              <a:avLst/>
              <a:gdLst/>
              <a:ahLst/>
              <a:cxnLst>
                <a:cxn ang="0">
                  <a:pos x="62" y="0"/>
                </a:cxn>
                <a:cxn ang="0">
                  <a:pos x="72" y="4"/>
                </a:cxn>
                <a:cxn ang="0">
                  <a:pos x="84" y="12"/>
                </a:cxn>
                <a:cxn ang="0">
                  <a:pos x="64" y="28"/>
                </a:cxn>
                <a:cxn ang="0">
                  <a:pos x="50" y="42"/>
                </a:cxn>
                <a:cxn ang="0">
                  <a:pos x="32" y="66"/>
                </a:cxn>
                <a:cxn ang="0">
                  <a:pos x="26" y="80"/>
                </a:cxn>
                <a:cxn ang="0">
                  <a:pos x="22" y="96"/>
                </a:cxn>
                <a:cxn ang="0">
                  <a:pos x="4" y="92"/>
                </a:cxn>
                <a:cxn ang="0">
                  <a:pos x="0" y="88"/>
                </a:cxn>
                <a:cxn ang="0">
                  <a:pos x="0" y="78"/>
                </a:cxn>
                <a:cxn ang="0">
                  <a:pos x="10" y="56"/>
                </a:cxn>
                <a:cxn ang="0">
                  <a:pos x="30" y="26"/>
                </a:cxn>
                <a:cxn ang="0">
                  <a:pos x="52" y="0"/>
                </a:cxn>
                <a:cxn ang="0">
                  <a:pos x="62" y="4"/>
                </a:cxn>
                <a:cxn ang="0">
                  <a:pos x="62" y="0"/>
                </a:cxn>
              </a:cxnLst>
              <a:rect l="0" t="0" r="r" b="b"/>
              <a:pathLst>
                <a:path w="84" h="96">
                  <a:moveTo>
                    <a:pt x="62" y="0"/>
                  </a:moveTo>
                  <a:lnTo>
                    <a:pt x="72" y="4"/>
                  </a:lnTo>
                  <a:lnTo>
                    <a:pt x="84" y="12"/>
                  </a:lnTo>
                  <a:lnTo>
                    <a:pt x="64" y="28"/>
                  </a:lnTo>
                  <a:lnTo>
                    <a:pt x="50" y="42"/>
                  </a:lnTo>
                  <a:lnTo>
                    <a:pt x="32" y="66"/>
                  </a:lnTo>
                  <a:lnTo>
                    <a:pt x="26" y="80"/>
                  </a:lnTo>
                  <a:lnTo>
                    <a:pt x="22" y="96"/>
                  </a:lnTo>
                  <a:lnTo>
                    <a:pt x="4" y="92"/>
                  </a:lnTo>
                  <a:lnTo>
                    <a:pt x="0" y="88"/>
                  </a:lnTo>
                  <a:lnTo>
                    <a:pt x="0" y="78"/>
                  </a:lnTo>
                  <a:lnTo>
                    <a:pt x="10" y="56"/>
                  </a:lnTo>
                  <a:lnTo>
                    <a:pt x="30" y="26"/>
                  </a:lnTo>
                  <a:lnTo>
                    <a:pt x="52" y="0"/>
                  </a:lnTo>
                  <a:lnTo>
                    <a:pt x="62" y="4"/>
                  </a:lnTo>
                  <a:lnTo>
                    <a:pt x="62" y="0"/>
                  </a:lnTo>
                  <a:close/>
                </a:path>
              </a:pathLst>
            </a:custGeom>
            <a:solidFill>
              <a:schemeClr val="accent2"/>
            </a:solidFill>
            <a:ln w="3175">
              <a:solidFill>
                <a:srgbClr val="876B4C"/>
              </a:solidFill>
              <a:prstDash val="solid"/>
              <a:round/>
              <a:headEnd/>
              <a:tailEnd/>
            </a:ln>
          </p:spPr>
          <p:txBody>
            <a:bodyPr/>
            <a:lstStyle/>
            <a:p>
              <a:pPr>
                <a:defRPr/>
              </a:pPr>
              <a:endParaRPr lang="en-US">
                <a:solidFill>
                  <a:prstClr val="black"/>
                </a:solidFill>
                <a:latin typeface="Calibri"/>
              </a:endParaRPr>
            </a:p>
          </p:txBody>
        </p:sp>
        <p:sp>
          <p:nvSpPr>
            <p:cNvPr id="210" name="Freeform 206"/>
            <p:cNvSpPr>
              <a:spLocks/>
            </p:cNvSpPr>
            <p:nvPr/>
          </p:nvSpPr>
          <p:spPr bwMode="auto">
            <a:xfrm>
              <a:off x="3771" y="3468"/>
              <a:ext cx="312" cy="84"/>
            </a:xfrm>
            <a:custGeom>
              <a:avLst/>
              <a:gdLst/>
              <a:ahLst/>
              <a:cxnLst>
                <a:cxn ang="0">
                  <a:pos x="126" y="46"/>
                </a:cxn>
                <a:cxn ang="0">
                  <a:pos x="138" y="44"/>
                </a:cxn>
                <a:cxn ang="0">
                  <a:pos x="158" y="48"/>
                </a:cxn>
                <a:cxn ang="0">
                  <a:pos x="190" y="56"/>
                </a:cxn>
                <a:cxn ang="0">
                  <a:pos x="206" y="60"/>
                </a:cxn>
                <a:cxn ang="0">
                  <a:pos x="222" y="62"/>
                </a:cxn>
                <a:cxn ang="0">
                  <a:pos x="244" y="66"/>
                </a:cxn>
                <a:cxn ang="0">
                  <a:pos x="260" y="66"/>
                </a:cxn>
                <a:cxn ang="0">
                  <a:pos x="272" y="64"/>
                </a:cxn>
                <a:cxn ang="0">
                  <a:pos x="290" y="56"/>
                </a:cxn>
                <a:cxn ang="0">
                  <a:pos x="306" y="44"/>
                </a:cxn>
                <a:cxn ang="0">
                  <a:pos x="312" y="24"/>
                </a:cxn>
                <a:cxn ang="0">
                  <a:pos x="312" y="38"/>
                </a:cxn>
                <a:cxn ang="0">
                  <a:pos x="306" y="48"/>
                </a:cxn>
                <a:cxn ang="0">
                  <a:pos x="294" y="62"/>
                </a:cxn>
                <a:cxn ang="0">
                  <a:pos x="282" y="74"/>
                </a:cxn>
                <a:cxn ang="0">
                  <a:pos x="268" y="82"/>
                </a:cxn>
                <a:cxn ang="0">
                  <a:pos x="256" y="84"/>
                </a:cxn>
                <a:cxn ang="0">
                  <a:pos x="238" y="84"/>
                </a:cxn>
                <a:cxn ang="0">
                  <a:pos x="208" y="80"/>
                </a:cxn>
                <a:cxn ang="0">
                  <a:pos x="140" y="64"/>
                </a:cxn>
                <a:cxn ang="0">
                  <a:pos x="96" y="54"/>
                </a:cxn>
                <a:cxn ang="0">
                  <a:pos x="62" y="48"/>
                </a:cxn>
                <a:cxn ang="0">
                  <a:pos x="30" y="42"/>
                </a:cxn>
                <a:cxn ang="0">
                  <a:pos x="16" y="38"/>
                </a:cxn>
                <a:cxn ang="0">
                  <a:pos x="10" y="32"/>
                </a:cxn>
                <a:cxn ang="0">
                  <a:pos x="6" y="26"/>
                </a:cxn>
                <a:cxn ang="0">
                  <a:pos x="2" y="14"/>
                </a:cxn>
                <a:cxn ang="0">
                  <a:pos x="0" y="0"/>
                </a:cxn>
                <a:cxn ang="0">
                  <a:pos x="12" y="14"/>
                </a:cxn>
                <a:cxn ang="0">
                  <a:pos x="24" y="22"/>
                </a:cxn>
                <a:cxn ang="0">
                  <a:pos x="34" y="28"/>
                </a:cxn>
                <a:cxn ang="0">
                  <a:pos x="56" y="34"/>
                </a:cxn>
                <a:cxn ang="0">
                  <a:pos x="92" y="40"/>
                </a:cxn>
                <a:cxn ang="0">
                  <a:pos x="108" y="42"/>
                </a:cxn>
                <a:cxn ang="0">
                  <a:pos x="126" y="46"/>
                </a:cxn>
              </a:cxnLst>
              <a:rect l="0" t="0" r="r" b="b"/>
              <a:pathLst>
                <a:path w="312" h="84">
                  <a:moveTo>
                    <a:pt x="126" y="46"/>
                  </a:moveTo>
                  <a:lnTo>
                    <a:pt x="138" y="44"/>
                  </a:lnTo>
                  <a:lnTo>
                    <a:pt x="158" y="48"/>
                  </a:lnTo>
                  <a:lnTo>
                    <a:pt x="190" y="56"/>
                  </a:lnTo>
                  <a:lnTo>
                    <a:pt x="206" y="60"/>
                  </a:lnTo>
                  <a:lnTo>
                    <a:pt x="222" y="62"/>
                  </a:lnTo>
                  <a:lnTo>
                    <a:pt x="244" y="66"/>
                  </a:lnTo>
                  <a:lnTo>
                    <a:pt x="260" y="66"/>
                  </a:lnTo>
                  <a:lnTo>
                    <a:pt x="272" y="64"/>
                  </a:lnTo>
                  <a:lnTo>
                    <a:pt x="290" y="56"/>
                  </a:lnTo>
                  <a:lnTo>
                    <a:pt x="306" y="44"/>
                  </a:lnTo>
                  <a:lnTo>
                    <a:pt x="312" y="24"/>
                  </a:lnTo>
                  <a:lnTo>
                    <a:pt x="312" y="38"/>
                  </a:lnTo>
                  <a:lnTo>
                    <a:pt x="306" y="48"/>
                  </a:lnTo>
                  <a:lnTo>
                    <a:pt x="294" y="62"/>
                  </a:lnTo>
                  <a:lnTo>
                    <a:pt x="282" y="74"/>
                  </a:lnTo>
                  <a:lnTo>
                    <a:pt x="268" y="82"/>
                  </a:lnTo>
                  <a:lnTo>
                    <a:pt x="256" y="84"/>
                  </a:lnTo>
                  <a:lnTo>
                    <a:pt x="238" y="84"/>
                  </a:lnTo>
                  <a:lnTo>
                    <a:pt x="208" y="80"/>
                  </a:lnTo>
                  <a:lnTo>
                    <a:pt x="140" y="64"/>
                  </a:lnTo>
                  <a:lnTo>
                    <a:pt x="96" y="54"/>
                  </a:lnTo>
                  <a:lnTo>
                    <a:pt x="62" y="48"/>
                  </a:lnTo>
                  <a:lnTo>
                    <a:pt x="30" y="42"/>
                  </a:lnTo>
                  <a:lnTo>
                    <a:pt x="16" y="38"/>
                  </a:lnTo>
                  <a:lnTo>
                    <a:pt x="10" y="32"/>
                  </a:lnTo>
                  <a:lnTo>
                    <a:pt x="6" y="26"/>
                  </a:lnTo>
                  <a:lnTo>
                    <a:pt x="2" y="14"/>
                  </a:lnTo>
                  <a:lnTo>
                    <a:pt x="0" y="0"/>
                  </a:lnTo>
                  <a:lnTo>
                    <a:pt x="12" y="14"/>
                  </a:lnTo>
                  <a:lnTo>
                    <a:pt x="24" y="22"/>
                  </a:lnTo>
                  <a:lnTo>
                    <a:pt x="34" y="28"/>
                  </a:lnTo>
                  <a:lnTo>
                    <a:pt x="56" y="34"/>
                  </a:lnTo>
                  <a:lnTo>
                    <a:pt x="92" y="40"/>
                  </a:lnTo>
                  <a:lnTo>
                    <a:pt x="108" y="42"/>
                  </a:lnTo>
                  <a:lnTo>
                    <a:pt x="126" y="46"/>
                  </a:lnTo>
                  <a:close/>
                </a:path>
              </a:pathLst>
            </a:custGeom>
            <a:solidFill>
              <a:srgbClr val="BAA898"/>
            </a:solidFill>
            <a:ln w="9525">
              <a:noFill/>
              <a:round/>
              <a:headEnd/>
              <a:tailEnd/>
            </a:ln>
          </p:spPr>
          <p:txBody>
            <a:bodyPr/>
            <a:lstStyle/>
            <a:p>
              <a:pPr>
                <a:defRPr/>
              </a:pPr>
              <a:endParaRPr lang="en-US">
                <a:solidFill>
                  <a:prstClr val="black"/>
                </a:solidFill>
                <a:latin typeface="Calibri"/>
              </a:endParaRPr>
            </a:p>
          </p:txBody>
        </p:sp>
        <p:sp>
          <p:nvSpPr>
            <p:cNvPr id="211" name="Freeform 207"/>
            <p:cNvSpPr>
              <a:spLocks/>
            </p:cNvSpPr>
            <p:nvPr/>
          </p:nvSpPr>
          <p:spPr bwMode="auto">
            <a:xfrm>
              <a:off x="3771" y="3468"/>
              <a:ext cx="312" cy="84"/>
            </a:xfrm>
            <a:custGeom>
              <a:avLst/>
              <a:gdLst/>
              <a:ahLst/>
              <a:cxnLst>
                <a:cxn ang="0">
                  <a:pos x="126" y="46"/>
                </a:cxn>
                <a:cxn ang="0">
                  <a:pos x="138" y="44"/>
                </a:cxn>
                <a:cxn ang="0">
                  <a:pos x="158" y="48"/>
                </a:cxn>
                <a:cxn ang="0">
                  <a:pos x="190" y="56"/>
                </a:cxn>
                <a:cxn ang="0">
                  <a:pos x="206" y="60"/>
                </a:cxn>
                <a:cxn ang="0">
                  <a:pos x="222" y="62"/>
                </a:cxn>
                <a:cxn ang="0">
                  <a:pos x="244" y="66"/>
                </a:cxn>
                <a:cxn ang="0">
                  <a:pos x="260" y="66"/>
                </a:cxn>
                <a:cxn ang="0">
                  <a:pos x="272" y="64"/>
                </a:cxn>
                <a:cxn ang="0">
                  <a:pos x="290" y="56"/>
                </a:cxn>
                <a:cxn ang="0">
                  <a:pos x="306" y="44"/>
                </a:cxn>
                <a:cxn ang="0">
                  <a:pos x="312" y="24"/>
                </a:cxn>
                <a:cxn ang="0">
                  <a:pos x="312" y="38"/>
                </a:cxn>
                <a:cxn ang="0">
                  <a:pos x="306" y="48"/>
                </a:cxn>
                <a:cxn ang="0">
                  <a:pos x="294" y="62"/>
                </a:cxn>
                <a:cxn ang="0">
                  <a:pos x="282" y="74"/>
                </a:cxn>
                <a:cxn ang="0">
                  <a:pos x="268" y="82"/>
                </a:cxn>
                <a:cxn ang="0">
                  <a:pos x="256" y="84"/>
                </a:cxn>
                <a:cxn ang="0">
                  <a:pos x="238" y="84"/>
                </a:cxn>
                <a:cxn ang="0">
                  <a:pos x="208" y="80"/>
                </a:cxn>
                <a:cxn ang="0">
                  <a:pos x="140" y="64"/>
                </a:cxn>
                <a:cxn ang="0">
                  <a:pos x="96" y="54"/>
                </a:cxn>
                <a:cxn ang="0">
                  <a:pos x="62" y="48"/>
                </a:cxn>
                <a:cxn ang="0">
                  <a:pos x="30" y="42"/>
                </a:cxn>
                <a:cxn ang="0">
                  <a:pos x="16" y="38"/>
                </a:cxn>
                <a:cxn ang="0">
                  <a:pos x="10" y="32"/>
                </a:cxn>
                <a:cxn ang="0">
                  <a:pos x="6" y="26"/>
                </a:cxn>
                <a:cxn ang="0">
                  <a:pos x="2" y="14"/>
                </a:cxn>
                <a:cxn ang="0">
                  <a:pos x="0" y="0"/>
                </a:cxn>
                <a:cxn ang="0">
                  <a:pos x="12" y="14"/>
                </a:cxn>
                <a:cxn ang="0">
                  <a:pos x="24" y="22"/>
                </a:cxn>
                <a:cxn ang="0">
                  <a:pos x="34" y="28"/>
                </a:cxn>
                <a:cxn ang="0">
                  <a:pos x="56" y="34"/>
                </a:cxn>
                <a:cxn ang="0">
                  <a:pos x="92" y="40"/>
                </a:cxn>
                <a:cxn ang="0">
                  <a:pos x="108" y="42"/>
                </a:cxn>
                <a:cxn ang="0">
                  <a:pos x="126" y="46"/>
                </a:cxn>
              </a:cxnLst>
              <a:rect l="0" t="0" r="r" b="b"/>
              <a:pathLst>
                <a:path w="312" h="84">
                  <a:moveTo>
                    <a:pt x="126" y="46"/>
                  </a:moveTo>
                  <a:lnTo>
                    <a:pt x="138" y="44"/>
                  </a:lnTo>
                  <a:lnTo>
                    <a:pt x="158" y="48"/>
                  </a:lnTo>
                  <a:lnTo>
                    <a:pt x="190" y="56"/>
                  </a:lnTo>
                  <a:lnTo>
                    <a:pt x="206" y="60"/>
                  </a:lnTo>
                  <a:lnTo>
                    <a:pt x="222" y="62"/>
                  </a:lnTo>
                  <a:lnTo>
                    <a:pt x="244" y="66"/>
                  </a:lnTo>
                  <a:lnTo>
                    <a:pt x="260" y="66"/>
                  </a:lnTo>
                  <a:lnTo>
                    <a:pt x="272" y="64"/>
                  </a:lnTo>
                  <a:lnTo>
                    <a:pt x="290" y="56"/>
                  </a:lnTo>
                  <a:lnTo>
                    <a:pt x="306" y="44"/>
                  </a:lnTo>
                  <a:lnTo>
                    <a:pt x="312" y="24"/>
                  </a:lnTo>
                  <a:lnTo>
                    <a:pt x="312" y="38"/>
                  </a:lnTo>
                  <a:lnTo>
                    <a:pt x="306" y="48"/>
                  </a:lnTo>
                  <a:lnTo>
                    <a:pt x="294" y="62"/>
                  </a:lnTo>
                  <a:lnTo>
                    <a:pt x="282" y="74"/>
                  </a:lnTo>
                  <a:lnTo>
                    <a:pt x="268" y="82"/>
                  </a:lnTo>
                  <a:lnTo>
                    <a:pt x="256" y="84"/>
                  </a:lnTo>
                  <a:lnTo>
                    <a:pt x="238" y="84"/>
                  </a:lnTo>
                  <a:lnTo>
                    <a:pt x="208" y="80"/>
                  </a:lnTo>
                  <a:lnTo>
                    <a:pt x="140" y="64"/>
                  </a:lnTo>
                  <a:lnTo>
                    <a:pt x="96" y="54"/>
                  </a:lnTo>
                  <a:lnTo>
                    <a:pt x="62" y="48"/>
                  </a:lnTo>
                  <a:lnTo>
                    <a:pt x="30" y="42"/>
                  </a:lnTo>
                  <a:lnTo>
                    <a:pt x="16" y="38"/>
                  </a:lnTo>
                  <a:lnTo>
                    <a:pt x="10" y="32"/>
                  </a:lnTo>
                  <a:lnTo>
                    <a:pt x="6" y="26"/>
                  </a:lnTo>
                  <a:lnTo>
                    <a:pt x="2" y="14"/>
                  </a:lnTo>
                  <a:lnTo>
                    <a:pt x="0" y="0"/>
                  </a:lnTo>
                  <a:lnTo>
                    <a:pt x="12" y="14"/>
                  </a:lnTo>
                  <a:lnTo>
                    <a:pt x="24" y="22"/>
                  </a:lnTo>
                  <a:lnTo>
                    <a:pt x="34" y="28"/>
                  </a:lnTo>
                  <a:lnTo>
                    <a:pt x="56" y="34"/>
                  </a:lnTo>
                  <a:lnTo>
                    <a:pt x="92" y="40"/>
                  </a:lnTo>
                  <a:lnTo>
                    <a:pt x="108" y="42"/>
                  </a:lnTo>
                  <a:lnTo>
                    <a:pt x="126" y="46"/>
                  </a:lnTo>
                  <a:close/>
                </a:path>
              </a:pathLst>
            </a:custGeom>
            <a:noFill/>
            <a:ln w="3175">
              <a:solidFill>
                <a:srgbClr val="876B4C"/>
              </a:solidFill>
              <a:prstDash val="solid"/>
              <a:round/>
              <a:headEnd/>
              <a:tailEnd/>
            </a:ln>
          </p:spPr>
          <p:txBody>
            <a:bodyPr/>
            <a:lstStyle/>
            <a:p>
              <a:pPr>
                <a:defRPr/>
              </a:pPr>
              <a:endParaRPr lang="en-US">
                <a:solidFill>
                  <a:prstClr val="black"/>
                </a:solidFill>
                <a:latin typeface="Calibri"/>
              </a:endParaRPr>
            </a:p>
          </p:txBody>
        </p:sp>
        <p:sp>
          <p:nvSpPr>
            <p:cNvPr id="212" name="Freeform 208"/>
            <p:cNvSpPr>
              <a:spLocks/>
            </p:cNvSpPr>
            <p:nvPr/>
          </p:nvSpPr>
          <p:spPr bwMode="auto">
            <a:xfrm>
              <a:off x="3791" y="3478"/>
              <a:ext cx="126" cy="28"/>
            </a:xfrm>
            <a:custGeom>
              <a:avLst/>
              <a:gdLst/>
              <a:ahLst/>
              <a:cxnLst>
                <a:cxn ang="0">
                  <a:pos x="48" y="16"/>
                </a:cxn>
                <a:cxn ang="0">
                  <a:pos x="58" y="10"/>
                </a:cxn>
                <a:cxn ang="0">
                  <a:pos x="66" y="8"/>
                </a:cxn>
                <a:cxn ang="0">
                  <a:pos x="82" y="8"/>
                </a:cxn>
                <a:cxn ang="0">
                  <a:pos x="104" y="14"/>
                </a:cxn>
                <a:cxn ang="0">
                  <a:pos x="126" y="20"/>
                </a:cxn>
                <a:cxn ang="0">
                  <a:pos x="120" y="26"/>
                </a:cxn>
                <a:cxn ang="0">
                  <a:pos x="112" y="28"/>
                </a:cxn>
                <a:cxn ang="0">
                  <a:pos x="100" y="28"/>
                </a:cxn>
                <a:cxn ang="0">
                  <a:pos x="78" y="24"/>
                </a:cxn>
                <a:cxn ang="0">
                  <a:pos x="58" y="20"/>
                </a:cxn>
                <a:cxn ang="0">
                  <a:pos x="28" y="12"/>
                </a:cxn>
                <a:cxn ang="0">
                  <a:pos x="14" y="8"/>
                </a:cxn>
                <a:cxn ang="0">
                  <a:pos x="0" y="0"/>
                </a:cxn>
                <a:cxn ang="0">
                  <a:pos x="48" y="16"/>
                </a:cxn>
              </a:cxnLst>
              <a:rect l="0" t="0" r="r" b="b"/>
              <a:pathLst>
                <a:path w="126" h="28">
                  <a:moveTo>
                    <a:pt x="48" y="16"/>
                  </a:moveTo>
                  <a:lnTo>
                    <a:pt x="58" y="10"/>
                  </a:lnTo>
                  <a:lnTo>
                    <a:pt x="66" y="8"/>
                  </a:lnTo>
                  <a:lnTo>
                    <a:pt x="82" y="8"/>
                  </a:lnTo>
                  <a:lnTo>
                    <a:pt x="104" y="14"/>
                  </a:lnTo>
                  <a:lnTo>
                    <a:pt x="126" y="20"/>
                  </a:lnTo>
                  <a:lnTo>
                    <a:pt x="120" y="26"/>
                  </a:lnTo>
                  <a:lnTo>
                    <a:pt x="112" y="28"/>
                  </a:lnTo>
                  <a:lnTo>
                    <a:pt x="100" y="28"/>
                  </a:lnTo>
                  <a:lnTo>
                    <a:pt x="78" y="24"/>
                  </a:lnTo>
                  <a:lnTo>
                    <a:pt x="58" y="20"/>
                  </a:lnTo>
                  <a:lnTo>
                    <a:pt x="28" y="12"/>
                  </a:lnTo>
                  <a:lnTo>
                    <a:pt x="14" y="8"/>
                  </a:lnTo>
                  <a:lnTo>
                    <a:pt x="0" y="0"/>
                  </a:lnTo>
                  <a:lnTo>
                    <a:pt x="48" y="16"/>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13" name="Freeform 209"/>
            <p:cNvSpPr>
              <a:spLocks/>
            </p:cNvSpPr>
            <p:nvPr/>
          </p:nvSpPr>
          <p:spPr bwMode="auto">
            <a:xfrm>
              <a:off x="3791" y="3478"/>
              <a:ext cx="126" cy="28"/>
            </a:xfrm>
            <a:custGeom>
              <a:avLst/>
              <a:gdLst/>
              <a:ahLst/>
              <a:cxnLst>
                <a:cxn ang="0">
                  <a:pos x="48" y="16"/>
                </a:cxn>
                <a:cxn ang="0">
                  <a:pos x="58" y="10"/>
                </a:cxn>
                <a:cxn ang="0">
                  <a:pos x="66" y="8"/>
                </a:cxn>
                <a:cxn ang="0">
                  <a:pos x="82" y="8"/>
                </a:cxn>
                <a:cxn ang="0">
                  <a:pos x="104" y="14"/>
                </a:cxn>
                <a:cxn ang="0">
                  <a:pos x="126" y="20"/>
                </a:cxn>
                <a:cxn ang="0">
                  <a:pos x="120" y="26"/>
                </a:cxn>
                <a:cxn ang="0">
                  <a:pos x="112" y="28"/>
                </a:cxn>
                <a:cxn ang="0">
                  <a:pos x="100" y="28"/>
                </a:cxn>
                <a:cxn ang="0">
                  <a:pos x="78" y="24"/>
                </a:cxn>
                <a:cxn ang="0">
                  <a:pos x="58" y="20"/>
                </a:cxn>
                <a:cxn ang="0">
                  <a:pos x="28" y="12"/>
                </a:cxn>
                <a:cxn ang="0">
                  <a:pos x="14" y="8"/>
                </a:cxn>
                <a:cxn ang="0">
                  <a:pos x="0" y="0"/>
                </a:cxn>
                <a:cxn ang="0">
                  <a:pos x="48" y="16"/>
                </a:cxn>
              </a:cxnLst>
              <a:rect l="0" t="0" r="r" b="b"/>
              <a:pathLst>
                <a:path w="126" h="28">
                  <a:moveTo>
                    <a:pt x="48" y="16"/>
                  </a:moveTo>
                  <a:lnTo>
                    <a:pt x="58" y="10"/>
                  </a:lnTo>
                  <a:lnTo>
                    <a:pt x="66" y="8"/>
                  </a:lnTo>
                  <a:lnTo>
                    <a:pt x="82" y="8"/>
                  </a:lnTo>
                  <a:lnTo>
                    <a:pt x="104" y="14"/>
                  </a:lnTo>
                  <a:lnTo>
                    <a:pt x="126" y="20"/>
                  </a:lnTo>
                  <a:lnTo>
                    <a:pt x="120" y="26"/>
                  </a:lnTo>
                  <a:lnTo>
                    <a:pt x="112" y="28"/>
                  </a:lnTo>
                  <a:lnTo>
                    <a:pt x="100" y="28"/>
                  </a:lnTo>
                  <a:lnTo>
                    <a:pt x="78" y="24"/>
                  </a:lnTo>
                  <a:lnTo>
                    <a:pt x="58" y="20"/>
                  </a:lnTo>
                  <a:lnTo>
                    <a:pt x="28" y="12"/>
                  </a:lnTo>
                  <a:lnTo>
                    <a:pt x="14" y="8"/>
                  </a:lnTo>
                  <a:lnTo>
                    <a:pt x="0" y="0"/>
                  </a:lnTo>
                  <a:lnTo>
                    <a:pt x="48" y="16"/>
                  </a:lnTo>
                  <a:close/>
                </a:path>
              </a:pathLst>
            </a:custGeom>
            <a:solidFill>
              <a:schemeClr val="accent2"/>
            </a:solidFill>
            <a:ln w="9525">
              <a:solidFill>
                <a:srgbClr val="775432"/>
              </a:solidFill>
              <a:prstDash val="solid"/>
              <a:round/>
              <a:headEnd/>
              <a:tailEnd/>
            </a:ln>
          </p:spPr>
          <p:txBody>
            <a:bodyPr/>
            <a:lstStyle/>
            <a:p>
              <a:pPr>
                <a:defRPr/>
              </a:pPr>
              <a:endParaRPr lang="en-US">
                <a:solidFill>
                  <a:prstClr val="black"/>
                </a:solidFill>
                <a:latin typeface="Calibri"/>
              </a:endParaRPr>
            </a:p>
          </p:txBody>
        </p:sp>
        <p:sp>
          <p:nvSpPr>
            <p:cNvPr id="214" name="Freeform 210"/>
            <p:cNvSpPr>
              <a:spLocks/>
            </p:cNvSpPr>
            <p:nvPr/>
          </p:nvSpPr>
          <p:spPr bwMode="auto">
            <a:xfrm>
              <a:off x="3963" y="3444"/>
              <a:ext cx="118" cy="76"/>
            </a:xfrm>
            <a:custGeom>
              <a:avLst/>
              <a:gdLst/>
              <a:ahLst/>
              <a:cxnLst>
                <a:cxn ang="0">
                  <a:pos x="116" y="24"/>
                </a:cxn>
                <a:cxn ang="0">
                  <a:pos x="96" y="20"/>
                </a:cxn>
                <a:cxn ang="0">
                  <a:pos x="86" y="16"/>
                </a:cxn>
                <a:cxn ang="0">
                  <a:pos x="76" y="10"/>
                </a:cxn>
                <a:cxn ang="0">
                  <a:pos x="74" y="14"/>
                </a:cxn>
                <a:cxn ang="0">
                  <a:pos x="84" y="22"/>
                </a:cxn>
                <a:cxn ang="0">
                  <a:pos x="102" y="28"/>
                </a:cxn>
                <a:cxn ang="0">
                  <a:pos x="118" y="34"/>
                </a:cxn>
                <a:cxn ang="0">
                  <a:pos x="116" y="40"/>
                </a:cxn>
                <a:cxn ang="0">
                  <a:pos x="110" y="34"/>
                </a:cxn>
                <a:cxn ang="0">
                  <a:pos x="98" y="28"/>
                </a:cxn>
                <a:cxn ang="0">
                  <a:pos x="76" y="24"/>
                </a:cxn>
                <a:cxn ang="0">
                  <a:pos x="66" y="20"/>
                </a:cxn>
                <a:cxn ang="0">
                  <a:pos x="58" y="12"/>
                </a:cxn>
                <a:cxn ang="0">
                  <a:pos x="58" y="18"/>
                </a:cxn>
                <a:cxn ang="0">
                  <a:pos x="64" y="24"/>
                </a:cxn>
                <a:cxn ang="0">
                  <a:pos x="76" y="28"/>
                </a:cxn>
                <a:cxn ang="0">
                  <a:pos x="88" y="32"/>
                </a:cxn>
                <a:cxn ang="0">
                  <a:pos x="102" y="36"/>
                </a:cxn>
                <a:cxn ang="0">
                  <a:pos x="108" y="40"/>
                </a:cxn>
                <a:cxn ang="0">
                  <a:pos x="112" y="46"/>
                </a:cxn>
                <a:cxn ang="0">
                  <a:pos x="104" y="58"/>
                </a:cxn>
                <a:cxn ang="0">
                  <a:pos x="106" y="54"/>
                </a:cxn>
                <a:cxn ang="0">
                  <a:pos x="106" y="48"/>
                </a:cxn>
                <a:cxn ang="0">
                  <a:pos x="100" y="42"/>
                </a:cxn>
                <a:cxn ang="0">
                  <a:pos x="86" y="36"/>
                </a:cxn>
                <a:cxn ang="0">
                  <a:pos x="66" y="28"/>
                </a:cxn>
                <a:cxn ang="0">
                  <a:pos x="54" y="24"/>
                </a:cxn>
                <a:cxn ang="0">
                  <a:pos x="46" y="18"/>
                </a:cxn>
                <a:cxn ang="0">
                  <a:pos x="44" y="20"/>
                </a:cxn>
                <a:cxn ang="0">
                  <a:pos x="56" y="32"/>
                </a:cxn>
                <a:cxn ang="0">
                  <a:pos x="64" y="36"/>
                </a:cxn>
                <a:cxn ang="0">
                  <a:pos x="72" y="36"/>
                </a:cxn>
                <a:cxn ang="0">
                  <a:pos x="68" y="44"/>
                </a:cxn>
                <a:cxn ang="0">
                  <a:pos x="66" y="50"/>
                </a:cxn>
                <a:cxn ang="0">
                  <a:pos x="68" y="52"/>
                </a:cxn>
                <a:cxn ang="0">
                  <a:pos x="82" y="58"/>
                </a:cxn>
                <a:cxn ang="0">
                  <a:pos x="90" y="58"/>
                </a:cxn>
                <a:cxn ang="0">
                  <a:pos x="96" y="58"/>
                </a:cxn>
                <a:cxn ang="0">
                  <a:pos x="92" y="64"/>
                </a:cxn>
                <a:cxn ang="0">
                  <a:pos x="82" y="72"/>
                </a:cxn>
                <a:cxn ang="0">
                  <a:pos x="72" y="76"/>
                </a:cxn>
                <a:cxn ang="0">
                  <a:pos x="36" y="64"/>
                </a:cxn>
                <a:cxn ang="0">
                  <a:pos x="32" y="68"/>
                </a:cxn>
                <a:cxn ang="0">
                  <a:pos x="20" y="72"/>
                </a:cxn>
                <a:cxn ang="0">
                  <a:pos x="14" y="72"/>
                </a:cxn>
                <a:cxn ang="0">
                  <a:pos x="10" y="70"/>
                </a:cxn>
                <a:cxn ang="0">
                  <a:pos x="2" y="64"/>
                </a:cxn>
                <a:cxn ang="0">
                  <a:pos x="0" y="58"/>
                </a:cxn>
                <a:cxn ang="0">
                  <a:pos x="4" y="48"/>
                </a:cxn>
                <a:cxn ang="0">
                  <a:pos x="8" y="38"/>
                </a:cxn>
                <a:cxn ang="0">
                  <a:pos x="20" y="22"/>
                </a:cxn>
                <a:cxn ang="0">
                  <a:pos x="32" y="12"/>
                </a:cxn>
                <a:cxn ang="0">
                  <a:pos x="50" y="2"/>
                </a:cxn>
                <a:cxn ang="0">
                  <a:pos x="60" y="0"/>
                </a:cxn>
                <a:cxn ang="0">
                  <a:pos x="68" y="0"/>
                </a:cxn>
                <a:cxn ang="0">
                  <a:pos x="80" y="8"/>
                </a:cxn>
                <a:cxn ang="0">
                  <a:pos x="98" y="18"/>
                </a:cxn>
                <a:cxn ang="0">
                  <a:pos x="116" y="24"/>
                </a:cxn>
              </a:cxnLst>
              <a:rect l="0" t="0" r="r" b="b"/>
              <a:pathLst>
                <a:path w="118" h="76">
                  <a:moveTo>
                    <a:pt x="116" y="24"/>
                  </a:moveTo>
                  <a:lnTo>
                    <a:pt x="96" y="20"/>
                  </a:lnTo>
                  <a:lnTo>
                    <a:pt x="86" y="16"/>
                  </a:lnTo>
                  <a:lnTo>
                    <a:pt x="76" y="10"/>
                  </a:lnTo>
                  <a:lnTo>
                    <a:pt x="74" y="14"/>
                  </a:lnTo>
                  <a:lnTo>
                    <a:pt x="84" y="22"/>
                  </a:lnTo>
                  <a:lnTo>
                    <a:pt x="102" y="28"/>
                  </a:lnTo>
                  <a:lnTo>
                    <a:pt x="118" y="34"/>
                  </a:lnTo>
                  <a:lnTo>
                    <a:pt x="116" y="40"/>
                  </a:lnTo>
                  <a:lnTo>
                    <a:pt x="110" y="34"/>
                  </a:lnTo>
                  <a:lnTo>
                    <a:pt x="98" y="28"/>
                  </a:lnTo>
                  <a:lnTo>
                    <a:pt x="76" y="24"/>
                  </a:lnTo>
                  <a:lnTo>
                    <a:pt x="66" y="20"/>
                  </a:lnTo>
                  <a:lnTo>
                    <a:pt x="58" y="12"/>
                  </a:lnTo>
                  <a:lnTo>
                    <a:pt x="58" y="18"/>
                  </a:lnTo>
                  <a:lnTo>
                    <a:pt x="64" y="24"/>
                  </a:lnTo>
                  <a:lnTo>
                    <a:pt x="76" y="28"/>
                  </a:lnTo>
                  <a:lnTo>
                    <a:pt x="88" y="32"/>
                  </a:lnTo>
                  <a:lnTo>
                    <a:pt x="102" y="36"/>
                  </a:lnTo>
                  <a:lnTo>
                    <a:pt x="108" y="40"/>
                  </a:lnTo>
                  <a:lnTo>
                    <a:pt x="112" y="46"/>
                  </a:lnTo>
                  <a:lnTo>
                    <a:pt x="104" y="58"/>
                  </a:lnTo>
                  <a:lnTo>
                    <a:pt x="106" y="54"/>
                  </a:lnTo>
                  <a:lnTo>
                    <a:pt x="106" y="48"/>
                  </a:lnTo>
                  <a:lnTo>
                    <a:pt x="100" y="42"/>
                  </a:lnTo>
                  <a:lnTo>
                    <a:pt x="86" y="36"/>
                  </a:lnTo>
                  <a:lnTo>
                    <a:pt x="66" y="28"/>
                  </a:lnTo>
                  <a:lnTo>
                    <a:pt x="54" y="24"/>
                  </a:lnTo>
                  <a:lnTo>
                    <a:pt x="46" y="18"/>
                  </a:lnTo>
                  <a:lnTo>
                    <a:pt x="44" y="20"/>
                  </a:lnTo>
                  <a:lnTo>
                    <a:pt x="56" y="32"/>
                  </a:lnTo>
                  <a:lnTo>
                    <a:pt x="64" y="36"/>
                  </a:lnTo>
                  <a:lnTo>
                    <a:pt x="72" y="36"/>
                  </a:lnTo>
                  <a:lnTo>
                    <a:pt x="68" y="44"/>
                  </a:lnTo>
                  <a:lnTo>
                    <a:pt x="66" y="50"/>
                  </a:lnTo>
                  <a:lnTo>
                    <a:pt x="68" y="52"/>
                  </a:lnTo>
                  <a:lnTo>
                    <a:pt x="82" y="58"/>
                  </a:lnTo>
                  <a:lnTo>
                    <a:pt x="90" y="58"/>
                  </a:lnTo>
                  <a:lnTo>
                    <a:pt x="96" y="58"/>
                  </a:lnTo>
                  <a:lnTo>
                    <a:pt x="92" y="64"/>
                  </a:lnTo>
                  <a:lnTo>
                    <a:pt x="82" y="72"/>
                  </a:lnTo>
                  <a:lnTo>
                    <a:pt x="72" y="76"/>
                  </a:lnTo>
                  <a:lnTo>
                    <a:pt x="36" y="64"/>
                  </a:lnTo>
                  <a:lnTo>
                    <a:pt x="32" y="68"/>
                  </a:lnTo>
                  <a:lnTo>
                    <a:pt x="20" y="72"/>
                  </a:lnTo>
                  <a:lnTo>
                    <a:pt x="14" y="72"/>
                  </a:lnTo>
                  <a:lnTo>
                    <a:pt x="10" y="70"/>
                  </a:lnTo>
                  <a:lnTo>
                    <a:pt x="2" y="64"/>
                  </a:lnTo>
                  <a:lnTo>
                    <a:pt x="0" y="58"/>
                  </a:lnTo>
                  <a:lnTo>
                    <a:pt x="4" y="48"/>
                  </a:lnTo>
                  <a:lnTo>
                    <a:pt x="8" y="38"/>
                  </a:lnTo>
                  <a:lnTo>
                    <a:pt x="20" y="22"/>
                  </a:lnTo>
                  <a:lnTo>
                    <a:pt x="32" y="12"/>
                  </a:lnTo>
                  <a:lnTo>
                    <a:pt x="50" y="2"/>
                  </a:lnTo>
                  <a:lnTo>
                    <a:pt x="60" y="0"/>
                  </a:lnTo>
                  <a:lnTo>
                    <a:pt x="68" y="0"/>
                  </a:lnTo>
                  <a:lnTo>
                    <a:pt x="80" y="8"/>
                  </a:lnTo>
                  <a:lnTo>
                    <a:pt x="98" y="18"/>
                  </a:lnTo>
                  <a:lnTo>
                    <a:pt x="116" y="24"/>
                  </a:lnTo>
                  <a:close/>
                </a:path>
              </a:pathLst>
            </a:custGeom>
            <a:solidFill>
              <a:srgbClr val="E5CCA5"/>
            </a:solidFill>
            <a:ln w="9525">
              <a:noFill/>
              <a:round/>
              <a:headEnd/>
              <a:tailEnd/>
            </a:ln>
          </p:spPr>
          <p:txBody>
            <a:bodyPr/>
            <a:lstStyle/>
            <a:p>
              <a:pPr>
                <a:defRPr/>
              </a:pPr>
              <a:endParaRPr lang="en-US">
                <a:solidFill>
                  <a:prstClr val="black"/>
                </a:solidFill>
                <a:latin typeface="Calibri"/>
              </a:endParaRPr>
            </a:p>
          </p:txBody>
        </p:sp>
        <p:sp>
          <p:nvSpPr>
            <p:cNvPr id="215" name="Freeform 211"/>
            <p:cNvSpPr>
              <a:spLocks/>
            </p:cNvSpPr>
            <p:nvPr/>
          </p:nvSpPr>
          <p:spPr bwMode="auto">
            <a:xfrm>
              <a:off x="3963" y="3444"/>
              <a:ext cx="118" cy="76"/>
            </a:xfrm>
            <a:custGeom>
              <a:avLst/>
              <a:gdLst/>
              <a:ahLst/>
              <a:cxnLst>
                <a:cxn ang="0">
                  <a:pos x="116" y="24"/>
                </a:cxn>
                <a:cxn ang="0">
                  <a:pos x="96" y="20"/>
                </a:cxn>
                <a:cxn ang="0">
                  <a:pos x="86" y="16"/>
                </a:cxn>
                <a:cxn ang="0">
                  <a:pos x="76" y="10"/>
                </a:cxn>
                <a:cxn ang="0">
                  <a:pos x="74" y="14"/>
                </a:cxn>
                <a:cxn ang="0">
                  <a:pos x="84" y="22"/>
                </a:cxn>
                <a:cxn ang="0">
                  <a:pos x="102" y="28"/>
                </a:cxn>
                <a:cxn ang="0">
                  <a:pos x="118" y="34"/>
                </a:cxn>
                <a:cxn ang="0">
                  <a:pos x="116" y="40"/>
                </a:cxn>
                <a:cxn ang="0">
                  <a:pos x="110" y="34"/>
                </a:cxn>
                <a:cxn ang="0">
                  <a:pos x="98" y="28"/>
                </a:cxn>
                <a:cxn ang="0">
                  <a:pos x="76" y="24"/>
                </a:cxn>
                <a:cxn ang="0">
                  <a:pos x="66" y="20"/>
                </a:cxn>
                <a:cxn ang="0">
                  <a:pos x="58" y="12"/>
                </a:cxn>
                <a:cxn ang="0">
                  <a:pos x="58" y="18"/>
                </a:cxn>
                <a:cxn ang="0">
                  <a:pos x="64" y="24"/>
                </a:cxn>
                <a:cxn ang="0">
                  <a:pos x="76" y="28"/>
                </a:cxn>
                <a:cxn ang="0">
                  <a:pos x="88" y="32"/>
                </a:cxn>
                <a:cxn ang="0">
                  <a:pos x="102" y="36"/>
                </a:cxn>
                <a:cxn ang="0">
                  <a:pos x="108" y="40"/>
                </a:cxn>
                <a:cxn ang="0">
                  <a:pos x="112" y="46"/>
                </a:cxn>
                <a:cxn ang="0">
                  <a:pos x="104" y="58"/>
                </a:cxn>
                <a:cxn ang="0">
                  <a:pos x="106" y="54"/>
                </a:cxn>
                <a:cxn ang="0">
                  <a:pos x="106" y="48"/>
                </a:cxn>
                <a:cxn ang="0">
                  <a:pos x="100" y="42"/>
                </a:cxn>
                <a:cxn ang="0">
                  <a:pos x="86" y="36"/>
                </a:cxn>
                <a:cxn ang="0">
                  <a:pos x="66" y="28"/>
                </a:cxn>
                <a:cxn ang="0">
                  <a:pos x="54" y="24"/>
                </a:cxn>
                <a:cxn ang="0">
                  <a:pos x="46" y="18"/>
                </a:cxn>
                <a:cxn ang="0">
                  <a:pos x="44" y="20"/>
                </a:cxn>
                <a:cxn ang="0">
                  <a:pos x="56" y="32"/>
                </a:cxn>
                <a:cxn ang="0">
                  <a:pos x="64" y="36"/>
                </a:cxn>
                <a:cxn ang="0">
                  <a:pos x="72" y="36"/>
                </a:cxn>
                <a:cxn ang="0">
                  <a:pos x="68" y="44"/>
                </a:cxn>
                <a:cxn ang="0">
                  <a:pos x="66" y="50"/>
                </a:cxn>
                <a:cxn ang="0">
                  <a:pos x="68" y="52"/>
                </a:cxn>
                <a:cxn ang="0">
                  <a:pos x="82" y="58"/>
                </a:cxn>
                <a:cxn ang="0">
                  <a:pos x="90" y="58"/>
                </a:cxn>
                <a:cxn ang="0">
                  <a:pos x="96" y="58"/>
                </a:cxn>
                <a:cxn ang="0">
                  <a:pos x="92" y="64"/>
                </a:cxn>
                <a:cxn ang="0">
                  <a:pos x="82" y="72"/>
                </a:cxn>
                <a:cxn ang="0">
                  <a:pos x="72" y="76"/>
                </a:cxn>
                <a:cxn ang="0">
                  <a:pos x="36" y="64"/>
                </a:cxn>
                <a:cxn ang="0">
                  <a:pos x="32" y="68"/>
                </a:cxn>
                <a:cxn ang="0">
                  <a:pos x="20" y="72"/>
                </a:cxn>
                <a:cxn ang="0">
                  <a:pos x="14" y="72"/>
                </a:cxn>
                <a:cxn ang="0">
                  <a:pos x="10" y="70"/>
                </a:cxn>
                <a:cxn ang="0">
                  <a:pos x="2" y="64"/>
                </a:cxn>
                <a:cxn ang="0">
                  <a:pos x="0" y="58"/>
                </a:cxn>
                <a:cxn ang="0">
                  <a:pos x="4" y="48"/>
                </a:cxn>
                <a:cxn ang="0">
                  <a:pos x="8" y="38"/>
                </a:cxn>
                <a:cxn ang="0">
                  <a:pos x="20" y="22"/>
                </a:cxn>
                <a:cxn ang="0">
                  <a:pos x="32" y="12"/>
                </a:cxn>
                <a:cxn ang="0">
                  <a:pos x="50" y="2"/>
                </a:cxn>
                <a:cxn ang="0">
                  <a:pos x="60" y="0"/>
                </a:cxn>
                <a:cxn ang="0">
                  <a:pos x="68" y="0"/>
                </a:cxn>
                <a:cxn ang="0">
                  <a:pos x="80" y="8"/>
                </a:cxn>
                <a:cxn ang="0">
                  <a:pos x="98" y="18"/>
                </a:cxn>
                <a:cxn ang="0">
                  <a:pos x="116" y="24"/>
                </a:cxn>
              </a:cxnLst>
              <a:rect l="0" t="0" r="r" b="b"/>
              <a:pathLst>
                <a:path w="118" h="76">
                  <a:moveTo>
                    <a:pt x="116" y="24"/>
                  </a:moveTo>
                  <a:lnTo>
                    <a:pt x="96" y="20"/>
                  </a:lnTo>
                  <a:lnTo>
                    <a:pt x="86" y="16"/>
                  </a:lnTo>
                  <a:lnTo>
                    <a:pt x="76" y="10"/>
                  </a:lnTo>
                  <a:lnTo>
                    <a:pt x="74" y="14"/>
                  </a:lnTo>
                  <a:lnTo>
                    <a:pt x="84" y="22"/>
                  </a:lnTo>
                  <a:lnTo>
                    <a:pt x="102" y="28"/>
                  </a:lnTo>
                  <a:lnTo>
                    <a:pt x="118" y="34"/>
                  </a:lnTo>
                  <a:lnTo>
                    <a:pt x="116" y="40"/>
                  </a:lnTo>
                  <a:lnTo>
                    <a:pt x="110" y="34"/>
                  </a:lnTo>
                  <a:lnTo>
                    <a:pt x="98" y="28"/>
                  </a:lnTo>
                  <a:lnTo>
                    <a:pt x="76" y="24"/>
                  </a:lnTo>
                  <a:lnTo>
                    <a:pt x="66" y="20"/>
                  </a:lnTo>
                  <a:lnTo>
                    <a:pt x="58" y="12"/>
                  </a:lnTo>
                  <a:lnTo>
                    <a:pt x="58" y="18"/>
                  </a:lnTo>
                  <a:lnTo>
                    <a:pt x="64" y="24"/>
                  </a:lnTo>
                  <a:lnTo>
                    <a:pt x="76" y="28"/>
                  </a:lnTo>
                  <a:lnTo>
                    <a:pt x="88" y="32"/>
                  </a:lnTo>
                  <a:lnTo>
                    <a:pt x="102" y="36"/>
                  </a:lnTo>
                  <a:lnTo>
                    <a:pt x="108" y="40"/>
                  </a:lnTo>
                  <a:lnTo>
                    <a:pt x="112" y="46"/>
                  </a:lnTo>
                  <a:lnTo>
                    <a:pt x="104" y="58"/>
                  </a:lnTo>
                  <a:lnTo>
                    <a:pt x="106" y="54"/>
                  </a:lnTo>
                  <a:lnTo>
                    <a:pt x="106" y="48"/>
                  </a:lnTo>
                  <a:lnTo>
                    <a:pt x="100" y="42"/>
                  </a:lnTo>
                  <a:lnTo>
                    <a:pt x="86" y="36"/>
                  </a:lnTo>
                  <a:lnTo>
                    <a:pt x="66" y="28"/>
                  </a:lnTo>
                  <a:lnTo>
                    <a:pt x="54" y="24"/>
                  </a:lnTo>
                  <a:lnTo>
                    <a:pt x="46" y="18"/>
                  </a:lnTo>
                  <a:lnTo>
                    <a:pt x="44" y="20"/>
                  </a:lnTo>
                  <a:lnTo>
                    <a:pt x="56" y="32"/>
                  </a:lnTo>
                  <a:lnTo>
                    <a:pt x="64" y="36"/>
                  </a:lnTo>
                  <a:lnTo>
                    <a:pt x="72" y="36"/>
                  </a:lnTo>
                  <a:lnTo>
                    <a:pt x="68" y="44"/>
                  </a:lnTo>
                  <a:lnTo>
                    <a:pt x="66" y="50"/>
                  </a:lnTo>
                  <a:lnTo>
                    <a:pt x="68" y="52"/>
                  </a:lnTo>
                  <a:lnTo>
                    <a:pt x="82" y="58"/>
                  </a:lnTo>
                  <a:lnTo>
                    <a:pt x="90" y="58"/>
                  </a:lnTo>
                  <a:lnTo>
                    <a:pt x="96" y="58"/>
                  </a:lnTo>
                  <a:lnTo>
                    <a:pt x="92" y="64"/>
                  </a:lnTo>
                  <a:lnTo>
                    <a:pt x="82" y="72"/>
                  </a:lnTo>
                  <a:lnTo>
                    <a:pt x="72" y="76"/>
                  </a:lnTo>
                  <a:lnTo>
                    <a:pt x="36" y="64"/>
                  </a:lnTo>
                  <a:lnTo>
                    <a:pt x="32" y="68"/>
                  </a:lnTo>
                  <a:lnTo>
                    <a:pt x="20" y="72"/>
                  </a:lnTo>
                  <a:lnTo>
                    <a:pt x="14" y="72"/>
                  </a:lnTo>
                  <a:lnTo>
                    <a:pt x="10" y="70"/>
                  </a:lnTo>
                  <a:lnTo>
                    <a:pt x="2" y="64"/>
                  </a:lnTo>
                  <a:lnTo>
                    <a:pt x="0" y="58"/>
                  </a:lnTo>
                  <a:lnTo>
                    <a:pt x="4" y="48"/>
                  </a:lnTo>
                  <a:lnTo>
                    <a:pt x="8" y="38"/>
                  </a:lnTo>
                  <a:lnTo>
                    <a:pt x="20" y="22"/>
                  </a:lnTo>
                  <a:lnTo>
                    <a:pt x="32" y="12"/>
                  </a:lnTo>
                  <a:lnTo>
                    <a:pt x="50" y="2"/>
                  </a:lnTo>
                  <a:lnTo>
                    <a:pt x="60" y="0"/>
                  </a:lnTo>
                  <a:lnTo>
                    <a:pt x="68" y="0"/>
                  </a:lnTo>
                  <a:lnTo>
                    <a:pt x="80" y="8"/>
                  </a:lnTo>
                  <a:lnTo>
                    <a:pt x="98" y="18"/>
                  </a:lnTo>
                  <a:lnTo>
                    <a:pt x="116" y="24"/>
                  </a:lnTo>
                  <a:close/>
                </a:path>
              </a:pathLst>
            </a:custGeom>
            <a:noFill/>
            <a:ln w="6350">
              <a:solidFill>
                <a:srgbClr val="B26632"/>
              </a:solidFill>
              <a:prstDash val="solid"/>
              <a:round/>
              <a:headEnd/>
              <a:tailEnd/>
            </a:ln>
          </p:spPr>
          <p:txBody>
            <a:bodyPr/>
            <a:lstStyle/>
            <a:p>
              <a:pPr>
                <a:defRPr/>
              </a:pPr>
              <a:endParaRPr lang="en-US">
                <a:solidFill>
                  <a:prstClr val="black"/>
                </a:solidFill>
                <a:latin typeface="Calibri"/>
              </a:endParaRPr>
            </a:p>
          </p:txBody>
        </p:sp>
        <p:sp>
          <p:nvSpPr>
            <p:cNvPr id="216" name="Freeform 212"/>
            <p:cNvSpPr>
              <a:spLocks/>
            </p:cNvSpPr>
            <p:nvPr/>
          </p:nvSpPr>
          <p:spPr bwMode="auto">
            <a:xfrm>
              <a:off x="4033" y="3486"/>
              <a:ext cx="24" cy="12"/>
            </a:xfrm>
            <a:custGeom>
              <a:avLst/>
              <a:gdLst/>
              <a:ahLst/>
              <a:cxnLst>
                <a:cxn ang="0">
                  <a:pos x="24" y="12"/>
                </a:cxn>
                <a:cxn ang="0">
                  <a:pos x="12" y="12"/>
                </a:cxn>
                <a:cxn ang="0">
                  <a:pos x="6" y="12"/>
                </a:cxn>
                <a:cxn ang="0">
                  <a:pos x="0" y="8"/>
                </a:cxn>
                <a:cxn ang="0">
                  <a:pos x="4" y="2"/>
                </a:cxn>
                <a:cxn ang="0">
                  <a:pos x="8" y="0"/>
                </a:cxn>
                <a:cxn ang="0">
                  <a:pos x="18" y="2"/>
                </a:cxn>
                <a:cxn ang="0">
                  <a:pos x="22" y="6"/>
                </a:cxn>
                <a:cxn ang="0">
                  <a:pos x="24" y="12"/>
                </a:cxn>
              </a:cxnLst>
              <a:rect l="0" t="0" r="r" b="b"/>
              <a:pathLst>
                <a:path w="24" h="12">
                  <a:moveTo>
                    <a:pt x="24" y="12"/>
                  </a:moveTo>
                  <a:lnTo>
                    <a:pt x="12" y="12"/>
                  </a:lnTo>
                  <a:lnTo>
                    <a:pt x="6" y="12"/>
                  </a:lnTo>
                  <a:lnTo>
                    <a:pt x="0" y="8"/>
                  </a:lnTo>
                  <a:lnTo>
                    <a:pt x="4" y="2"/>
                  </a:lnTo>
                  <a:lnTo>
                    <a:pt x="8" y="0"/>
                  </a:lnTo>
                  <a:lnTo>
                    <a:pt x="18" y="2"/>
                  </a:lnTo>
                  <a:lnTo>
                    <a:pt x="22" y="6"/>
                  </a:lnTo>
                  <a:lnTo>
                    <a:pt x="24" y="12"/>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17" name="Freeform 213"/>
            <p:cNvSpPr>
              <a:spLocks/>
            </p:cNvSpPr>
            <p:nvPr/>
          </p:nvSpPr>
          <p:spPr bwMode="auto">
            <a:xfrm>
              <a:off x="4033" y="3486"/>
              <a:ext cx="24" cy="12"/>
            </a:xfrm>
            <a:custGeom>
              <a:avLst/>
              <a:gdLst/>
              <a:ahLst/>
              <a:cxnLst>
                <a:cxn ang="0">
                  <a:pos x="24" y="12"/>
                </a:cxn>
                <a:cxn ang="0">
                  <a:pos x="12" y="12"/>
                </a:cxn>
                <a:cxn ang="0">
                  <a:pos x="6" y="12"/>
                </a:cxn>
                <a:cxn ang="0">
                  <a:pos x="0" y="8"/>
                </a:cxn>
                <a:cxn ang="0">
                  <a:pos x="4" y="2"/>
                </a:cxn>
                <a:cxn ang="0">
                  <a:pos x="8" y="0"/>
                </a:cxn>
                <a:cxn ang="0">
                  <a:pos x="18" y="2"/>
                </a:cxn>
                <a:cxn ang="0">
                  <a:pos x="22" y="6"/>
                </a:cxn>
                <a:cxn ang="0">
                  <a:pos x="24" y="12"/>
                </a:cxn>
              </a:cxnLst>
              <a:rect l="0" t="0" r="r" b="b"/>
              <a:pathLst>
                <a:path w="24" h="12">
                  <a:moveTo>
                    <a:pt x="24" y="12"/>
                  </a:moveTo>
                  <a:lnTo>
                    <a:pt x="12" y="12"/>
                  </a:lnTo>
                  <a:lnTo>
                    <a:pt x="6" y="12"/>
                  </a:lnTo>
                  <a:lnTo>
                    <a:pt x="0" y="8"/>
                  </a:lnTo>
                  <a:lnTo>
                    <a:pt x="4" y="2"/>
                  </a:lnTo>
                  <a:lnTo>
                    <a:pt x="8" y="0"/>
                  </a:lnTo>
                  <a:lnTo>
                    <a:pt x="18" y="2"/>
                  </a:lnTo>
                  <a:lnTo>
                    <a:pt x="22" y="6"/>
                  </a:lnTo>
                  <a:lnTo>
                    <a:pt x="24" y="12"/>
                  </a:lnTo>
                  <a:close/>
                </a:path>
              </a:pathLst>
            </a:custGeom>
            <a:solidFill>
              <a:schemeClr val="accent2"/>
            </a:solidFill>
            <a:ln w="6350">
              <a:solidFill>
                <a:srgbClr val="CC9872"/>
              </a:solidFill>
              <a:prstDash val="solid"/>
              <a:round/>
              <a:headEnd/>
              <a:tailEnd/>
            </a:ln>
          </p:spPr>
          <p:txBody>
            <a:bodyPr/>
            <a:lstStyle/>
            <a:p>
              <a:pPr>
                <a:defRPr/>
              </a:pPr>
              <a:endParaRPr lang="en-US">
                <a:solidFill>
                  <a:prstClr val="black"/>
                </a:solidFill>
                <a:latin typeface="Calibri"/>
              </a:endParaRPr>
            </a:p>
          </p:txBody>
        </p:sp>
        <p:sp>
          <p:nvSpPr>
            <p:cNvPr id="218" name="Freeform 214"/>
            <p:cNvSpPr>
              <a:spLocks/>
            </p:cNvSpPr>
            <p:nvPr/>
          </p:nvSpPr>
          <p:spPr bwMode="auto">
            <a:xfrm>
              <a:off x="3610" y="1368"/>
              <a:ext cx="171" cy="397"/>
            </a:xfrm>
            <a:custGeom>
              <a:avLst/>
              <a:gdLst/>
              <a:ahLst/>
              <a:cxnLst>
                <a:cxn ang="0">
                  <a:pos x="10" y="0"/>
                </a:cxn>
                <a:cxn ang="0">
                  <a:pos x="0" y="91"/>
                </a:cxn>
                <a:cxn ang="0">
                  <a:pos x="42" y="127"/>
                </a:cxn>
                <a:cxn ang="0">
                  <a:pos x="72" y="397"/>
                </a:cxn>
                <a:cxn ang="0">
                  <a:pos x="89" y="131"/>
                </a:cxn>
                <a:cxn ang="0">
                  <a:pos x="171" y="89"/>
                </a:cxn>
                <a:cxn ang="0">
                  <a:pos x="169" y="75"/>
                </a:cxn>
                <a:cxn ang="0">
                  <a:pos x="167" y="53"/>
                </a:cxn>
                <a:cxn ang="0">
                  <a:pos x="163" y="37"/>
                </a:cxn>
                <a:cxn ang="0">
                  <a:pos x="161" y="27"/>
                </a:cxn>
                <a:cxn ang="0">
                  <a:pos x="157" y="21"/>
                </a:cxn>
                <a:cxn ang="0">
                  <a:pos x="153" y="19"/>
                </a:cxn>
                <a:cxn ang="0">
                  <a:pos x="145" y="23"/>
                </a:cxn>
                <a:cxn ang="0">
                  <a:pos x="133" y="45"/>
                </a:cxn>
                <a:cxn ang="0">
                  <a:pos x="125" y="63"/>
                </a:cxn>
                <a:cxn ang="0">
                  <a:pos x="119" y="73"/>
                </a:cxn>
                <a:cxn ang="0">
                  <a:pos x="109" y="83"/>
                </a:cxn>
                <a:cxn ang="0">
                  <a:pos x="103" y="85"/>
                </a:cxn>
                <a:cxn ang="0">
                  <a:pos x="97" y="83"/>
                </a:cxn>
                <a:cxn ang="0">
                  <a:pos x="87" y="77"/>
                </a:cxn>
                <a:cxn ang="0">
                  <a:pos x="64" y="57"/>
                </a:cxn>
                <a:cxn ang="0">
                  <a:pos x="28" y="19"/>
                </a:cxn>
                <a:cxn ang="0">
                  <a:pos x="10" y="0"/>
                </a:cxn>
              </a:cxnLst>
              <a:rect l="0" t="0" r="r" b="b"/>
              <a:pathLst>
                <a:path w="171" h="397">
                  <a:moveTo>
                    <a:pt x="10" y="0"/>
                  </a:moveTo>
                  <a:lnTo>
                    <a:pt x="0" y="91"/>
                  </a:lnTo>
                  <a:lnTo>
                    <a:pt x="42" y="127"/>
                  </a:lnTo>
                  <a:lnTo>
                    <a:pt x="72" y="397"/>
                  </a:lnTo>
                  <a:lnTo>
                    <a:pt x="89" y="131"/>
                  </a:lnTo>
                  <a:lnTo>
                    <a:pt x="171" y="89"/>
                  </a:lnTo>
                  <a:lnTo>
                    <a:pt x="169" y="75"/>
                  </a:lnTo>
                  <a:lnTo>
                    <a:pt x="167" y="53"/>
                  </a:lnTo>
                  <a:lnTo>
                    <a:pt x="163" y="37"/>
                  </a:lnTo>
                  <a:lnTo>
                    <a:pt x="161" y="27"/>
                  </a:lnTo>
                  <a:lnTo>
                    <a:pt x="157" y="21"/>
                  </a:lnTo>
                  <a:lnTo>
                    <a:pt x="153" y="19"/>
                  </a:lnTo>
                  <a:lnTo>
                    <a:pt x="145" y="23"/>
                  </a:lnTo>
                  <a:lnTo>
                    <a:pt x="133" y="45"/>
                  </a:lnTo>
                  <a:lnTo>
                    <a:pt x="125" y="63"/>
                  </a:lnTo>
                  <a:lnTo>
                    <a:pt x="119" y="73"/>
                  </a:lnTo>
                  <a:lnTo>
                    <a:pt x="109" y="83"/>
                  </a:lnTo>
                  <a:lnTo>
                    <a:pt x="103" y="85"/>
                  </a:lnTo>
                  <a:lnTo>
                    <a:pt x="97" y="83"/>
                  </a:lnTo>
                  <a:lnTo>
                    <a:pt x="87" y="77"/>
                  </a:lnTo>
                  <a:lnTo>
                    <a:pt x="64" y="57"/>
                  </a:lnTo>
                  <a:lnTo>
                    <a:pt x="28" y="19"/>
                  </a:lnTo>
                  <a:lnTo>
                    <a:pt x="10"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19" name="Freeform 215"/>
            <p:cNvSpPr>
              <a:spLocks/>
            </p:cNvSpPr>
            <p:nvPr/>
          </p:nvSpPr>
          <p:spPr bwMode="auto">
            <a:xfrm>
              <a:off x="3610" y="1368"/>
              <a:ext cx="171" cy="397"/>
            </a:xfrm>
            <a:custGeom>
              <a:avLst/>
              <a:gdLst/>
              <a:ahLst/>
              <a:cxnLst>
                <a:cxn ang="0">
                  <a:pos x="10" y="0"/>
                </a:cxn>
                <a:cxn ang="0">
                  <a:pos x="0" y="91"/>
                </a:cxn>
                <a:cxn ang="0">
                  <a:pos x="42" y="127"/>
                </a:cxn>
                <a:cxn ang="0">
                  <a:pos x="72" y="397"/>
                </a:cxn>
                <a:cxn ang="0">
                  <a:pos x="89" y="131"/>
                </a:cxn>
                <a:cxn ang="0">
                  <a:pos x="171" y="89"/>
                </a:cxn>
                <a:cxn ang="0">
                  <a:pos x="169" y="75"/>
                </a:cxn>
                <a:cxn ang="0">
                  <a:pos x="167" y="53"/>
                </a:cxn>
                <a:cxn ang="0">
                  <a:pos x="163" y="37"/>
                </a:cxn>
                <a:cxn ang="0">
                  <a:pos x="161" y="27"/>
                </a:cxn>
                <a:cxn ang="0">
                  <a:pos x="157" y="21"/>
                </a:cxn>
                <a:cxn ang="0">
                  <a:pos x="153" y="19"/>
                </a:cxn>
                <a:cxn ang="0">
                  <a:pos x="145" y="23"/>
                </a:cxn>
                <a:cxn ang="0">
                  <a:pos x="133" y="45"/>
                </a:cxn>
                <a:cxn ang="0">
                  <a:pos x="125" y="63"/>
                </a:cxn>
                <a:cxn ang="0">
                  <a:pos x="119" y="73"/>
                </a:cxn>
                <a:cxn ang="0">
                  <a:pos x="109" y="83"/>
                </a:cxn>
                <a:cxn ang="0">
                  <a:pos x="103" y="85"/>
                </a:cxn>
                <a:cxn ang="0">
                  <a:pos x="97" y="83"/>
                </a:cxn>
                <a:cxn ang="0">
                  <a:pos x="87" y="77"/>
                </a:cxn>
                <a:cxn ang="0">
                  <a:pos x="64" y="57"/>
                </a:cxn>
                <a:cxn ang="0">
                  <a:pos x="28" y="19"/>
                </a:cxn>
                <a:cxn ang="0">
                  <a:pos x="10" y="0"/>
                </a:cxn>
              </a:cxnLst>
              <a:rect l="0" t="0" r="r" b="b"/>
              <a:pathLst>
                <a:path w="171" h="397">
                  <a:moveTo>
                    <a:pt x="10" y="0"/>
                  </a:moveTo>
                  <a:lnTo>
                    <a:pt x="0" y="91"/>
                  </a:lnTo>
                  <a:lnTo>
                    <a:pt x="42" y="127"/>
                  </a:lnTo>
                  <a:lnTo>
                    <a:pt x="72" y="397"/>
                  </a:lnTo>
                  <a:lnTo>
                    <a:pt x="89" y="131"/>
                  </a:lnTo>
                  <a:lnTo>
                    <a:pt x="171" y="89"/>
                  </a:lnTo>
                  <a:lnTo>
                    <a:pt x="169" y="75"/>
                  </a:lnTo>
                  <a:lnTo>
                    <a:pt x="167" y="53"/>
                  </a:lnTo>
                  <a:lnTo>
                    <a:pt x="163" y="37"/>
                  </a:lnTo>
                  <a:lnTo>
                    <a:pt x="161" y="27"/>
                  </a:lnTo>
                  <a:lnTo>
                    <a:pt x="157" y="21"/>
                  </a:lnTo>
                  <a:lnTo>
                    <a:pt x="153" y="19"/>
                  </a:lnTo>
                  <a:lnTo>
                    <a:pt x="145" y="23"/>
                  </a:lnTo>
                  <a:lnTo>
                    <a:pt x="133" y="45"/>
                  </a:lnTo>
                  <a:lnTo>
                    <a:pt x="125" y="63"/>
                  </a:lnTo>
                  <a:lnTo>
                    <a:pt x="119" y="73"/>
                  </a:lnTo>
                  <a:lnTo>
                    <a:pt x="109" y="83"/>
                  </a:lnTo>
                  <a:lnTo>
                    <a:pt x="103" y="85"/>
                  </a:lnTo>
                  <a:lnTo>
                    <a:pt x="97" y="83"/>
                  </a:lnTo>
                  <a:lnTo>
                    <a:pt x="87" y="77"/>
                  </a:lnTo>
                  <a:lnTo>
                    <a:pt x="64" y="57"/>
                  </a:lnTo>
                  <a:lnTo>
                    <a:pt x="28" y="19"/>
                  </a:lnTo>
                  <a:lnTo>
                    <a:pt x="10" y="0"/>
                  </a:lnTo>
                  <a:close/>
                </a:path>
              </a:pathLst>
            </a:custGeom>
            <a:solidFill>
              <a:srgbClr val="800000"/>
            </a:solidFill>
            <a:ln w="9525">
              <a:noFill/>
              <a:round/>
              <a:headEnd/>
              <a:tailEnd/>
            </a:ln>
          </p:spPr>
          <p:txBody>
            <a:bodyPr/>
            <a:lstStyle/>
            <a:p>
              <a:pPr>
                <a:defRPr/>
              </a:pPr>
              <a:endParaRPr lang="en-US">
                <a:solidFill>
                  <a:prstClr val="black"/>
                </a:solidFill>
                <a:latin typeface="Calibri"/>
              </a:endParaRPr>
            </a:p>
          </p:txBody>
        </p:sp>
        <p:sp>
          <p:nvSpPr>
            <p:cNvPr id="220" name="Freeform 216"/>
            <p:cNvSpPr>
              <a:spLocks/>
            </p:cNvSpPr>
            <p:nvPr/>
          </p:nvSpPr>
          <p:spPr bwMode="auto">
            <a:xfrm>
              <a:off x="2879" y="1455"/>
              <a:ext cx="1653" cy="1981"/>
            </a:xfrm>
            <a:custGeom>
              <a:avLst/>
              <a:gdLst/>
              <a:ahLst/>
              <a:cxnLst>
                <a:cxn ang="0">
                  <a:pos x="844" y="1965"/>
                </a:cxn>
                <a:cxn ang="0">
                  <a:pos x="974" y="1961"/>
                </a:cxn>
                <a:cxn ang="0">
                  <a:pos x="1052" y="1951"/>
                </a:cxn>
                <a:cxn ang="0">
                  <a:pos x="1072" y="1935"/>
                </a:cxn>
                <a:cxn ang="0">
                  <a:pos x="1080" y="1893"/>
                </a:cxn>
                <a:cxn ang="0">
                  <a:pos x="1122" y="1871"/>
                </a:cxn>
                <a:cxn ang="0">
                  <a:pos x="1108" y="1656"/>
                </a:cxn>
                <a:cxn ang="0">
                  <a:pos x="1062" y="1109"/>
                </a:cxn>
                <a:cxn ang="0">
                  <a:pos x="1058" y="961"/>
                </a:cxn>
                <a:cxn ang="0">
                  <a:pos x="1042" y="805"/>
                </a:cxn>
                <a:cxn ang="0">
                  <a:pos x="1002" y="733"/>
                </a:cxn>
                <a:cxn ang="0">
                  <a:pos x="1016" y="695"/>
                </a:cxn>
                <a:cxn ang="0">
                  <a:pos x="1006" y="661"/>
                </a:cxn>
                <a:cxn ang="0">
                  <a:pos x="1014" y="516"/>
                </a:cxn>
                <a:cxn ang="0">
                  <a:pos x="1018" y="430"/>
                </a:cxn>
                <a:cxn ang="0">
                  <a:pos x="1028" y="374"/>
                </a:cxn>
                <a:cxn ang="0">
                  <a:pos x="1084" y="380"/>
                </a:cxn>
                <a:cxn ang="0">
                  <a:pos x="1104" y="406"/>
                </a:cxn>
                <a:cxn ang="0">
                  <a:pos x="1200" y="442"/>
                </a:cxn>
                <a:cxn ang="0">
                  <a:pos x="1509" y="418"/>
                </a:cxn>
                <a:cxn ang="0">
                  <a:pos x="1653" y="390"/>
                </a:cxn>
                <a:cxn ang="0">
                  <a:pos x="1621" y="184"/>
                </a:cxn>
                <a:cxn ang="0">
                  <a:pos x="1565" y="114"/>
                </a:cxn>
                <a:cxn ang="0">
                  <a:pos x="1305" y="250"/>
                </a:cxn>
                <a:cxn ang="0">
                  <a:pos x="1257" y="238"/>
                </a:cxn>
                <a:cxn ang="0">
                  <a:pos x="1142" y="154"/>
                </a:cxn>
                <a:cxn ang="0">
                  <a:pos x="1006" y="102"/>
                </a:cxn>
                <a:cxn ang="0">
                  <a:pos x="930" y="56"/>
                </a:cxn>
                <a:cxn ang="0">
                  <a:pos x="805" y="60"/>
                </a:cxn>
                <a:cxn ang="0">
                  <a:pos x="759" y="24"/>
                </a:cxn>
                <a:cxn ang="0">
                  <a:pos x="723" y="0"/>
                </a:cxn>
                <a:cxn ang="0">
                  <a:pos x="617" y="74"/>
                </a:cxn>
                <a:cxn ang="0">
                  <a:pos x="469" y="128"/>
                </a:cxn>
                <a:cxn ang="0">
                  <a:pos x="390" y="168"/>
                </a:cxn>
                <a:cxn ang="0">
                  <a:pos x="186" y="122"/>
                </a:cxn>
                <a:cxn ang="0">
                  <a:pos x="4" y="250"/>
                </a:cxn>
                <a:cxn ang="0">
                  <a:pos x="4" y="384"/>
                </a:cxn>
                <a:cxn ang="0">
                  <a:pos x="234" y="422"/>
                </a:cxn>
                <a:cxn ang="0">
                  <a:pos x="455" y="404"/>
                </a:cxn>
                <a:cxn ang="0">
                  <a:pos x="545" y="352"/>
                </a:cxn>
                <a:cxn ang="0">
                  <a:pos x="553" y="384"/>
                </a:cxn>
                <a:cxn ang="0">
                  <a:pos x="555" y="466"/>
                </a:cxn>
                <a:cxn ang="0">
                  <a:pos x="559" y="641"/>
                </a:cxn>
                <a:cxn ang="0">
                  <a:pos x="537" y="701"/>
                </a:cxn>
                <a:cxn ang="0">
                  <a:pos x="559" y="749"/>
                </a:cxn>
                <a:cxn ang="0">
                  <a:pos x="533" y="819"/>
                </a:cxn>
                <a:cxn ang="0">
                  <a:pos x="521" y="955"/>
                </a:cxn>
                <a:cxn ang="0">
                  <a:pos x="509" y="1274"/>
                </a:cxn>
                <a:cxn ang="0">
                  <a:pos x="491" y="1352"/>
                </a:cxn>
                <a:cxn ang="0">
                  <a:pos x="483" y="1686"/>
                </a:cxn>
                <a:cxn ang="0">
                  <a:pos x="497" y="1951"/>
                </a:cxn>
                <a:cxn ang="0">
                  <a:pos x="599" y="1973"/>
                </a:cxn>
                <a:cxn ang="0">
                  <a:pos x="729" y="1979"/>
                </a:cxn>
              </a:cxnLst>
              <a:rect l="0" t="0" r="r" b="b"/>
              <a:pathLst>
                <a:path w="1653" h="1981">
                  <a:moveTo>
                    <a:pt x="731" y="1973"/>
                  </a:moveTo>
                  <a:lnTo>
                    <a:pt x="765" y="1973"/>
                  </a:lnTo>
                  <a:lnTo>
                    <a:pt x="818" y="1967"/>
                  </a:lnTo>
                  <a:lnTo>
                    <a:pt x="844" y="1965"/>
                  </a:lnTo>
                  <a:lnTo>
                    <a:pt x="868" y="1963"/>
                  </a:lnTo>
                  <a:lnTo>
                    <a:pt x="968" y="1967"/>
                  </a:lnTo>
                  <a:lnTo>
                    <a:pt x="972" y="1967"/>
                  </a:lnTo>
                  <a:lnTo>
                    <a:pt x="974" y="1961"/>
                  </a:lnTo>
                  <a:lnTo>
                    <a:pt x="974" y="1959"/>
                  </a:lnTo>
                  <a:lnTo>
                    <a:pt x="1034" y="1955"/>
                  </a:lnTo>
                  <a:lnTo>
                    <a:pt x="1046" y="1953"/>
                  </a:lnTo>
                  <a:lnTo>
                    <a:pt x="1052" y="1951"/>
                  </a:lnTo>
                  <a:lnTo>
                    <a:pt x="1054" y="1945"/>
                  </a:lnTo>
                  <a:lnTo>
                    <a:pt x="1054" y="1943"/>
                  </a:lnTo>
                  <a:lnTo>
                    <a:pt x="1062" y="1941"/>
                  </a:lnTo>
                  <a:lnTo>
                    <a:pt x="1072" y="1935"/>
                  </a:lnTo>
                  <a:lnTo>
                    <a:pt x="1076" y="1927"/>
                  </a:lnTo>
                  <a:lnTo>
                    <a:pt x="1076" y="1915"/>
                  </a:lnTo>
                  <a:lnTo>
                    <a:pt x="1078" y="1903"/>
                  </a:lnTo>
                  <a:lnTo>
                    <a:pt x="1080" y="1893"/>
                  </a:lnTo>
                  <a:lnTo>
                    <a:pt x="1084" y="1889"/>
                  </a:lnTo>
                  <a:lnTo>
                    <a:pt x="1094" y="1883"/>
                  </a:lnTo>
                  <a:lnTo>
                    <a:pt x="1114" y="1877"/>
                  </a:lnTo>
                  <a:lnTo>
                    <a:pt x="1122" y="1871"/>
                  </a:lnTo>
                  <a:lnTo>
                    <a:pt x="1128" y="1865"/>
                  </a:lnTo>
                  <a:lnTo>
                    <a:pt x="1126" y="1810"/>
                  </a:lnTo>
                  <a:lnTo>
                    <a:pt x="1116" y="1734"/>
                  </a:lnTo>
                  <a:lnTo>
                    <a:pt x="1108" y="1656"/>
                  </a:lnTo>
                  <a:lnTo>
                    <a:pt x="1096" y="1520"/>
                  </a:lnTo>
                  <a:lnTo>
                    <a:pt x="1080" y="1348"/>
                  </a:lnTo>
                  <a:lnTo>
                    <a:pt x="1062" y="1147"/>
                  </a:lnTo>
                  <a:lnTo>
                    <a:pt x="1062" y="1109"/>
                  </a:lnTo>
                  <a:lnTo>
                    <a:pt x="1066" y="1051"/>
                  </a:lnTo>
                  <a:lnTo>
                    <a:pt x="1066" y="1023"/>
                  </a:lnTo>
                  <a:lnTo>
                    <a:pt x="1062" y="995"/>
                  </a:lnTo>
                  <a:lnTo>
                    <a:pt x="1058" y="961"/>
                  </a:lnTo>
                  <a:lnTo>
                    <a:pt x="1054" y="903"/>
                  </a:lnTo>
                  <a:lnTo>
                    <a:pt x="1052" y="859"/>
                  </a:lnTo>
                  <a:lnTo>
                    <a:pt x="1048" y="829"/>
                  </a:lnTo>
                  <a:lnTo>
                    <a:pt x="1042" y="805"/>
                  </a:lnTo>
                  <a:lnTo>
                    <a:pt x="1028" y="773"/>
                  </a:lnTo>
                  <a:lnTo>
                    <a:pt x="1018" y="757"/>
                  </a:lnTo>
                  <a:lnTo>
                    <a:pt x="1006" y="743"/>
                  </a:lnTo>
                  <a:lnTo>
                    <a:pt x="1002" y="733"/>
                  </a:lnTo>
                  <a:lnTo>
                    <a:pt x="1002" y="729"/>
                  </a:lnTo>
                  <a:lnTo>
                    <a:pt x="1006" y="725"/>
                  </a:lnTo>
                  <a:lnTo>
                    <a:pt x="1012" y="709"/>
                  </a:lnTo>
                  <a:lnTo>
                    <a:pt x="1016" y="695"/>
                  </a:lnTo>
                  <a:lnTo>
                    <a:pt x="1018" y="685"/>
                  </a:lnTo>
                  <a:lnTo>
                    <a:pt x="1018" y="677"/>
                  </a:lnTo>
                  <a:lnTo>
                    <a:pt x="1016" y="669"/>
                  </a:lnTo>
                  <a:lnTo>
                    <a:pt x="1006" y="661"/>
                  </a:lnTo>
                  <a:lnTo>
                    <a:pt x="1012" y="643"/>
                  </a:lnTo>
                  <a:lnTo>
                    <a:pt x="1014" y="623"/>
                  </a:lnTo>
                  <a:lnTo>
                    <a:pt x="1014" y="581"/>
                  </a:lnTo>
                  <a:lnTo>
                    <a:pt x="1014" y="516"/>
                  </a:lnTo>
                  <a:lnTo>
                    <a:pt x="1014" y="488"/>
                  </a:lnTo>
                  <a:lnTo>
                    <a:pt x="1016" y="468"/>
                  </a:lnTo>
                  <a:lnTo>
                    <a:pt x="1020" y="454"/>
                  </a:lnTo>
                  <a:lnTo>
                    <a:pt x="1018" y="430"/>
                  </a:lnTo>
                  <a:lnTo>
                    <a:pt x="1018" y="410"/>
                  </a:lnTo>
                  <a:lnTo>
                    <a:pt x="1018" y="396"/>
                  </a:lnTo>
                  <a:lnTo>
                    <a:pt x="1020" y="386"/>
                  </a:lnTo>
                  <a:lnTo>
                    <a:pt x="1028" y="374"/>
                  </a:lnTo>
                  <a:lnTo>
                    <a:pt x="1034" y="370"/>
                  </a:lnTo>
                  <a:lnTo>
                    <a:pt x="1042" y="366"/>
                  </a:lnTo>
                  <a:lnTo>
                    <a:pt x="1070" y="374"/>
                  </a:lnTo>
                  <a:lnTo>
                    <a:pt x="1084" y="380"/>
                  </a:lnTo>
                  <a:lnTo>
                    <a:pt x="1090" y="386"/>
                  </a:lnTo>
                  <a:lnTo>
                    <a:pt x="1096" y="394"/>
                  </a:lnTo>
                  <a:lnTo>
                    <a:pt x="1100" y="400"/>
                  </a:lnTo>
                  <a:lnTo>
                    <a:pt x="1104" y="406"/>
                  </a:lnTo>
                  <a:lnTo>
                    <a:pt x="1120" y="414"/>
                  </a:lnTo>
                  <a:lnTo>
                    <a:pt x="1150" y="422"/>
                  </a:lnTo>
                  <a:lnTo>
                    <a:pt x="1170" y="428"/>
                  </a:lnTo>
                  <a:lnTo>
                    <a:pt x="1200" y="442"/>
                  </a:lnTo>
                  <a:lnTo>
                    <a:pt x="1230" y="452"/>
                  </a:lnTo>
                  <a:lnTo>
                    <a:pt x="1291" y="444"/>
                  </a:lnTo>
                  <a:lnTo>
                    <a:pt x="1431" y="428"/>
                  </a:lnTo>
                  <a:lnTo>
                    <a:pt x="1509" y="418"/>
                  </a:lnTo>
                  <a:lnTo>
                    <a:pt x="1583" y="404"/>
                  </a:lnTo>
                  <a:lnTo>
                    <a:pt x="1603" y="400"/>
                  </a:lnTo>
                  <a:lnTo>
                    <a:pt x="1625" y="394"/>
                  </a:lnTo>
                  <a:lnTo>
                    <a:pt x="1653" y="390"/>
                  </a:lnTo>
                  <a:lnTo>
                    <a:pt x="1653" y="354"/>
                  </a:lnTo>
                  <a:lnTo>
                    <a:pt x="1651" y="322"/>
                  </a:lnTo>
                  <a:lnTo>
                    <a:pt x="1641" y="266"/>
                  </a:lnTo>
                  <a:lnTo>
                    <a:pt x="1621" y="184"/>
                  </a:lnTo>
                  <a:lnTo>
                    <a:pt x="1611" y="142"/>
                  </a:lnTo>
                  <a:lnTo>
                    <a:pt x="1603" y="100"/>
                  </a:lnTo>
                  <a:lnTo>
                    <a:pt x="1597" y="94"/>
                  </a:lnTo>
                  <a:lnTo>
                    <a:pt x="1565" y="114"/>
                  </a:lnTo>
                  <a:lnTo>
                    <a:pt x="1499" y="148"/>
                  </a:lnTo>
                  <a:lnTo>
                    <a:pt x="1401" y="200"/>
                  </a:lnTo>
                  <a:lnTo>
                    <a:pt x="1353" y="226"/>
                  </a:lnTo>
                  <a:lnTo>
                    <a:pt x="1305" y="250"/>
                  </a:lnTo>
                  <a:lnTo>
                    <a:pt x="1293" y="248"/>
                  </a:lnTo>
                  <a:lnTo>
                    <a:pt x="1277" y="242"/>
                  </a:lnTo>
                  <a:lnTo>
                    <a:pt x="1267" y="238"/>
                  </a:lnTo>
                  <a:lnTo>
                    <a:pt x="1257" y="238"/>
                  </a:lnTo>
                  <a:lnTo>
                    <a:pt x="1232" y="206"/>
                  </a:lnTo>
                  <a:lnTo>
                    <a:pt x="1216" y="192"/>
                  </a:lnTo>
                  <a:lnTo>
                    <a:pt x="1188" y="174"/>
                  </a:lnTo>
                  <a:lnTo>
                    <a:pt x="1142" y="154"/>
                  </a:lnTo>
                  <a:lnTo>
                    <a:pt x="1108" y="136"/>
                  </a:lnTo>
                  <a:lnTo>
                    <a:pt x="1088" y="126"/>
                  </a:lnTo>
                  <a:lnTo>
                    <a:pt x="1070" y="122"/>
                  </a:lnTo>
                  <a:lnTo>
                    <a:pt x="1006" y="102"/>
                  </a:lnTo>
                  <a:lnTo>
                    <a:pt x="968" y="88"/>
                  </a:lnTo>
                  <a:lnTo>
                    <a:pt x="954" y="80"/>
                  </a:lnTo>
                  <a:lnTo>
                    <a:pt x="944" y="74"/>
                  </a:lnTo>
                  <a:lnTo>
                    <a:pt x="930" y="56"/>
                  </a:lnTo>
                  <a:lnTo>
                    <a:pt x="908" y="26"/>
                  </a:lnTo>
                  <a:lnTo>
                    <a:pt x="900" y="10"/>
                  </a:lnTo>
                  <a:lnTo>
                    <a:pt x="805" y="38"/>
                  </a:lnTo>
                  <a:lnTo>
                    <a:pt x="805" y="60"/>
                  </a:lnTo>
                  <a:lnTo>
                    <a:pt x="801" y="206"/>
                  </a:lnTo>
                  <a:lnTo>
                    <a:pt x="791" y="120"/>
                  </a:lnTo>
                  <a:lnTo>
                    <a:pt x="783" y="38"/>
                  </a:lnTo>
                  <a:lnTo>
                    <a:pt x="759" y="24"/>
                  </a:lnTo>
                  <a:lnTo>
                    <a:pt x="747" y="16"/>
                  </a:lnTo>
                  <a:lnTo>
                    <a:pt x="737" y="6"/>
                  </a:lnTo>
                  <a:lnTo>
                    <a:pt x="733" y="2"/>
                  </a:lnTo>
                  <a:lnTo>
                    <a:pt x="723" y="0"/>
                  </a:lnTo>
                  <a:lnTo>
                    <a:pt x="709" y="2"/>
                  </a:lnTo>
                  <a:lnTo>
                    <a:pt x="701" y="4"/>
                  </a:lnTo>
                  <a:lnTo>
                    <a:pt x="655" y="44"/>
                  </a:lnTo>
                  <a:lnTo>
                    <a:pt x="617" y="74"/>
                  </a:lnTo>
                  <a:lnTo>
                    <a:pt x="589" y="92"/>
                  </a:lnTo>
                  <a:lnTo>
                    <a:pt x="525" y="110"/>
                  </a:lnTo>
                  <a:lnTo>
                    <a:pt x="495" y="118"/>
                  </a:lnTo>
                  <a:lnTo>
                    <a:pt x="469" y="128"/>
                  </a:lnTo>
                  <a:lnTo>
                    <a:pt x="453" y="134"/>
                  </a:lnTo>
                  <a:lnTo>
                    <a:pt x="425" y="148"/>
                  </a:lnTo>
                  <a:lnTo>
                    <a:pt x="405" y="160"/>
                  </a:lnTo>
                  <a:lnTo>
                    <a:pt x="390" y="168"/>
                  </a:lnTo>
                  <a:lnTo>
                    <a:pt x="364" y="174"/>
                  </a:lnTo>
                  <a:lnTo>
                    <a:pt x="350" y="176"/>
                  </a:lnTo>
                  <a:lnTo>
                    <a:pt x="336" y="176"/>
                  </a:lnTo>
                  <a:lnTo>
                    <a:pt x="186" y="122"/>
                  </a:lnTo>
                  <a:lnTo>
                    <a:pt x="38" y="72"/>
                  </a:lnTo>
                  <a:lnTo>
                    <a:pt x="20" y="148"/>
                  </a:lnTo>
                  <a:lnTo>
                    <a:pt x="10" y="206"/>
                  </a:lnTo>
                  <a:lnTo>
                    <a:pt x="4" y="250"/>
                  </a:lnTo>
                  <a:lnTo>
                    <a:pt x="0" y="316"/>
                  </a:lnTo>
                  <a:lnTo>
                    <a:pt x="0" y="380"/>
                  </a:lnTo>
                  <a:lnTo>
                    <a:pt x="2" y="384"/>
                  </a:lnTo>
                  <a:lnTo>
                    <a:pt x="4" y="384"/>
                  </a:lnTo>
                  <a:lnTo>
                    <a:pt x="6" y="386"/>
                  </a:lnTo>
                  <a:lnTo>
                    <a:pt x="106" y="404"/>
                  </a:lnTo>
                  <a:lnTo>
                    <a:pt x="180" y="416"/>
                  </a:lnTo>
                  <a:lnTo>
                    <a:pt x="234" y="422"/>
                  </a:lnTo>
                  <a:lnTo>
                    <a:pt x="322" y="426"/>
                  </a:lnTo>
                  <a:lnTo>
                    <a:pt x="368" y="426"/>
                  </a:lnTo>
                  <a:lnTo>
                    <a:pt x="417" y="424"/>
                  </a:lnTo>
                  <a:lnTo>
                    <a:pt x="455" y="404"/>
                  </a:lnTo>
                  <a:lnTo>
                    <a:pt x="491" y="378"/>
                  </a:lnTo>
                  <a:lnTo>
                    <a:pt x="511" y="364"/>
                  </a:lnTo>
                  <a:lnTo>
                    <a:pt x="541" y="350"/>
                  </a:lnTo>
                  <a:lnTo>
                    <a:pt x="545" y="352"/>
                  </a:lnTo>
                  <a:lnTo>
                    <a:pt x="543" y="354"/>
                  </a:lnTo>
                  <a:lnTo>
                    <a:pt x="549" y="352"/>
                  </a:lnTo>
                  <a:lnTo>
                    <a:pt x="551" y="364"/>
                  </a:lnTo>
                  <a:lnTo>
                    <a:pt x="553" y="384"/>
                  </a:lnTo>
                  <a:lnTo>
                    <a:pt x="549" y="416"/>
                  </a:lnTo>
                  <a:lnTo>
                    <a:pt x="549" y="430"/>
                  </a:lnTo>
                  <a:lnTo>
                    <a:pt x="553" y="444"/>
                  </a:lnTo>
                  <a:lnTo>
                    <a:pt x="555" y="466"/>
                  </a:lnTo>
                  <a:lnTo>
                    <a:pt x="555" y="512"/>
                  </a:lnTo>
                  <a:lnTo>
                    <a:pt x="555" y="591"/>
                  </a:lnTo>
                  <a:lnTo>
                    <a:pt x="557" y="627"/>
                  </a:lnTo>
                  <a:lnTo>
                    <a:pt x="559" y="641"/>
                  </a:lnTo>
                  <a:lnTo>
                    <a:pt x="565" y="653"/>
                  </a:lnTo>
                  <a:lnTo>
                    <a:pt x="547" y="675"/>
                  </a:lnTo>
                  <a:lnTo>
                    <a:pt x="541" y="687"/>
                  </a:lnTo>
                  <a:lnTo>
                    <a:pt x="537" y="701"/>
                  </a:lnTo>
                  <a:lnTo>
                    <a:pt x="539" y="713"/>
                  </a:lnTo>
                  <a:lnTo>
                    <a:pt x="547" y="727"/>
                  </a:lnTo>
                  <a:lnTo>
                    <a:pt x="559" y="739"/>
                  </a:lnTo>
                  <a:lnTo>
                    <a:pt x="559" y="749"/>
                  </a:lnTo>
                  <a:lnTo>
                    <a:pt x="553" y="763"/>
                  </a:lnTo>
                  <a:lnTo>
                    <a:pt x="547" y="779"/>
                  </a:lnTo>
                  <a:lnTo>
                    <a:pt x="539" y="799"/>
                  </a:lnTo>
                  <a:lnTo>
                    <a:pt x="533" y="819"/>
                  </a:lnTo>
                  <a:lnTo>
                    <a:pt x="529" y="853"/>
                  </a:lnTo>
                  <a:lnTo>
                    <a:pt x="527" y="905"/>
                  </a:lnTo>
                  <a:lnTo>
                    <a:pt x="525" y="929"/>
                  </a:lnTo>
                  <a:lnTo>
                    <a:pt x="521" y="955"/>
                  </a:lnTo>
                  <a:lnTo>
                    <a:pt x="521" y="1029"/>
                  </a:lnTo>
                  <a:lnTo>
                    <a:pt x="517" y="1139"/>
                  </a:lnTo>
                  <a:lnTo>
                    <a:pt x="509" y="1248"/>
                  </a:lnTo>
                  <a:lnTo>
                    <a:pt x="509" y="1274"/>
                  </a:lnTo>
                  <a:lnTo>
                    <a:pt x="505" y="1294"/>
                  </a:lnTo>
                  <a:lnTo>
                    <a:pt x="495" y="1308"/>
                  </a:lnTo>
                  <a:lnTo>
                    <a:pt x="493" y="1324"/>
                  </a:lnTo>
                  <a:lnTo>
                    <a:pt x="491" y="1352"/>
                  </a:lnTo>
                  <a:lnTo>
                    <a:pt x="487" y="1452"/>
                  </a:lnTo>
                  <a:lnTo>
                    <a:pt x="479" y="1554"/>
                  </a:lnTo>
                  <a:lnTo>
                    <a:pt x="481" y="1602"/>
                  </a:lnTo>
                  <a:lnTo>
                    <a:pt x="483" y="1686"/>
                  </a:lnTo>
                  <a:lnTo>
                    <a:pt x="477" y="1814"/>
                  </a:lnTo>
                  <a:lnTo>
                    <a:pt x="471" y="1941"/>
                  </a:lnTo>
                  <a:lnTo>
                    <a:pt x="477" y="1945"/>
                  </a:lnTo>
                  <a:lnTo>
                    <a:pt x="497" y="1951"/>
                  </a:lnTo>
                  <a:lnTo>
                    <a:pt x="515" y="1955"/>
                  </a:lnTo>
                  <a:lnTo>
                    <a:pt x="517" y="1963"/>
                  </a:lnTo>
                  <a:lnTo>
                    <a:pt x="599" y="1971"/>
                  </a:lnTo>
                  <a:lnTo>
                    <a:pt x="599" y="1973"/>
                  </a:lnTo>
                  <a:lnTo>
                    <a:pt x="601" y="1975"/>
                  </a:lnTo>
                  <a:lnTo>
                    <a:pt x="603" y="1975"/>
                  </a:lnTo>
                  <a:lnTo>
                    <a:pt x="725" y="1981"/>
                  </a:lnTo>
                  <a:lnTo>
                    <a:pt x="729" y="1979"/>
                  </a:lnTo>
                  <a:lnTo>
                    <a:pt x="731" y="1973"/>
                  </a:lnTo>
                  <a:close/>
                </a:path>
              </a:pathLst>
            </a:custGeom>
            <a:solidFill>
              <a:srgbClr val="562B00"/>
            </a:solidFill>
            <a:ln w="9525">
              <a:noFill/>
              <a:round/>
              <a:headEnd/>
              <a:tailEnd/>
            </a:ln>
          </p:spPr>
          <p:txBody>
            <a:bodyPr/>
            <a:lstStyle/>
            <a:p>
              <a:pPr>
                <a:defRPr/>
              </a:pPr>
              <a:endParaRPr lang="en-US">
                <a:solidFill>
                  <a:prstClr val="black"/>
                </a:solidFill>
                <a:latin typeface="Calibri"/>
              </a:endParaRPr>
            </a:p>
          </p:txBody>
        </p:sp>
        <p:sp>
          <p:nvSpPr>
            <p:cNvPr id="221" name="Freeform 217"/>
            <p:cNvSpPr>
              <a:spLocks/>
            </p:cNvSpPr>
            <p:nvPr/>
          </p:nvSpPr>
          <p:spPr bwMode="auto">
            <a:xfrm>
              <a:off x="2879" y="1455"/>
              <a:ext cx="1653" cy="1981"/>
            </a:xfrm>
            <a:custGeom>
              <a:avLst/>
              <a:gdLst/>
              <a:ahLst/>
              <a:cxnLst>
                <a:cxn ang="0">
                  <a:pos x="844" y="1965"/>
                </a:cxn>
                <a:cxn ang="0">
                  <a:pos x="974" y="1961"/>
                </a:cxn>
                <a:cxn ang="0">
                  <a:pos x="1052" y="1951"/>
                </a:cxn>
                <a:cxn ang="0">
                  <a:pos x="1072" y="1935"/>
                </a:cxn>
                <a:cxn ang="0">
                  <a:pos x="1080" y="1893"/>
                </a:cxn>
                <a:cxn ang="0">
                  <a:pos x="1122" y="1871"/>
                </a:cxn>
                <a:cxn ang="0">
                  <a:pos x="1108" y="1656"/>
                </a:cxn>
                <a:cxn ang="0">
                  <a:pos x="1062" y="1109"/>
                </a:cxn>
                <a:cxn ang="0">
                  <a:pos x="1058" y="961"/>
                </a:cxn>
                <a:cxn ang="0">
                  <a:pos x="1042" y="805"/>
                </a:cxn>
                <a:cxn ang="0">
                  <a:pos x="1002" y="733"/>
                </a:cxn>
                <a:cxn ang="0">
                  <a:pos x="1016" y="695"/>
                </a:cxn>
                <a:cxn ang="0">
                  <a:pos x="1006" y="661"/>
                </a:cxn>
                <a:cxn ang="0">
                  <a:pos x="1014" y="516"/>
                </a:cxn>
                <a:cxn ang="0">
                  <a:pos x="1018" y="430"/>
                </a:cxn>
                <a:cxn ang="0">
                  <a:pos x="1028" y="374"/>
                </a:cxn>
                <a:cxn ang="0">
                  <a:pos x="1084" y="380"/>
                </a:cxn>
                <a:cxn ang="0">
                  <a:pos x="1104" y="406"/>
                </a:cxn>
                <a:cxn ang="0">
                  <a:pos x="1200" y="442"/>
                </a:cxn>
                <a:cxn ang="0">
                  <a:pos x="1509" y="418"/>
                </a:cxn>
                <a:cxn ang="0">
                  <a:pos x="1653" y="390"/>
                </a:cxn>
                <a:cxn ang="0">
                  <a:pos x="1621" y="184"/>
                </a:cxn>
                <a:cxn ang="0">
                  <a:pos x="1565" y="114"/>
                </a:cxn>
                <a:cxn ang="0">
                  <a:pos x="1305" y="250"/>
                </a:cxn>
                <a:cxn ang="0">
                  <a:pos x="1257" y="238"/>
                </a:cxn>
                <a:cxn ang="0">
                  <a:pos x="1142" y="154"/>
                </a:cxn>
                <a:cxn ang="0">
                  <a:pos x="1006" y="102"/>
                </a:cxn>
                <a:cxn ang="0">
                  <a:pos x="930" y="56"/>
                </a:cxn>
                <a:cxn ang="0">
                  <a:pos x="805" y="60"/>
                </a:cxn>
                <a:cxn ang="0">
                  <a:pos x="759" y="24"/>
                </a:cxn>
                <a:cxn ang="0">
                  <a:pos x="723" y="0"/>
                </a:cxn>
                <a:cxn ang="0">
                  <a:pos x="617" y="74"/>
                </a:cxn>
                <a:cxn ang="0">
                  <a:pos x="469" y="128"/>
                </a:cxn>
                <a:cxn ang="0">
                  <a:pos x="390" y="168"/>
                </a:cxn>
                <a:cxn ang="0">
                  <a:pos x="186" y="122"/>
                </a:cxn>
                <a:cxn ang="0">
                  <a:pos x="4" y="250"/>
                </a:cxn>
                <a:cxn ang="0">
                  <a:pos x="4" y="384"/>
                </a:cxn>
                <a:cxn ang="0">
                  <a:pos x="234" y="422"/>
                </a:cxn>
                <a:cxn ang="0">
                  <a:pos x="455" y="404"/>
                </a:cxn>
                <a:cxn ang="0">
                  <a:pos x="545" y="352"/>
                </a:cxn>
                <a:cxn ang="0">
                  <a:pos x="553" y="384"/>
                </a:cxn>
                <a:cxn ang="0">
                  <a:pos x="555" y="466"/>
                </a:cxn>
                <a:cxn ang="0">
                  <a:pos x="559" y="641"/>
                </a:cxn>
                <a:cxn ang="0">
                  <a:pos x="537" y="701"/>
                </a:cxn>
                <a:cxn ang="0">
                  <a:pos x="559" y="749"/>
                </a:cxn>
                <a:cxn ang="0">
                  <a:pos x="533" y="819"/>
                </a:cxn>
                <a:cxn ang="0">
                  <a:pos x="521" y="955"/>
                </a:cxn>
                <a:cxn ang="0">
                  <a:pos x="509" y="1274"/>
                </a:cxn>
                <a:cxn ang="0">
                  <a:pos x="491" y="1352"/>
                </a:cxn>
                <a:cxn ang="0">
                  <a:pos x="483" y="1686"/>
                </a:cxn>
                <a:cxn ang="0">
                  <a:pos x="497" y="1951"/>
                </a:cxn>
                <a:cxn ang="0">
                  <a:pos x="599" y="1973"/>
                </a:cxn>
                <a:cxn ang="0">
                  <a:pos x="729" y="1979"/>
                </a:cxn>
              </a:cxnLst>
              <a:rect l="0" t="0" r="r" b="b"/>
              <a:pathLst>
                <a:path w="1653" h="1981">
                  <a:moveTo>
                    <a:pt x="731" y="1973"/>
                  </a:moveTo>
                  <a:lnTo>
                    <a:pt x="765" y="1973"/>
                  </a:lnTo>
                  <a:lnTo>
                    <a:pt x="818" y="1967"/>
                  </a:lnTo>
                  <a:lnTo>
                    <a:pt x="844" y="1965"/>
                  </a:lnTo>
                  <a:lnTo>
                    <a:pt x="868" y="1963"/>
                  </a:lnTo>
                  <a:lnTo>
                    <a:pt x="968" y="1967"/>
                  </a:lnTo>
                  <a:lnTo>
                    <a:pt x="972" y="1967"/>
                  </a:lnTo>
                  <a:lnTo>
                    <a:pt x="974" y="1961"/>
                  </a:lnTo>
                  <a:lnTo>
                    <a:pt x="974" y="1959"/>
                  </a:lnTo>
                  <a:lnTo>
                    <a:pt x="1034" y="1955"/>
                  </a:lnTo>
                  <a:lnTo>
                    <a:pt x="1046" y="1953"/>
                  </a:lnTo>
                  <a:lnTo>
                    <a:pt x="1052" y="1951"/>
                  </a:lnTo>
                  <a:lnTo>
                    <a:pt x="1054" y="1945"/>
                  </a:lnTo>
                  <a:lnTo>
                    <a:pt x="1054" y="1943"/>
                  </a:lnTo>
                  <a:lnTo>
                    <a:pt x="1062" y="1941"/>
                  </a:lnTo>
                  <a:lnTo>
                    <a:pt x="1072" y="1935"/>
                  </a:lnTo>
                  <a:lnTo>
                    <a:pt x="1076" y="1927"/>
                  </a:lnTo>
                  <a:lnTo>
                    <a:pt x="1076" y="1915"/>
                  </a:lnTo>
                  <a:lnTo>
                    <a:pt x="1078" y="1903"/>
                  </a:lnTo>
                  <a:lnTo>
                    <a:pt x="1080" y="1893"/>
                  </a:lnTo>
                  <a:lnTo>
                    <a:pt x="1084" y="1889"/>
                  </a:lnTo>
                  <a:lnTo>
                    <a:pt x="1094" y="1883"/>
                  </a:lnTo>
                  <a:lnTo>
                    <a:pt x="1114" y="1877"/>
                  </a:lnTo>
                  <a:lnTo>
                    <a:pt x="1122" y="1871"/>
                  </a:lnTo>
                  <a:lnTo>
                    <a:pt x="1128" y="1865"/>
                  </a:lnTo>
                  <a:lnTo>
                    <a:pt x="1126" y="1810"/>
                  </a:lnTo>
                  <a:lnTo>
                    <a:pt x="1116" y="1734"/>
                  </a:lnTo>
                  <a:lnTo>
                    <a:pt x="1108" y="1656"/>
                  </a:lnTo>
                  <a:lnTo>
                    <a:pt x="1096" y="1520"/>
                  </a:lnTo>
                  <a:lnTo>
                    <a:pt x="1080" y="1348"/>
                  </a:lnTo>
                  <a:lnTo>
                    <a:pt x="1062" y="1147"/>
                  </a:lnTo>
                  <a:lnTo>
                    <a:pt x="1062" y="1109"/>
                  </a:lnTo>
                  <a:lnTo>
                    <a:pt x="1066" y="1051"/>
                  </a:lnTo>
                  <a:lnTo>
                    <a:pt x="1066" y="1023"/>
                  </a:lnTo>
                  <a:lnTo>
                    <a:pt x="1062" y="995"/>
                  </a:lnTo>
                  <a:lnTo>
                    <a:pt x="1058" y="961"/>
                  </a:lnTo>
                  <a:lnTo>
                    <a:pt x="1054" y="903"/>
                  </a:lnTo>
                  <a:lnTo>
                    <a:pt x="1052" y="859"/>
                  </a:lnTo>
                  <a:lnTo>
                    <a:pt x="1048" y="829"/>
                  </a:lnTo>
                  <a:lnTo>
                    <a:pt x="1042" y="805"/>
                  </a:lnTo>
                  <a:lnTo>
                    <a:pt x="1028" y="773"/>
                  </a:lnTo>
                  <a:lnTo>
                    <a:pt x="1018" y="757"/>
                  </a:lnTo>
                  <a:lnTo>
                    <a:pt x="1006" y="743"/>
                  </a:lnTo>
                  <a:lnTo>
                    <a:pt x="1002" y="733"/>
                  </a:lnTo>
                  <a:lnTo>
                    <a:pt x="1002" y="729"/>
                  </a:lnTo>
                  <a:lnTo>
                    <a:pt x="1006" y="725"/>
                  </a:lnTo>
                  <a:lnTo>
                    <a:pt x="1012" y="709"/>
                  </a:lnTo>
                  <a:lnTo>
                    <a:pt x="1016" y="695"/>
                  </a:lnTo>
                  <a:lnTo>
                    <a:pt x="1018" y="685"/>
                  </a:lnTo>
                  <a:lnTo>
                    <a:pt x="1018" y="677"/>
                  </a:lnTo>
                  <a:lnTo>
                    <a:pt x="1016" y="669"/>
                  </a:lnTo>
                  <a:lnTo>
                    <a:pt x="1006" y="661"/>
                  </a:lnTo>
                  <a:lnTo>
                    <a:pt x="1012" y="643"/>
                  </a:lnTo>
                  <a:lnTo>
                    <a:pt x="1014" y="623"/>
                  </a:lnTo>
                  <a:lnTo>
                    <a:pt x="1014" y="581"/>
                  </a:lnTo>
                  <a:lnTo>
                    <a:pt x="1014" y="516"/>
                  </a:lnTo>
                  <a:lnTo>
                    <a:pt x="1014" y="488"/>
                  </a:lnTo>
                  <a:lnTo>
                    <a:pt x="1016" y="468"/>
                  </a:lnTo>
                  <a:lnTo>
                    <a:pt x="1020" y="454"/>
                  </a:lnTo>
                  <a:lnTo>
                    <a:pt x="1018" y="430"/>
                  </a:lnTo>
                  <a:lnTo>
                    <a:pt x="1018" y="410"/>
                  </a:lnTo>
                  <a:lnTo>
                    <a:pt x="1018" y="396"/>
                  </a:lnTo>
                  <a:lnTo>
                    <a:pt x="1020" y="386"/>
                  </a:lnTo>
                  <a:lnTo>
                    <a:pt x="1028" y="374"/>
                  </a:lnTo>
                  <a:lnTo>
                    <a:pt x="1034" y="370"/>
                  </a:lnTo>
                  <a:lnTo>
                    <a:pt x="1042" y="366"/>
                  </a:lnTo>
                  <a:lnTo>
                    <a:pt x="1070" y="374"/>
                  </a:lnTo>
                  <a:lnTo>
                    <a:pt x="1084" y="380"/>
                  </a:lnTo>
                  <a:lnTo>
                    <a:pt x="1090" y="386"/>
                  </a:lnTo>
                  <a:lnTo>
                    <a:pt x="1096" y="394"/>
                  </a:lnTo>
                  <a:lnTo>
                    <a:pt x="1100" y="400"/>
                  </a:lnTo>
                  <a:lnTo>
                    <a:pt x="1104" y="406"/>
                  </a:lnTo>
                  <a:lnTo>
                    <a:pt x="1120" y="414"/>
                  </a:lnTo>
                  <a:lnTo>
                    <a:pt x="1150" y="422"/>
                  </a:lnTo>
                  <a:lnTo>
                    <a:pt x="1170" y="428"/>
                  </a:lnTo>
                  <a:lnTo>
                    <a:pt x="1200" y="442"/>
                  </a:lnTo>
                  <a:lnTo>
                    <a:pt x="1230" y="452"/>
                  </a:lnTo>
                  <a:lnTo>
                    <a:pt x="1291" y="444"/>
                  </a:lnTo>
                  <a:lnTo>
                    <a:pt x="1431" y="428"/>
                  </a:lnTo>
                  <a:lnTo>
                    <a:pt x="1509" y="418"/>
                  </a:lnTo>
                  <a:lnTo>
                    <a:pt x="1583" y="404"/>
                  </a:lnTo>
                  <a:lnTo>
                    <a:pt x="1603" y="400"/>
                  </a:lnTo>
                  <a:lnTo>
                    <a:pt x="1625" y="394"/>
                  </a:lnTo>
                  <a:lnTo>
                    <a:pt x="1653" y="390"/>
                  </a:lnTo>
                  <a:lnTo>
                    <a:pt x="1653" y="354"/>
                  </a:lnTo>
                  <a:lnTo>
                    <a:pt x="1651" y="322"/>
                  </a:lnTo>
                  <a:lnTo>
                    <a:pt x="1641" y="266"/>
                  </a:lnTo>
                  <a:lnTo>
                    <a:pt x="1621" y="184"/>
                  </a:lnTo>
                  <a:lnTo>
                    <a:pt x="1611" y="142"/>
                  </a:lnTo>
                  <a:lnTo>
                    <a:pt x="1603" y="100"/>
                  </a:lnTo>
                  <a:lnTo>
                    <a:pt x="1597" y="94"/>
                  </a:lnTo>
                  <a:lnTo>
                    <a:pt x="1565" y="114"/>
                  </a:lnTo>
                  <a:lnTo>
                    <a:pt x="1499" y="148"/>
                  </a:lnTo>
                  <a:lnTo>
                    <a:pt x="1401" y="200"/>
                  </a:lnTo>
                  <a:lnTo>
                    <a:pt x="1353" y="226"/>
                  </a:lnTo>
                  <a:lnTo>
                    <a:pt x="1305" y="250"/>
                  </a:lnTo>
                  <a:lnTo>
                    <a:pt x="1293" y="248"/>
                  </a:lnTo>
                  <a:lnTo>
                    <a:pt x="1277" y="242"/>
                  </a:lnTo>
                  <a:lnTo>
                    <a:pt x="1267" y="238"/>
                  </a:lnTo>
                  <a:lnTo>
                    <a:pt x="1257" y="238"/>
                  </a:lnTo>
                  <a:lnTo>
                    <a:pt x="1232" y="206"/>
                  </a:lnTo>
                  <a:lnTo>
                    <a:pt x="1216" y="192"/>
                  </a:lnTo>
                  <a:lnTo>
                    <a:pt x="1188" y="174"/>
                  </a:lnTo>
                  <a:lnTo>
                    <a:pt x="1142" y="154"/>
                  </a:lnTo>
                  <a:lnTo>
                    <a:pt x="1108" y="136"/>
                  </a:lnTo>
                  <a:lnTo>
                    <a:pt x="1088" y="126"/>
                  </a:lnTo>
                  <a:lnTo>
                    <a:pt x="1070" y="122"/>
                  </a:lnTo>
                  <a:lnTo>
                    <a:pt x="1006" y="102"/>
                  </a:lnTo>
                  <a:lnTo>
                    <a:pt x="968" y="88"/>
                  </a:lnTo>
                  <a:lnTo>
                    <a:pt x="954" y="80"/>
                  </a:lnTo>
                  <a:lnTo>
                    <a:pt x="944" y="74"/>
                  </a:lnTo>
                  <a:lnTo>
                    <a:pt x="930" y="56"/>
                  </a:lnTo>
                  <a:lnTo>
                    <a:pt x="908" y="26"/>
                  </a:lnTo>
                  <a:lnTo>
                    <a:pt x="900" y="10"/>
                  </a:lnTo>
                  <a:lnTo>
                    <a:pt x="805" y="38"/>
                  </a:lnTo>
                  <a:lnTo>
                    <a:pt x="805" y="60"/>
                  </a:lnTo>
                  <a:lnTo>
                    <a:pt x="801" y="206"/>
                  </a:lnTo>
                  <a:lnTo>
                    <a:pt x="791" y="120"/>
                  </a:lnTo>
                  <a:lnTo>
                    <a:pt x="783" y="38"/>
                  </a:lnTo>
                  <a:lnTo>
                    <a:pt x="759" y="24"/>
                  </a:lnTo>
                  <a:lnTo>
                    <a:pt x="747" y="16"/>
                  </a:lnTo>
                  <a:lnTo>
                    <a:pt x="737" y="6"/>
                  </a:lnTo>
                  <a:lnTo>
                    <a:pt x="733" y="2"/>
                  </a:lnTo>
                  <a:lnTo>
                    <a:pt x="723" y="0"/>
                  </a:lnTo>
                  <a:lnTo>
                    <a:pt x="709" y="2"/>
                  </a:lnTo>
                  <a:lnTo>
                    <a:pt x="701" y="4"/>
                  </a:lnTo>
                  <a:lnTo>
                    <a:pt x="655" y="44"/>
                  </a:lnTo>
                  <a:lnTo>
                    <a:pt x="617" y="74"/>
                  </a:lnTo>
                  <a:lnTo>
                    <a:pt x="589" y="92"/>
                  </a:lnTo>
                  <a:lnTo>
                    <a:pt x="525" y="110"/>
                  </a:lnTo>
                  <a:lnTo>
                    <a:pt x="495" y="118"/>
                  </a:lnTo>
                  <a:lnTo>
                    <a:pt x="469" y="128"/>
                  </a:lnTo>
                  <a:lnTo>
                    <a:pt x="453" y="134"/>
                  </a:lnTo>
                  <a:lnTo>
                    <a:pt x="425" y="148"/>
                  </a:lnTo>
                  <a:lnTo>
                    <a:pt x="405" y="160"/>
                  </a:lnTo>
                  <a:lnTo>
                    <a:pt x="390" y="168"/>
                  </a:lnTo>
                  <a:lnTo>
                    <a:pt x="364" y="174"/>
                  </a:lnTo>
                  <a:lnTo>
                    <a:pt x="350" y="176"/>
                  </a:lnTo>
                  <a:lnTo>
                    <a:pt x="336" y="176"/>
                  </a:lnTo>
                  <a:lnTo>
                    <a:pt x="186" y="122"/>
                  </a:lnTo>
                  <a:lnTo>
                    <a:pt x="38" y="72"/>
                  </a:lnTo>
                  <a:lnTo>
                    <a:pt x="20" y="148"/>
                  </a:lnTo>
                  <a:lnTo>
                    <a:pt x="10" y="206"/>
                  </a:lnTo>
                  <a:lnTo>
                    <a:pt x="4" y="250"/>
                  </a:lnTo>
                  <a:lnTo>
                    <a:pt x="0" y="316"/>
                  </a:lnTo>
                  <a:lnTo>
                    <a:pt x="0" y="380"/>
                  </a:lnTo>
                  <a:lnTo>
                    <a:pt x="2" y="384"/>
                  </a:lnTo>
                  <a:lnTo>
                    <a:pt x="4" y="384"/>
                  </a:lnTo>
                  <a:lnTo>
                    <a:pt x="6" y="386"/>
                  </a:lnTo>
                  <a:lnTo>
                    <a:pt x="106" y="404"/>
                  </a:lnTo>
                  <a:lnTo>
                    <a:pt x="180" y="416"/>
                  </a:lnTo>
                  <a:lnTo>
                    <a:pt x="234" y="422"/>
                  </a:lnTo>
                  <a:lnTo>
                    <a:pt x="322" y="426"/>
                  </a:lnTo>
                  <a:lnTo>
                    <a:pt x="368" y="426"/>
                  </a:lnTo>
                  <a:lnTo>
                    <a:pt x="417" y="424"/>
                  </a:lnTo>
                  <a:lnTo>
                    <a:pt x="455" y="404"/>
                  </a:lnTo>
                  <a:lnTo>
                    <a:pt x="491" y="378"/>
                  </a:lnTo>
                  <a:lnTo>
                    <a:pt x="511" y="364"/>
                  </a:lnTo>
                  <a:lnTo>
                    <a:pt x="541" y="350"/>
                  </a:lnTo>
                  <a:lnTo>
                    <a:pt x="545" y="352"/>
                  </a:lnTo>
                  <a:lnTo>
                    <a:pt x="543" y="354"/>
                  </a:lnTo>
                  <a:lnTo>
                    <a:pt x="549" y="352"/>
                  </a:lnTo>
                  <a:lnTo>
                    <a:pt x="551" y="364"/>
                  </a:lnTo>
                  <a:lnTo>
                    <a:pt x="553" y="384"/>
                  </a:lnTo>
                  <a:lnTo>
                    <a:pt x="549" y="416"/>
                  </a:lnTo>
                  <a:lnTo>
                    <a:pt x="549" y="430"/>
                  </a:lnTo>
                  <a:lnTo>
                    <a:pt x="553" y="444"/>
                  </a:lnTo>
                  <a:lnTo>
                    <a:pt x="555" y="466"/>
                  </a:lnTo>
                  <a:lnTo>
                    <a:pt x="555" y="512"/>
                  </a:lnTo>
                  <a:lnTo>
                    <a:pt x="555" y="591"/>
                  </a:lnTo>
                  <a:lnTo>
                    <a:pt x="557" y="627"/>
                  </a:lnTo>
                  <a:lnTo>
                    <a:pt x="559" y="641"/>
                  </a:lnTo>
                  <a:lnTo>
                    <a:pt x="565" y="653"/>
                  </a:lnTo>
                  <a:lnTo>
                    <a:pt x="547" y="675"/>
                  </a:lnTo>
                  <a:lnTo>
                    <a:pt x="541" y="687"/>
                  </a:lnTo>
                  <a:lnTo>
                    <a:pt x="537" y="701"/>
                  </a:lnTo>
                  <a:lnTo>
                    <a:pt x="539" y="713"/>
                  </a:lnTo>
                  <a:lnTo>
                    <a:pt x="547" y="727"/>
                  </a:lnTo>
                  <a:lnTo>
                    <a:pt x="559" y="739"/>
                  </a:lnTo>
                  <a:lnTo>
                    <a:pt x="559" y="749"/>
                  </a:lnTo>
                  <a:lnTo>
                    <a:pt x="553" y="763"/>
                  </a:lnTo>
                  <a:lnTo>
                    <a:pt x="547" y="779"/>
                  </a:lnTo>
                  <a:lnTo>
                    <a:pt x="539" y="799"/>
                  </a:lnTo>
                  <a:lnTo>
                    <a:pt x="533" y="819"/>
                  </a:lnTo>
                  <a:lnTo>
                    <a:pt x="529" y="853"/>
                  </a:lnTo>
                  <a:lnTo>
                    <a:pt x="527" y="905"/>
                  </a:lnTo>
                  <a:lnTo>
                    <a:pt x="525" y="929"/>
                  </a:lnTo>
                  <a:lnTo>
                    <a:pt x="521" y="955"/>
                  </a:lnTo>
                  <a:lnTo>
                    <a:pt x="521" y="1029"/>
                  </a:lnTo>
                  <a:lnTo>
                    <a:pt x="517" y="1139"/>
                  </a:lnTo>
                  <a:lnTo>
                    <a:pt x="509" y="1248"/>
                  </a:lnTo>
                  <a:lnTo>
                    <a:pt x="509" y="1274"/>
                  </a:lnTo>
                  <a:lnTo>
                    <a:pt x="505" y="1294"/>
                  </a:lnTo>
                  <a:lnTo>
                    <a:pt x="495" y="1308"/>
                  </a:lnTo>
                  <a:lnTo>
                    <a:pt x="493" y="1324"/>
                  </a:lnTo>
                  <a:lnTo>
                    <a:pt x="491" y="1352"/>
                  </a:lnTo>
                  <a:lnTo>
                    <a:pt x="487" y="1452"/>
                  </a:lnTo>
                  <a:lnTo>
                    <a:pt x="479" y="1554"/>
                  </a:lnTo>
                  <a:lnTo>
                    <a:pt x="481" y="1602"/>
                  </a:lnTo>
                  <a:lnTo>
                    <a:pt x="483" y="1686"/>
                  </a:lnTo>
                  <a:lnTo>
                    <a:pt x="477" y="1814"/>
                  </a:lnTo>
                  <a:lnTo>
                    <a:pt x="471" y="1941"/>
                  </a:lnTo>
                  <a:lnTo>
                    <a:pt x="477" y="1945"/>
                  </a:lnTo>
                  <a:lnTo>
                    <a:pt x="497" y="1951"/>
                  </a:lnTo>
                  <a:lnTo>
                    <a:pt x="515" y="1955"/>
                  </a:lnTo>
                  <a:lnTo>
                    <a:pt x="517" y="1963"/>
                  </a:lnTo>
                  <a:lnTo>
                    <a:pt x="599" y="1971"/>
                  </a:lnTo>
                  <a:lnTo>
                    <a:pt x="599" y="1973"/>
                  </a:lnTo>
                  <a:lnTo>
                    <a:pt x="601" y="1975"/>
                  </a:lnTo>
                  <a:lnTo>
                    <a:pt x="603" y="1975"/>
                  </a:lnTo>
                  <a:lnTo>
                    <a:pt x="725" y="1981"/>
                  </a:lnTo>
                  <a:lnTo>
                    <a:pt x="729" y="1979"/>
                  </a:lnTo>
                  <a:lnTo>
                    <a:pt x="731" y="1973"/>
                  </a:lnTo>
                  <a:close/>
                </a:path>
              </a:pathLst>
            </a:custGeom>
            <a:noFill/>
            <a:ln w="6350">
              <a:solidFill>
                <a:srgbClr val="562B00"/>
              </a:solidFill>
              <a:prstDash val="solid"/>
              <a:round/>
              <a:headEnd/>
              <a:tailEnd/>
            </a:ln>
          </p:spPr>
          <p:txBody>
            <a:bodyPr/>
            <a:lstStyle/>
            <a:p>
              <a:pPr>
                <a:defRPr/>
              </a:pPr>
              <a:endParaRPr lang="en-US">
                <a:solidFill>
                  <a:prstClr val="black"/>
                </a:solidFill>
                <a:latin typeface="Calibri"/>
              </a:endParaRPr>
            </a:p>
          </p:txBody>
        </p:sp>
        <p:sp>
          <p:nvSpPr>
            <p:cNvPr id="222" name="Freeform 218"/>
            <p:cNvSpPr>
              <a:spLocks/>
            </p:cNvSpPr>
            <p:nvPr/>
          </p:nvSpPr>
          <p:spPr bwMode="auto">
            <a:xfrm>
              <a:off x="2887" y="1467"/>
              <a:ext cx="1639" cy="691"/>
            </a:xfrm>
            <a:custGeom>
              <a:avLst/>
              <a:gdLst/>
              <a:ahLst/>
              <a:cxnLst>
                <a:cxn ang="0">
                  <a:pos x="1239" y="232"/>
                </a:cxn>
                <a:cxn ang="0">
                  <a:pos x="1241" y="254"/>
                </a:cxn>
                <a:cxn ang="0">
                  <a:pos x="1279" y="244"/>
                </a:cxn>
                <a:cxn ang="0">
                  <a:pos x="1297" y="248"/>
                </a:cxn>
                <a:cxn ang="0">
                  <a:pos x="1561" y="112"/>
                </a:cxn>
                <a:cxn ang="0">
                  <a:pos x="1603" y="176"/>
                </a:cxn>
                <a:cxn ang="0">
                  <a:pos x="1551" y="278"/>
                </a:cxn>
                <a:cxn ang="0">
                  <a:pos x="1611" y="244"/>
                </a:cxn>
                <a:cxn ang="0">
                  <a:pos x="1639" y="366"/>
                </a:cxn>
                <a:cxn ang="0">
                  <a:pos x="1168" y="410"/>
                </a:cxn>
                <a:cxn ang="0">
                  <a:pos x="1068" y="366"/>
                </a:cxn>
                <a:cxn ang="0">
                  <a:pos x="1012" y="304"/>
                </a:cxn>
                <a:cxn ang="0">
                  <a:pos x="1020" y="340"/>
                </a:cxn>
                <a:cxn ang="0">
                  <a:pos x="1002" y="334"/>
                </a:cxn>
                <a:cxn ang="0">
                  <a:pos x="1000" y="484"/>
                </a:cxn>
                <a:cxn ang="0">
                  <a:pos x="984" y="651"/>
                </a:cxn>
                <a:cxn ang="0">
                  <a:pos x="962" y="661"/>
                </a:cxn>
                <a:cxn ang="0">
                  <a:pos x="958" y="571"/>
                </a:cxn>
                <a:cxn ang="0">
                  <a:pos x="940" y="677"/>
                </a:cxn>
                <a:cxn ang="0">
                  <a:pos x="882" y="689"/>
                </a:cxn>
                <a:cxn ang="0">
                  <a:pos x="874" y="661"/>
                </a:cxn>
                <a:cxn ang="0">
                  <a:pos x="844" y="687"/>
                </a:cxn>
                <a:cxn ang="0">
                  <a:pos x="844" y="621"/>
                </a:cxn>
                <a:cxn ang="0">
                  <a:pos x="807" y="679"/>
                </a:cxn>
                <a:cxn ang="0">
                  <a:pos x="751" y="679"/>
                </a:cxn>
                <a:cxn ang="0">
                  <a:pos x="715" y="671"/>
                </a:cxn>
                <a:cxn ang="0">
                  <a:pos x="705" y="667"/>
                </a:cxn>
                <a:cxn ang="0">
                  <a:pos x="675" y="687"/>
                </a:cxn>
                <a:cxn ang="0">
                  <a:pos x="655" y="673"/>
                </a:cxn>
                <a:cxn ang="0">
                  <a:pos x="579" y="619"/>
                </a:cxn>
                <a:cxn ang="0">
                  <a:pos x="577" y="645"/>
                </a:cxn>
                <a:cxn ang="0">
                  <a:pos x="553" y="565"/>
                </a:cxn>
                <a:cxn ang="0">
                  <a:pos x="553" y="352"/>
                </a:cxn>
                <a:cxn ang="0">
                  <a:pos x="545" y="324"/>
                </a:cxn>
                <a:cxn ang="0">
                  <a:pos x="531" y="314"/>
                </a:cxn>
                <a:cxn ang="0">
                  <a:pos x="427" y="394"/>
                </a:cxn>
                <a:cxn ang="0">
                  <a:pos x="124" y="390"/>
                </a:cxn>
                <a:cxn ang="0">
                  <a:pos x="2" y="364"/>
                </a:cxn>
                <a:cxn ang="0">
                  <a:pos x="82" y="230"/>
                </a:cxn>
                <a:cxn ang="0">
                  <a:pos x="34" y="76"/>
                </a:cxn>
                <a:cxn ang="0">
                  <a:pos x="328" y="186"/>
                </a:cxn>
                <a:cxn ang="0">
                  <a:pos x="340" y="190"/>
                </a:cxn>
                <a:cxn ang="0">
                  <a:pos x="364" y="166"/>
                </a:cxn>
                <a:cxn ang="0">
                  <a:pos x="405" y="180"/>
                </a:cxn>
                <a:cxn ang="0">
                  <a:pos x="547" y="102"/>
                </a:cxn>
                <a:cxn ang="0">
                  <a:pos x="689" y="10"/>
                </a:cxn>
                <a:cxn ang="0">
                  <a:pos x="729" y="10"/>
                </a:cxn>
                <a:cxn ang="0">
                  <a:pos x="769" y="38"/>
                </a:cxn>
                <a:cxn ang="0">
                  <a:pos x="751" y="52"/>
                </a:cxn>
                <a:cxn ang="0">
                  <a:pos x="787" y="236"/>
                </a:cxn>
                <a:cxn ang="0">
                  <a:pos x="803" y="70"/>
                </a:cxn>
                <a:cxn ang="0">
                  <a:pos x="818" y="58"/>
                </a:cxn>
                <a:cxn ang="0">
                  <a:pos x="856" y="18"/>
                </a:cxn>
                <a:cxn ang="0">
                  <a:pos x="962" y="90"/>
                </a:cxn>
              </a:cxnLst>
              <a:rect l="0" t="0" r="r" b="b"/>
              <a:pathLst>
                <a:path w="1639" h="691">
                  <a:moveTo>
                    <a:pt x="1056" y="120"/>
                  </a:moveTo>
                  <a:lnTo>
                    <a:pt x="1094" y="134"/>
                  </a:lnTo>
                  <a:lnTo>
                    <a:pt x="1148" y="162"/>
                  </a:lnTo>
                  <a:lnTo>
                    <a:pt x="1204" y="186"/>
                  </a:lnTo>
                  <a:lnTo>
                    <a:pt x="1239" y="232"/>
                  </a:lnTo>
                  <a:lnTo>
                    <a:pt x="1233" y="248"/>
                  </a:lnTo>
                  <a:lnTo>
                    <a:pt x="1228" y="254"/>
                  </a:lnTo>
                  <a:lnTo>
                    <a:pt x="1228" y="262"/>
                  </a:lnTo>
                  <a:lnTo>
                    <a:pt x="1235" y="262"/>
                  </a:lnTo>
                  <a:lnTo>
                    <a:pt x="1241" y="254"/>
                  </a:lnTo>
                  <a:lnTo>
                    <a:pt x="1247" y="242"/>
                  </a:lnTo>
                  <a:lnTo>
                    <a:pt x="1253" y="238"/>
                  </a:lnTo>
                  <a:lnTo>
                    <a:pt x="1261" y="238"/>
                  </a:lnTo>
                  <a:lnTo>
                    <a:pt x="1275" y="240"/>
                  </a:lnTo>
                  <a:lnTo>
                    <a:pt x="1279" y="244"/>
                  </a:lnTo>
                  <a:lnTo>
                    <a:pt x="1279" y="252"/>
                  </a:lnTo>
                  <a:lnTo>
                    <a:pt x="1281" y="252"/>
                  </a:lnTo>
                  <a:lnTo>
                    <a:pt x="1285" y="252"/>
                  </a:lnTo>
                  <a:lnTo>
                    <a:pt x="1287" y="244"/>
                  </a:lnTo>
                  <a:lnTo>
                    <a:pt x="1297" y="248"/>
                  </a:lnTo>
                  <a:lnTo>
                    <a:pt x="1309" y="258"/>
                  </a:lnTo>
                  <a:lnTo>
                    <a:pt x="1315" y="262"/>
                  </a:lnTo>
                  <a:lnTo>
                    <a:pt x="1321" y="262"/>
                  </a:lnTo>
                  <a:lnTo>
                    <a:pt x="1309" y="240"/>
                  </a:lnTo>
                  <a:lnTo>
                    <a:pt x="1561" y="112"/>
                  </a:lnTo>
                  <a:lnTo>
                    <a:pt x="1589" y="104"/>
                  </a:lnTo>
                  <a:lnTo>
                    <a:pt x="1591" y="102"/>
                  </a:lnTo>
                  <a:lnTo>
                    <a:pt x="1591" y="100"/>
                  </a:lnTo>
                  <a:lnTo>
                    <a:pt x="1597" y="132"/>
                  </a:lnTo>
                  <a:lnTo>
                    <a:pt x="1603" y="176"/>
                  </a:lnTo>
                  <a:lnTo>
                    <a:pt x="1609" y="198"/>
                  </a:lnTo>
                  <a:lnTo>
                    <a:pt x="1615" y="220"/>
                  </a:lnTo>
                  <a:lnTo>
                    <a:pt x="1579" y="250"/>
                  </a:lnTo>
                  <a:lnTo>
                    <a:pt x="1543" y="276"/>
                  </a:lnTo>
                  <a:lnTo>
                    <a:pt x="1551" y="278"/>
                  </a:lnTo>
                  <a:lnTo>
                    <a:pt x="1561" y="274"/>
                  </a:lnTo>
                  <a:lnTo>
                    <a:pt x="1573" y="266"/>
                  </a:lnTo>
                  <a:lnTo>
                    <a:pt x="1587" y="252"/>
                  </a:lnTo>
                  <a:lnTo>
                    <a:pt x="1597" y="246"/>
                  </a:lnTo>
                  <a:lnTo>
                    <a:pt x="1611" y="244"/>
                  </a:lnTo>
                  <a:lnTo>
                    <a:pt x="1625" y="264"/>
                  </a:lnTo>
                  <a:lnTo>
                    <a:pt x="1629" y="288"/>
                  </a:lnTo>
                  <a:lnTo>
                    <a:pt x="1637" y="328"/>
                  </a:lnTo>
                  <a:lnTo>
                    <a:pt x="1639" y="346"/>
                  </a:lnTo>
                  <a:lnTo>
                    <a:pt x="1639" y="366"/>
                  </a:lnTo>
                  <a:lnTo>
                    <a:pt x="1539" y="380"/>
                  </a:lnTo>
                  <a:lnTo>
                    <a:pt x="1379" y="408"/>
                  </a:lnTo>
                  <a:lnTo>
                    <a:pt x="1299" y="420"/>
                  </a:lnTo>
                  <a:lnTo>
                    <a:pt x="1224" y="428"/>
                  </a:lnTo>
                  <a:lnTo>
                    <a:pt x="1168" y="410"/>
                  </a:lnTo>
                  <a:lnTo>
                    <a:pt x="1110" y="392"/>
                  </a:lnTo>
                  <a:lnTo>
                    <a:pt x="1086" y="384"/>
                  </a:lnTo>
                  <a:lnTo>
                    <a:pt x="1074" y="378"/>
                  </a:lnTo>
                  <a:lnTo>
                    <a:pt x="1070" y="374"/>
                  </a:lnTo>
                  <a:lnTo>
                    <a:pt x="1068" y="366"/>
                  </a:lnTo>
                  <a:lnTo>
                    <a:pt x="1066" y="362"/>
                  </a:lnTo>
                  <a:lnTo>
                    <a:pt x="1064" y="356"/>
                  </a:lnTo>
                  <a:lnTo>
                    <a:pt x="1052" y="348"/>
                  </a:lnTo>
                  <a:lnTo>
                    <a:pt x="1026" y="336"/>
                  </a:lnTo>
                  <a:lnTo>
                    <a:pt x="1012" y="304"/>
                  </a:lnTo>
                  <a:lnTo>
                    <a:pt x="1008" y="310"/>
                  </a:lnTo>
                  <a:lnTo>
                    <a:pt x="1008" y="320"/>
                  </a:lnTo>
                  <a:lnTo>
                    <a:pt x="1012" y="332"/>
                  </a:lnTo>
                  <a:lnTo>
                    <a:pt x="1018" y="338"/>
                  </a:lnTo>
                  <a:lnTo>
                    <a:pt x="1020" y="340"/>
                  </a:lnTo>
                  <a:lnTo>
                    <a:pt x="1022" y="344"/>
                  </a:lnTo>
                  <a:lnTo>
                    <a:pt x="1014" y="354"/>
                  </a:lnTo>
                  <a:lnTo>
                    <a:pt x="1008" y="344"/>
                  </a:lnTo>
                  <a:lnTo>
                    <a:pt x="1006" y="338"/>
                  </a:lnTo>
                  <a:lnTo>
                    <a:pt x="1002" y="334"/>
                  </a:lnTo>
                  <a:lnTo>
                    <a:pt x="1000" y="348"/>
                  </a:lnTo>
                  <a:lnTo>
                    <a:pt x="1004" y="370"/>
                  </a:lnTo>
                  <a:lnTo>
                    <a:pt x="1006" y="392"/>
                  </a:lnTo>
                  <a:lnTo>
                    <a:pt x="1002" y="422"/>
                  </a:lnTo>
                  <a:lnTo>
                    <a:pt x="1000" y="484"/>
                  </a:lnTo>
                  <a:lnTo>
                    <a:pt x="1000" y="534"/>
                  </a:lnTo>
                  <a:lnTo>
                    <a:pt x="998" y="573"/>
                  </a:lnTo>
                  <a:lnTo>
                    <a:pt x="996" y="599"/>
                  </a:lnTo>
                  <a:lnTo>
                    <a:pt x="990" y="635"/>
                  </a:lnTo>
                  <a:lnTo>
                    <a:pt x="984" y="651"/>
                  </a:lnTo>
                  <a:lnTo>
                    <a:pt x="978" y="663"/>
                  </a:lnTo>
                  <a:lnTo>
                    <a:pt x="974" y="669"/>
                  </a:lnTo>
                  <a:lnTo>
                    <a:pt x="964" y="673"/>
                  </a:lnTo>
                  <a:lnTo>
                    <a:pt x="956" y="675"/>
                  </a:lnTo>
                  <a:lnTo>
                    <a:pt x="962" y="661"/>
                  </a:lnTo>
                  <a:lnTo>
                    <a:pt x="966" y="635"/>
                  </a:lnTo>
                  <a:lnTo>
                    <a:pt x="968" y="615"/>
                  </a:lnTo>
                  <a:lnTo>
                    <a:pt x="964" y="557"/>
                  </a:lnTo>
                  <a:lnTo>
                    <a:pt x="960" y="553"/>
                  </a:lnTo>
                  <a:lnTo>
                    <a:pt x="958" y="571"/>
                  </a:lnTo>
                  <a:lnTo>
                    <a:pt x="958" y="605"/>
                  </a:lnTo>
                  <a:lnTo>
                    <a:pt x="958" y="631"/>
                  </a:lnTo>
                  <a:lnTo>
                    <a:pt x="956" y="649"/>
                  </a:lnTo>
                  <a:lnTo>
                    <a:pt x="952" y="661"/>
                  </a:lnTo>
                  <a:lnTo>
                    <a:pt x="940" y="677"/>
                  </a:lnTo>
                  <a:lnTo>
                    <a:pt x="932" y="683"/>
                  </a:lnTo>
                  <a:lnTo>
                    <a:pt x="922" y="689"/>
                  </a:lnTo>
                  <a:lnTo>
                    <a:pt x="908" y="689"/>
                  </a:lnTo>
                  <a:lnTo>
                    <a:pt x="890" y="691"/>
                  </a:lnTo>
                  <a:lnTo>
                    <a:pt x="882" y="689"/>
                  </a:lnTo>
                  <a:lnTo>
                    <a:pt x="874" y="683"/>
                  </a:lnTo>
                  <a:lnTo>
                    <a:pt x="878" y="667"/>
                  </a:lnTo>
                  <a:lnTo>
                    <a:pt x="880" y="659"/>
                  </a:lnTo>
                  <a:lnTo>
                    <a:pt x="880" y="649"/>
                  </a:lnTo>
                  <a:lnTo>
                    <a:pt x="874" y="661"/>
                  </a:lnTo>
                  <a:lnTo>
                    <a:pt x="870" y="671"/>
                  </a:lnTo>
                  <a:lnTo>
                    <a:pt x="866" y="679"/>
                  </a:lnTo>
                  <a:lnTo>
                    <a:pt x="856" y="687"/>
                  </a:lnTo>
                  <a:lnTo>
                    <a:pt x="852" y="687"/>
                  </a:lnTo>
                  <a:lnTo>
                    <a:pt x="844" y="687"/>
                  </a:lnTo>
                  <a:lnTo>
                    <a:pt x="832" y="687"/>
                  </a:lnTo>
                  <a:lnTo>
                    <a:pt x="826" y="687"/>
                  </a:lnTo>
                  <a:lnTo>
                    <a:pt x="820" y="685"/>
                  </a:lnTo>
                  <a:lnTo>
                    <a:pt x="832" y="653"/>
                  </a:lnTo>
                  <a:lnTo>
                    <a:pt x="844" y="621"/>
                  </a:lnTo>
                  <a:lnTo>
                    <a:pt x="840" y="619"/>
                  </a:lnTo>
                  <a:lnTo>
                    <a:pt x="836" y="619"/>
                  </a:lnTo>
                  <a:lnTo>
                    <a:pt x="826" y="651"/>
                  </a:lnTo>
                  <a:lnTo>
                    <a:pt x="818" y="665"/>
                  </a:lnTo>
                  <a:lnTo>
                    <a:pt x="807" y="679"/>
                  </a:lnTo>
                  <a:lnTo>
                    <a:pt x="801" y="675"/>
                  </a:lnTo>
                  <a:lnTo>
                    <a:pt x="789" y="675"/>
                  </a:lnTo>
                  <a:lnTo>
                    <a:pt x="771" y="681"/>
                  </a:lnTo>
                  <a:lnTo>
                    <a:pt x="761" y="681"/>
                  </a:lnTo>
                  <a:lnTo>
                    <a:pt x="751" y="679"/>
                  </a:lnTo>
                  <a:lnTo>
                    <a:pt x="741" y="683"/>
                  </a:lnTo>
                  <a:lnTo>
                    <a:pt x="733" y="685"/>
                  </a:lnTo>
                  <a:lnTo>
                    <a:pt x="723" y="681"/>
                  </a:lnTo>
                  <a:lnTo>
                    <a:pt x="719" y="677"/>
                  </a:lnTo>
                  <a:lnTo>
                    <a:pt x="715" y="671"/>
                  </a:lnTo>
                  <a:lnTo>
                    <a:pt x="709" y="649"/>
                  </a:lnTo>
                  <a:lnTo>
                    <a:pt x="705" y="639"/>
                  </a:lnTo>
                  <a:lnTo>
                    <a:pt x="697" y="633"/>
                  </a:lnTo>
                  <a:lnTo>
                    <a:pt x="697" y="647"/>
                  </a:lnTo>
                  <a:lnTo>
                    <a:pt x="705" y="667"/>
                  </a:lnTo>
                  <a:lnTo>
                    <a:pt x="713" y="687"/>
                  </a:lnTo>
                  <a:lnTo>
                    <a:pt x="705" y="683"/>
                  </a:lnTo>
                  <a:lnTo>
                    <a:pt x="693" y="683"/>
                  </a:lnTo>
                  <a:lnTo>
                    <a:pt x="681" y="687"/>
                  </a:lnTo>
                  <a:lnTo>
                    <a:pt x="675" y="687"/>
                  </a:lnTo>
                  <a:lnTo>
                    <a:pt x="669" y="687"/>
                  </a:lnTo>
                  <a:lnTo>
                    <a:pt x="663" y="681"/>
                  </a:lnTo>
                  <a:lnTo>
                    <a:pt x="659" y="669"/>
                  </a:lnTo>
                  <a:lnTo>
                    <a:pt x="655" y="669"/>
                  </a:lnTo>
                  <a:lnTo>
                    <a:pt x="655" y="673"/>
                  </a:lnTo>
                  <a:lnTo>
                    <a:pt x="661" y="685"/>
                  </a:lnTo>
                  <a:lnTo>
                    <a:pt x="629" y="683"/>
                  </a:lnTo>
                  <a:lnTo>
                    <a:pt x="597" y="677"/>
                  </a:lnTo>
                  <a:lnTo>
                    <a:pt x="589" y="655"/>
                  </a:lnTo>
                  <a:lnTo>
                    <a:pt x="579" y="619"/>
                  </a:lnTo>
                  <a:lnTo>
                    <a:pt x="571" y="583"/>
                  </a:lnTo>
                  <a:lnTo>
                    <a:pt x="569" y="591"/>
                  </a:lnTo>
                  <a:lnTo>
                    <a:pt x="569" y="609"/>
                  </a:lnTo>
                  <a:lnTo>
                    <a:pt x="575" y="633"/>
                  </a:lnTo>
                  <a:lnTo>
                    <a:pt x="577" y="645"/>
                  </a:lnTo>
                  <a:lnTo>
                    <a:pt x="577" y="657"/>
                  </a:lnTo>
                  <a:lnTo>
                    <a:pt x="569" y="649"/>
                  </a:lnTo>
                  <a:lnTo>
                    <a:pt x="559" y="629"/>
                  </a:lnTo>
                  <a:lnTo>
                    <a:pt x="555" y="607"/>
                  </a:lnTo>
                  <a:lnTo>
                    <a:pt x="553" y="565"/>
                  </a:lnTo>
                  <a:lnTo>
                    <a:pt x="555" y="496"/>
                  </a:lnTo>
                  <a:lnTo>
                    <a:pt x="555" y="466"/>
                  </a:lnTo>
                  <a:lnTo>
                    <a:pt x="551" y="442"/>
                  </a:lnTo>
                  <a:lnTo>
                    <a:pt x="551" y="406"/>
                  </a:lnTo>
                  <a:lnTo>
                    <a:pt x="553" y="352"/>
                  </a:lnTo>
                  <a:lnTo>
                    <a:pt x="555" y="300"/>
                  </a:lnTo>
                  <a:lnTo>
                    <a:pt x="551" y="302"/>
                  </a:lnTo>
                  <a:lnTo>
                    <a:pt x="547" y="306"/>
                  </a:lnTo>
                  <a:lnTo>
                    <a:pt x="547" y="318"/>
                  </a:lnTo>
                  <a:lnTo>
                    <a:pt x="545" y="324"/>
                  </a:lnTo>
                  <a:lnTo>
                    <a:pt x="543" y="328"/>
                  </a:lnTo>
                  <a:lnTo>
                    <a:pt x="537" y="326"/>
                  </a:lnTo>
                  <a:lnTo>
                    <a:pt x="529" y="324"/>
                  </a:lnTo>
                  <a:lnTo>
                    <a:pt x="531" y="320"/>
                  </a:lnTo>
                  <a:lnTo>
                    <a:pt x="531" y="314"/>
                  </a:lnTo>
                  <a:lnTo>
                    <a:pt x="527" y="312"/>
                  </a:lnTo>
                  <a:lnTo>
                    <a:pt x="511" y="334"/>
                  </a:lnTo>
                  <a:lnTo>
                    <a:pt x="477" y="358"/>
                  </a:lnTo>
                  <a:lnTo>
                    <a:pt x="447" y="382"/>
                  </a:lnTo>
                  <a:lnTo>
                    <a:pt x="427" y="394"/>
                  </a:lnTo>
                  <a:lnTo>
                    <a:pt x="397" y="406"/>
                  </a:lnTo>
                  <a:lnTo>
                    <a:pt x="342" y="408"/>
                  </a:lnTo>
                  <a:lnTo>
                    <a:pt x="300" y="408"/>
                  </a:lnTo>
                  <a:lnTo>
                    <a:pt x="228" y="402"/>
                  </a:lnTo>
                  <a:lnTo>
                    <a:pt x="124" y="390"/>
                  </a:lnTo>
                  <a:lnTo>
                    <a:pt x="14" y="372"/>
                  </a:lnTo>
                  <a:lnTo>
                    <a:pt x="12" y="370"/>
                  </a:lnTo>
                  <a:lnTo>
                    <a:pt x="4" y="370"/>
                  </a:lnTo>
                  <a:lnTo>
                    <a:pt x="4" y="368"/>
                  </a:lnTo>
                  <a:lnTo>
                    <a:pt x="2" y="364"/>
                  </a:lnTo>
                  <a:lnTo>
                    <a:pt x="0" y="332"/>
                  </a:lnTo>
                  <a:lnTo>
                    <a:pt x="2" y="282"/>
                  </a:lnTo>
                  <a:lnTo>
                    <a:pt x="8" y="232"/>
                  </a:lnTo>
                  <a:lnTo>
                    <a:pt x="46" y="232"/>
                  </a:lnTo>
                  <a:lnTo>
                    <a:pt x="82" y="230"/>
                  </a:lnTo>
                  <a:lnTo>
                    <a:pt x="82" y="226"/>
                  </a:lnTo>
                  <a:lnTo>
                    <a:pt x="10" y="214"/>
                  </a:lnTo>
                  <a:lnTo>
                    <a:pt x="18" y="144"/>
                  </a:lnTo>
                  <a:lnTo>
                    <a:pt x="24" y="108"/>
                  </a:lnTo>
                  <a:lnTo>
                    <a:pt x="34" y="76"/>
                  </a:lnTo>
                  <a:lnTo>
                    <a:pt x="112" y="96"/>
                  </a:lnTo>
                  <a:lnTo>
                    <a:pt x="164" y="114"/>
                  </a:lnTo>
                  <a:lnTo>
                    <a:pt x="320" y="174"/>
                  </a:lnTo>
                  <a:lnTo>
                    <a:pt x="328" y="180"/>
                  </a:lnTo>
                  <a:lnTo>
                    <a:pt x="328" y="186"/>
                  </a:lnTo>
                  <a:lnTo>
                    <a:pt x="328" y="194"/>
                  </a:lnTo>
                  <a:lnTo>
                    <a:pt x="330" y="204"/>
                  </a:lnTo>
                  <a:lnTo>
                    <a:pt x="334" y="204"/>
                  </a:lnTo>
                  <a:lnTo>
                    <a:pt x="338" y="196"/>
                  </a:lnTo>
                  <a:lnTo>
                    <a:pt x="340" y="190"/>
                  </a:lnTo>
                  <a:lnTo>
                    <a:pt x="338" y="184"/>
                  </a:lnTo>
                  <a:lnTo>
                    <a:pt x="340" y="176"/>
                  </a:lnTo>
                  <a:lnTo>
                    <a:pt x="344" y="172"/>
                  </a:lnTo>
                  <a:lnTo>
                    <a:pt x="354" y="168"/>
                  </a:lnTo>
                  <a:lnTo>
                    <a:pt x="364" y="166"/>
                  </a:lnTo>
                  <a:lnTo>
                    <a:pt x="370" y="166"/>
                  </a:lnTo>
                  <a:lnTo>
                    <a:pt x="380" y="170"/>
                  </a:lnTo>
                  <a:lnTo>
                    <a:pt x="391" y="178"/>
                  </a:lnTo>
                  <a:lnTo>
                    <a:pt x="397" y="180"/>
                  </a:lnTo>
                  <a:lnTo>
                    <a:pt x="405" y="180"/>
                  </a:lnTo>
                  <a:lnTo>
                    <a:pt x="399" y="172"/>
                  </a:lnTo>
                  <a:lnTo>
                    <a:pt x="391" y="164"/>
                  </a:lnTo>
                  <a:lnTo>
                    <a:pt x="433" y="142"/>
                  </a:lnTo>
                  <a:lnTo>
                    <a:pt x="487" y="124"/>
                  </a:lnTo>
                  <a:lnTo>
                    <a:pt x="547" y="102"/>
                  </a:lnTo>
                  <a:lnTo>
                    <a:pt x="603" y="78"/>
                  </a:lnTo>
                  <a:lnTo>
                    <a:pt x="633" y="60"/>
                  </a:lnTo>
                  <a:lnTo>
                    <a:pt x="655" y="46"/>
                  </a:lnTo>
                  <a:lnTo>
                    <a:pt x="679" y="20"/>
                  </a:lnTo>
                  <a:lnTo>
                    <a:pt x="689" y="10"/>
                  </a:lnTo>
                  <a:lnTo>
                    <a:pt x="697" y="4"/>
                  </a:lnTo>
                  <a:lnTo>
                    <a:pt x="705" y="0"/>
                  </a:lnTo>
                  <a:lnTo>
                    <a:pt x="711" y="0"/>
                  </a:lnTo>
                  <a:lnTo>
                    <a:pt x="721" y="2"/>
                  </a:lnTo>
                  <a:lnTo>
                    <a:pt x="729" y="10"/>
                  </a:lnTo>
                  <a:lnTo>
                    <a:pt x="745" y="18"/>
                  </a:lnTo>
                  <a:lnTo>
                    <a:pt x="757" y="22"/>
                  </a:lnTo>
                  <a:lnTo>
                    <a:pt x="763" y="26"/>
                  </a:lnTo>
                  <a:lnTo>
                    <a:pt x="767" y="30"/>
                  </a:lnTo>
                  <a:lnTo>
                    <a:pt x="769" y="38"/>
                  </a:lnTo>
                  <a:lnTo>
                    <a:pt x="765" y="52"/>
                  </a:lnTo>
                  <a:lnTo>
                    <a:pt x="759" y="46"/>
                  </a:lnTo>
                  <a:lnTo>
                    <a:pt x="751" y="44"/>
                  </a:lnTo>
                  <a:lnTo>
                    <a:pt x="749" y="48"/>
                  </a:lnTo>
                  <a:lnTo>
                    <a:pt x="751" y="52"/>
                  </a:lnTo>
                  <a:lnTo>
                    <a:pt x="759" y="56"/>
                  </a:lnTo>
                  <a:lnTo>
                    <a:pt x="767" y="60"/>
                  </a:lnTo>
                  <a:lnTo>
                    <a:pt x="775" y="114"/>
                  </a:lnTo>
                  <a:lnTo>
                    <a:pt x="781" y="196"/>
                  </a:lnTo>
                  <a:lnTo>
                    <a:pt x="787" y="236"/>
                  </a:lnTo>
                  <a:lnTo>
                    <a:pt x="795" y="274"/>
                  </a:lnTo>
                  <a:lnTo>
                    <a:pt x="799" y="274"/>
                  </a:lnTo>
                  <a:lnTo>
                    <a:pt x="799" y="222"/>
                  </a:lnTo>
                  <a:lnTo>
                    <a:pt x="801" y="148"/>
                  </a:lnTo>
                  <a:lnTo>
                    <a:pt x="803" y="70"/>
                  </a:lnTo>
                  <a:lnTo>
                    <a:pt x="822" y="64"/>
                  </a:lnTo>
                  <a:lnTo>
                    <a:pt x="832" y="62"/>
                  </a:lnTo>
                  <a:lnTo>
                    <a:pt x="838" y="58"/>
                  </a:lnTo>
                  <a:lnTo>
                    <a:pt x="830" y="54"/>
                  </a:lnTo>
                  <a:lnTo>
                    <a:pt x="818" y="58"/>
                  </a:lnTo>
                  <a:lnTo>
                    <a:pt x="812" y="60"/>
                  </a:lnTo>
                  <a:lnTo>
                    <a:pt x="805" y="60"/>
                  </a:lnTo>
                  <a:lnTo>
                    <a:pt x="805" y="32"/>
                  </a:lnTo>
                  <a:lnTo>
                    <a:pt x="824" y="28"/>
                  </a:lnTo>
                  <a:lnTo>
                    <a:pt x="856" y="18"/>
                  </a:lnTo>
                  <a:lnTo>
                    <a:pt x="884" y="8"/>
                  </a:lnTo>
                  <a:lnTo>
                    <a:pt x="902" y="38"/>
                  </a:lnTo>
                  <a:lnTo>
                    <a:pt x="918" y="60"/>
                  </a:lnTo>
                  <a:lnTo>
                    <a:pt x="936" y="76"/>
                  </a:lnTo>
                  <a:lnTo>
                    <a:pt x="962" y="90"/>
                  </a:lnTo>
                  <a:lnTo>
                    <a:pt x="1012" y="106"/>
                  </a:lnTo>
                  <a:lnTo>
                    <a:pt x="1056" y="120"/>
                  </a:lnTo>
                  <a:close/>
                </a:path>
              </a:pathLst>
            </a:custGeom>
            <a:solidFill>
              <a:srgbClr val="CCBFB2"/>
            </a:solidFill>
            <a:ln w="9525">
              <a:noFill/>
              <a:round/>
              <a:headEnd/>
              <a:tailEnd/>
            </a:ln>
          </p:spPr>
          <p:txBody>
            <a:bodyPr/>
            <a:lstStyle/>
            <a:p>
              <a:pPr>
                <a:defRPr/>
              </a:pPr>
              <a:endParaRPr lang="en-US">
                <a:solidFill>
                  <a:prstClr val="black"/>
                </a:solidFill>
                <a:latin typeface="Calibri"/>
              </a:endParaRPr>
            </a:p>
          </p:txBody>
        </p:sp>
        <p:sp>
          <p:nvSpPr>
            <p:cNvPr id="223" name="Freeform 219"/>
            <p:cNvSpPr>
              <a:spLocks/>
            </p:cNvSpPr>
            <p:nvPr/>
          </p:nvSpPr>
          <p:spPr bwMode="auto">
            <a:xfrm>
              <a:off x="2887" y="1467"/>
              <a:ext cx="1639" cy="691"/>
            </a:xfrm>
            <a:custGeom>
              <a:avLst/>
              <a:gdLst/>
              <a:ahLst/>
              <a:cxnLst>
                <a:cxn ang="0">
                  <a:pos x="1239" y="232"/>
                </a:cxn>
                <a:cxn ang="0">
                  <a:pos x="1241" y="254"/>
                </a:cxn>
                <a:cxn ang="0">
                  <a:pos x="1279" y="244"/>
                </a:cxn>
                <a:cxn ang="0">
                  <a:pos x="1297" y="248"/>
                </a:cxn>
                <a:cxn ang="0">
                  <a:pos x="1561" y="112"/>
                </a:cxn>
                <a:cxn ang="0">
                  <a:pos x="1603" y="176"/>
                </a:cxn>
                <a:cxn ang="0">
                  <a:pos x="1551" y="278"/>
                </a:cxn>
                <a:cxn ang="0">
                  <a:pos x="1611" y="244"/>
                </a:cxn>
                <a:cxn ang="0">
                  <a:pos x="1639" y="366"/>
                </a:cxn>
                <a:cxn ang="0">
                  <a:pos x="1168" y="410"/>
                </a:cxn>
                <a:cxn ang="0">
                  <a:pos x="1068" y="366"/>
                </a:cxn>
                <a:cxn ang="0">
                  <a:pos x="1012" y="304"/>
                </a:cxn>
                <a:cxn ang="0">
                  <a:pos x="1020" y="340"/>
                </a:cxn>
                <a:cxn ang="0">
                  <a:pos x="1002" y="334"/>
                </a:cxn>
                <a:cxn ang="0">
                  <a:pos x="1000" y="484"/>
                </a:cxn>
                <a:cxn ang="0">
                  <a:pos x="984" y="651"/>
                </a:cxn>
                <a:cxn ang="0">
                  <a:pos x="962" y="661"/>
                </a:cxn>
                <a:cxn ang="0">
                  <a:pos x="958" y="571"/>
                </a:cxn>
                <a:cxn ang="0">
                  <a:pos x="940" y="677"/>
                </a:cxn>
                <a:cxn ang="0">
                  <a:pos x="882" y="689"/>
                </a:cxn>
                <a:cxn ang="0">
                  <a:pos x="874" y="661"/>
                </a:cxn>
                <a:cxn ang="0">
                  <a:pos x="844" y="687"/>
                </a:cxn>
                <a:cxn ang="0">
                  <a:pos x="844" y="621"/>
                </a:cxn>
                <a:cxn ang="0">
                  <a:pos x="807" y="679"/>
                </a:cxn>
                <a:cxn ang="0">
                  <a:pos x="751" y="679"/>
                </a:cxn>
                <a:cxn ang="0">
                  <a:pos x="715" y="671"/>
                </a:cxn>
                <a:cxn ang="0">
                  <a:pos x="705" y="667"/>
                </a:cxn>
                <a:cxn ang="0">
                  <a:pos x="675" y="687"/>
                </a:cxn>
                <a:cxn ang="0">
                  <a:pos x="655" y="673"/>
                </a:cxn>
                <a:cxn ang="0">
                  <a:pos x="579" y="619"/>
                </a:cxn>
                <a:cxn ang="0">
                  <a:pos x="577" y="645"/>
                </a:cxn>
                <a:cxn ang="0">
                  <a:pos x="553" y="565"/>
                </a:cxn>
                <a:cxn ang="0">
                  <a:pos x="553" y="352"/>
                </a:cxn>
                <a:cxn ang="0">
                  <a:pos x="545" y="324"/>
                </a:cxn>
                <a:cxn ang="0">
                  <a:pos x="531" y="314"/>
                </a:cxn>
                <a:cxn ang="0">
                  <a:pos x="427" y="394"/>
                </a:cxn>
                <a:cxn ang="0">
                  <a:pos x="124" y="390"/>
                </a:cxn>
                <a:cxn ang="0">
                  <a:pos x="2" y="364"/>
                </a:cxn>
                <a:cxn ang="0">
                  <a:pos x="82" y="230"/>
                </a:cxn>
                <a:cxn ang="0">
                  <a:pos x="34" y="76"/>
                </a:cxn>
                <a:cxn ang="0">
                  <a:pos x="328" y="186"/>
                </a:cxn>
                <a:cxn ang="0">
                  <a:pos x="340" y="190"/>
                </a:cxn>
                <a:cxn ang="0">
                  <a:pos x="364" y="166"/>
                </a:cxn>
                <a:cxn ang="0">
                  <a:pos x="405" y="180"/>
                </a:cxn>
                <a:cxn ang="0">
                  <a:pos x="547" y="102"/>
                </a:cxn>
                <a:cxn ang="0">
                  <a:pos x="689" y="10"/>
                </a:cxn>
                <a:cxn ang="0">
                  <a:pos x="729" y="10"/>
                </a:cxn>
                <a:cxn ang="0">
                  <a:pos x="769" y="38"/>
                </a:cxn>
                <a:cxn ang="0">
                  <a:pos x="751" y="52"/>
                </a:cxn>
                <a:cxn ang="0">
                  <a:pos x="787" y="236"/>
                </a:cxn>
                <a:cxn ang="0">
                  <a:pos x="803" y="70"/>
                </a:cxn>
                <a:cxn ang="0">
                  <a:pos x="818" y="58"/>
                </a:cxn>
                <a:cxn ang="0">
                  <a:pos x="856" y="18"/>
                </a:cxn>
                <a:cxn ang="0">
                  <a:pos x="962" y="90"/>
                </a:cxn>
              </a:cxnLst>
              <a:rect l="0" t="0" r="r" b="b"/>
              <a:pathLst>
                <a:path w="1639" h="691">
                  <a:moveTo>
                    <a:pt x="1056" y="120"/>
                  </a:moveTo>
                  <a:lnTo>
                    <a:pt x="1094" y="134"/>
                  </a:lnTo>
                  <a:lnTo>
                    <a:pt x="1148" y="162"/>
                  </a:lnTo>
                  <a:lnTo>
                    <a:pt x="1204" y="186"/>
                  </a:lnTo>
                  <a:lnTo>
                    <a:pt x="1239" y="232"/>
                  </a:lnTo>
                  <a:lnTo>
                    <a:pt x="1233" y="248"/>
                  </a:lnTo>
                  <a:lnTo>
                    <a:pt x="1228" y="254"/>
                  </a:lnTo>
                  <a:lnTo>
                    <a:pt x="1228" y="262"/>
                  </a:lnTo>
                  <a:lnTo>
                    <a:pt x="1235" y="262"/>
                  </a:lnTo>
                  <a:lnTo>
                    <a:pt x="1241" y="254"/>
                  </a:lnTo>
                  <a:lnTo>
                    <a:pt x="1247" y="242"/>
                  </a:lnTo>
                  <a:lnTo>
                    <a:pt x="1253" y="238"/>
                  </a:lnTo>
                  <a:lnTo>
                    <a:pt x="1261" y="238"/>
                  </a:lnTo>
                  <a:lnTo>
                    <a:pt x="1275" y="240"/>
                  </a:lnTo>
                  <a:lnTo>
                    <a:pt x="1279" y="244"/>
                  </a:lnTo>
                  <a:lnTo>
                    <a:pt x="1279" y="252"/>
                  </a:lnTo>
                  <a:lnTo>
                    <a:pt x="1281" y="252"/>
                  </a:lnTo>
                  <a:lnTo>
                    <a:pt x="1285" y="252"/>
                  </a:lnTo>
                  <a:lnTo>
                    <a:pt x="1287" y="244"/>
                  </a:lnTo>
                  <a:lnTo>
                    <a:pt x="1297" y="248"/>
                  </a:lnTo>
                  <a:lnTo>
                    <a:pt x="1309" y="258"/>
                  </a:lnTo>
                  <a:lnTo>
                    <a:pt x="1315" y="262"/>
                  </a:lnTo>
                  <a:lnTo>
                    <a:pt x="1321" y="262"/>
                  </a:lnTo>
                  <a:lnTo>
                    <a:pt x="1309" y="240"/>
                  </a:lnTo>
                  <a:lnTo>
                    <a:pt x="1561" y="112"/>
                  </a:lnTo>
                  <a:lnTo>
                    <a:pt x="1589" y="104"/>
                  </a:lnTo>
                  <a:lnTo>
                    <a:pt x="1591" y="102"/>
                  </a:lnTo>
                  <a:lnTo>
                    <a:pt x="1591" y="100"/>
                  </a:lnTo>
                  <a:lnTo>
                    <a:pt x="1597" y="132"/>
                  </a:lnTo>
                  <a:lnTo>
                    <a:pt x="1603" y="176"/>
                  </a:lnTo>
                  <a:lnTo>
                    <a:pt x="1609" y="198"/>
                  </a:lnTo>
                  <a:lnTo>
                    <a:pt x="1615" y="220"/>
                  </a:lnTo>
                  <a:lnTo>
                    <a:pt x="1579" y="250"/>
                  </a:lnTo>
                  <a:lnTo>
                    <a:pt x="1543" y="276"/>
                  </a:lnTo>
                  <a:lnTo>
                    <a:pt x="1551" y="278"/>
                  </a:lnTo>
                  <a:lnTo>
                    <a:pt x="1561" y="274"/>
                  </a:lnTo>
                  <a:lnTo>
                    <a:pt x="1573" y="266"/>
                  </a:lnTo>
                  <a:lnTo>
                    <a:pt x="1587" y="252"/>
                  </a:lnTo>
                  <a:lnTo>
                    <a:pt x="1597" y="246"/>
                  </a:lnTo>
                  <a:lnTo>
                    <a:pt x="1611" y="244"/>
                  </a:lnTo>
                  <a:lnTo>
                    <a:pt x="1625" y="264"/>
                  </a:lnTo>
                  <a:lnTo>
                    <a:pt x="1629" y="288"/>
                  </a:lnTo>
                  <a:lnTo>
                    <a:pt x="1637" y="328"/>
                  </a:lnTo>
                  <a:lnTo>
                    <a:pt x="1639" y="346"/>
                  </a:lnTo>
                  <a:lnTo>
                    <a:pt x="1639" y="366"/>
                  </a:lnTo>
                  <a:lnTo>
                    <a:pt x="1539" y="380"/>
                  </a:lnTo>
                  <a:lnTo>
                    <a:pt x="1379" y="408"/>
                  </a:lnTo>
                  <a:lnTo>
                    <a:pt x="1299" y="420"/>
                  </a:lnTo>
                  <a:lnTo>
                    <a:pt x="1224" y="428"/>
                  </a:lnTo>
                  <a:lnTo>
                    <a:pt x="1168" y="410"/>
                  </a:lnTo>
                  <a:lnTo>
                    <a:pt x="1110" y="392"/>
                  </a:lnTo>
                  <a:lnTo>
                    <a:pt x="1086" y="384"/>
                  </a:lnTo>
                  <a:lnTo>
                    <a:pt x="1074" y="378"/>
                  </a:lnTo>
                  <a:lnTo>
                    <a:pt x="1070" y="374"/>
                  </a:lnTo>
                  <a:lnTo>
                    <a:pt x="1068" y="366"/>
                  </a:lnTo>
                  <a:lnTo>
                    <a:pt x="1066" y="362"/>
                  </a:lnTo>
                  <a:lnTo>
                    <a:pt x="1064" y="356"/>
                  </a:lnTo>
                  <a:lnTo>
                    <a:pt x="1052" y="348"/>
                  </a:lnTo>
                  <a:lnTo>
                    <a:pt x="1026" y="336"/>
                  </a:lnTo>
                  <a:lnTo>
                    <a:pt x="1012" y="304"/>
                  </a:lnTo>
                  <a:lnTo>
                    <a:pt x="1008" y="310"/>
                  </a:lnTo>
                  <a:lnTo>
                    <a:pt x="1008" y="320"/>
                  </a:lnTo>
                  <a:lnTo>
                    <a:pt x="1012" y="332"/>
                  </a:lnTo>
                  <a:lnTo>
                    <a:pt x="1018" y="338"/>
                  </a:lnTo>
                  <a:lnTo>
                    <a:pt x="1020" y="340"/>
                  </a:lnTo>
                  <a:lnTo>
                    <a:pt x="1022" y="344"/>
                  </a:lnTo>
                  <a:lnTo>
                    <a:pt x="1014" y="354"/>
                  </a:lnTo>
                  <a:lnTo>
                    <a:pt x="1008" y="344"/>
                  </a:lnTo>
                  <a:lnTo>
                    <a:pt x="1006" y="338"/>
                  </a:lnTo>
                  <a:lnTo>
                    <a:pt x="1002" y="334"/>
                  </a:lnTo>
                  <a:lnTo>
                    <a:pt x="1000" y="348"/>
                  </a:lnTo>
                  <a:lnTo>
                    <a:pt x="1004" y="370"/>
                  </a:lnTo>
                  <a:lnTo>
                    <a:pt x="1006" y="392"/>
                  </a:lnTo>
                  <a:lnTo>
                    <a:pt x="1002" y="422"/>
                  </a:lnTo>
                  <a:lnTo>
                    <a:pt x="1000" y="484"/>
                  </a:lnTo>
                  <a:lnTo>
                    <a:pt x="1000" y="534"/>
                  </a:lnTo>
                  <a:lnTo>
                    <a:pt x="998" y="573"/>
                  </a:lnTo>
                  <a:lnTo>
                    <a:pt x="996" y="599"/>
                  </a:lnTo>
                  <a:lnTo>
                    <a:pt x="990" y="635"/>
                  </a:lnTo>
                  <a:lnTo>
                    <a:pt x="984" y="651"/>
                  </a:lnTo>
                  <a:lnTo>
                    <a:pt x="978" y="663"/>
                  </a:lnTo>
                  <a:lnTo>
                    <a:pt x="974" y="669"/>
                  </a:lnTo>
                  <a:lnTo>
                    <a:pt x="964" y="673"/>
                  </a:lnTo>
                  <a:lnTo>
                    <a:pt x="956" y="675"/>
                  </a:lnTo>
                  <a:lnTo>
                    <a:pt x="962" y="661"/>
                  </a:lnTo>
                  <a:lnTo>
                    <a:pt x="966" y="635"/>
                  </a:lnTo>
                  <a:lnTo>
                    <a:pt x="968" y="615"/>
                  </a:lnTo>
                  <a:lnTo>
                    <a:pt x="964" y="557"/>
                  </a:lnTo>
                  <a:lnTo>
                    <a:pt x="960" y="553"/>
                  </a:lnTo>
                  <a:lnTo>
                    <a:pt x="958" y="571"/>
                  </a:lnTo>
                  <a:lnTo>
                    <a:pt x="958" y="605"/>
                  </a:lnTo>
                  <a:lnTo>
                    <a:pt x="958" y="631"/>
                  </a:lnTo>
                  <a:lnTo>
                    <a:pt x="956" y="649"/>
                  </a:lnTo>
                  <a:lnTo>
                    <a:pt x="952" y="661"/>
                  </a:lnTo>
                  <a:lnTo>
                    <a:pt x="940" y="677"/>
                  </a:lnTo>
                  <a:lnTo>
                    <a:pt x="932" y="683"/>
                  </a:lnTo>
                  <a:lnTo>
                    <a:pt x="922" y="689"/>
                  </a:lnTo>
                  <a:lnTo>
                    <a:pt x="908" y="689"/>
                  </a:lnTo>
                  <a:lnTo>
                    <a:pt x="890" y="691"/>
                  </a:lnTo>
                  <a:lnTo>
                    <a:pt x="882" y="689"/>
                  </a:lnTo>
                  <a:lnTo>
                    <a:pt x="874" y="683"/>
                  </a:lnTo>
                  <a:lnTo>
                    <a:pt x="878" y="667"/>
                  </a:lnTo>
                  <a:lnTo>
                    <a:pt x="880" y="659"/>
                  </a:lnTo>
                  <a:lnTo>
                    <a:pt x="880" y="649"/>
                  </a:lnTo>
                  <a:lnTo>
                    <a:pt x="874" y="661"/>
                  </a:lnTo>
                  <a:lnTo>
                    <a:pt x="870" y="671"/>
                  </a:lnTo>
                  <a:lnTo>
                    <a:pt x="866" y="679"/>
                  </a:lnTo>
                  <a:lnTo>
                    <a:pt x="856" y="687"/>
                  </a:lnTo>
                  <a:lnTo>
                    <a:pt x="852" y="687"/>
                  </a:lnTo>
                  <a:lnTo>
                    <a:pt x="844" y="687"/>
                  </a:lnTo>
                  <a:lnTo>
                    <a:pt x="832" y="687"/>
                  </a:lnTo>
                  <a:lnTo>
                    <a:pt x="826" y="687"/>
                  </a:lnTo>
                  <a:lnTo>
                    <a:pt x="820" y="685"/>
                  </a:lnTo>
                  <a:lnTo>
                    <a:pt x="832" y="653"/>
                  </a:lnTo>
                  <a:lnTo>
                    <a:pt x="844" y="621"/>
                  </a:lnTo>
                  <a:lnTo>
                    <a:pt x="840" y="619"/>
                  </a:lnTo>
                  <a:lnTo>
                    <a:pt x="836" y="619"/>
                  </a:lnTo>
                  <a:lnTo>
                    <a:pt x="826" y="651"/>
                  </a:lnTo>
                  <a:lnTo>
                    <a:pt x="818" y="665"/>
                  </a:lnTo>
                  <a:lnTo>
                    <a:pt x="807" y="679"/>
                  </a:lnTo>
                  <a:lnTo>
                    <a:pt x="801" y="675"/>
                  </a:lnTo>
                  <a:lnTo>
                    <a:pt x="789" y="675"/>
                  </a:lnTo>
                  <a:lnTo>
                    <a:pt x="771" y="681"/>
                  </a:lnTo>
                  <a:lnTo>
                    <a:pt x="761" y="681"/>
                  </a:lnTo>
                  <a:lnTo>
                    <a:pt x="751" y="679"/>
                  </a:lnTo>
                  <a:lnTo>
                    <a:pt x="741" y="683"/>
                  </a:lnTo>
                  <a:lnTo>
                    <a:pt x="733" y="685"/>
                  </a:lnTo>
                  <a:lnTo>
                    <a:pt x="723" y="681"/>
                  </a:lnTo>
                  <a:lnTo>
                    <a:pt x="719" y="677"/>
                  </a:lnTo>
                  <a:lnTo>
                    <a:pt x="715" y="671"/>
                  </a:lnTo>
                  <a:lnTo>
                    <a:pt x="709" y="649"/>
                  </a:lnTo>
                  <a:lnTo>
                    <a:pt x="705" y="639"/>
                  </a:lnTo>
                  <a:lnTo>
                    <a:pt x="697" y="633"/>
                  </a:lnTo>
                  <a:lnTo>
                    <a:pt x="697" y="647"/>
                  </a:lnTo>
                  <a:lnTo>
                    <a:pt x="705" y="667"/>
                  </a:lnTo>
                  <a:lnTo>
                    <a:pt x="713" y="687"/>
                  </a:lnTo>
                  <a:lnTo>
                    <a:pt x="705" y="683"/>
                  </a:lnTo>
                  <a:lnTo>
                    <a:pt x="693" y="683"/>
                  </a:lnTo>
                  <a:lnTo>
                    <a:pt x="681" y="687"/>
                  </a:lnTo>
                  <a:lnTo>
                    <a:pt x="675" y="687"/>
                  </a:lnTo>
                  <a:lnTo>
                    <a:pt x="669" y="687"/>
                  </a:lnTo>
                  <a:lnTo>
                    <a:pt x="663" y="681"/>
                  </a:lnTo>
                  <a:lnTo>
                    <a:pt x="659" y="669"/>
                  </a:lnTo>
                  <a:lnTo>
                    <a:pt x="655" y="669"/>
                  </a:lnTo>
                  <a:lnTo>
                    <a:pt x="655" y="673"/>
                  </a:lnTo>
                  <a:lnTo>
                    <a:pt x="661" y="685"/>
                  </a:lnTo>
                  <a:lnTo>
                    <a:pt x="629" y="683"/>
                  </a:lnTo>
                  <a:lnTo>
                    <a:pt x="597" y="677"/>
                  </a:lnTo>
                  <a:lnTo>
                    <a:pt x="589" y="655"/>
                  </a:lnTo>
                  <a:lnTo>
                    <a:pt x="579" y="619"/>
                  </a:lnTo>
                  <a:lnTo>
                    <a:pt x="571" y="583"/>
                  </a:lnTo>
                  <a:lnTo>
                    <a:pt x="569" y="591"/>
                  </a:lnTo>
                  <a:lnTo>
                    <a:pt x="569" y="609"/>
                  </a:lnTo>
                  <a:lnTo>
                    <a:pt x="575" y="633"/>
                  </a:lnTo>
                  <a:lnTo>
                    <a:pt x="577" y="645"/>
                  </a:lnTo>
                  <a:lnTo>
                    <a:pt x="577" y="657"/>
                  </a:lnTo>
                  <a:lnTo>
                    <a:pt x="569" y="649"/>
                  </a:lnTo>
                  <a:lnTo>
                    <a:pt x="559" y="629"/>
                  </a:lnTo>
                  <a:lnTo>
                    <a:pt x="555" y="607"/>
                  </a:lnTo>
                  <a:lnTo>
                    <a:pt x="553" y="565"/>
                  </a:lnTo>
                  <a:lnTo>
                    <a:pt x="555" y="496"/>
                  </a:lnTo>
                  <a:lnTo>
                    <a:pt x="555" y="466"/>
                  </a:lnTo>
                  <a:lnTo>
                    <a:pt x="551" y="442"/>
                  </a:lnTo>
                  <a:lnTo>
                    <a:pt x="551" y="406"/>
                  </a:lnTo>
                  <a:lnTo>
                    <a:pt x="553" y="352"/>
                  </a:lnTo>
                  <a:lnTo>
                    <a:pt x="555" y="300"/>
                  </a:lnTo>
                  <a:lnTo>
                    <a:pt x="551" y="302"/>
                  </a:lnTo>
                  <a:lnTo>
                    <a:pt x="547" y="306"/>
                  </a:lnTo>
                  <a:lnTo>
                    <a:pt x="547" y="318"/>
                  </a:lnTo>
                  <a:lnTo>
                    <a:pt x="545" y="324"/>
                  </a:lnTo>
                  <a:lnTo>
                    <a:pt x="543" y="328"/>
                  </a:lnTo>
                  <a:lnTo>
                    <a:pt x="537" y="326"/>
                  </a:lnTo>
                  <a:lnTo>
                    <a:pt x="529" y="324"/>
                  </a:lnTo>
                  <a:lnTo>
                    <a:pt x="531" y="320"/>
                  </a:lnTo>
                  <a:lnTo>
                    <a:pt x="531" y="314"/>
                  </a:lnTo>
                  <a:lnTo>
                    <a:pt x="527" y="312"/>
                  </a:lnTo>
                  <a:lnTo>
                    <a:pt x="511" y="334"/>
                  </a:lnTo>
                  <a:lnTo>
                    <a:pt x="477" y="358"/>
                  </a:lnTo>
                  <a:lnTo>
                    <a:pt x="447" y="382"/>
                  </a:lnTo>
                  <a:lnTo>
                    <a:pt x="427" y="394"/>
                  </a:lnTo>
                  <a:lnTo>
                    <a:pt x="397" y="406"/>
                  </a:lnTo>
                  <a:lnTo>
                    <a:pt x="342" y="408"/>
                  </a:lnTo>
                  <a:lnTo>
                    <a:pt x="300" y="408"/>
                  </a:lnTo>
                  <a:lnTo>
                    <a:pt x="228" y="402"/>
                  </a:lnTo>
                  <a:lnTo>
                    <a:pt x="124" y="390"/>
                  </a:lnTo>
                  <a:lnTo>
                    <a:pt x="14" y="372"/>
                  </a:lnTo>
                  <a:lnTo>
                    <a:pt x="12" y="370"/>
                  </a:lnTo>
                  <a:lnTo>
                    <a:pt x="4" y="370"/>
                  </a:lnTo>
                  <a:lnTo>
                    <a:pt x="4" y="368"/>
                  </a:lnTo>
                  <a:lnTo>
                    <a:pt x="2" y="364"/>
                  </a:lnTo>
                  <a:lnTo>
                    <a:pt x="0" y="332"/>
                  </a:lnTo>
                  <a:lnTo>
                    <a:pt x="2" y="282"/>
                  </a:lnTo>
                  <a:lnTo>
                    <a:pt x="8" y="232"/>
                  </a:lnTo>
                  <a:lnTo>
                    <a:pt x="46" y="232"/>
                  </a:lnTo>
                  <a:lnTo>
                    <a:pt x="82" y="230"/>
                  </a:lnTo>
                  <a:lnTo>
                    <a:pt x="82" y="226"/>
                  </a:lnTo>
                  <a:lnTo>
                    <a:pt x="10" y="214"/>
                  </a:lnTo>
                  <a:lnTo>
                    <a:pt x="18" y="144"/>
                  </a:lnTo>
                  <a:lnTo>
                    <a:pt x="24" y="108"/>
                  </a:lnTo>
                  <a:lnTo>
                    <a:pt x="34" y="76"/>
                  </a:lnTo>
                  <a:lnTo>
                    <a:pt x="112" y="96"/>
                  </a:lnTo>
                  <a:lnTo>
                    <a:pt x="164" y="114"/>
                  </a:lnTo>
                  <a:lnTo>
                    <a:pt x="320" y="174"/>
                  </a:lnTo>
                  <a:lnTo>
                    <a:pt x="328" y="180"/>
                  </a:lnTo>
                  <a:lnTo>
                    <a:pt x="328" y="186"/>
                  </a:lnTo>
                  <a:lnTo>
                    <a:pt x="328" y="194"/>
                  </a:lnTo>
                  <a:lnTo>
                    <a:pt x="330" y="204"/>
                  </a:lnTo>
                  <a:lnTo>
                    <a:pt x="334" y="204"/>
                  </a:lnTo>
                  <a:lnTo>
                    <a:pt x="338" y="196"/>
                  </a:lnTo>
                  <a:lnTo>
                    <a:pt x="340" y="190"/>
                  </a:lnTo>
                  <a:lnTo>
                    <a:pt x="338" y="184"/>
                  </a:lnTo>
                  <a:lnTo>
                    <a:pt x="340" y="176"/>
                  </a:lnTo>
                  <a:lnTo>
                    <a:pt x="344" y="172"/>
                  </a:lnTo>
                  <a:lnTo>
                    <a:pt x="354" y="168"/>
                  </a:lnTo>
                  <a:lnTo>
                    <a:pt x="364" y="166"/>
                  </a:lnTo>
                  <a:lnTo>
                    <a:pt x="370" y="166"/>
                  </a:lnTo>
                  <a:lnTo>
                    <a:pt x="380" y="170"/>
                  </a:lnTo>
                  <a:lnTo>
                    <a:pt x="391" y="178"/>
                  </a:lnTo>
                  <a:lnTo>
                    <a:pt x="397" y="180"/>
                  </a:lnTo>
                  <a:lnTo>
                    <a:pt x="405" y="180"/>
                  </a:lnTo>
                  <a:lnTo>
                    <a:pt x="399" y="172"/>
                  </a:lnTo>
                  <a:lnTo>
                    <a:pt x="391" y="164"/>
                  </a:lnTo>
                  <a:lnTo>
                    <a:pt x="433" y="142"/>
                  </a:lnTo>
                  <a:lnTo>
                    <a:pt x="487" y="124"/>
                  </a:lnTo>
                  <a:lnTo>
                    <a:pt x="547" y="102"/>
                  </a:lnTo>
                  <a:lnTo>
                    <a:pt x="603" y="78"/>
                  </a:lnTo>
                  <a:lnTo>
                    <a:pt x="633" y="60"/>
                  </a:lnTo>
                  <a:lnTo>
                    <a:pt x="655" y="46"/>
                  </a:lnTo>
                  <a:lnTo>
                    <a:pt x="679" y="20"/>
                  </a:lnTo>
                  <a:lnTo>
                    <a:pt x="689" y="10"/>
                  </a:lnTo>
                  <a:lnTo>
                    <a:pt x="697" y="4"/>
                  </a:lnTo>
                  <a:lnTo>
                    <a:pt x="705" y="0"/>
                  </a:lnTo>
                  <a:lnTo>
                    <a:pt x="711" y="0"/>
                  </a:lnTo>
                  <a:lnTo>
                    <a:pt x="721" y="2"/>
                  </a:lnTo>
                  <a:lnTo>
                    <a:pt x="729" y="10"/>
                  </a:lnTo>
                  <a:lnTo>
                    <a:pt x="745" y="18"/>
                  </a:lnTo>
                  <a:lnTo>
                    <a:pt x="757" y="22"/>
                  </a:lnTo>
                  <a:lnTo>
                    <a:pt x="763" y="26"/>
                  </a:lnTo>
                  <a:lnTo>
                    <a:pt x="767" y="30"/>
                  </a:lnTo>
                  <a:lnTo>
                    <a:pt x="769" y="38"/>
                  </a:lnTo>
                  <a:lnTo>
                    <a:pt x="765" y="52"/>
                  </a:lnTo>
                  <a:lnTo>
                    <a:pt x="759" y="46"/>
                  </a:lnTo>
                  <a:lnTo>
                    <a:pt x="751" y="44"/>
                  </a:lnTo>
                  <a:lnTo>
                    <a:pt x="749" y="48"/>
                  </a:lnTo>
                  <a:lnTo>
                    <a:pt x="751" y="52"/>
                  </a:lnTo>
                  <a:lnTo>
                    <a:pt x="759" y="56"/>
                  </a:lnTo>
                  <a:lnTo>
                    <a:pt x="767" y="60"/>
                  </a:lnTo>
                  <a:lnTo>
                    <a:pt x="775" y="114"/>
                  </a:lnTo>
                  <a:lnTo>
                    <a:pt x="781" y="196"/>
                  </a:lnTo>
                  <a:lnTo>
                    <a:pt x="787" y="236"/>
                  </a:lnTo>
                  <a:lnTo>
                    <a:pt x="795" y="274"/>
                  </a:lnTo>
                  <a:lnTo>
                    <a:pt x="799" y="274"/>
                  </a:lnTo>
                  <a:lnTo>
                    <a:pt x="799" y="222"/>
                  </a:lnTo>
                  <a:lnTo>
                    <a:pt x="801" y="148"/>
                  </a:lnTo>
                  <a:lnTo>
                    <a:pt x="803" y="70"/>
                  </a:lnTo>
                  <a:lnTo>
                    <a:pt x="822" y="64"/>
                  </a:lnTo>
                  <a:lnTo>
                    <a:pt x="832" y="62"/>
                  </a:lnTo>
                  <a:lnTo>
                    <a:pt x="838" y="58"/>
                  </a:lnTo>
                  <a:lnTo>
                    <a:pt x="830" y="54"/>
                  </a:lnTo>
                  <a:lnTo>
                    <a:pt x="818" y="58"/>
                  </a:lnTo>
                  <a:lnTo>
                    <a:pt x="812" y="60"/>
                  </a:lnTo>
                  <a:lnTo>
                    <a:pt x="805" y="60"/>
                  </a:lnTo>
                  <a:lnTo>
                    <a:pt x="805" y="32"/>
                  </a:lnTo>
                  <a:lnTo>
                    <a:pt x="824" y="28"/>
                  </a:lnTo>
                  <a:lnTo>
                    <a:pt x="856" y="18"/>
                  </a:lnTo>
                  <a:lnTo>
                    <a:pt x="884" y="8"/>
                  </a:lnTo>
                  <a:lnTo>
                    <a:pt x="902" y="38"/>
                  </a:lnTo>
                  <a:lnTo>
                    <a:pt x="918" y="60"/>
                  </a:lnTo>
                  <a:lnTo>
                    <a:pt x="936" y="76"/>
                  </a:lnTo>
                  <a:lnTo>
                    <a:pt x="962" y="90"/>
                  </a:lnTo>
                  <a:lnTo>
                    <a:pt x="1012" y="106"/>
                  </a:lnTo>
                  <a:lnTo>
                    <a:pt x="1056" y="120"/>
                  </a:lnTo>
                  <a:close/>
                </a:path>
              </a:pathLst>
            </a:custGeom>
            <a:noFill/>
            <a:ln w="6350">
              <a:solidFill>
                <a:srgbClr val="987F66"/>
              </a:solidFill>
              <a:prstDash val="solid"/>
              <a:round/>
              <a:headEnd/>
              <a:tailEnd/>
            </a:ln>
          </p:spPr>
          <p:txBody>
            <a:bodyPr/>
            <a:lstStyle/>
            <a:p>
              <a:pPr>
                <a:defRPr/>
              </a:pPr>
              <a:endParaRPr lang="en-US">
                <a:solidFill>
                  <a:prstClr val="black"/>
                </a:solidFill>
                <a:latin typeface="Calibri"/>
              </a:endParaRPr>
            </a:p>
          </p:txBody>
        </p:sp>
        <p:sp>
          <p:nvSpPr>
            <p:cNvPr id="224" name="Freeform 220"/>
            <p:cNvSpPr>
              <a:spLocks/>
            </p:cNvSpPr>
            <p:nvPr/>
          </p:nvSpPr>
          <p:spPr bwMode="auto">
            <a:xfrm>
              <a:off x="3426" y="2124"/>
              <a:ext cx="198" cy="76"/>
            </a:xfrm>
            <a:custGeom>
              <a:avLst/>
              <a:gdLst/>
              <a:ahLst/>
              <a:cxnLst>
                <a:cxn ang="0">
                  <a:pos x="40" y="32"/>
                </a:cxn>
                <a:cxn ang="0">
                  <a:pos x="56" y="40"/>
                </a:cxn>
                <a:cxn ang="0">
                  <a:pos x="52" y="32"/>
                </a:cxn>
                <a:cxn ang="0">
                  <a:pos x="84" y="36"/>
                </a:cxn>
                <a:cxn ang="0">
                  <a:pos x="92" y="34"/>
                </a:cxn>
                <a:cxn ang="0">
                  <a:pos x="104" y="38"/>
                </a:cxn>
                <a:cxn ang="0">
                  <a:pos x="120" y="36"/>
                </a:cxn>
                <a:cxn ang="0">
                  <a:pos x="136" y="38"/>
                </a:cxn>
                <a:cxn ang="0">
                  <a:pos x="148" y="46"/>
                </a:cxn>
                <a:cxn ang="0">
                  <a:pos x="152" y="36"/>
                </a:cxn>
                <a:cxn ang="0">
                  <a:pos x="178" y="46"/>
                </a:cxn>
                <a:cxn ang="0">
                  <a:pos x="178" y="38"/>
                </a:cxn>
                <a:cxn ang="0">
                  <a:pos x="188" y="40"/>
                </a:cxn>
                <a:cxn ang="0">
                  <a:pos x="192" y="48"/>
                </a:cxn>
                <a:cxn ang="0">
                  <a:pos x="198" y="68"/>
                </a:cxn>
                <a:cxn ang="0">
                  <a:pos x="192" y="76"/>
                </a:cxn>
                <a:cxn ang="0">
                  <a:pos x="166" y="68"/>
                </a:cxn>
                <a:cxn ang="0">
                  <a:pos x="148" y="66"/>
                </a:cxn>
                <a:cxn ang="0">
                  <a:pos x="154" y="72"/>
                </a:cxn>
                <a:cxn ang="0">
                  <a:pos x="132" y="72"/>
                </a:cxn>
                <a:cxn ang="0">
                  <a:pos x="122" y="62"/>
                </a:cxn>
                <a:cxn ang="0">
                  <a:pos x="122" y="70"/>
                </a:cxn>
                <a:cxn ang="0">
                  <a:pos x="104" y="70"/>
                </a:cxn>
                <a:cxn ang="0">
                  <a:pos x="88" y="58"/>
                </a:cxn>
                <a:cxn ang="0">
                  <a:pos x="88" y="66"/>
                </a:cxn>
                <a:cxn ang="0">
                  <a:pos x="78" y="70"/>
                </a:cxn>
                <a:cxn ang="0">
                  <a:pos x="42" y="52"/>
                </a:cxn>
                <a:cxn ang="0">
                  <a:pos x="42" y="60"/>
                </a:cxn>
                <a:cxn ang="0">
                  <a:pos x="42" y="62"/>
                </a:cxn>
                <a:cxn ang="0">
                  <a:pos x="28" y="60"/>
                </a:cxn>
                <a:cxn ang="0">
                  <a:pos x="24" y="52"/>
                </a:cxn>
                <a:cxn ang="0">
                  <a:pos x="18" y="56"/>
                </a:cxn>
                <a:cxn ang="0">
                  <a:pos x="12" y="58"/>
                </a:cxn>
                <a:cxn ang="0">
                  <a:pos x="0" y="38"/>
                </a:cxn>
                <a:cxn ang="0">
                  <a:pos x="4" y="20"/>
                </a:cxn>
                <a:cxn ang="0">
                  <a:pos x="12" y="20"/>
                </a:cxn>
                <a:cxn ang="0">
                  <a:pos x="18" y="20"/>
                </a:cxn>
                <a:cxn ang="0">
                  <a:pos x="18" y="0"/>
                </a:cxn>
                <a:cxn ang="0">
                  <a:pos x="28" y="6"/>
                </a:cxn>
                <a:cxn ang="0">
                  <a:pos x="32" y="24"/>
                </a:cxn>
              </a:cxnLst>
              <a:rect l="0" t="0" r="r" b="b"/>
              <a:pathLst>
                <a:path w="198" h="76">
                  <a:moveTo>
                    <a:pt x="38" y="28"/>
                  </a:moveTo>
                  <a:lnTo>
                    <a:pt x="40" y="32"/>
                  </a:lnTo>
                  <a:lnTo>
                    <a:pt x="46" y="36"/>
                  </a:lnTo>
                  <a:lnTo>
                    <a:pt x="56" y="40"/>
                  </a:lnTo>
                  <a:lnTo>
                    <a:pt x="58" y="36"/>
                  </a:lnTo>
                  <a:lnTo>
                    <a:pt x="52" y="32"/>
                  </a:lnTo>
                  <a:lnTo>
                    <a:pt x="74" y="32"/>
                  </a:lnTo>
                  <a:lnTo>
                    <a:pt x="84" y="36"/>
                  </a:lnTo>
                  <a:lnTo>
                    <a:pt x="92" y="44"/>
                  </a:lnTo>
                  <a:lnTo>
                    <a:pt x="92" y="34"/>
                  </a:lnTo>
                  <a:lnTo>
                    <a:pt x="96" y="38"/>
                  </a:lnTo>
                  <a:lnTo>
                    <a:pt x="104" y="38"/>
                  </a:lnTo>
                  <a:lnTo>
                    <a:pt x="116" y="36"/>
                  </a:lnTo>
                  <a:lnTo>
                    <a:pt x="120" y="36"/>
                  </a:lnTo>
                  <a:lnTo>
                    <a:pt x="126" y="42"/>
                  </a:lnTo>
                  <a:lnTo>
                    <a:pt x="136" y="38"/>
                  </a:lnTo>
                  <a:lnTo>
                    <a:pt x="146" y="42"/>
                  </a:lnTo>
                  <a:lnTo>
                    <a:pt x="148" y="46"/>
                  </a:lnTo>
                  <a:lnTo>
                    <a:pt x="154" y="46"/>
                  </a:lnTo>
                  <a:lnTo>
                    <a:pt x="152" y="36"/>
                  </a:lnTo>
                  <a:lnTo>
                    <a:pt x="176" y="48"/>
                  </a:lnTo>
                  <a:lnTo>
                    <a:pt x="178" y="46"/>
                  </a:lnTo>
                  <a:lnTo>
                    <a:pt x="174" y="38"/>
                  </a:lnTo>
                  <a:lnTo>
                    <a:pt x="178" y="38"/>
                  </a:lnTo>
                  <a:lnTo>
                    <a:pt x="186" y="40"/>
                  </a:lnTo>
                  <a:lnTo>
                    <a:pt x="188" y="40"/>
                  </a:lnTo>
                  <a:lnTo>
                    <a:pt x="192" y="38"/>
                  </a:lnTo>
                  <a:lnTo>
                    <a:pt x="192" y="48"/>
                  </a:lnTo>
                  <a:lnTo>
                    <a:pt x="196" y="60"/>
                  </a:lnTo>
                  <a:lnTo>
                    <a:pt x="198" y="68"/>
                  </a:lnTo>
                  <a:lnTo>
                    <a:pt x="198" y="74"/>
                  </a:lnTo>
                  <a:lnTo>
                    <a:pt x="192" y="76"/>
                  </a:lnTo>
                  <a:lnTo>
                    <a:pt x="182" y="76"/>
                  </a:lnTo>
                  <a:lnTo>
                    <a:pt x="166" y="68"/>
                  </a:lnTo>
                  <a:lnTo>
                    <a:pt x="156" y="66"/>
                  </a:lnTo>
                  <a:lnTo>
                    <a:pt x="148" y="66"/>
                  </a:lnTo>
                  <a:lnTo>
                    <a:pt x="150" y="68"/>
                  </a:lnTo>
                  <a:lnTo>
                    <a:pt x="154" y="72"/>
                  </a:lnTo>
                  <a:lnTo>
                    <a:pt x="146" y="70"/>
                  </a:lnTo>
                  <a:lnTo>
                    <a:pt x="132" y="72"/>
                  </a:lnTo>
                  <a:lnTo>
                    <a:pt x="128" y="70"/>
                  </a:lnTo>
                  <a:lnTo>
                    <a:pt x="122" y="62"/>
                  </a:lnTo>
                  <a:lnTo>
                    <a:pt x="120" y="64"/>
                  </a:lnTo>
                  <a:lnTo>
                    <a:pt x="122" y="70"/>
                  </a:lnTo>
                  <a:lnTo>
                    <a:pt x="122" y="74"/>
                  </a:lnTo>
                  <a:lnTo>
                    <a:pt x="104" y="70"/>
                  </a:lnTo>
                  <a:lnTo>
                    <a:pt x="96" y="64"/>
                  </a:lnTo>
                  <a:lnTo>
                    <a:pt x="88" y="58"/>
                  </a:lnTo>
                  <a:lnTo>
                    <a:pt x="86" y="62"/>
                  </a:lnTo>
                  <a:lnTo>
                    <a:pt x="88" y="66"/>
                  </a:lnTo>
                  <a:lnTo>
                    <a:pt x="90" y="72"/>
                  </a:lnTo>
                  <a:lnTo>
                    <a:pt x="78" y="70"/>
                  </a:lnTo>
                  <a:lnTo>
                    <a:pt x="58" y="64"/>
                  </a:lnTo>
                  <a:lnTo>
                    <a:pt x="42" y="52"/>
                  </a:lnTo>
                  <a:lnTo>
                    <a:pt x="38" y="56"/>
                  </a:lnTo>
                  <a:lnTo>
                    <a:pt x="42" y="60"/>
                  </a:lnTo>
                  <a:lnTo>
                    <a:pt x="48" y="66"/>
                  </a:lnTo>
                  <a:lnTo>
                    <a:pt x="42" y="62"/>
                  </a:lnTo>
                  <a:lnTo>
                    <a:pt x="32" y="62"/>
                  </a:lnTo>
                  <a:lnTo>
                    <a:pt x="28" y="60"/>
                  </a:lnTo>
                  <a:lnTo>
                    <a:pt x="28" y="54"/>
                  </a:lnTo>
                  <a:lnTo>
                    <a:pt x="24" y="52"/>
                  </a:lnTo>
                  <a:lnTo>
                    <a:pt x="18" y="50"/>
                  </a:lnTo>
                  <a:lnTo>
                    <a:pt x="18" y="56"/>
                  </a:lnTo>
                  <a:lnTo>
                    <a:pt x="20" y="60"/>
                  </a:lnTo>
                  <a:lnTo>
                    <a:pt x="12" y="58"/>
                  </a:lnTo>
                  <a:lnTo>
                    <a:pt x="6" y="48"/>
                  </a:lnTo>
                  <a:lnTo>
                    <a:pt x="0" y="38"/>
                  </a:lnTo>
                  <a:lnTo>
                    <a:pt x="0" y="30"/>
                  </a:lnTo>
                  <a:lnTo>
                    <a:pt x="4" y="20"/>
                  </a:lnTo>
                  <a:lnTo>
                    <a:pt x="12" y="12"/>
                  </a:lnTo>
                  <a:lnTo>
                    <a:pt x="12" y="20"/>
                  </a:lnTo>
                  <a:lnTo>
                    <a:pt x="16" y="26"/>
                  </a:lnTo>
                  <a:lnTo>
                    <a:pt x="18" y="20"/>
                  </a:lnTo>
                  <a:lnTo>
                    <a:pt x="18" y="10"/>
                  </a:lnTo>
                  <a:lnTo>
                    <a:pt x="18" y="0"/>
                  </a:lnTo>
                  <a:lnTo>
                    <a:pt x="24" y="2"/>
                  </a:lnTo>
                  <a:lnTo>
                    <a:pt x="28" y="6"/>
                  </a:lnTo>
                  <a:lnTo>
                    <a:pt x="30" y="18"/>
                  </a:lnTo>
                  <a:lnTo>
                    <a:pt x="32" y="24"/>
                  </a:lnTo>
                  <a:lnTo>
                    <a:pt x="38" y="28"/>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25" name="Freeform 221"/>
            <p:cNvSpPr>
              <a:spLocks/>
            </p:cNvSpPr>
            <p:nvPr/>
          </p:nvSpPr>
          <p:spPr bwMode="auto">
            <a:xfrm>
              <a:off x="3426" y="2124"/>
              <a:ext cx="198" cy="76"/>
            </a:xfrm>
            <a:custGeom>
              <a:avLst/>
              <a:gdLst/>
              <a:ahLst/>
              <a:cxnLst>
                <a:cxn ang="0">
                  <a:pos x="40" y="32"/>
                </a:cxn>
                <a:cxn ang="0">
                  <a:pos x="56" y="40"/>
                </a:cxn>
                <a:cxn ang="0">
                  <a:pos x="52" y="32"/>
                </a:cxn>
                <a:cxn ang="0">
                  <a:pos x="84" y="36"/>
                </a:cxn>
                <a:cxn ang="0">
                  <a:pos x="92" y="34"/>
                </a:cxn>
                <a:cxn ang="0">
                  <a:pos x="104" y="38"/>
                </a:cxn>
                <a:cxn ang="0">
                  <a:pos x="120" y="36"/>
                </a:cxn>
                <a:cxn ang="0">
                  <a:pos x="136" y="38"/>
                </a:cxn>
                <a:cxn ang="0">
                  <a:pos x="148" y="46"/>
                </a:cxn>
                <a:cxn ang="0">
                  <a:pos x="152" y="36"/>
                </a:cxn>
                <a:cxn ang="0">
                  <a:pos x="178" y="46"/>
                </a:cxn>
                <a:cxn ang="0">
                  <a:pos x="178" y="38"/>
                </a:cxn>
                <a:cxn ang="0">
                  <a:pos x="188" y="40"/>
                </a:cxn>
                <a:cxn ang="0">
                  <a:pos x="192" y="48"/>
                </a:cxn>
                <a:cxn ang="0">
                  <a:pos x="198" y="68"/>
                </a:cxn>
                <a:cxn ang="0">
                  <a:pos x="192" y="76"/>
                </a:cxn>
                <a:cxn ang="0">
                  <a:pos x="166" y="68"/>
                </a:cxn>
                <a:cxn ang="0">
                  <a:pos x="148" y="66"/>
                </a:cxn>
                <a:cxn ang="0">
                  <a:pos x="154" y="72"/>
                </a:cxn>
                <a:cxn ang="0">
                  <a:pos x="132" y="72"/>
                </a:cxn>
                <a:cxn ang="0">
                  <a:pos x="122" y="62"/>
                </a:cxn>
                <a:cxn ang="0">
                  <a:pos x="122" y="70"/>
                </a:cxn>
                <a:cxn ang="0">
                  <a:pos x="104" y="70"/>
                </a:cxn>
                <a:cxn ang="0">
                  <a:pos x="88" y="58"/>
                </a:cxn>
                <a:cxn ang="0">
                  <a:pos x="88" y="66"/>
                </a:cxn>
                <a:cxn ang="0">
                  <a:pos x="78" y="70"/>
                </a:cxn>
                <a:cxn ang="0">
                  <a:pos x="42" y="52"/>
                </a:cxn>
                <a:cxn ang="0">
                  <a:pos x="42" y="60"/>
                </a:cxn>
                <a:cxn ang="0">
                  <a:pos x="42" y="62"/>
                </a:cxn>
                <a:cxn ang="0">
                  <a:pos x="28" y="60"/>
                </a:cxn>
                <a:cxn ang="0">
                  <a:pos x="24" y="52"/>
                </a:cxn>
                <a:cxn ang="0">
                  <a:pos x="18" y="56"/>
                </a:cxn>
                <a:cxn ang="0">
                  <a:pos x="12" y="58"/>
                </a:cxn>
                <a:cxn ang="0">
                  <a:pos x="0" y="38"/>
                </a:cxn>
                <a:cxn ang="0">
                  <a:pos x="4" y="20"/>
                </a:cxn>
                <a:cxn ang="0">
                  <a:pos x="12" y="20"/>
                </a:cxn>
                <a:cxn ang="0">
                  <a:pos x="18" y="20"/>
                </a:cxn>
                <a:cxn ang="0">
                  <a:pos x="18" y="0"/>
                </a:cxn>
                <a:cxn ang="0">
                  <a:pos x="28" y="6"/>
                </a:cxn>
                <a:cxn ang="0">
                  <a:pos x="32" y="24"/>
                </a:cxn>
              </a:cxnLst>
              <a:rect l="0" t="0" r="r" b="b"/>
              <a:pathLst>
                <a:path w="198" h="76">
                  <a:moveTo>
                    <a:pt x="38" y="28"/>
                  </a:moveTo>
                  <a:lnTo>
                    <a:pt x="40" y="32"/>
                  </a:lnTo>
                  <a:lnTo>
                    <a:pt x="46" y="36"/>
                  </a:lnTo>
                  <a:lnTo>
                    <a:pt x="56" y="40"/>
                  </a:lnTo>
                  <a:lnTo>
                    <a:pt x="58" y="36"/>
                  </a:lnTo>
                  <a:lnTo>
                    <a:pt x="52" y="32"/>
                  </a:lnTo>
                  <a:lnTo>
                    <a:pt x="74" y="32"/>
                  </a:lnTo>
                  <a:lnTo>
                    <a:pt x="84" y="36"/>
                  </a:lnTo>
                  <a:lnTo>
                    <a:pt x="92" y="44"/>
                  </a:lnTo>
                  <a:lnTo>
                    <a:pt x="92" y="34"/>
                  </a:lnTo>
                  <a:lnTo>
                    <a:pt x="96" y="38"/>
                  </a:lnTo>
                  <a:lnTo>
                    <a:pt x="104" y="38"/>
                  </a:lnTo>
                  <a:lnTo>
                    <a:pt x="116" y="36"/>
                  </a:lnTo>
                  <a:lnTo>
                    <a:pt x="120" y="36"/>
                  </a:lnTo>
                  <a:lnTo>
                    <a:pt x="126" y="42"/>
                  </a:lnTo>
                  <a:lnTo>
                    <a:pt x="136" y="38"/>
                  </a:lnTo>
                  <a:lnTo>
                    <a:pt x="146" y="42"/>
                  </a:lnTo>
                  <a:lnTo>
                    <a:pt x="148" y="46"/>
                  </a:lnTo>
                  <a:lnTo>
                    <a:pt x="154" y="46"/>
                  </a:lnTo>
                  <a:lnTo>
                    <a:pt x="152" y="36"/>
                  </a:lnTo>
                  <a:lnTo>
                    <a:pt x="176" y="48"/>
                  </a:lnTo>
                  <a:lnTo>
                    <a:pt x="178" y="46"/>
                  </a:lnTo>
                  <a:lnTo>
                    <a:pt x="174" y="38"/>
                  </a:lnTo>
                  <a:lnTo>
                    <a:pt x="178" y="38"/>
                  </a:lnTo>
                  <a:lnTo>
                    <a:pt x="186" y="40"/>
                  </a:lnTo>
                  <a:lnTo>
                    <a:pt x="188" y="40"/>
                  </a:lnTo>
                  <a:lnTo>
                    <a:pt x="192" y="38"/>
                  </a:lnTo>
                  <a:lnTo>
                    <a:pt x="192" y="48"/>
                  </a:lnTo>
                  <a:lnTo>
                    <a:pt x="196" y="60"/>
                  </a:lnTo>
                  <a:lnTo>
                    <a:pt x="198" y="68"/>
                  </a:lnTo>
                  <a:lnTo>
                    <a:pt x="198" y="74"/>
                  </a:lnTo>
                  <a:lnTo>
                    <a:pt x="192" y="76"/>
                  </a:lnTo>
                  <a:lnTo>
                    <a:pt x="182" y="76"/>
                  </a:lnTo>
                  <a:lnTo>
                    <a:pt x="166" y="68"/>
                  </a:lnTo>
                  <a:lnTo>
                    <a:pt x="156" y="66"/>
                  </a:lnTo>
                  <a:lnTo>
                    <a:pt x="148" y="66"/>
                  </a:lnTo>
                  <a:lnTo>
                    <a:pt x="150" y="68"/>
                  </a:lnTo>
                  <a:lnTo>
                    <a:pt x="154" y="72"/>
                  </a:lnTo>
                  <a:lnTo>
                    <a:pt x="146" y="70"/>
                  </a:lnTo>
                  <a:lnTo>
                    <a:pt x="132" y="72"/>
                  </a:lnTo>
                  <a:lnTo>
                    <a:pt x="128" y="70"/>
                  </a:lnTo>
                  <a:lnTo>
                    <a:pt x="122" y="62"/>
                  </a:lnTo>
                  <a:lnTo>
                    <a:pt x="120" y="64"/>
                  </a:lnTo>
                  <a:lnTo>
                    <a:pt x="122" y="70"/>
                  </a:lnTo>
                  <a:lnTo>
                    <a:pt x="122" y="74"/>
                  </a:lnTo>
                  <a:lnTo>
                    <a:pt x="104" y="70"/>
                  </a:lnTo>
                  <a:lnTo>
                    <a:pt x="96" y="64"/>
                  </a:lnTo>
                  <a:lnTo>
                    <a:pt x="88" y="58"/>
                  </a:lnTo>
                  <a:lnTo>
                    <a:pt x="86" y="62"/>
                  </a:lnTo>
                  <a:lnTo>
                    <a:pt x="88" y="66"/>
                  </a:lnTo>
                  <a:lnTo>
                    <a:pt x="90" y="72"/>
                  </a:lnTo>
                  <a:lnTo>
                    <a:pt x="78" y="70"/>
                  </a:lnTo>
                  <a:lnTo>
                    <a:pt x="58" y="64"/>
                  </a:lnTo>
                  <a:lnTo>
                    <a:pt x="42" y="52"/>
                  </a:lnTo>
                  <a:lnTo>
                    <a:pt x="38" y="56"/>
                  </a:lnTo>
                  <a:lnTo>
                    <a:pt x="42" y="60"/>
                  </a:lnTo>
                  <a:lnTo>
                    <a:pt x="48" y="66"/>
                  </a:lnTo>
                  <a:lnTo>
                    <a:pt x="42" y="62"/>
                  </a:lnTo>
                  <a:lnTo>
                    <a:pt x="32" y="62"/>
                  </a:lnTo>
                  <a:lnTo>
                    <a:pt x="28" y="60"/>
                  </a:lnTo>
                  <a:lnTo>
                    <a:pt x="28" y="54"/>
                  </a:lnTo>
                  <a:lnTo>
                    <a:pt x="24" y="52"/>
                  </a:lnTo>
                  <a:lnTo>
                    <a:pt x="18" y="50"/>
                  </a:lnTo>
                  <a:lnTo>
                    <a:pt x="18" y="56"/>
                  </a:lnTo>
                  <a:lnTo>
                    <a:pt x="20" y="60"/>
                  </a:lnTo>
                  <a:lnTo>
                    <a:pt x="12" y="58"/>
                  </a:lnTo>
                  <a:lnTo>
                    <a:pt x="6" y="48"/>
                  </a:lnTo>
                  <a:lnTo>
                    <a:pt x="0" y="38"/>
                  </a:lnTo>
                  <a:lnTo>
                    <a:pt x="0" y="30"/>
                  </a:lnTo>
                  <a:lnTo>
                    <a:pt x="4" y="20"/>
                  </a:lnTo>
                  <a:lnTo>
                    <a:pt x="12" y="12"/>
                  </a:lnTo>
                  <a:lnTo>
                    <a:pt x="12" y="20"/>
                  </a:lnTo>
                  <a:lnTo>
                    <a:pt x="16" y="26"/>
                  </a:lnTo>
                  <a:lnTo>
                    <a:pt x="18" y="20"/>
                  </a:lnTo>
                  <a:lnTo>
                    <a:pt x="18" y="10"/>
                  </a:lnTo>
                  <a:lnTo>
                    <a:pt x="18" y="0"/>
                  </a:lnTo>
                  <a:lnTo>
                    <a:pt x="24" y="2"/>
                  </a:lnTo>
                  <a:lnTo>
                    <a:pt x="28" y="6"/>
                  </a:lnTo>
                  <a:lnTo>
                    <a:pt x="30" y="18"/>
                  </a:lnTo>
                  <a:lnTo>
                    <a:pt x="32" y="24"/>
                  </a:lnTo>
                  <a:lnTo>
                    <a:pt x="38" y="28"/>
                  </a:lnTo>
                  <a:close/>
                </a:path>
              </a:pathLst>
            </a:custGeom>
            <a:solidFill>
              <a:schemeClr val="accent2"/>
            </a:solidFill>
            <a:ln w="6350">
              <a:solidFill>
                <a:srgbClr val="E5983F"/>
              </a:solidFill>
              <a:prstDash val="solid"/>
              <a:round/>
              <a:headEnd/>
              <a:tailEnd/>
            </a:ln>
          </p:spPr>
          <p:txBody>
            <a:bodyPr/>
            <a:lstStyle/>
            <a:p>
              <a:pPr>
                <a:defRPr/>
              </a:pPr>
              <a:endParaRPr lang="en-US">
                <a:solidFill>
                  <a:prstClr val="black"/>
                </a:solidFill>
                <a:latin typeface="Calibri"/>
              </a:endParaRPr>
            </a:p>
          </p:txBody>
        </p:sp>
        <p:sp>
          <p:nvSpPr>
            <p:cNvPr id="226" name="Freeform 222"/>
            <p:cNvSpPr>
              <a:spLocks/>
            </p:cNvSpPr>
            <p:nvPr/>
          </p:nvSpPr>
          <p:spPr bwMode="auto">
            <a:xfrm>
              <a:off x="3697" y="2124"/>
              <a:ext cx="190" cy="72"/>
            </a:xfrm>
            <a:custGeom>
              <a:avLst/>
              <a:gdLst/>
              <a:ahLst/>
              <a:cxnLst>
                <a:cxn ang="0">
                  <a:pos x="176" y="46"/>
                </a:cxn>
                <a:cxn ang="0">
                  <a:pos x="182" y="36"/>
                </a:cxn>
                <a:cxn ang="0">
                  <a:pos x="178" y="32"/>
                </a:cxn>
                <a:cxn ang="0">
                  <a:pos x="160" y="56"/>
                </a:cxn>
                <a:cxn ang="0">
                  <a:pos x="144" y="58"/>
                </a:cxn>
                <a:cxn ang="0">
                  <a:pos x="146" y="52"/>
                </a:cxn>
                <a:cxn ang="0">
                  <a:pos x="140" y="58"/>
                </a:cxn>
                <a:cxn ang="0">
                  <a:pos x="116" y="62"/>
                </a:cxn>
                <a:cxn ang="0">
                  <a:pos x="102" y="64"/>
                </a:cxn>
                <a:cxn ang="0">
                  <a:pos x="104" y="60"/>
                </a:cxn>
                <a:cxn ang="0">
                  <a:pos x="96" y="62"/>
                </a:cxn>
                <a:cxn ang="0">
                  <a:pos x="84" y="64"/>
                </a:cxn>
                <a:cxn ang="0">
                  <a:pos x="70" y="66"/>
                </a:cxn>
                <a:cxn ang="0">
                  <a:pos x="66" y="56"/>
                </a:cxn>
                <a:cxn ang="0">
                  <a:pos x="44" y="68"/>
                </a:cxn>
                <a:cxn ang="0">
                  <a:pos x="36" y="64"/>
                </a:cxn>
                <a:cxn ang="0">
                  <a:pos x="28" y="56"/>
                </a:cxn>
                <a:cxn ang="0">
                  <a:pos x="22" y="66"/>
                </a:cxn>
                <a:cxn ang="0">
                  <a:pos x="12" y="72"/>
                </a:cxn>
                <a:cxn ang="0">
                  <a:pos x="6" y="66"/>
                </a:cxn>
                <a:cxn ang="0">
                  <a:pos x="0" y="64"/>
                </a:cxn>
                <a:cxn ang="0">
                  <a:pos x="6" y="44"/>
                </a:cxn>
                <a:cxn ang="0">
                  <a:pos x="10" y="40"/>
                </a:cxn>
                <a:cxn ang="0">
                  <a:pos x="22" y="38"/>
                </a:cxn>
                <a:cxn ang="0">
                  <a:pos x="30" y="40"/>
                </a:cxn>
                <a:cxn ang="0">
                  <a:pos x="28" y="50"/>
                </a:cxn>
                <a:cxn ang="0">
                  <a:pos x="42" y="34"/>
                </a:cxn>
                <a:cxn ang="0">
                  <a:pos x="54" y="38"/>
                </a:cxn>
                <a:cxn ang="0">
                  <a:pos x="74" y="38"/>
                </a:cxn>
                <a:cxn ang="0">
                  <a:pos x="72" y="48"/>
                </a:cxn>
                <a:cxn ang="0">
                  <a:pos x="80" y="50"/>
                </a:cxn>
                <a:cxn ang="0">
                  <a:pos x="90" y="40"/>
                </a:cxn>
                <a:cxn ang="0">
                  <a:pos x="106" y="38"/>
                </a:cxn>
                <a:cxn ang="0">
                  <a:pos x="112" y="46"/>
                </a:cxn>
                <a:cxn ang="0">
                  <a:pos x="134" y="36"/>
                </a:cxn>
                <a:cxn ang="0">
                  <a:pos x="152" y="28"/>
                </a:cxn>
                <a:cxn ang="0">
                  <a:pos x="152" y="34"/>
                </a:cxn>
                <a:cxn ang="0">
                  <a:pos x="158" y="36"/>
                </a:cxn>
                <a:cxn ang="0">
                  <a:pos x="168" y="22"/>
                </a:cxn>
                <a:cxn ang="0">
                  <a:pos x="184" y="8"/>
                </a:cxn>
                <a:cxn ang="0">
                  <a:pos x="190" y="10"/>
                </a:cxn>
                <a:cxn ang="0">
                  <a:pos x="184" y="42"/>
                </a:cxn>
              </a:cxnLst>
              <a:rect l="0" t="0" r="r" b="b"/>
              <a:pathLst>
                <a:path w="190" h="72">
                  <a:moveTo>
                    <a:pt x="184" y="42"/>
                  </a:moveTo>
                  <a:lnTo>
                    <a:pt x="176" y="46"/>
                  </a:lnTo>
                  <a:lnTo>
                    <a:pt x="178" y="42"/>
                  </a:lnTo>
                  <a:lnTo>
                    <a:pt x="182" y="36"/>
                  </a:lnTo>
                  <a:lnTo>
                    <a:pt x="182" y="34"/>
                  </a:lnTo>
                  <a:lnTo>
                    <a:pt x="178" y="32"/>
                  </a:lnTo>
                  <a:lnTo>
                    <a:pt x="176" y="38"/>
                  </a:lnTo>
                  <a:lnTo>
                    <a:pt x="160" y="56"/>
                  </a:lnTo>
                  <a:lnTo>
                    <a:pt x="146" y="60"/>
                  </a:lnTo>
                  <a:lnTo>
                    <a:pt x="144" y="58"/>
                  </a:lnTo>
                  <a:lnTo>
                    <a:pt x="146" y="54"/>
                  </a:lnTo>
                  <a:lnTo>
                    <a:pt x="146" y="52"/>
                  </a:lnTo>
                  <a:lnTo>
                    <a:pt x="144" y="50"/>
                  </a:lnTo>
                  <a:lnTo>
                    <a:pt x="140" y="58"/>
                  </a:lnTo>
                  <a:lnTo>
                    <a:pt x="132" y="62"/>
                  </a:lnTo>
                  <a:lnTo>
                    <a:pt x="116" y="62"/>
                  </a:lnTo>
                  <a:lnTo>
                    <a:pt x="108" y="62"/>
                  </a:lnTo>
                  <a:lnTo>
                    <a:pt x="102" y="64"/>
                  </a:lnTo>
                  <a:lnTo>
                    <a:pt x="104" y="62"/>
                  </a:lnTo>
                  <a:lnTo>
                    <a:pt x="104" y="60"/>
                  </a:lnTo>
                  <a:lnTo>
                    <a:pt x="102" y="56"/>
                  </a:lnTo>
                  <a:lnTo>
                    <a:pt x="96" y="62"/>
                  </a:lnTo>
                  <a:lnTo>
                    <a:pt x="88" y="64"/>
                  </a:lnTo>
                  <a:lnTo>
                    <a:pt x="84" y="64"/>
                  </a:lnTo>
                  <a:lnTo>
                    <a:pt x="80" y="68"/>
                  </a:lnTo>
                  <a:lnTo>
                    <a:pt x="70" y="66"/>
                  </a:lnTo>
                  <a:lnTo>
                    <a:pt x="66" y="62"/>
                  </a:lnTo>
                  <a:lnTo>
                    <a:pt x="66" y="56"/>
                  </a:lnTo>
                  <a:lnTo>
                    <a:pt x="52" y="66"/>
                  </a:lnTo>
                  <a:lnTo>
                    <a:pt x="44" y="68"/>
                  </a:lnTo>
                  <a:lnTo>
                    <a:pt x="34" y="68"/>
                  </a:lnTo>
                  <a:lnTo>
                    <a:pt x="36" y="64"/>
                  </a:lnTo>
                  <a:lnTo>
                    <a:pt x="32" y="60"/>
                  </a:lnTo>
                  <a:lnTo>
                    <a:pt x="28" y="56"/>
                  </a:lnTo>
                  <a:lnTo>
                    <a:pt x="28" y="62"/>
                  </a:lnTo>
                  <a:lnTo>
                    <a:pt x="22" y="66"/>
                  </a:lnTo>
                  <a:lnTo>
                    <a:pt x="16" y="72"/>
                  </a:lnTo>
                  <a:lnTo>
                    <a:pt x="12" y="72"/>
                  </a:lnTo>
                  <a:lnTo>
                    <a:pt x="8" y="68"/>
                  </a:lnTo>
                  <a:lnTo>
                    <a:pt x="6" y="66"/>
                  </a:lnTo>
                  <a:lnTo>
                    <a:pt x="2" y="68"/>
                  </a:lnTo>
                  <a:lnTo>
                    <a:pt x="0" y="64"/>
                  </a:lnTo>
                  <a:lnTo>
                    <a:pt x="2" y="54"/>
                  </a:lnTo>
                  <a:lnTo>
                    <a:pt x="6" y="44"/>
                  </a:lnTo>
                  <a:lnTo>
                    <a:pt x="10" y="44"/>
                  </a:lnTo>
                  <a:lnTo>
                    <a:pt x="10" y="40"/>
                  </a:lnTo>
                  <a:lnTo>
                    <a:pt x="14" y="40"/>
                  </a:lnTo>
                  <a:lnTo>
                    <a:pt x="22" y="38"/>
                  </a:lnTo>
                  <a:lnTo>
                    <a:pt x="26" y="38"/>
                  </a:lnTo>
                  <a:lnTo>
                    <a:pt x="30" y="40"/>
                  </a:lnTo>
                  <a:lnTo>
                    <a:pt x="22" y="46"/>
                  </a:lnTo>
                  <a:lnTo>
                    <a:pt x="28" y="50"/>
                  </a:lnTo>
                  <a:lnTo>
                    <a:pt x="36" y="42"/>
                  </a:lnTo>
                  <a:lnTo>
                    <a:pt x="42" y="34"/>
                  </a:lnTo>
                  <a:lnTo>
                    <a:pt x="48" y="38"/>
                  </a:lnTo>
                  <a:lnTo>
                    <a:pt x="54" y="38"/>
                  </a:lnTo>
                  <a:lnTo>
                    <a:pt x="68" y="36"/>
                  </a:lnTo>
                  <a:lnTo>
                    <a:pt x="74" y="38"/>
                  </a:lnTo>
                  <a:lnTo>
                    <a:pt x="80" y="40"/>
                  </a:lnTo>
                  <a:lnTo>
                    <a:pt x="72" y="48"/>
                  </a:lnTo>
                  <a:lnTo>
                    <a:pt x="76" y="52"/>
                  </a:lnTo>
                  <a:lnTo>
                    <a:pt x="80" y="50"/>
                  </a:lnTo>
                  <a:lnTo>
                    <a:pt x="86" y="44"/>
                  </a:lnTo>
                  <a:lnTo>
                    <a:pt x="90" y="40"/>
                  </a:lnTo>
                  <a:lnTo>
                    <a:pt x="96" y="40"/>
                  </a:lnTo>
                  <a:lnTo>
                    <a:pt x="106" y="38"/>
                  </a:lnTo>
                  <a:lnTo>
                    <a:pt x="120" y="38"/>
                  </a:lnTo>
                  <a:lnTo>
                    <a:pt x="112" y="46"/>
                  </a:lnTo>
                  <a:lnTo>
                    <a:pt x="116" y="50"/>
                  </a:lnTo>
                  <a:lnTo>
                    <a:pt x="134" y="36"/>
                  </a:lnTo>
                  <a:lnTo>
                    <a:pt x="142" y="30"/>
                  </a:lnTo>
                  <a:lnTo>
                    <a:pt x="152" y="28"/>
                  </a:lnTo>
                  <a:lnTo>
                    <a:pt x="154" y="28"/>
                  </a:lnTo>
                  <a:lnTo>
                    <a:pt x="152" y="34"/>
                  </a:lnTo>
                  <a:lnTo>
                    <a:pt x="154" y="38"/>
                  </a:lnTo>
                  <a:lnTo>
                    <a:pt x="158" y="36"/>
                  </a:lnTo>
                  <a:lnTo>
                    <a:pt x="160" y="30"/>
                  </a:lnTo>
                  <a:lnTo>
                    <a:pt x="168" y="22"/>
                  </a:lnTo>
                  <a:lnTo>
                    <a:pt x="180" y="14"/>
                  </a:lnTo>
                  <a:lnTo>
                    <a:pt x="184" y="8"/>
                  </a:lnTo>
                  <a:lnTo>
                    <a:pt x="186" y="0"/>
                  </a:lnTo>
                  <a:lnTo>
                    <a:pt x="190" y="10"/>
                  </a:lnTo>
                  <a:lnTo>
                    <a:pt x="190" y="18"/>
                  </a:lnTo>
                  <a:lnTo>
                    <a:pt x="184" y="42"/>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27" name="Freeform 223"/>
            <p:cNvSpPr>
              <a:spLocks/>
            </p:cNvSpPr>
            <p:nvPr/>
          </p:nvSpPr>
          <p:spPr bwMode="auto">
            <a:xfrm>
              <a:off x="3697" y="2124"/>
              <a:ext cx="190" cy="72"/>
            </a:xfrm>
            <a:custGeom>
              <a:avLst/>
              <a:gdLst/>
              <a:ahLst/>
              <a:cxnLst>
                <a:cxn ang="0">
                  <a:pos x="176" y="46"/>
                </a:cxn>
                <a:cxn ang="0">
                  <a:pos x="182" y="36"/>
                </a:cxn>
                <a:cxn ang="0">
                  <a:pos x="178" y="32"/>
                </a:cxn>
                <a:cxn ang="0">
                  <a:pos x="160" y="56"/>
                </a:cxn>
                <a:cxn ang="0">
                  <a:pos x="144" y="58"/>
                </a:cxn>
                <a:cxn ang="0">
                  <a:pos x="146" y="52"/>
                </a:cxn>
                <a:cxn ang="0">
                  <a:pos x="140" y="58"/>
                </a:cxn>
                <a:cxn ang="0">
                  <a:pos x="116" y="62"/>
                </a:cxn>
                <a:cxn ang="0">
                  <a:pos x="102" y="64"/>
                </a:cxn>
                <a:cxn ang="0">
                  <a:pos x="104" y="60"/>
                </a:cxn>
                <a:cxn ang="0">
                  <a:pos x="96" y="62"/>
                </a:cxn>
                <a:cxn ang="0">
                  <a:pos x="84" y="64"/>
                </a:cxn>
                <a:cxn ang="0">
                  <a:pos x="70" y="66"/>
                </a:cxn>
                <a:cxn ang="0">
                  <a:pos x="66" y="56"/>
                </a:cxn>
                <a:cxn ang="0">
                  <a:pos x="44" y="68"/>
                </a:cxn>
                <a:cxn ang="0">
                  <a:pos x="36" y="64"/>
                </a:cxn>
                <a:cxn ang="0">
                  <a:pos x="28" y="56"/>
                </a:cxn>
                <a:cxn ang="0">
                  <a:pos x="22" y="66"/>
                </a:cxn>
                <a:cxn ang="0">
                  <a:pos x="12" y="72"/>
                </a:cxn>
                <a:cxn ang="0">
                  <a:pos x="6" y="66"/>
                </a:cxn>
                <a:cxn ang="0">
                  <a:pos x="0" y="64"/>
                </a:cxn>
                <a:cxn ang="0">
                  <a:pos x="6" y="44"/>
                </a:cxn>
                <a:cxn ang="0">
                  <a:pos x="10" y="40"/>
                </a:cxn>
                <a:cxn ang="0">
                  <a:pos x="22" y="38"/>
                </a:cxn>
                <a:cxn ang="0">
                  <a:pos x="30" y="40"/>
                </a:cxn>
                <a:cxn ang="0">
                  <a:pos x="28" y="50"/>
                </a:cxn>
                <a:cxn ang="0">
                  <a:pos x="42" y="34"/>
                </a:cxn>
                <a:cxn ang="0">
                  <a:pos x="54" y="38"/>
                </a:cxn>
                <a:cxn ang="0">
                  <a:pos x="74" y="38"/>
                </a:cxn>
                <a:cxn ang="0">
                  <a:pos x="72" y="48"/>
                </a:cxn>
                <a:cxn ang="0">
                  <a:pos x="80" y="50"/>
                </a:cxn>
                <a:cxn ang="0">
                  <a:pos x="90" y="40"/>
                </a:cxn>
                <a:cxn ang="0">
                  <a:pos x="106" y="38"/>
                </a:cxn>
                <a:cxn ang="0">
                  <a:pos x="112" y="46"/>
                </a:cxn>
                <a:cxn ang="0">
                  <a:pos x="134" y="36"/>
                </a:cxn>
                <a:cxn ang="0">
                  <a:pos x="152" y="28"/>
                </a:cxn>
                <a:cxn ang="0">
                  <a:pos x="152" y="34"/>
                </a:cxn>
                <a:cxn ang="0">
                  <a:pos x="158" y="36"/>
                </a:cxn>
                <a:cxn ang="0">
                  <a:pos x="168" y="22"/>
                </a:cxn>
                <a:cxn ang="0">
                  <a:pos x="184" y="8"/>
                </a:cxn>
                <a:cxn ang="0">
                  <a:pos x="190" y="10"/>
                </a:cxn>
                <a:cxn ang="0">
                  <a:pos x="184" y="42"/>
                </a:cxn>
              </a:cxnLst>
              <a:rect l="0" t="0" r="r" b="b"/>
              <a:pathLst>
                <a:path w="190" h="72">
                  <a:moveTo>
                    <a:pt x="184" y="42"/>
                  </a:moveTo>
                  <a:lnTo>
                    <a:pt x="176" y="46"/>
                  </a:lnTo>
                  <a:lnTo>
                    <a:pt x="178" y="42"/>
                  </a:lnTo>
                  <a:lnTo>
                    <a:pt x="182" y="36"/>
                  </a:lnTo>
                  <a:lnTo>
                    <a:pt x="182" y="34"/>
                  </a:lnTo>
                  <a:lnTo>
                    <a:pt x="178" y="32"/>
                  </a:lnTo>
                  <a:lnTo>
                    <a:pt x="176" y="38"/>
                  </a:lnTo>
                  <a:lnTo>
                    <a:pt x="160" y="56"/>
                  </a:lnTo>
                  <a:lnTo>
                    <a:pt x="146" y="60"/>
                  </a:lnTo>
                  <a:lnTo>
                    <a:pt x="144" y="58"/>
                  </a:lnTo>
                  <a:lnTo>
                    <a:pt x="146" y="54"/>
                  </a:lnTo>
                  <a:lnTo>
                    <a:pt x="146" y="52"/>
                  </a:lnTo>
                  <a:lnTo>
                    <a:pt x="144" y="50"/>
                  </a:lnTo>
                  <a:lnTo>
                    <a:pt x="140" y="58"/>
                  </a:lnTo>
                  <a:lnTo>
                    <a:pt x="132" y="62"/>
                  </a:lnTo>
                  <a:lnTo>
                    <a:pt x="116" y="62"/>
                  </a:lnTo>
                  <a:lnTo>
                    <a:pt x="108" y="62"/>
                  </a:lnTo>
                  <a:lnTo>
                    <a:pt x="102" y="64"/>
                  </a:lnTo>
                  <a:lnTo>
                    <a:pt x="104" y="62"/>
                  </a:lnTo>
                  <a:lnTo>
                    <a:pt x="104" y="60"/>
                  </a:lnTo>
                  <a:lnTo>
                    <a:pt x="102" y="56"/>
                  </a:lnTo>
                  <a:lnTo>
                    <a:pt x="96" y="62"/>
                  </a:lnTo>
                  <a:lnTo>
                    <a:pt x="88" y="64"/>
                  </a:lnTo>
                  <a:lnTo>
                    <a:pt x="84" y="64"/>
                  </a:lnTo>
                  <a:lnTo>
                    <a:pt x="80" y="68"/>
                  </a:lnTo>
                  <a:lnTo>
                    <a:pt x="70" y="66"/>
                  </a:lnTo>
                  <a:lnTo>
                    <a:pt x="66" y="62"/>
                  </a:lnTo>
                  <a:lnTo>
                    <a:pt x="66" y="56"/>
                  </a:lnTo>
                  <a:lnTo>
                    <a:pt x="52" y="66"/>
                  </a:lnTo>
                  <a:lnTo>
                    <a:pt x="44" y="68"/>
                  </a:lnTo>
                  <a:lnTo>
                    <a:pt x="34" y="68"/>
                  </a:lnTo>
                  <a:lnTo>
                    <a:pt x="36" y="64"/>
                  </a:lnTo>
                  <a:lnTo>
                    <a:pt x="32" y="60"/>
                  </a:lnTo>
                  <a:lnTo>
                    <a:pt x="28" y="56"/>
                  </a:lnTo>
                  <a:lnTo>
                    <a:pt x="28" y="62"/>
                  </a:lnTo>
                  <a:lnTo>
                    <a:pt x="22" y="66"/>
                  </a:lnTo>
                  <a:lnTo>
                    <a:pt x="16" y="72"/>
                  </a:lnTo>
                  <a:lnTo>
                    <a:pt x="12" y="72"/>
                  </a:lnTo>
                  <a:lnTo>
                    <a:pt x="8" y="68"/>
                  </a:lnTo>
                  <a:lnTo>
                    <a:pt x="6" y="66"/>
                  </a:lnTo>
                  <a:lnTo>
                    <a:pt x="2" y="68"/>
                  </a:lnTo>
                  <a:lnTo>
                    <a:pt x="0" y="64"/>
                  </a:lnTo>
                  <a:lnTo>
                    <a:pt x="2" y="54"/>
                  </a:lnTo>
                  <a:lnTo>
                    <a:pt x="6" y="44"/>
                  </a:lnTo>
                  <a:lnTo>
                    <a:pt x="10" y="44"/>
                  </a:lnTo>
                  <a:lnTo>
                    <a:pt x="10" y="40"/>
                  </a:lnTo>
                  <a:lnTo>
                    <a:pt x="14" y="40"/>
                  </a:lnTo>
                  <a:lnTo>
                    <a:pt x="22" y="38"/>
                  </a:lnTo>
                  <a:lnTo>
                    <a:pt x="26" y="38"/>
                  </a:lnTo>
                  <a:lnTo>
                    <a:pt x="30" y="40"/>
                  </a:lnTo>
                  <a:lnTo>
                    <a:pt x="22" y="46"/>
                  </a:lnTo>
                  <a:lnTo>
                    <a:pt x="28" y="50"/>
                  </a:lnTo>
                  <a:lnTo>
                    <a:pt x="36" y="42"/>
                  </a:lnTo>
                  <a:lnTo>
                    <a:pt x="42" y="34"/>
                  </a:lnTo>
                  <a:lnTo>
                    <a:pt x="48" y="38"/>
                  </a:lnTo>
                  <a:lnTo>
                    <a:pt x="54" y="38"/>
                  </a:lnTo>
                  <a:lnTo>
                    <a:pt x="68" y="36"/>
                  </a:lnTo>
                  <a:lnTo>
                    <a:pt x="74" y="38"/>
                  </a:lnTo>
                  <a:lnTo>
                    <a:pt x="80" y="40"/>
                  </a:lnTo>
                  <a:lnTo>
                    <a:pt x="72" y="48"/>
                  </a:lnTo>
                  <a:lnTo>
                    <a:pt x="76" y="52"/>
                  </a:lnTo>
                  <a:lnTo>
                    <a:pt x="80" y="50"/>
                  </a:lnTo>
                  <a:lnTo>
                    <a:pt x="86" y="44"/>
                  </a:lnTo>
                  <a:lnTo>
                    <a:pt x="90" y="40"/>
                  </a:lnTo>
                  <a:lnTo>
                    <a:pt x="96" y="40"/>
                  </a:lnTo>
                  <a:lnTo>
                    <a:pt x="106" y="38"/>
                  </a:lnTo>
                  <a:lnTo>
                    <a:pt x="120" y="38"/>
                  </a:lnTo>
                  <a:lnTo>
                    <a:pt x="112" y="46"/>
                  </a:lnTo>
                  <a:lnTo>
                    <a:pt x="116" y="50"/>
                  </a:lnTo>
                  <a:lnTo>
                    <a:pt x="134" y="36"/>
                  </a:lnTo>
                  <a:lnTo>
                    <a:pt x="142" y="30"/>
                  </a:lnTo>
                  <a:lnTo>
                    <a:pt x="152" y="28"/>
                  </a:lnTo>
                  <a:lnTo>
                    <a:pt x="154" y="28"/>
                  </a:lnTo>
                  <a:lnTo>
                    <a:pt x="152" y="34"/>
                  </a:lnTo>
                  <a:lnTo>
                    <a:pt x="154" y="38"/>
                  </a:lnTo>
                  <a:lnTo>
                    <a:pt x="158" y="36"/>
                  </a:lnTo>
                  <a:lnTo>
                    <a:pt x="160" y="30"/>
                  </a:lnTo>
                  <a:lnTo>
                    <a:pt x="168" y="22"/>
                  </a:lnTo>
                  <a:lnTo>
                    <a:pt x="180" y="14"/>
                  </a:lnTo>
                  <a:lnTo>
                    <a:pt x="184" y="8"/>
                  </a:lnTo>
                  <a:lnTo>
                    <a:pt x="186" y="0"/>
                  </a:lnTo>
                  <a:lnTo>
                    <a:pt x="190" y="10"/>
                  </a:lnTo>
                  <a:lnTo>
                    <a:pt x="190" y="18"/>
                  </a:lnTo>
                  <a:lnTo>
                    <a:pt x="184" y="42"/>
                  </a:lnTo>
                  <a:close/>
                </a:path>
              </a:pathLst>
            </a:custGeom>
            <a:solidFill>
              <a:schemeClr val="accent2"/>
            </a:solidFill>
            <a:ln w="6350">
              <a:solidFill>
                <a:srgbClr val="E5983F"/>
              </a:solidFill>
              <a:prstDash val="solid"/>
              <a:round/>
              <a:headEnd/>
              <a:tailEnd/>
            </a:ln>
          </p:spPr>
          <p:txBody>
            <a:bodyPr/>
            <a:lstStyle/>
            <a:p>
              <a:pPr>
                <a:defRPr/>
              </a:pPr>
              <a:endParaRPr lang="en-US">
                <a:solidFill>
                  <a:prstClr val="black"/>
                </a:solidFill>
                <a:latin typeface="Calibri"/>
              </a:endParaRPr>
            </a:p>
          </p:txBody>
        </p:sp>
        <p:sp>
          <p:nvSpPr>
            <p:cNvPr id="228" name="Freeform 224"/>
            <p:cNvSpPr>
              <a:spLocks/>
            </p:cNvSpPr>
            <p:nvPr/>
          </p:nvSpPr>
          <p:spPr bwMode="auto">
            <a:xfrm>
              <a:off x="3666" y="2154"/>
              <a:ext cx="26" cy="16"/>
            </a:xfrm>
            <a:custGeom>
              <a:avLst/>
              <a:gdLst/>
              <a:ahLst/>
              <a:cxnLst>
                <a:cxn ang="0">
                  <a:pos x="22" y="4"/>
                </a:cxn>
                <a:cxn ang="0">
                  <a:pos x="26" y="10"/>
                </a:cxn>
                <a:cxn ang="0">
                  <a:pos x="26" y="14"/>
                </a:cxn>
                <a:cxn ang="0">
                  <a:pos x="22" y="16"/>
                </a:cxn>
                <a:cxn ang="0">
                  <a:pos x="12" y="8"/>
                </a:cxn>
                <a:cxn ang="0">
                  <a:pos x="6" y="2"/>
                </a:cxn>
                <a:cxn ang="0">
                  <a:pos x="0" y="0"/>
                </a:cxn>
                <a:cxn ang="0">
                  <a:pos x="12" y="0"/>
                </a:cxn>
                <a:cxn ang="0">
                  <a:pos x="22" y="4"/>
                </a:cxn>
              </a:cxnLst>
              <a:rect l="0" t="0" r="r" b="b"/>
              <a:pathLst>
                <a:path w="26" h="16">
                  <a:moveTo>
                    <a:pt x="22" y="4"/>
                  </a:moveTo>
                  <a:lnTo>
                    <a:pt x="26" y="10"/>
                  </a:lnTo>
                  <a:lnTo>
                    <a:pt x="26" y="14"/>
                  </a:lnTo>
                  <a:lnTo>
                    <a:pt x="22" y="16"/>
                  </a:lnTo>
                  <a:lnTo>
                    <a:pt x="12" y="8"/>
                  </a:lnTo>
                  <a:lnTo>
                    <a:pt x="6" y="2"/>
                  </a:lnTo>
                  <a:lnTo>
                    <a:pt x="0" y="0"/>
                  </a:lnTo>
                  <a:lnTo>
                    <a:pt x="12" y="0"/>
                  </a:lnTo>
                  <a:lnTo>
                    <a:pt x="22" y="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29" name="Freeform 225"/>
            <p:cNvSpPr>
              <a:spLocks/>
            </p:cNvSpPr>
            <p:nvPr/>
          </p:nvSpPr>
          <p:spPr bwMode="auto">
            <a:xfrm>
              <a:off x="3666" y="2154"/>
              <a:ext cx="26" cy="16"/>
            </a:xfrm>
            <a:custGeom>
              <a:avLst/>
              <a:gdLst/>
              <a:ahLst/>
              <a:cxnLst>
                <a:cxn ang="0">
                  <a:pos x="22" y="4"/>
                </a:cxn>
                <a:cxn ang="0">
                  <a:pos x="26" y="10"/>
                </a:cxn>
                <a:cxn ang="0">
                  <a:pos x="26" y="14"/>
                </a:cxn>
                <a:cxn ang="0">
                  <a:pos x="22" y="16"/>
                </a:cxn>
                <a:cxn ang="0">
                  <a:pos x="12" y="8"/>
                </a:cxn>
                <a:cxn ang="0">
                  <a:pos x="6" y="2"/>
                </a:cxn>
                <a:cxn ang="0">
                  <a:pos x="0" y="0"/>
                </a:cxn>
                <a:cxn ang="0">
                  <a:pos x="12" y="0"/>
                </a:cxn>
                <a:cxn ang="0">
                  <a:pos x="22" y="4"/>
                </a:cxn>
              </a:cxnLst>
              <a:rect l="0" t="0" r="r" b="b"/>
              <a:pathLst>
                <a:path w="26" h="16">
                  <a:moveTo>
                    <a:pt x="22" y="4"/>
                  </a:moveTo>
                  <a:lnTo>
                    <a:pt x="26" y="10"/>
                  </a:lnTo>
                  <a:lnTo>
                    <a:pt x="26" y="14"/>
                  </a:lnTo>
                  <a:lnTo>
                    <a:pt x="22" y="16"/>
                  </a:lnTo>
                  <a:lnTo>
                    <a:pt x="12" y="8"/>
                  </a:lnTo>
                  <a:lnTo>
                    <a:pt x="6" y="2"/>
                  </a:lnTo>
                  <a:lnTo>
                    <a:pt x="0" y="0"/>
                  </a:lnTo>
                  <a:lnTo>
                    <a:pt x="12" y="0"/>
                  </a:lnTo>
                  <a:lnTo>
                    <a:pt x="22" y="4"/>
                  </a:lnTo>
                  <a:close/>
                </a:path>
              </a:pathLst>
            </a:custGeom>
            <a:solidFill>
              <a:schemeClr val="accent2"/>
            </a:solidFill>
            <a:ln w="6350">
              <a:solidFill>
                <a:srgbClr val="E5983F"/>
              </a:solidFill>
              <a:prstDash val="solid"/>
              <a:round/>
              <a:headEnd/>
              <a:tailEnd/>
            </a:ln>
          </p:spPr>
          <p:txBody>
            <a:bodyPr/>
            <a:lstStyle/>
            <a:p>
              <a:pPr>
                <a:defRPr/>
              </a:pPr>
              <a:endParaRPr lang="en-US">
                <a:solidFill>
                  <a:prstClr val="black"/>
                </a:solidFill>
                <a:latin typeface="Calibri"/>
              </a:endParaRPr>
            </a:p>
          </p:txBody>
        </p:sp>
        <p:sp>
          <p:nvSpPr>
            <p:cNvPr id="230" name="Freeform 226"/>
            <p:cNvSpPr>
              <a:spLocks/>
            </p:cNvSpPr>
            <p:nvPr/>
          </p:nvSpPr>
          <p:spPr bwMode="auto">
            <a:xfrm>
              <a:off x="3626" y="2158"/>
              <a:ext cx="58" cy="38"/>
            </a:xfrm>
            <a:custGeom>
              <a:avLst/>
              <a:gdLst/>
              <a:ahLst/>
              <a:cxnLst>
                <a:cxn ang="0">
                  <a:pos x="26" y="2"/>
                </a:cxn>
                <a:cxn ang="0">
                  <a:pos x="32" y="0"/>
                </a:cxn>
                <a:cxn ang="0">
                  <a:pos x="36" y="2"/>
                </a:cxn>
                <a:cxn ang="0">
                  <a:pos x="40" y="8"/>
                </a:cxn>
                <a:cxn ang="0">
                  <a:pos x="42" y="18"/>
                </a:cxn>
                <a:cxn ang="0">
                  <a:pos x="44" y="16"/>
                </a:cxn>
                <a:cxn ang="0">
                  <a:pos x="48" y="8"/>
                </a:cxn>
                <a:cxn ang="0">
                  <a:pos x="54" y="22"/>
                </a:cxn>
                <a:cxn ang="0">
                  <a:pos x="58" y="30"/>
                </a:cxn>
                <a:cxn ang="0">
                  <a:pos x="56" y="34"/>
                </a:cxn>
                <a:cxn ang="0">
                  <a:pos x="52" y="38"/>
                </a:cxn>
                <a:cxn ang="0">
                  <a:pos x="44" y="36"/>
                </a:cxn>
                <a:cxn ang="0">
                  <a:pos x="38" y="30"/>
                </a:cxn>
                <a:cxn ang="0">
                  <a:pos x="36" y="26"/>
                </a:cxn>
                <a:cxn ang="0">
                  <a:pos x="32" y="24"/>
                </a:cxn>
                <a:cxn ang="0">
                  <a:pos x="32" y="34"/>
                </a:cxn>
                <a:cxn ang="0">
                  <a:pos x="24" y="34"/>
                </a:cxn>
                <a:cxn ang="0">
                  <a:pos x="22" y="32"/>
                </a:cxn>
                <a:cxn ang="0">
                  <a:pos x="18" y="26"/>
                </a:cxn>
                <a:cxn ang="0">
                  <a:pos x="16" y="16"/>
                </a:cxn>
                <a:cxn ang="0">
                  <a:pos x="14" y="14"/>
                </a:cxn>
                <a:cxn ang="0">
                  <a:pos x="8" y="14"/>
                </a:cxn>
                <a:cxn ang="0">
                  <a:pos x="10" y="22"/>
                </a:cxn>
                <a:cxn ang="0">
                  <a:pos x="0" y="12"/>
                </a:cxn>
                <a:cxn ang="0">
                  <a:pos x="0" y="6"/>
                </a:cxn>
                <a:cxn ang="0">
                  <a:pos x="6" y="2"/>
                </a:cxn>
                <a:cxn ang="0">
                  <a:pos x="10" y="0"/>
                </a:cxn>
                <a:cxn ang="0">
                  <a:pos x="16" y="2"/>
                </a:cxn>
                <a:cxn ang="0">
                  <a:pos x="20" y="8"/>
                </a:cxn>
                <a:cxn ang="0">
                  <a:pos x="24" y="8"/>
                </a:cxn>
                <a:cxn ang="0">
                  <a:pos x="26" y="2"/>
                </a:cxn>
              </a:cxnLst>
              <a:rect l="0" t="0" r="r" b="b"/>
              <a:pathLst>
                <a:path w="58" h="38">
                  <a:moveTo>
                    <a:pt x="26" y="2"/>
                  </a:moveTo>
                  <a:lnTo>
                    <a:pt x="32" y="0"/>
                  </a:lnTo>
                  <a:lnTo>
                    <a:pt x="36" y="2"/>
                  </a:lnTo>
                  <a:lnTo>
                    <a:pt x="40" y="8"/>
                  </a:lnTo>
                  <a:lnTo>
                    <a:pt x="42" y="18"/>
                  </a:lnTo>
                  <a:lnTo>
                    <a:pt x="44" y="16"/>
                  </a:lnTo>
                  <a:lnTo>
                    <a:pt x="48" y="8"/>
                  </a:lnTo>
                  <a:lnTo>
                    <a:pt x="54" y="22"/>
                  </a:lnTo>
                  <a:lnTo>
                    <a:pt x="58" y="30"/>
                  </a:lnTo>
                  <a:lnTo>
                    <a:pt x="56" y="34"/>
                  </a:lnTo>
                  <a:lnTo>
                    <a:pt x="52" y="38"/>
                  </a:lnTo>
                  <a:lnTo>
                    <a:pt x="44" y="36"/>
                  </a:lnTo>
                  <a:lnTo>
                    <a:pt x="38" y="30"/>
                  </a:lnTo>
                  <a:lnTo>
                    <a:pt x="36" y="26"/>
                  </a:lnTo>
                  <a:lnTo>
                    <a:pt x="32" y="24"/>
                  </a:lnTo>
                  <a:lnTo>
                    <a:pt x="32" y="34"/>
                  </a:lnTo>
                  <a:lnTo>
                    <a:pt x="24" y="34"/>
                  </a:lnTo>
                  <a:lnTo>
                    <a:pt x="22" y="32"/>
                  </a:lnTo>
                  <a:lnTo>
                    <a:pt x="18" y="26"/>
                  </a:lnTo>
                  <a:lnTo>
                    <a:pt x="16" y="16"/>
                  </a:lnTo>
                  <a:lnTo>
                    <a:pt x="14" y="14"/>
                  </a:lnTo>
                  <a:lnTo>
                    <a:pt x="8" y="14"/>
                  </a:lnTo>
                  <a:lnTo>
                    <a:pt x="10" y="22"/>
                  </a:lnTo>
                  <a:lnTo>
                    <a:pt x="0" y="12"/>
                  </a:lnTo>
                  <a:lnTo>
                    <a:pt x="0" y="6"/>
                  </a:lnTo>
                  <a:lnTo>
                    <a:pt x="6" y="2"/>
                  </a:lnTo>
                  <a:lnTo>
                    <a:pt x="10" y="0"/>
                  </a:lnTo>
                  <a:lnTo>
                    <a:pt x="16" y="2"/>
                  </a:lnTo>
                  <a:lnTo>
                    <a:pt x="20" y="8"/>
                  </a:lnTo>
                  <a:lnTo>
                    <a:pt x="24" y="8"/>
                  </a:lnTo>
                  <a:lnTo>
                    <a:pt x="26" y="2"/>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31" name="Freeform 227"/>
            <p:cNvSpPr>
              <a:spLocks/>
            </p:cNvSpPr>
            <p:nvPr/>
          </p:nvSpPr>
          <p:spPr bwMode="auto">
            <a:xfrm>
              <a:off x="3626" y="2158"/>
              <a:ext cx="58" cy="38"/>
            </a:xfrm>
            <a:custGeom>
              <a:avLst/>
              <a:gdLst/>
              <a:ahLst/>
              <a:cxnLst>
                <a:cxn ang="0">
                  <a:pos x="26" y="2"/>
                </a:cxn>
                <a:cxn ang="0">
                  <a:pos x="32" y="0"/>
                </a:cxn>
                <a:cxn ang="0">
                  <a:pos x="36" y="2"/>
                </a:cxn>
                <a:cxn ang="0">
                  <a:pos x="40" y="8"/>
                </a:cxn>
                <a:cxn ang="0">
                  <a:pos x="42" y="18"/>
                </a:cxn>
                <a:cxn ang="0">
                  <a:pos x="44" y="16"/>
                </a:cxn>
                <a:cxn ang="0">
                  <a:pos x="48" y="8"/>
                </a:cxn>
                <a:cxn ang="0">
                  <a:pos x="54" y="22"/>
                </a:cxn>
                <a:cxn ang="0">
                  <a:pos x="58" y="30"/>
                </a:cxn>
                <a:cxn ang="0">
                  <a:pos x="56" y="34"/>
                </a:cxn>
                <a:cxn ang="0">
                  <a:pos x="52" y="38"/>
                </a:cxn>
                <a:cxn ang="0">
                  <a:pos x="44" y="36"/>
                </a:cxn>
                <a:cxn ang="0">
                  <a:pos x="38" y="30"/>
                </a:cxn>
                <a:cxn ang="0">
                  <a:pos x="36" y="26"/>
                </a:cxn>
                <a:cxn ang="0">
                  <a:pos x="32" y="24"/>
                </a:cxn>
                <a:cxn ang="0">
                  <a:pos x="32" y="34"/>
                </a:cxn>
                <a:cxn ang="0">
                  <a:pos x="24" y="34"/>
                </a:cxn>
                <a:cxn ang="0">
                  <a:pos x="22" y="32"/>
                </a:cxn>
                <a:cxn ang="0">
                  <a:pos x="18" y="26"/>
                </a:cxn>
                <a:cxn ang="0">
                  <a:pos x="16" y="16"/>
                </a:cxn>
                <a:cxn ang="0">
                  <a:pos x="14" y="14"/>
                </a:cxn>
                <a:cxn ang="0">
                  <a:pos x="8" y="14"/>
                </a:cxn>
                <a:cxn ang="0">
                  <a:pos x="10" y="22"/>
                </a:cxn>
                <a:cxn ang="0">
                  <a:pos x="0" y="12"/>
                </a:cxn>
                <a:cxn ang="0">
                  <a:pos x="0" y="6"/>
                </a:cxn>
                <a:cxn ang="0">
                  <a:pos x="6" y="2"/>
                </a:cxn>
                <a:cxn ang="0">
                  <a:pos x="10" y="0"/>
                </a:cxn>
                <a:cxn ang="0">
                  <a:pos x="16" y="2"/>
                </a:cxn>
                <a:cxn ang="0">
                  <a:pos x="20" y="8"/>
                </a:cxn>
                <a:cxn ang="0">
                  <a:pos x="24" y="8"/>
                </a:cxn>
                <a:cxn ang="0">
                  <a:pos x="26" y="2"/>
                </a:cxn>
              </a:cxnLst>
              <a:rect l="0" t="0" r="r" b="b"/>
              <a:pathLst>
                <a:path w="58" h="38">
                  <a:moveTo>
                    <a:pt x="26" y="2"/>
                  </a:moveTo>
                  <a:lnTo>
                    <a:pt x="32" y="0"/>
                  </a:lnTo>
                  <a:lnTo>
                    <a:pt x="36" y="2"/>
                  </a:lnTo>
                  <a:lnTo>
                    <a:pt x="40" y="8"/>
                  </a:lnTo>
                  <a:lnTo>
                    <a:pt x="42" y="18"/>
                  </a:lnTo>
                  <a:lnTo>
                    <a:pt x="44" y="16"/>
                  </a:lnTo>
                  <a:lnTo>
                    <a:pt x="48" y="8"/>
                  </a:lnTo>
                  <a:lnTo>
                    <a:pt x="54" y="22"/>
                  </a:lnTo>
                  <a:lnTo>
                    <a:pt x="58" y="30"/>
                  </a:lnTo>
                  <a:lnTo>
                    <a:pt x="56" y="34"/>
                  </a:lnTo>
                  <a:lnTo>
                    <a:pt x="52" y="38"/>
                  </a:lnTo>
                  <a:lnTo>
                    <a:pt x="44" y="36"/>
                  </a:lnTo>
                  <a:lnTo>
                    <a:pt x="38" y="30"/>
                  </a:lnTo>
                  <a:lnTo>
                    <a:pt x="36" y="26"/>
                  </a:lnTo>
                  <a:lnTo>
                    <a:pt x="32" y="24"/>
                  </a:lnTo>
                  <a:lnTo>
                    <a:pt x="32" y="34"/>
                  </a:lnTo>
                  <a:lnTo>
                    <a:pt x="24" y="34"/>
                  </a:lnTo>
                  <a:lnTo>
                    <a:pt x="22" y="32"/>
                  </a:lnTo>
                  <a:lnTo>
                    <a:pt x="18" y="26"/>
                  </a:lnTo>
                  <a:lnTo>
                    <a:pt x="16" y="16"/>
                  </a:lnTo>
                  <a:lnTo>
                    <a:pt x="14" y="14"/>
                  </a:lnTo>
                  <a:lnTo>
                    <a:pt x="8" y="14"/>
                  </a:lnTo>
                  <a:lnTo>
                    <a:pt x="10" y="22"/>
                  </a:lnTo>
                  <a:lnTo>
                    <a:pt x="0" y="12"/>
                  </a:lnTo>
                  <a:lnTo>
                    <a:pt x="0" y="6"/>
                  </a:lnTo>
                  <a:lnTo>
                    <a:pt x="6" y="2"/>
                  </a:lnTo>
                  <a:lnTo>
                    <a:pt x="10" y="0"/>
                  </a:lnTo>
                  <a:lnTo>
                    <a:pt x="16" y="2"/>
                  </a:lnTo>
                  <a:lnTo>
                    <a:pt x="20" y="8"/>
                  </a:lnTo>
                  <a:lnTo>
                    <a:pt x="24" y="8"/>
                  </a:lnTo>
                  <a:lnTo>
                    <a:pt x="26" y="2"/>
                  </a:lnTo>
                  <a:close/>
                </a:path>
              </a:pathLst>
            </a:custGeom>
            <a:solidFill>
              <a:schemeClr val="accent2"/>
            </a:solidFill>
            <a:ln w="6350">
              <a:solidFill>
                <a:srgbClr val="E5983F"/>
              </a:solidFill>
              <a:prstDash val="solid"/>
              <a:round/>
              <a:headEnd/>
              <a:tailEnd/>
            </a:ln>
          </p:spPr>
          <p:txBody>
            <a:bodyPr/>
            <a:lstStyle/>
            <a:p>
              <a:pPr>
                <a:defRPr/>
              </a:pPr>
              <a:endParaRPr lang="en-US">
                <a:solidFill>
                  <a:prstClr val="black"/>
                </a:solidFill>
                <a:latin typeface="Calibri"/>
              </a:endParaRPr>
            </a:p>
          </p:txBody>
        </p:sp>
        <p:sp>
          <p:nvSpPr>
            <p:cNvPr id="232" name="Freeform 228"/>
            <p:cNvSpPr>
              <a:spLocks/>
            </p:cNvSpPr>
            <p:nvPr/>
          </p:nvSpPr>
          <p:spPr bwMode="auto">
            <a:xfrm>
              <a:off x="3540" y="2162"/>
              <a:ext cx="8" cy="12"/>
            </a:xfrm>
            <a:custGeom>
              <a:avLst/>
              <a:gdLst/>
              <a:ahLst/>
              <a:cxnLst>
                <a:cxn ang="0">
                  <a:pos x="8" y="10"/>
                </a:cxn>
                <a:cxn ang="0">
                  <a:pos x="6" y="12"/>
                </a:cxn>
                <a:cxn ang="0">
                  <a:pos x="0" y="6"/>
                </a:cxn>
                <a:cxn ang="0">
                  <a:pos x="0" y="4"/>
                </a:cxn>
                <a:cxn ang="0">
                  <a:pos x="0" y="0"/>
                </a:cxn>
                <a:cxn ang="0">
                  <a:pos x="8" y="10"/>
                </a:cxn>
              </a:cxnLst>
              <a:rect l="0" t="0" r="r" b="b"/>
              <a:pathLst>
                <a:path w="8" h="12">
                  <a:moveTo>
                    <a:pt x="8" y="10"/>
                  </a:moveTo>
                  <a:lnTo>
                    <a:pt x="6" y="12"/>
                  </a:lnTo>
                  <a:lnTo>
                    <a:pt x="0" y="6"/>
                  </a:lnTo>
                  <a:lnTo>
                    <a:pt x="0" y="4"/>
                  </a:lnTo>
                  <a:lnTo>
                    <a:pt x="0" y="0"/>
                  </a:lnTo>
                  <a:lnTo>
                    <a:pt x="8" y="1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33" name="Freeform 229"/>
            <p:cNvSpPr>
              <a:spLocks/>
            </p:cNvSpPr>
            <p:nvPr/>
          </p:nvSpPr>
          <p:spPr bwMode="auto">
            <a:xfrm>
              <a:off x="3540" y="2162"/>
              <a:ext cx="8" cy="12"/>
            </a:xfrm>
            <a:custGeom>
              <a:avLst/>
              <a:gdLst/>
              <a:ahLst/>
              <a:cxnLst>
                <a:cxn ang="0">
                  <a:pos x="8" y="10"/>
                </a:cxn>
                <a:cxn ang="0">
                  <a:pos x="6" y="12"/>
                </a:cxn>
                <a:cxn ang="0">
                  <a:pos x="0" y="6"/>
                </a:cxn>
                <a:cxn ang="0">
                  <a:pos x="0" y="4"/>
                </a:cxn>
                <a:cxn ang="0">
                  <a:pos x="0" y="0"/>
                </a:cxn>
                <a:cxn ang="0">
                  <a:pos x="8" y="10"/>
                </a:cxn>
              </a:cxnLst>
              <a:rect l="0" t="0" r="r" b="b"/>
              <a:pathLst>
                <a:path w="8" h="12">
                  <a:moveTo>
                    <a:pt x="8" y="10"/>
                  </a:moveTo>
                  <a:lnTo>
                    <a:pt x="6" y="12"/>
                  </a:lnTo>
                  <a:lnTo>
                    <a:pt x="0" y="6"/>
                  </a:lnTo>
                  <a:lnTo>
                    <a:pt x="0" y="4"/>
                  </a:lnTo>
                  <a:lnTo>
                    <a:pt x="0" y="0"/>
                  </a:lnTo>
                  <a:lnTo>
                    <a:pt x="8" y="10"/>
                  </a:lnTo>
                  <a:close/>
                </a:path>
              </a:pathLst>
            </a:custGeom>
            <a:solidFill>
              <a:schemeClr val="accent2"/>
            </a:solidFill>
            <a:ln w="3175">
              <a:solidFill>
                <a:srgbClr val="E5983F"/>
              </a:solidFill>
              <a:prstDash val="solid"/>
              <a:round/>
              <a:headEnd/>
              <a:tailEnd/>
            </a:ln>
          </p:spPr>
          <p:txBody>
            <a:bodyPr/>
            <a:lstStyle/>
            <a:p>
              <a:pPr>
                <a:defRPr/>
              </a:pPr>
              <a:endParaRPr lang="en-US">
                <a:solidFill>
                  <a:prstClr val="black"/>
                </a:solidFill>
                <a:latin typeface="Calibri"/>
              </a:endParaRPr>
            </a:p>
          </p:txBody>
        </p:sp>
        <p:sp>
          <p:nvSpPr>
            <p:cNvPr id="234" name="Freeform 230"/>
            <p:cNvSpPr>
              <a:spLocks/>
            </p:cNvSpPr>
            <p:nvPr/>
          </p:nvSpPr>
          <p:spPr bwMode="auto">
            <a:xfrm>
              <a:off x="3743" y="2168"/>
              <a:ext cx="8" cy="10"/>
            </a:xfrm>
            <a:custGeom>
              <a:avLst/>
              <a:gdLst/>
              <a:ahLst/>
              <a:cxnLst>
                <a:cxn ang="0">
                  <a:pos x="4" y="10"/>
                </a:cxn>
                <a:cxn ang="0">
                  <a:pos x="0" y="8"/>
                </a:cxn>
                <a:cxn ang="0">
                  <a:pos x="6" y="0"/>
                </a:cxn>
                <a:cxn ang="0">
                  <a:pos x="8" y="2"/>
                </a:cxn>
                <a:cxn ang="0">
                  <a:pos x="6" y="6"/>
                </a:cxn>
                <a:cxn ang="0">
                  <a:pos x="4" y="10"/>
                </a:cxn>
              </a:cxnLst>
              <a:rect l="0" t="0" r="r" b="b"/>
              <a:pathLst>
                <a:path w="8" h="10">
                  <a:moveTo>
                    <a:pt x="4" y="10"/>
                  </a:moveTo>
                  <a:lnTo>
                    <a:pt x="0" y="8"/>
                  </a:lnTo>
                  <a:lnTo>
                    <a:pt x="6" y="0"/>
                  </a:lnTo>
                  <a:lnTo>
                    <a:pt x="8" y="2"/>
                  </a:lnTo>
                  <a:lnTo>
                    <a:pt x="6" y="6"/>
                  </a:lnTo>
                  <a:lnTo>
                    <a:pt x="4" y="1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35" name="Freeform 231"/>
            <p:cNvSpPr>
              <a:spLocks/>
            </p:cNvSpPr>
            <p:nvPr/>
          </p:nvSpPr>
          <p:spPr bwMode="auto">
            <a:xfrm>
              <a:off x="3743" y="2168"/>
              <a:ext cx="8" cy="10"/>
            </a:xfrm>
            <a:custGeom>
              <a:avLst/>
              <a:gdLst/>
              <a:ahLst/>
              <a:cxnLst>
                <a:cxn ang="0">
                  <a:pos x="4" y="10"/>
                </a:cxn>
                <a:cxn ang="0">
                  <a:pos x="0" y="8"/>
                </a:cxn>
                <a:cxn ang="0">
                  <a:pos x="6" y="0"/>
                </a:cxn>
                <a:cxn ang="0">
                  <a:pos x="8" y="2"/>
                </a:cxn>
                <a:cxn ang="0">
                  <a:pos x="6" y="6"/>
                </a:cxn>
                <a:cxn ang="0">
                  <a:pos x="4" y="10"/>
                </a:cxn>
              </a:cxnLst>
              <a:rect l="0" t="0" r="r" b="b"/>
              <a:pathLst>
                <a:path w="8" h="10">
                  <a:moveTo>
                    <a:pt x="4" y="10"/>
                  </a:moveTo>
                  <a:lnTo>
                    <a:pt x="0" y="8"/>
                  </a:lnTo>
                  <a:lnTo>
                    <a:pt x="6" y="0"/>
                  </a:lnTo>
                  <a:lnTo>
                    <a:pt x="8" y="2"/>
                  </a:lnTo>
                  <a:lnTo>
                    <a:pt x="6" y="6"/>
                  </a:lnTo>
                  <a:lnTo>
                    <a:pt x="4" y="10"/>
                  </a:lnTo>
                  <a:close/>
                </a:path>
              </a:pathLst>
            </a:custGeom>
            <a:solidFill>
              <a:schemeClr val="accent2"/>
            </a:solidFill>
            <a:ln w="3175">
              <a:solidFill>
                <a:srgbClr val="E5983F"/>
              </a:solidFill>
              <a:prstDash val="solid"/>
              <a:round/>
              <a:headEnd/>
              <a:tailEnd/>
            </a:ln>
          </p:spPr>
          <p:txBody>
            <a:bodyPr/>
            <a:lstStyle/>
            <a:p>
              <a:pPr>
                <a:defRPr/>
              </a:pPr>
              <a:endParaRPr lang="en-US">
                <a:solidFill>
                  <a:prstClr val="black"/>
                </a:solidFill>
                <a:latin typeface="Calibri"/>
              </a:endParaRPr>
            </a:p>
          </p:txBody>
        </p:sp>
        <p:sp>
          <p:nvSpPr>
            <p:cNvPr id="236" name="Freeform 232"/>
            <p:cNvSpPr>
              <a:spLocks/>
            </p:cNvSpPr>
            <p:nvPr/>
          </p:nvSpPr>
          <p:spPr bwMode="auto">
            <a:xfrm>
              <a:off x="3358" y="2194"/>
              <a:ext cx="641" cy="1226"/>
            </a:xfrm>
            <a:custGeom>
              <a:avLst/>
              <a:gdLst/>
              <a:ahLst/>
              <a:cxnLst>
                <a:cxn ang="0">
                  <a:pos x="565" y="136"/>
                </a:cxn>
                <a:cxn ang="0">
                  <a:pos x="575" y="296"/>
                </a:cxn>
                <a:cxn ang="0">
                  <a:pos x="567" y="240"/>
                </a:cxn>
                <a:cxn ang="0">
                  <a:pos x="565" y="286"/>
                </a:cxn>
                <a:cxn ang="0">
                  <a:pos x="585" y="549"/>
                </a:cxn>
                <a:cxn ang="0">
                  <a:pos x="607" y="771"/>
                </a:cxn>
                <a:cxn ang="0">
                  <a:pos x="641" y="1116"/>
                </a:cxn>
                <a:cxn ang="0">
                  <a:pos x="605" y="1112"/>
                </a:cxn>
                <a:cxn ang="0">
                  <a:pos x="581" y="755"/>
                </a:cxn>
                <a:cxn ang="0">
                  <a:pos x="571" y="743"/>
                </a:cxn>
                <a:cxn ang="0">
                  <a:pos x="585" y="969"/>
                </a:cxn>
                <a:cxn ang="0">
                  <a:pos x="575" y="1196"/>
                </a:cxn>
                <a:cxn ang="0">
                  <a:pos x="571" y="1162"/>
                </a:cxn>
                <a:cxn ang="0">
                  <a:pos x="561" y="1160"/>
                </a:cxn>
                <a:cxn ang="0">
                  <a:pos x="499" y="1202"/>
                </a:cxn>
                <a:cxn ang="0">
                  <a:pos x="495" y="1096"/>
                </a:cxn>
                <a:cxn ang="0">
                  <a:pos x="485" y="1216"/>
                </a:cxn>
                <a:cxn ang="0">
                  <a:pos x="341" y="1003"/>
                </a:cxn>
                <a:cxn ang="0">
                  <a:pos x="306" y="1226"/>
                </a:cxn>
                <a:cxn ang="0">
                  <a:pos x="238" y="1210"/>
                </a:cxn>
                <a:cxn ang="0">
                  <a:pos x="138" y="1222"/>
                </a:cxn>
                <a:cxn ang="0">
                  <a:pos x="132" y="1168"/>
                </a:cxn>
                <a:cxn ang="0">
                  <a:pos x="132" y="959"/>
                </a:cxn>
                <a:cxn ang="0">
                  <a:pos x="48" y="1206"/>
                </a:cxn>
                <a:cxn ang="0">
                  <a:pos x="42" y="1146"/>
                </a:cxn>
                <a:cxn ang="0">
                  <a:pos x="0" y="1198"/>
                </a:cxn>
                <a:cxn ang="0">
                  <a:pos x="18" y="721"/>
                </a:cxn>
                <a:cxn ang="0">
                  <a:pos x="46" y="272"/>
                </a:cxn>
                <a:cxn ang="0">
                  <a:pos x="68" y="124"/>
                </a:cxn>
                <a:cxn ang="0">
                  <a:pos x="60" y="88"/>
                </a:cxn>
                <a:cxn ang="0">
                  <a:pos x="102" y="26"/>
                </a:cxn>
                <a:cxn ang="0">
                  <a:pos x="106" y="48"/>
                </a:cxn>
                <a:cxn ang="0">
                  <a:pos x="140" y="52"/>
                </a:cxn>
                <a:cxn ang="0">
                  <a:pos x="170" y="14"/>
                </a:cxn>
                <a:cxn ang="0">
                  <a:pos x="164" y="90"/>
                </a:cxn>
                <a:cxn ang="0">
                  <a:pos x="220" y="18"/>
                </a:cxn>
                <a:cxn ang="0">
                  <a:pos x="212" y="100"/>
                </a:cxn>
                <a:cxn ang="0">
                  <a:pos x="252" y="22"/>
                </a:cxn>
                <a:cxn ang="0">
                  <a:pos x="260" y="44"/>
                </a:cxn>
                <a:cxn ang="0">
                  <a:pos x="244" y="262"/>
                </a:cxn>
                <a:cxn ang="0">
                  <a:pos x="258" y="360"/>
                </a:cxn>
                <a:cxn ang="0">
                  <a:pos x="284" y="364"/>
                </a:cxn>
                <a:cxn ang="0">
                  <a:pos x="280" y="246"/>
                </a:cxn>
                <a:cxn ang="0">
                  <a:pos x="284" y="170"/>
                </a:cxn>
                <a:cxn ang="0">
                  <a:pos x="294" y="96"/>
                </a:cxn>
                <a:cxn ang="0">
                  <a:pos x="332" y="294"/>
                </a:cxn>
                <a:cxn ang="0">
                  <a:pos x="341" y="372"/>
                </a:cxn>
                <a:cxn ang="0">
                  <a:pos x="351" y="467"/>
                </a:cxn>
                <a:cxn ang="0">
                  <a:pos x="377" y="450"/>
                </a:cxn>
                <a:cxn ang="0">
                  <a:pos x="371" y="262"/>
                </a:cxn>
                <a:cxn ang="0">
                  <a:pos x="334" y="68"/>
                </a:cxn>
                <a:cxn ang="0">
                  <a:pos x="349" y="54"/>
                </a:cxn>
                <a:cxn ang="0">
                  <a:pos x="357" y="16"/>
                </a:cxn>
                <a:cxn ang="0">
                  <a:pos x="383" y="70"/>
                </a:cxn>
                <a:cxn ang="0">
                  <a:pos x="407" y="12"/>
                </a:cxn>
                <a:cxn ang="0">
                  <a:pos x="453" y="104"/>
                </a:cxn>
                <a:cxn ang="0">
                  <a:pos x="437" y="10"/>
                </a:cxn>
                <a:cxn ang="0">
                  <a:pos x="505" y="42"/>
                </a:cxn>
                <a:cxn ang="0">
                  <a:pos x="489" y="2"/>
                </a:cxn>
              </a:cxnLst>
              <a:rect l="0" t="0" r="r" b="b"/>
              <a:pathLst>
                <a:path w="641" h="1226">
                  <a:moveTo>
                    <a:pt x="533" y="26"/>
                  </a:moveTo>
                  <a:lnTo>
                    <a:pt x="547" y="50"/>
                  </a:lnTo>
                  <a:lnTo>
                    <a:pt x="555" y="70"/>
                  </a:lnTo>
                  <a:lnTo>
                    <a:pt x="563" y="102"/>
                  </a:lnTo>
                  <a:lnTo>
                    <a:pt x="565" y="136"/>
                  </a:lnTo>
                  <a:lnTo>
                    <a:pt x="571" y="186"/>
                  </a:lnTo>
                  <a:lnTo>
                    <a:pt x="575" y="264"/>
                  </a:lnTo>
                  <a:lnTo>
                    <a:pt x="577" y="336"/>
                  </a:lnTo>
                  <a:lnTo>
                    <a:pt x="575" y="320"/>
                  </a:lnTo>
                  <a:lnTo>
                    <a:pt x="575" y="296"/>
                  </a:lnTo>
                  <a:lnTo>
                    <a:pt x="573" y="286"/>
                  </a:lnTo>
                  <a:lnTo>
                    <a:pt x="571" y="276"/>
                  </a:lnTo>
                  <a:lnTo>
                    <a:pt x="573" y="276"/>
                  </a:lnTo>
                  <a:lnTo>
                    <a:pt x="571" y="260"/>
                  </a:lnTo>
                  <a:lnTo>
                    <a:pt x="567" y="240"/>
                  </a:lnTo>
                  <a:lnTo>
                    <a:pt x="561" y="216"/>
                  </a:lnTo>
                  <a:lnTo>
                    <a:pt x="557" y="250"/>
                  </a:lnTo>
                  <a:lnTo>
                    <a:pt x="561" y="254"/>
                  </a:lnTo>
                  <a:lnTo>
                    <a:pt x="561" y="266"/>
                  </a:lnTo>
                  <a:lnTo>
                    <a:pt x="565" y="286"/>
                  </a:lnTo>
                  <a:lnTo>
                    <a:pt x="565" y="296"/>
                  </a:lnTo>
                  <a:lnTo>
                    <a:pt x="561" y="306"/>
                  </a:lnTo>
                  <a:lnTo>
                    <a:pt x="567" y="306"/>
                  </a:lnTo>
                  <a:lnTo>
                    <a:pt x="581" y="527"/>
                  </a:lnTo>
                  <a:lnTo>
                    <a:pt x="585" y="549"/>
                  </a:lnTo>
                  <a:lnTo>
                    <a:pt x="587" y="585"/>
                  </a:lnTo>
                  <a:lnTo>
                    <a:pt x="589" y="603"/>
                  </a:lnTo>
                  <a:lnTo>
                    <a:pt x="591" y="619"/>
                  </a:lnTo>
                  <a:lnTo>
                    <a:pt x="597" y="697"/>
                  </a:lnTo>
                  <a:lnTo>
                    <a:pt x="607" y="771"/>
                  </a:lnTo>
                  <a:lnTo>
                    <a:pt x="619" y="877"/>
                  </a:lnTo>
                  <a:lnTo>
                    <a:pt x="623" y="937"/>
                  </a:lnTo>
                  <a:lnTo>
                    <a:pt x="635" y="1025"/>
                  </a:lnTo>
                  <a:lnTo>
                    <a:pt x="639" y="1069"/>
                  </a:lnTo>
                  <a:lnTo>
                    <a:pt x="641" y="1116"/>
                  </a:lnTo>
                  <a:lnTo>
                    <a:pt x="635" y="1118"/>
                  </a:lnTo>
                  <a:lnTo>
                    <a:pt x="625" y="1126"/>
                  </a:lnTo>
                  <a:lnTo>
                    <a:pt x="619" y="1130"/>
                  </a:lnTo>
                  <a:lnTo>
                    <a:pt x="611" y="1130"/>
                  </a:lnTo>
                  <a:lnTo>
                    <a:pt x="605" y="1112"/>
                  </a:lnTo>
                  <a:lnTo>
                    <a:pt x="603" y="1081"/>
                  </a:lnTo>
                  <a:lnTo>
                    <a:pt x="601" y="1051"/>
                  </a:lnTo>
                  <a:lnTo>
                    <a:pt x="599" y="977"/>
                  </a:lnTo>
                  <a:lnTo>
                    <a:pt x="589" y="865"/>
                  </a:lnTo>
                  <a:lnTo>
                    <a:pt x="581" y="755"/>
                  </a:lnTo>
                  <a:lnTo>
                    <a:pt x="579" y="751"/>
                  </a:lnTo>
                  <a:lnTo>
                    <a:pt x="577" y="741"/>
                  </a:lnTo>
                  <a:lnTo>
                    <a:pt x="575" y="739"/>
                  </a:lnTo>
                  <a:lnTo>
                    <a:pt x="573" y="737"/>
                  </a:lnTo>
                  <a:lnTo>
                    <a:pt x="571" y="743"/>
                  </a:lnTo>
                  <a:lnTo>
                    <a:pt x="569" y="751"/>
                  </a:lnTo>
                  <a:lnTo>
                    <a:pt x="575" y="765"/>
                  </a:lnTo>
                  <a:lnTo>
                    <a:pt x="575" y="773"/>
                  </a:lnTo>
                  <a:lnTo>
                    <a:pt x="575" y="781"/>
                  </a:lnTo>
                  <a:lnTo>
                    <a:pt x="585" y="969"/>
                  </a:lnTo>
                  <a:lnTo>
                    <a:pt x="591" y="1152"/>
                  </a:lnTo>
                  <a:lnTo>
                    <a:pt x="587" y="1174"/>
                  </a:lnTo>
                  <a:lnTo>
                    <a:pt x="583" y="1184"/>
                  </a:lnTo>
                  <a:lnTo>
                    <a:pt x="575" y="1190"/>
                  </a:lnTo>
                  <a:lnTo>
                    <a:pt x="575" y="1196"/>
                  </a:lnTo>
                  <a:lnTo>
                    <a:pt x="573" y="1196"/>
                  </a:lnTo>
                  <a:lnTo>
                    <a:pt x="569" y="1180"/>
                  </a:lnTo>
                  <a:lnTo>
                    <a:pt x="567" y="1162"/>
                  </a:lnTo>
                  <a:lnTo>
                    <a:pt x="569" y="1162"/>
                  </a:lnTo>
                  <a:lnTo>
                    <a:pt x="571" y="1162"/>
                  </a:lnTo>
                  <a:lnTo>
                    <a:pt x="573" y="1150"/>
                  </a:lnTo>
                  <a:lnTo>
                    <a:pt x="571" y="1144"/>
                  </a:lnTo>
                  <a:lnTo>
                    <a:pt x="567" y="1140"/>
                  </a:lnTo>
                  <a:lnTo>
                    <a:pt x="563" y="1146"/>
                  </a:lnTo>
                  <a:lnTo>
                    <a:pt x="561" y="1160"/>
                  </a:lnTo>
                  <a:lnTo>
                    <a:pt x="559" y="1186"/>
                  </a:lnTo>
                  <a:lnTo>
                    <a:pt x="555" y="1196"/>
                  </a:lnTo>
                  <a:lnTo>
                    <a:pt x="549" y="1206"/>
                  </a:lnTo>
                  <a:lnTo>
                    <a:pt x="495" y="1212"/>
                  </a:lnTo>
                  <a:lnTo>
                    <a:pt x="499" y="1202"/>
                  </a:lnTo>
                  <a:lnTo>
                    <a:pt x="497" y="1186"/>
                  </a:lnTo>
                  <a:lnTo>
                    <a:pt x="495" y="1168"/>
                  </a:lnTo>
                  <a:lnTo>
                    <a:pt x="493" y="1146"/>
                  </a:lnTo>
                  <a:lnTo>
                    <a:pt x="495" y="1112"/>
                  </a:lnTo>
                  <a:lnTo>
                    <a:pt x="495" y="1096"/>
                  </a:lnTo>
                  <a:lnTo>
                    <a:pt x="491" y="1081"/>
                  </a:lnTo>
                  <a:lnTo>
                    <a:pt x="487" y="1100"/>
                  </a:lnTo>
                  <a:lnTo>
                    <a:pt x="487" y="1130"/>
                  </a:lnTo>
                  <a:lnTo>
                    <a:pt x="485" y="1156"/>
                  </a:lnTo>
                  <a:lnTo>
                    <a:pt x="485" y="1216"/>
                  </a:lnTo>
                  <a:lnTo>
                    <a:pt x="413" y="1216"/>
                  </a:lnTo>
                  <a:lnTo>
                    <a:pt x="343" y="1212"/>
                  </a:lnTo>
                  <a:lnTo>
                    <a:pt x="345" y="1108"/>
                  </a:lnTo>
                  <a:lnTo>
                    <a:pt x="343" y="1001"/>
                  </a:lnTo>
                  <a:lnTo>
                    <a:pt x="341" y="1003"/>
                  </a:lnTo>
                  <a:lnTo>
                    <a:pt x="341" y="1057"/>
                  </a:lnTo>
                  <a:lnTo>
                    <a:pt x="336" y="1144"/>
                  </a:lnTo>
                  <a:lnTo>
                    <a:pt x="332" y="1222"/>
                  </a:lnTo>
                  <a:lnTo>
                    <a:pt x="320" y="1224"/>
                  </a:lnTo>
                  <a:lnTo>
                    <a:pt x="306" y="1226"/>
                  </a:lnTo>
                  <a:lnTo>
                    <a:pt x="248" y="1222"/>
                  </a:lnTo>
                  <a:lnTo>
                    <a:pt x="246" y="1208"/>
                  </a:lnTo>
                  <a:lnTo>
                    <a:pt x="244" y="1190"/>
                  </a:lnTo>
                  <a:lnTo>
                    <a:pt x="238" y="1196"/>
                  </a:lnTo>
                  <a:lnTo>
                    <a:pt x="238" y="1210"/>
                  </a:lnTo>
                  <a:lnTo>
                    <a:pt x="240" y="1224"/>
                  </a:lnTo>
                  <a:lnTo>
                    <a:pt x="214" y="1226"/>
                  </a:lnTo>
                  <a:lnTo>
                    <a:pt x="178" y="1222"/>
                  </a:lnTo>
                  <a:lnTo>
                    <a:pt x="158" y="1222"/>
                  </a:lnTo>
                  <a:lnTo>
                    <a:pt x="138" y="1222"/>
                  </a:lnTo>
                  <a:lnTo>
                    <a:pt x="132" y="1218"/>
                  </a:lnTo>
                  <a:lnTo>
                    <a:pt x="130" y="1212"/>
                  </a:lnTo>
                  <a:lnTo>
                    <a:pt x="130" y="1198"/>
                  </a:lnTo>
                  <a:lnTo>
                    <a:pt x="132" y="1178"/>
                  </a:lnTo>
                  <a:lnTo>
                    <a:pt x="132" y="1168"/>
                  </a:lnTo>
                  <a:lnTo>
                    <a:pt x="128" y="1158"/>
                  </a:lnTo>
                  <a:lnTo>
                    <a:pt x="134" y="1015"/>
                  </a:lnTo>
                  <a:lnTo>
                    <a:pt x="142" y="875"/>
                  </a:lnTo>
                  <a:lnTo>
                    <a:pt x="140" y="871"/>
                  </a:lnTo>
                  <a:lnTo>
                    <a:pt x="132" y="959"/>
                  </a:lnTo>
                  <a:lnTo>
                    <a:pt x="124" y="1085"/>
                  </a:lnTo>
                  <a:lnTo>
                    <a:pt x="116" y="1216"/>
                  </a:lnTo>
                  <a:lnTo>
                    <a:pt x="82" y="1212"/>
                  </a:lnTo>
                  <a:lnTo>
                    <a:pt x="64" y="1210"/>
                  </a:lnTo>
                  <a:lnTo>
                    <a:pt x="48" y="1206"/>
                  </a:lnTo>
                  <a:lnTo>
                    <a:pt x="48" y="1162"/>
                  </a:lnTo>
                  <a:lnTo>
                    <a:pt x="48" y="1140"/>
                  </a:lnTo>
                  <a:lnTo>
                    <a:pt x="46" y="1120"/>
                  </a:lnTo>
                  <a:lnTo>
                    <a:pt x="40" y="1126"/>
                  </a:lnTo>
                  <a:lnTo>
                    <a:pt x="42" y="1146"/>
                  </a:lnTo>
                  <a:lnTo>
                    <a:pt x="40" y="1174"/>
                  </a:lnTo>
                  <a:lnTo>
                    <a:pt x="38" y="1190"/>
                  </a:lnTo>
                  <a:lnTo>
                    <a:pt x="38" y="1204"/>
                  </a:lnTo>
                  <a:lnTo>
                    <a:pt x="18" y="1202"/>
                  </a:lnTo>
                  <a:lnTo>
                    <a:pt x="0" y="1198"/>
                  </a:lnTo>
                  <a:lnTo>
                    <a:pt x="2" y="1124"/>
                  </a:lnTo>
                  <a:lnTo>
                    <a:pt x="8" y="1015"/>
                  </a:lnTo>
                  <a:lnTo>
                    <a:pt x="12" y="909"/>
                  </a:lnTo>
                  <a:lnTo>
                    <a:pt x="12" y="835"/>
                  </a:lnTo>
                  <a:lnTo>
                    <a:pt x="18" y="721"/>
                  </a:lnTo>
                  <a:lnTo>
                    <a:pt x="30" y="563"/>
                  </a:lnTo>
                  <a:lnTo>
                    <a:pt x="48" y="378"/>
                  </a:lnTo>
                  <a:lnTo>
                    <a:pt x="50" y="360"/>
                  </a:lnTo>
                  <a:lnTo>
                    <a:pt x="50" y="324"/>
                  </a:lnTo>
                  <a:lnTo>
                    <a:pt x="46" y="272"/>
                  </a:lnTo>
                  <a:lnTo>
                    <a:pt x="46" y="246"/>
                  </a:lnTo>
                  <a:lnTo>
                    <a:pt x="48" y="222"/>
                  </a:lnTo>
                  <a:lnTo>
                    <a:pt x="60" y="174"/>
                  </a:lnTo>
                  <a:lnTo>
                    <a:pt x="70" y="126"/>
                  </a:lnTo>
                  <a:lnTo>
                    <a:pt x="68" y="124"/>
                  </a:lnTo>
                  <a:lnTo>
                    <a:pt x="64" y="132"/>
                  </a:lnTo>
                  <a:lnTo>
                    <a:pt x="60" y="146"/>
                  </a:lnTo>
                  <a:lnTo>
                    <a:pt x="56" y="162"/>
                  </a:lnTo>
                  <a:lnTo>
                    <a:pt x="56" y="122"/>
                  </a:lnTo>
                  <a:lnTo>
                    <a:pt x="60" y="88"/>
                  </a:lnTo>
                  <a:lnTo>
                    <a:pt x="68" y="64"/>
                  </a:lnTo>
                  <a:lnTo>
                    <a:pt x="74" y="48"/>
                  </a:lnTo>
                  <a:lnTo>
                    <a:pt x="88" y="26"/>
                  </a:lnTo>
                  <a:lnTo>
                    <a:pt x="108" y="8"/>
                  </a:lnTo>
                  <a:lnTo>
                    <a:pt x="102" y="26"/>
                  </a:lnTo>
                  <a:lnTo>
                    <a:pt x="94" y="54"/>
                  </a:lnTo>
                  <a:lnTo>
                    <a:pt x="86" y="84"/>
                  </a:lnTo>
                  <a:lnTo>
                    <a:pt x="90" y="86"/>
                  </a:lnTo>
                  <a:lnTo>
                    <a:pt x="92" y="86"/>
                  </a:lnTo>
                  <a:lnTo>
                    <a:pt x="106" y="48"/>
                  </a:lnTo>
                  <a:lnTo>
                    <a:pt x="120" y="10"/>
                  </a:lnTo>
                  <a:lnTo>
                    <a:pt x="144" y="20"/>
                  </a:lnTo>
                  <a:lnTo>
                    <a:pt x="138" y="36"/>
                  </a:lnTo>
                  <a:lnTo>
                    <a:pt x="136" y="52"/>
                  </a:lnTo>
                  <a:lnTo>
                    <a:pt x="140" y="52"/>
                  </a:lnTo>
                  <a:lnTo>
                    <a:pt x="148" y="26"/>
                  </a:lnTo>
                  <a:lnTo>
                    <a:pt x="156" y="16"/>
                  </a:lnTo>
                  <a:lnTo>
                    <a:pt x="160" y="12"/>
                  </a:lnTo>
                  <a:lnTo>
                    <a:pt x="166" y="12"/>
                  </a:lnTo>
                  <a:lnTo>
                    <a:pt x="170" y="14"/>
                  </a:lnTo>
                  <a:lnTo>
                    <a:pt x="176" y="16"/>
                  </a:lnTo>
                  <a:lnTo>
                    <a:pt x="184" y="20"/>
                  </a:lnTo>
                  <a:lnTo>
                    <a:pt x="176" y="36"/>
                  </a:lnTo>
                  <a:lnTo>
                    <a:pt x="166" y="62"/>
                  </a:lnTo>
                  <a:lnTo>
                    <a:pt x="164" y="90"/>
                  </a:lnTo>
                  <a:lnTo>
                    <a:pt x="166" y="90"/>
                  </a:lnTo>
                  <a:lnTo>
                    <a:pt x="190" y="22"/>
                  </a:lnTo>
                  <a:lnTo>
                    <a:pt x="198" y="16"/>
                  </a:lnTo>
                  <a:lnTo>
                    <a:pt x="210" y="16"/>
                  </a:lnTo>
                  <a:lnTo>
                    <a:pt x="220" y="18"/>
                  </a:lnTo>
                  <a:lnTo>
                    <a:pt x="204" y="100"/>
                  </a:lnTo>
                  <a:lnTo>
                    <a:pt x="198" y="142"/>
                  </a:lnTo>
                  <a:lnTo>
                    <a:pt x="196" y="186"/>
                  </a:lnTo>
                  <a:lnTo>
                    <a:pt x="200" y="180"/>
                  </a:lnTo>
                  <a:lnTo>
                    <a:pt x="212" y="100"/>
                  </a:lnTo>
                  <a:lnTo>
                    <a:pt x="230" y="20"/>
                  </a:lnTo>
                  <a:lnTo>
                    <a:pt x="234" y="16"/>
                  </a:lnTo>
                  <a:lnTo>
                    <a:pt x="240" y="16"/>
                  </a:lnTo>
                  <a:lnTo>
                    <a:pt x="248" y="22"/>
                  </a:lnTo>
                  <a:lnTo>
                    <a:pt x="252" y="22"/>
                  </a:lnTo>
                  <a:lnTo>
                    <a:pt x="256" y="22"/>
                  </a:lnTo>
                  <a:lnTo>
                    <a:pt x="258" y="20"/>
                  </a:lnTo>
                  <a:lnTo>
                    <a:pt x="260" y="20"/>
                  </a:lnTo>
                  <a:lnTo>
                    <a:pt x="264" y="22"/>
                  </a:lnTo>
                  <a:lnTo>
                    <a:pt x="260" y="44"/>
                  </a:lnTo>
                  <a:lnTo>
                    <a:pt x="258" y="70"/>
                  </a:lnTo>
                  <a:lnTo>
                    <a:pt x="246" y="132"/>
                  </a:lnTo>
                  <a:lnTo>
                    <a:pt x="242" y="176"/>
                  </a:lnTo>
                  <a:lnTo>
                    <a:pt x="242" y="212"/>
                  </a:lnTo>
                  <a:lnTo>
                    <a:pt x="244" y="262"/>
                  </a:lnTo>
                  <a:lnTo>
                    <a:pt x="252" y="316"/>
                  </a:lnTo>
                  <a:lnTo>
                    <a:pt x="250" y="322"/>
                  </a:lnTo>
                  <a:lnTo>
                    <a:pt x="250" y="334"/>
                  </a:lnTo>
                  <a:lnTo>
                    <a:pt x="258" y="352"/>
                  </a:lnTo>
                  <a:lnTo>
                    <a:pt x="258" y="360"/>
                  </a:lnTo>
                  <a:lnTo>
                    <a:pt x="256" y="370"/>
                  </a:lnTo>
                  <a:lnTo>
                    <a:pt x="262" y="378"/>
                  </a:lnTo>
                  <a:lnTo>
                    <a:pt x="266" y="382"/>
                  </a:lnTo>
                  <a:lnTo>
                    <a:pt x="270" y="380"/>
                  </a:lnTo>
                  <a:lnTo>
                    <a:pt x="284" y="364"/>
                  </a:lnTo>
                  <a:lnTo>
                    <a:pt x="290" y="348"/>
                  </a:lnTo>
                  <a:lnTo>
                    <a:pt x="290" y="332"/>
                  </a:lnTo>
                  <a:lnTo>
                    <a:pt x="288" y="306"/>
                  </a:lnTo>
                  <a:lnTo>
                    <a:pt x="282" y="266"/>
                  </a:lnTo>
                  <a:lnTo>
                    <a:pt x="280" y="246"/>
                  </a:lnTo>
                  <a:lnTo>
                    <a:pt x="282" y="226"/>
                  </a:lnTo>
                  <a:lnTo>
                    <a:pt x="282" y="212"/>
                  </a:lnTo>
                  <a:lnTo>
                    <a:pt x="280" y="190"/>
                  </a:lnTo>
                  <a:lnTo>
                    <a:pt x="282" y="180"/>
                  </a:lnTo>
                  <a:lnTo>
                    <a:pt x="284" y="170"/>
                  </a:lnTo>
                  <a:lnTo>
                    <a:pt x="280" y="160"/>
                  </a:lnTo>
                  <a:lnTo>
                    <a:pt x="282" y="144"/>
                  </a:lnTo>
                  <a:lnTo>
                    <a:pt x="290" y="122"/>
                  </a:lnTo>
                  <a:lnTo>
                    <a:pt x="294" y="110"/>
                  </a:lnTo>
                  <a:lnTo>
                    <a:pt x="294" y="96"/>
                  </a:lnTo>
                  <a:lnTo>
                    <a:pt x="308" y="142"/>
                  </a:lnTo>
                  <a:lnTo>
                    <a:pt x="316" y="176"/>
                  </a:lnTo>
                  <a:lnTo>
                    <a:pt x="326" y="230"/>
                  </a:lnTo>
                  <a:lnTo>
                    <a:pt x="334" y="286"/>
                  </a:lnTo>
                  <a:lnTo>
                    <a:pt x="332" y="294"/>
                  </a:lnTo>
                  <a:lnTo>
                    <a:pt x="332" y="310"/>
                  </a:lnTo>
                  <a:lnTo>
                    <a:pt x="339" y="334"/>
                  </a:lnTo>
                  <a:lnTo>
                    <a:pt x="339" y="346"/>
                  </a:lnTo>
                  <a:lnTo>
                    <a:pt x="336" y="358"/>
                  </a:lnTo>
                  <a:lnTo>
                    <a:pt x="341" y="372"/>
                  </a:lnTo>
                  <a:lnTo>
                    <a:pt x="341" y="400"/>
                  </a:lnTo>
                  <a:lnTo>
                    <a:pt x="341" y="422"/>
                  </a:lnTo>
                  <a:lnTo>
                    <a:pt x="341" y="436"/>
                  </a:lnTo>
                  <a:lnTo>
                    <a:pt x="347" y="459"/>
                  </a:lnTo>
                  <a:lnTo>
                    <a:pt x="351" y="467"/>
                  </a:lnTo>
                  <a:lnTo>
                    <a:pt x="359" y="477"/>
                  </a:lnTo>
                  <a:lnTo>
                    <a:pt x="363" y="477"/>
                  </a:lnTo>
                  <a:lnTo>
                    <a:pt x="369" y="473"/>
                  </a:lnTo>
                  <a:lnTo>
                    <a:pt x="373" y="463"/>
                  </a:lnTo>
                  <a:lnTo>
                    <a:pt x="377" y="450"/>
                  </a:lnTo>
                  <a:lnTo>
                    <a:pt x="377" y="414"/>
                  </a:lnTo>
                  <a:lnTo>
                    <a:pt x="381" y="376"/>
                  </a:lnTo>
                  <a:lnTo>
                    <a:pt x="375" y="348"/>
                  </a:lnTo>
                  <a:lnTo>
                    <a:pt x="371" y="306"/>
                  </a:lnTo>
                  <a:lnTo>
                    <a:pt x="371" y="262"/>
                  </a:lnTo>
                  <a:lnTo>
                    <a:pt x="365" y="256"/>
                  </a:lnTo>
                  <a:lnTo>
                    <a:pt x="367" y="252"/>
                  </a:lnTo>
                  <a:lnTo>
                    <a:pt x="349" y="166"/>
                  </a:lnTo>
                  <a:lnTo>
                    <a:pt x="330" y="80"/>
                  </a:lnTo>
                  <a:lnTo>
                    <a:pt x="334" y="68"/>
                  </a:lnTo>
                  <a:lnTo>
                    <a:pt x="334" y="48"/>
                  </a:lnTo>
                  <a:lnTo>
                    <a:pt x="332" y="36"/>
                  </a:lnTo>
                  <a:lnTo>
                    <a:pt x="334" y="26"/>
                  </a:lnTo>
                  <a:lnTo>
                    <a:pt x="349" y="60"/>
                  </a:lnTo>
                  <a:lnTo>
                    <a:pt x="349" y="54"/>
                  </a:lnTo>
                  <a:lnTo>
                    <a:pt x="347" y="42"/>
                  </a:lnTo>
                  <a:lnTo>
                    <a:pt x="343" y="26"/>
                  </a:lnTo>
                  <a:lnTo>
                    <a:pt x="343" y="18"/>
                  </a:lnTo>
                  <a:lnTo>
                    <a:pt x="347" y="12"/>
                  </a:lnTo>
                  <a:lnTo>
                    <a:pt x="357" y="16"/>
                  </a:lnTo>
                  <a:lnTo>
                    <a:pt x="363" y="20"/>
                  </a:lnTo>
                  <a:lnTo>
                    <a:pt x="369" y="32"/>
                  </a:lnTo>
                  <a:lnTo>
                    <a:pt x="375" y="52"/>
                  </a:lnTo>
                  <a:lnTo>
                    <a:pt x="379" y="60"/>
                  </a:lnTo>
                  <a:lnTo>
                    <a:pt x="383" y="70"/>
                  </a:lnTo>
                  <a:lnTo>
                    <a:pt x="381" y="56"/>
                  </a:lnTo>
                  <a:lnTo>
                    <a:pt x="375" y="36"/>
                  </a:lnTo>
                  <a:lnTo>
                    <a:pt x="371" y="14"/>
                  </a:lnTo>
                  <a:lnTo>
                    <a:pt x="387" y="12"/>
                  </a:lnTo>
                  <a:lnTo>
                    <a:pt x="407" y="12"/>
                  </a:lnTo>
                  <a:lnTo>
                    <a:pt x="415" y="22"/>
                  </a:lnTo>
                  <a:lnTo>
                    <a:pt x="427" y="42"/>
                  </a:lnTo>
                  <a:lnTo>
                    <a:pt x="437" y="74"/>
                  </a:lnTo>
                  <a:lnTo>
                    <a:pt x="449" y="106"/>
                  </a:lnTo>
                  <a:lnTo>
                    <a:pt x="453" y="104"/>
                  </a:lnTo>
                  <a:lnTo>
                    <a:pt x="453" y="96"/>
                  </a:lnTo>
                  <a:lnTo>
                    <a:pt x="451" y="86"/>
                  </a:lnTo>
                  <a:lnTo>
                    <a:pt x="425" y="18"/>
                  </a:lnTo>
                  <a:lnTo>
                    <a:pt x="427" y="14"/>
                  </a:lnTo>
                  <a:lnTo>
                    <a:pt x="437" y="10"/>
                  </a:lnTo>
                  <a:lnTo>
                    <a:pt x="453" y="8"/>
                  </a:lnTo>
                  <a:lnTo>
                    <a:pt x="471" y="10"/>
                  </a:lnTo>
                  <a:lnTo>
                    <a:pt x="489" y="28"/>
                  </a:lnTo>
                  <a:lnTo>
                    <a:pt x="505" y="50"/>
                  </a:lnTo>
                  <a:lnTo>
                    <a:pt x="505" y="42"/>
                  </a:lnTo>
                  <a:lnTo>
                    <a:pt x="503" y="34"/>
                  </a:lnTo>
                  <a:lnTo>
                    <a:pt x="485" y="12"/>
                  </a:lnTo>
                  <a:lnTo>
                    <a:pt x="483" y="8"/>
                  </a:lnTo>
                  <a:lnTo>
                    <a:pt x="485" y="6"/>
                  </a:lnTo>
                  <a:lnTo>
                    <a:pt x="489" y="2"/>
                  </a:lnTo>
                  <a:lnTo>
                    <a:pt x="499" y="0"/>
                  </a:lnTo>
                  <a:lnTo>
                    <a:pt x="509" y="2"/>
                  </a:lnTo>
                  <a:lnTo>
                    <a:pt x="523" y="12"/>
                  </a:lnTo>
                  <a:lnTo>
                    <a:pt x="533" y="26"/>
                  </a:lnTo>
                  <a:close/>
                </a:path>
              </a:pathLst>
            </a:custGeom>
            <a:solidFill>
              <a:schemeClr val="accent2"/>
            </a:solidFill>
            <a:ln w="9525">
              <a:solidFill>
                <a:schemeClr val="accent2"/>
              </a:solidFill>
              <a:round/>
              <a:headEnd/>
              <a:tailEnd/>
            </a:ln>
          </p:spPr>
          <p:txBody>
            <a:bodyPr/>
            <a:lstStyle/>
            <a:p>
              <a:pPr>
                <a:defRPr/>
              </a:pPr>
              <a:endParaRPr lang="en-US">
                <a:solidFill>
                  <a:prstClr val="black"/>
                </a:solidFill>
                <a:latin typeface="Calibri"/>
              </a:endParaRPr>
            </a:p>
          </p:txBody>
        </p:sp>
        <p:sp>
          <p:nvSpPr>
            <p:cNvPr id="237" name="Freeform 233"/>
            <p:cNvSpPr>
              <a:spLocks/>
            </p:cNvSpPr>
            <p:nvPr/>
          </p:nvSpPr>
          <p:spPr bwMode="auto">
            <a:xfrm>
              <a:off x="3358" y="2194"/>
              <a:ext cx="641" cy="1226"/>
            </a:xfrm>
            <a:custGeom>
              <a:avLst/>
              <a:gdLst/>
              <a:ahLst/>
              <a:cxnLst>
                <a:cxn ang="0">
                  <a:pos x="565" y="136"/>
                </a:cxn>
                <a:cxn ang="0">
                  <a:pos x="575" y="296"/>
                </a:cxn>
                <a:cxn ang="0">
                  <a:pos x="567" y="240"/>
                </a:cxn>
                <a:cxn ang="0">
                  <a:pos x="565" y="286"/>
                </a:cxn>
                <a:cxn ang="0">
                  <a:pos x="585" y="549"/>
                </a:cxn>
                <a:cxn ang="0">
                  <a:pos x="607" y="771"/>
                </a:cxn>
                <a:cxn ang="0">
                  <a:pos x="641" y="1116"/>
                </a:cxn>
                <a:cxn ang="0">
                  <a:pos x="605" y="1112"/>
                </a:cxn>
                <a:cxn ang="0">
                  <a:pos x="581" y="755"/>
                </a:cxn>
                <a:cxn ang="0">
                  <a:pos x="571" y="743"/>
                </a:cxn>
                <a:cxn ang="0">
                  <a:pos x="585" y="969"/>
                </a:cxn>
                <a:cxn ang="0">
                  <a:pos x="575" y="1196"/>
                </a:cxn>
                <a:cxn ang="0">
                  <a:pos x="571" y="1162"/>
                </a:cxn>
                <a:cxn ang="0">
                  <a:pos x="561" y="1160"/>
                </a:cxn>
                <a:cxn ang="0">
                  <a:pos x="499" y="1202"/>
                </a:cxn>
                <a:cxn ang="0">
                  <a:pos x="495" y="1096"/>
                </a:cxn>
                <a:cxn ang="0">
                  <a:pos x="485" y="1216"/>
                </a:cxn>
                <a:cxn ang="0">
                  <a:pos x="341" y="1003"/>
                </a:cxn>
                <a:cxn ang="0">
                  <a:pos x="306" y="1226"/>
                </a:cxn>
                <a:cxn ang="0">
                  <a:pos x="238" y="1210"/>
                </a:cxn>
                <a:cxn ang="0">
                  <a:pos x="138" y="1222"/>
                </a:cxn>
                <a:cxn ang="0">
                  <a:pos x="132" y="1168"/>
                </a:cxn>
                <a:cxn ang="0">
                  <a:pos x="132" y="959"/>
                </a:cxn>
                <a:cxn ang="0">
                  <a:pos x="48" y="1206"/>
                </a:cxn>
                <a:cxn ang="0">
                  <a:pos x="42" y="1146"/>
                </a:cxn>
                <a:cxn ang="0">
                  <a:pos x="0" y="1198"/>
                </a:cxn>
                <a:cxn ang="0">
                  <a:pos x="18" y="721"/>
                </a:cxn>
                <a:cxn ang="0">
                  <a:pos x="46" y="272"/>
                </a:cxn>
                <a:cxn ang="0">
                  <a:pos x="68" y="124"/>
                </a:cxn>
                <a:cxn ang="0">
                  <a:pos x="60" y="88"/>
                </a:cxn>
                <a:cxn ang="0">
                  <a:pos x="102" y="26"/>
                </a:cxn>
                <a:cxn ang="0">
                  <a:pos x="106" y="48"/>
                </a:cxn>
                <a:cxn ang="0">
                  <a:pos x="140" y="52"/>
                </a:cxn>
                <a:cxn ang="0">
                  <a:pos x="170" y="14"/>
                </a:cxn>
                <a:cxn ang="0">
                  <a:pos x="164" y="90"/>
                </a:cxn>
                <a:cxn ang="0">
                  <a:pos x="220" y="18"/>
                </a:cxn>
                <a:cxn ang="0">
                  <a:pos x="212" y="100"/>
                </a:cxn>
                <a:cxn ang="0">
                  <a:pos x="252" y="22"/>
                </a:cxn>
                <a:cxn ang="0">
                  <a:pos x="260" y="44"/>
                </a:cxn>
                <a:cxn ang="0">
                  <a:pos x="244" y="262"/>
                </a:cxn>
                <a:cxn ang="0">
                  <a:pos x="258" y="360"/>
                </a:cxn>
                <a:cxn ang="0">
                  <a:pos x="284" y="364"/>
                </a:cxn>
                <a:cxn ang="0">
                  <a:pos x="280" y="246"/>
                </a:cxn>
                <a:cxn ang="0">
                  <a:pos x="284" y="170"/>
                </a:cxn>
                <a:cxn ang="0">
                  <a:pos x="294" y="96"/>
                </a:cxn>
                <a:cxn ang="0">
                  <a:pos x="332" y="294"/>
                </a:cxn>
                <a:cxn ang="0">
                  <a:pos x="341" y="372"/>
                </a:cxn>
                <a:cxn ang="0">
                  <a:pos x="351" y="467"/>
                </a:cxn>
                <a:cxn ang="0">
                  <a:pos x="377" y="450"/>
                </a:cxn>
                <a:cxn ang="0">
                  <a:pos x="371" y="262"/>
                </a:cxn>
                <a:cxn ang="0">
                  <a:pos x="334" y="68"/>
                </a:cxn>
                <a:cxn ang="0">
                  <a:pos x="349" y="54"/>
                </a:cxn>
                <a:cxn ang="0">
                  <a:pos x="357" y="16"/>
                </a:cxn>
                <a:cxn ang="0">
                  <a:pos x="383" y="70"/>
                </a:cxn>
                <a:cxn ang="0">
                  <a:pos x="407" y="12"/>
                </a:cxn>
                <a:cxn ang="0">
                  <a:pos x="453" y="104"/>
                </a:cxn>
                <a:cxn ang="0">
                  <a:pos x="437" y="10"/>
                </a:cxn>
                <a:cxn ang="0">
                  <a:pos x="505" y="42"/>
                </a:cxn>
                <a:cxn ang="0">
                  <a:pos x="489" y="2"/>
                </a:cxn>
              </a:cxnLst>
              <a:rect l="0" t="0" r="r" b="b"/>
              <a:pathLst>
                <a:path w="641" h="1226">
                  <a:moveTo>
                    <a:pt x="533" y="26"/>
                  </a:moveTo>
                  <a:lnTo>
                    <a:pt x="547" y="50"/>
                  </a:lnTo>
                  <a:lnTo>
                    <a:pt x="555" y="70"/>
                  </a:lnTo>
                  <a:lnTo>
                    <a:pt x="563" y="102"/>
                  </a:lnTo>
                  <a:lnTo>
                    <a:pt x="565" y="136"/>
                  </a:lnTo>
                  <a:lnTo>
                    <a:pt x="571" y="186"/>
                  </a:lnTo>
                  <a:lnTo>
                    <a:pt x="575" y="264"/>
                  </a:lnTo>
                  <a:lnTo>
                    <a:pt x="577" y="336"/>
                  </a:lnTo>
                  <a:lnTo>
                    <a:pt x="575" y="320"/>
                  </a:lnTo>
                  <a:lnTo>
                    <a:pt x="575" y="296"/>
                  </a:lnTo>
                  <a:lnTo>
                    <a:pt x="573" y="286"/>
                  </a:lnTo>
                  <a:lnTo>
                    <a:pt x="571" y="276"/>
                  </a:lnTo>
                  <a:lnTo>
                    <a:pt x="573" y="276"/>
                  </a:lnTo>
                  <a:lnTo>
                    <a:pt x="571" y="260"/>
                  </a:lnTo>
                  <a:lnTo>
                    <a:pt x="567" y="240"/>
                  </a:lnTo>
                  <a:lnTo>
                    <a:pt x="561" y="216"/>
                  </a:lnTo>
                  <a:lnTo>
                    <a:pt x="557" y="250"/>
                  </a:lnTo>
                  <a:lnTo>
                    <a:pt x="561" y="254"/>
                  </a:lnTo>
                  <a:lnTo>
                    <a:pt x="561" y="266"/>
                  </a:lnTo>
                  <a:lnTo>
                    <a:pt x="565" y="286"/>
                  </a:lnTo>
                  <a:lnTo>
                    <a:pt x="565" y="296"/>
                  </a:lnTo>
                  <a:lnTo>
                    <a:pt x="561" y="306"/>
                  </a:lnTo>
                  <a:lnTo>
                    <a:pt x="567" y="306"/>
                  </a:lnTo>
                  <a:lnTo>
                    <a:pt x="581" y="527"/>
                  </a:lnTo>
                  <a:lnTo>
                    <a:pt x="585" y="549"/>
                  </a:lnTo>
                  <a:lnTo>
                    <a:pt x="587" y="585"/>
                  </a:lnTo>
                  <a:lnTo>
                    <a:pt x="589" y="603"/>
                  </a:lnTo>
                  <a:lnTo>
                    <a:pt x="591" y="619"/>
                  </a:lnTo>
                  <a:lnTo>
                    <a:pt x="597" y="697"/>
                  </a:lnTo>
                  <a:lnTo>
                    <a:pt x="607" y="771"/>
                  </a:lnTo>
                  <a:lnTo>
                    <a:pt x="619" y="877"/>
                  </a:lnTo>
                  <a:lnTo>
                    <a:pt x="623" y="937"/>
                  </a:lnTo>
                  <a:lnTo>
                    <a:pt x="635" y="1025"/>
                  </a:lnTo>
                  <a:lnTo>
                    <a:pt x="639" y="1069"/>
                  </a:lnTo>
                  <a:lnTo>
                    <a:pt x="641" y="1116"/>
                  </a:lnTo>
                  <a:lnTo>
                    <a:pt x="635" y="1118"/>
                  </a:lnTo>
                  <a:lnTo>
                    <a:pt x="625" y="1126"/>
                  </a:lnTo>
                  <a:lnTo>
                    <a:pt x="619" y="1130"/>
                  </a:lnTo>
                  <a:lnTo>
                    <a:pt x="611" y="1130"/>
                  </a:lnTo>
                  <a:lnTo>
                    <a:pt x="605" y="1112"/>
                  </a:lnTo>
                  <a:lnTo>
                    <a:pt x="603" y="1081"/>
                  </a:lnTo>
                  <a:lnTo>
                    <a:pt x="601" y="1051"/>
                  </a:lnTo>
                  <a:lnTo>
                    <a:pt x="599" y="977"/>
                  </a:lnTo>
                  <a:lnTo>
                    <a:pt x="589" y="865"/>
                  </a:lnTo>
                  <a:lnTo>
                    <a:pt x="581" y="755"/>
                  </a:lnTo>
                  <a:lnTo>
                    <a:pt x="579" y="751"/>
                  </a:lnTo>
                  <a:lnTo>
                    <a:pt x="577" y="741"/>
                  </a:lnTo>
                  <a:lnTo>
                    <a:pt x="575" y="739"/>
                  </a:lnTo>
                  <a:lnTo>
                    <a:pt x="573" y="737"/>
                  </a:lnTo>
                  <a:lnTo>
                    <a:pt x="571" y="743"/>
                  </a:lnTo>
                  <a:lnTo>
                    <a:pt x="569" y="751"/>
                  </a:lnTo>
                  <a:lnTo>
                    <a:pt x="575" y="765"/>
                  </a:lnTo>
                  <a:lnTo>
                    <a:pt x="575" y="773"/>
                  </a:lnTo>
                  <a:lnTo>
                    <a:pt x="575" y="781"/>
                  </a:lnTo>
                  <a:lnTo>
                    <a:pt x="585" y="969"/>
                  </a:lnTo>
                  <a:lnTo>
                    <a:pt x="591" y="1152"/>
                  </a:lnTo>
                  <a:lnTo>
                    <a:pt x="587" y="1174"/>
                  </a:lnTo>
                  <a:lnTo>
                    <a:pt x="583" y="1184"/>
                  </a:lnTo>
                  <a:lnTo>
                    <a:pt x="575" y="1190"/>
                  </a:lnTo>
                  <a:lnTo>
                    <a:pt x="575" y="1196"/>
                  </a:lnTo>
                  <a:lnTo>
                    <a:pt x="573" y="1196"/>
                  </a:lnTo>
                  <a:lnTo>
                    <a:pt x="569" y="1180"/>
                  </a:lnTo>
                  <a:lnTo>
                    <a:pt x="567" y="1162"/>
                  </a:lnTo>
                  <a:lnTo>
                    <a:pt x="569" y="1162"/>
                  </a:lnTo>
                  <a:lnTo>
                    <a:pt x="571" y="1162"/>
                  </a:lnTo>
                  <a:lnTo>
                    <a:pt x="573" y="1150"/>
                  </a:lnTo>
                  <a:lnTo>
                    <a:pt x="571" y="1144"/>
                  </a:lnTo>
                  <a:lnTo>
                    <a:pt x="567" y="1140"/>
                  </a:lnTo>
                  <a:lnTo>
                    <a:pt x="563" y="1146"/>
                  </a:lnTo>
                  <a:lnTo>
                    <a:pt x="561" y="1160"/>
                  </a:lnTo>
                  <a:lnTo>
                    <a:pt x="559" y="1186"/>
                  </a:lnTo>
                  <a:lnTo>
                    <a:pt x="555" y="1196"/>
                  </a:lnTo>
                  <a:lnTo>
                    <a:pt x="549" y="1206"/>
                  </a:lnTo>
                  <a:lnTo>
                    <a:pt x="495" y="1212"/>
                  </a:lnTo>
                  <a:lnTo>
                    <a:pt x="499" y="1202"/>
                  </a:lnTo>
                  <a:lnTo>
                    <a:pt x="497" y="1186"/>
                  </a:lnTo>
                  <a:lnTo>
                    <a:pt x="495" y="1168"/>
                  </a:lnTo>
                  <a:lnTo>
                    <a:pt x="493" y="1146"/>
                  </a:lnTo>
                  <a:lnTo>
                    <a:pt x="495" y="1112"/>
                  </a:lnTo>
                  <a:lnTo>
                    <a:pt x="495" y="1096"/>
                  </a:lnTo>
                  <a:lnTo>
                    <a:pt x="491" y="1081"/>
                  </a:lnTo>
                  <a:lnTo>
                    <a:pt x="487" y="1100"/>
                  </a:lnTo>
                  <a:lnTo>
                    <a:pt x="487" y="1130"/>
                  </a:lnTo>
                  <a:lnTo>
                    <a:pt x="485" y="1156"/>
                  </a:lnTo>
                  <a:lnTo>
                    <a:pt x="485" y="1216"/>
                  </a:lnTo>
                  <a:lnTo>
                    <a:pt x="413" y="1216"/>
                  </a:lnTo>
                  <a:lnTo>
                    <a:pt x="343" y="1212"/>
                  </a:lnTo>
                  <a:lnTo>
                    <a:pt x="345" y="1108"/>
                  </a:lnTo>
                  <a:lnTo>
                    <a:pt x="343" y="1001"/>
                  </a:lnTo>
                  <a:lnTo>
                    <a:pt x="341" y="1003"/>
                  </a:lnTo>
                  <a:lnTo>
                    <a:pt x="341" y="1057"/>
                  </a:lnTo>
                  <a:lnTo>
                    <a:pt x="336" y="1144"/>
                  </a:lnTo>
                  <a:lnTo>
                    <a:pt x="332" y="1222"/>
                  </a:lnTo>
                  <a:lnTo>
                    <a:pt x="320" y="1224"/>
                  </a:lnTo>
                  <a:lnTo>
                    <a:pt x="306" y="1226"/>
                  </a:lnTo>
                  <a:lnTo>
                    <a:pt x="248" y="1222"/>
                  </a:lnTo>
                  <a:lnTo>
                    <a:pt x="246" y="1208"/>
                  </a:lnTo>
                  <a:lnTo>
                    <a:pt x="244" y="1190"/>
                  </a:lnTo>
                  <a:lnTo>
                    <a:pt x="238" y="1196"/>
                  </a:lnTo>
                  <a:lnTo>
                    <a:pt x="238" y="1210"/>
                  </a:lnTo>
                  <a:lnTo>
                    <a:pt x="240" y="1224"/>
                  </a:lnTo>
                  <a:lnTo>
                    <a:pt x="214" y="1226"/>
                  </a:lnTo>
                  <a:lnTo>
                    <a:pt x="178" y="1222"/>
                  </a:lnTo>
                  <a:lnTo>
                    <a:pt x="158" y="1222"/>
                  </a:lnTo>
                  <a:lnTo>
                    <a:pt x="138" y="1222"/>
                  </a:lnTo>
                  <a:lnTo>
                    <a:pt x="132" y="1218"/>
                  </a:lnTo>
                  <a:lnTo>
                    <a:pt x="130" y="1212"/>
                  </a:lnTo>
                  <a:lnTo>
                    <a:pt x="130" y="1198"/>
                  </a:lnTo>
                  <a:lnTo>
                    <a:pt x="132" y="1178"/>
                  </a:lnTo>
                  <a:lnTo>
                    <a:pt x="132" y="1168"/>
                  </a:lnTo>
                  <a:lnTo>
                    <a:pt x="128" y="1158"/>
                  </a:lnTo>
                  <a:lnTo>
                    <a:pt x="134" y="1015"/>
                  </a:lnTo>
                  <a:lnTo>
                    <a:pt x="142" y="875"/>
                  </a:lnTo>
                  <a:lnTo>
                    <a:pt x="140" y="871"/>
                  </a:lnTo>
                  <a:lnTo>
                    <a:pt x="132" y="959"/>
                  </a:lnTo>
                  <a:lnTo>
                    <a:pt x="124" y="1085"/>
                  </a:lnTo>
                  <a:lnTo>
                    <a:pt x="116" y="1216"/>
                  </a:lnTo>
                  <a:lnTo>
                    <a:pt x="82" y="1212"/>
                  </a:lnTo>
                  <a:lnTo>
                    <a:pt x="64" y="1210"/>
                  </a:lnTo>
                  <a:lnTo>
                    <a:pt x="48" y="1206"/>
                  </a:lnTo>
                  <a:lnTo>
                    <a:pt x="48" y="1162"/>
                  </a:lnTo>
                  <a:lnTo>
                    <a:pt x="48" y="1140"/>
                  </a:lnTo>
                  <a:lnTo>
                    <a:pt x="46" y="1120"/>
                  </a:lnTo>
                  <a:lnTo>
                    <a:pt x="40" y="1126"/>
                  </a:lnTo>
                  <a:lnTo>
                    <a:pt x="42" y="1146"/>
                  </a:lnTo>
                  <a:lnTo>
                    <a:pt x="40" y="1174"/>
                  </a:lnTo>
                  <a:lnTo>
                    <a:pt x="38" y="1190"/>
                  </a:lnTo>
                  <a:lnTo>
                    <a:pt x="38" y="1204"/>
                  </a:lnTo>
                  <a:lnTo>
                    <a:pt x="18" y="1202"/>
                  </a:lnTo>
                  <a:lnTo>
                    <a:pt x="0" y="1198"/>
                  </a:lnTo>
                  <a:lnTo>
                    <a:pt x="2" y="1124"/>
                  </a:lnTo>
                  <a:lnTo>
                    <a:pt x="8" y="1015"/>
                  </a:lnTo>
                  <a:lnTo>
                    <a:pt x="12" y="909"/>
                  </a:lnTo>
                  <a:lnTo>
                    <a:pt x="12" y="835"/>
                  </a:lnTo>
                  <a:lnTo>
                    <a:pt x="18" y="721"/>
                  </a:lnTo>
                  <a:lnTo>
                    <a:pt x="30" y="563"/>
                  </a:lnTo>
                  <a:lnTo>
                    <a:pt x="48" y="378"/>
                  </a:lnTo>
                  <a:lnTo>
                    <a:pt x="50" y="360"/>
                  </a:lnTo>
                  <a:lnTo>
                    <a:pt x="50" y="324"/>
                  </a:lnTo>
                  <a:lnTo>
                    <a:pt x="46" y="272"/>
                  </a:lnTo>
                  <a:lnTo>
                    <a:pt x="46" y="246"/>
                  </a:lnTo>
                  <a:lnTo>
                    <a:pt x="48" y="222"/>
                  </a:lnTo>
                  <a:lnTo>
                    <a:pt x="60" y="174"/>
                  </a:lnTo>
                  <a:lnTo>
                    <a:pt x="70" y="126"/>
                  </a:lnTo>
                  <a:lnTo>
                    <a:pt x="68" y="124"/>
                  </a:lnTo>
                  <a:lnTo>
                    <a:pt x="64" y="132"/>
                  </a:lnTo>
                  <a:lnTo>
                    <a:pt x="60" y="146"/>
                  </a:lnTo>
                  <a:lnTo>
                    <a:pt x="56" y="162"/>
                  </a:lnTo>
                  <a:lnTo>
                    <a:pt x="56" y="122"/>
                  </a:lnTo>
                  <a:lnTo>
                    <a:pt x="60" y="88"/>
                  </a:lnTo>
                  <a:lnTo>
                    <a:pt x="68" y="64"/>
                  </a:lnTo>
                  <a:lnTo>
                    <a:pt x="74" y="48"/>
                  </a:lnTo>
                  <a:lnTo>
                    <a:pt x="88" y="26"/>
                  </a:lnTo>
                  <a:lnTo>
                    <a:pt x="108" y="8"/>
                  </a:lnTo>
                  <a:lnTo>
                    <a:pt x="102" y="26"/>
                  </a:lnTo>
                  <a:lnTo>
                    <a:pt x="94" y="54"/>
                  </a:lnTo>
                  <a:lnTo>
                    <a:pt x="86" y="84"/>
                  </a:lnTo>
                  <a:lnTo>
                    <a:pt x="90" y="86"/>
                  </a:lnTo>
                  <a:lnTo>
                    <a:pt x="92" y="86"/>
                  </a:lnTo>
                  <a:lnTo>
                    <a:pt x="106" y="48"/>
                  </a:lnTo>
                  <a:lnTo>
                    <a:pt x="120" y="10"/>
                  </a:lnTo>
                  <a:lnTo>
                    <a:pt x="144" y="20"/>
                  </a:lnTo>
                  <a:lnTo>
                    <a:pt x="138" y="36"/>
                  </a:lnTo>
                  <a:lnTo>
                    <a:pt x="136" y="52"/>
                  </a:lnTo>
                  <a:lnTo>
                    <a:pt x="140" y="52"/>
                  </a:lnTo>
                  <a:lnTo>
                    <a:pt x="148" y="26"/>
                  </a:lnTo>
                  <a:lnTo>
                    <a:pt x="156" y="16"/>
                  </a:lnTo>
                  <a:lnTo>
                    <a:pt x="160" y="12"/>
                  </a:lnTo>
                  <a:lnTo>
                    <a:pt x="166" y="12"/>
                  </a:lnTo>
                  <a:lnTo>
                    <a:pt x="170" y="14"/>
                  </a:lnTo>
                  <a:lnTo>
                    <a:pt x="176" y="16"/>
                  </a:lnTo>
                  <a:lnTo>
                    <a:pt x="184" y="20"/>
                  </a:lnTo>
                  <a:lnTo>
                    <a:pt x="176" y="36"/>
                  </a:lnTo>
                  <a:lnTo>
                    <a:pt x="166" y="62"/>
                  </a:lnTo>
                  <a:lnTo>
                    <a:pt x="164" y="90"/>
                  </a:lnTo>
                  <a:lnTo>
                    <a:pt x="166" y="90"/>
                  </a:lnTo>
                  <a:lnTo>
                    <a:pt x="190" y="22"/>
                  </a:lnTo>
                  <a:lnTo>
                    <a:pt x="198" y="16"/>
                  </a:lnTo>
                  <a:lnTo>
                    <a:pt x="210" y="16"/>
                  </a:lnTo>
                  <a:lnTo>
                    <a:pt x="220" y="18"/>
                  </a:lnTo>
                  <a:lnTo>
                    <a:pt x="204" y="100"/>
                  </a:lnTo>
                  <a:lnTo>
                    <a:pt x="198" y="142"/>
                  </a:lnTo>
                  <a:lnTo>
                    <a:pt x="196" y="186"/>
                  </a:lnTo>
                  <a:lnTo>
                    <a:pt x="200" y="180"/>
                  </a:lnTo>
                  <a:lnTo>
                    <a:pt x="212" y="100"/>
                  </a:lnTo>
                  <a:lnTo>
                    <a:pt x="230" y="20"/>
                  </a:lnTo>
                  <a:lnTo>
                    <a:pt x="234" y="16"/>
                  </a:lnTo>
                  <a:lnTo>
                    <a:pt x="240" y="16"/>
                  </a:lnTo>
                  <a:lnTo>
                    <a:pt x="248" y="22"/>
                  </a:lnTo>
                  <a:lnTo>
                    <a:pt x="252" y="22"/>
                  </a:lnTo>
                  <a:lnTo>
                    <a:pt x="256" y="22"/>
                  </a:lnTo>
                  <a:lnTo>
                    <a:pt x="258" y="20"/>
                  </a:lnTo>
                  <a:lnTo>
                    <a:pt x="260" y="20"/>
                  </a:lnTo>
                  <a:lnTo>
                    <a:pt x="264" y="22"/>
                  </a:lnTo>
                  <a:lnTo>
                    <a:pt x="260" y="44"/>
                  </a:lnTo>
                  <a:lnTo>
                    <a:pt x="258" y="70"/>
                  </a:lnTo>
                  <a:lnTo>
                    <a:pt x="246" y="132"/>
                  </a:lnTo>
                  <a:lnTo>
                    <a:pt x="242" y="176"/>
                  </a:lnTo>
                  <a:lnTo>
                    <a:pt x="242" y="212"/>
                  </a:lnTo>
                  <a:lnTo>
                    <a:pt x="244" y="262"/>
                  </a:lnTo>
                  <a:lnTo>
                    <a:pt x="252" y="316"/>
                  </a:lnTo>
                  <a:lnTo>
                    <a:pt x="250" y="322"/>
                  </a:lnTo>
                  <a:lnTo>
                    <a:pt x="250" y="334"/>
                  </a:lnTo>
                  <a:lnTo>
                    <a:pt x="258" y="352"/>
                  </a:lnTo>
                  <a:lnTo>
                    <a:pt x="258" y="360"/>
                  </a:lnTo>
                  <a:lnTo>
                    <a:pt x="256" y="370"/>
                  </a:lnTo>
                  <a:lnTo>
                    <a:pt x="262" y="378"/>
                  </a:lnTo>
                  <a:lnTo>
                    <a:pt x="266" y="382"/>
                  </a:lnTo>
                  <a:lnTo>
                    <a:pt x="270" y="380"/>
                  </a:lnTo>
                  <a:lnTo>
                    <a:pt x="284" y="364"/>
                  </a:lnTo>
                  <a:lnTo>
                    <a:pt x="290" y="348"/>
                  </a:lnTo>
                  <a:lnTo>
                    <a:pt x="290" y="332"/>
                  </a:lnTo>
                  <a:lnTo>
                    <a:pt x="288" y="306"/>
                  </a:lnTo>
                  <a:lnTo>
                    <a:pt x="282" y="266"/>
                  </a:lnTo>
                  <a:lnTo>
                    <a:pt x="280" y="246"/>
                  </a:lnTo>
                  <a:lnTo>
                    <a:pt x="282" y="226"/>
                  </a:lnTo>
                  <a:lnTo>
                    <a:pt x="282" y="212"/>
                  </a:lnTo>
                  <a:lnTo>
                    <a:pt x="280" y="190"/>
                  </a:lnTo>
                  <a:lnTo>
                    <a:pt x="282" y="180"/>
                  </a:lnTo>
                  <a:lnTo>
                    <a:pt x="284" y="170"/>
                  </a:lnTo>
                  <a:lnTo>
                    <a:pt x="280" y="160"/>
                  </a:lnTo>
                  <a:lnTo>
                    <a:pt x="282" y="144"/>
                  </a:lnTo>
                  <a:lnTo>
                    <a:pt x="290" y="122"/>
                  </a:lnTo>
                  <a:lnTo>
                    <a:pt x="294" y="110"/>
                  </a:lnTo>
                  <a:lnTo>
                    <a:pt x="294" y="96"/>
                  </a:lnTo>
                  <a:lnTo>
                    <a:pt x="308" y="142"/>
                  </a:lnTo>
                  <a:lnTo>
                    <a:pt x="316" y="176"/>
                  </a:lnTo>
                  <a:lnTo>
                    <a:pt x="326" y="230"/>
                  </a:lnTo>
                  <a:lnTo>
                    <a:pt x="334" y="286"/>
                  </a:lnTo>
                  <a:lnTo>
                    <a:pt x="332" y="294"/>
                  </a:lnTo>
                  <a:lnTo>
                    <a:pt x="332" y="310"/>
                  </a:lnTo>
                  <a:lnTo>
                    <a:pt x="339" y="334"/>
                  </a:lnTo>
                  <a:lnTo>
                    <a:pt x="339" y="346"/>
                  </a:lnTo>
                  <a:lnTo>
                    <a:pt x="336" y="358"/>
                  </a:lnTo>
                  <a:lnTo>
                    <a:pt x="341" y="372"/>
                  </a:lnTo>
                  <a:lnTo>
                    <a:pt x="341" y="400"/>
                  </a:lnTo>
                  <a:lnTo>
                    <a:pt x="341" y="422"/>
                  </a:lnTo>
                  <a:lnTo>
                    <a:pt x="341" y="436"/>
                  </a:lnTo>
                  <a:lnTo>
                    <a:pt x="347" y="459"/>
                  </a:lnTo>
                  <a:lnTo>
                    <a:pt x="351" y="467"/>
                  </a:lnTo>
                  <a:lnTo>
                    <a:pt x="359" y="477"/>
                  </a:lnTo>
                  <a:lnTo>
                    <a:pt x="363" y="477"/>
                  </a:lnTo>
                  <a:lnTo>
                    <a:pt x="369" y="473"/>
                  </a:lnTo>
                  <a:lnTo>
                    <a:pt x="373" y="463"/>
                  </a:lnTo>
                  <a:lnTo>
                    <a:pt x="377" y="450"/>
                  </a:lnTo>
                  <a:lnTo>
                    <a:pt x="377" y="414"/>
                  </a:lnTo>
                  <a:lnTo>
                    <a:pt x="381" y="376"/>
                  </a:lnTo>
                  <a:lnTo>
                    <a:pt x="375" y="348"/>
                  </a:lnTo>
                  <a:lnTo>
                    <a:pt x="371" y="306"/>
                  </a:lnTo>
                  <a:lnTo>
                    <a:pt x="371" y="262"/>
                  </a:lnTo>
                  <a:lnTo>
                    <a:pt x="365" y="256"/>
                  </a:lnTo>
                  <a:lnTo>
                    <a:pt x="367" y="252"/>
                  </a:lnTo>
                  <a:lnTo>
                    <a:pt x="349" y="166"/>
                  </a:lnTo>
                  <a:lnTo>
                    <a:pt x="330" y="80"/>
                  </a:lnTo>
                  <a:lnTo>
                    <a:pt x="334" y="68"/>
                  </a:lnTo>
                  <a:lnTo>
                    <a:pt x="334" y="48"/>
                  </a:lnTo>
                  <a:lnTo>
                    <a:pt x="332" y="36"/>
                  </a:lnTo>
                  <a:lnTo>
                    <a:pt x="334" y="26"/>
                  </a:lnTo>
                  <a:lnTo>
                    <a:pt x="349" y="60"/>
                  </a:lnTo>
                  <a:lnTo>
                    <a:pt x="349" y="54"/>
                  </a:lnTo>
                  <a:lnTo>
                    <a:pt x="347" y="42"/>
                  </a:lnTo>
                  <a:lnTo>
                    <a:pt x="343" y="26"/>
                  </a:lnTo>
                  <a:lnTo>
                    <a:pt x="343" y="18"/>
                  </a:lnTo>
                  <a:lnTo>
                    <a:pt x="347" y="12"/>
                  </a:lnTo>
                  <a:lnTo>
                    <a:pt x="357" y="16"/>
                  </a:lnTo>
                  <a:lnTo>
                    <a:pt x="363" y="20"/>
                  </a:lnTo>
                  <a:lnTo>
                    <a:pt x="369" y="32"/>
                  </a:lnTo>
                  <a:lnTo>
                    <a:pt x="375" y="52"/>
                  </a:lnTo>
                  <a:lnTo>
                    <a:pt x="379" y="60"/>
                  </a:lnTo>
                  <a:lnTo>
                    <a:pt x="383" y="70"/>
                  </a:lnTo>
                  <a:lnTo>
                    <a:pt x="381" y="56"/>
                  </a:lnTo>
                  <a:lnTo>
                    <a:pt x="375" y="36"/>
                  </a:lnTo>
                  <a:lnTo>
                    <a:pt x="371" y="14"/>
                  </a:lnTo>
                  <a:lnTo>
                    <a:pt x="387" y="12"/>
                  </a:lnTo>
                  <a:lnTo>
                    <a:pt x="407" y="12"/>
                  </a:lnTo>
                  <a:lnTo>
                    <a:pt x="415" y="22"/>
                  </a:lnTo>
                  <a:lnTo>
                    <a:pt x="427" y="42"/>
                  </a:lnTo>
                  <a:lnTo>
                    <a:pt x="437" y="74"/>
                  </a:lnTo>
                  <a:lnTo>
                    <a:pt x="449" y="106"/>
                  </a:lnTo>
                  <a:lnTo>
                    <a:pt x="453" y="104"/>
                  </a:lnTo>
                  <a:lnTo>
                    <a:pt x="453" y="96"/>
                  </a:lnTo>
                  <a:lnTo>
                    <a:pt x="451" y="86"/>
                  </a:lnTo>
                  <a:lnTo>
                    <a:pt x="425" y="18"/>
                  </a:lnTo>
                  <a:lnTo>
                    <a:pt x="427" y="14"/>
                  </a:lnTo>
                  <a:lnTo>
                    <a:pt x="437" y="10"/>
                  </a:lnTo>
                  <a:lnTo>
                    <a:pt x="453" y="8"/>
                  </a:lnTo>
                  <a:lnTo>
                    <a:pt x="471" y="10"/>
                  </a:lnTo>
                  <a:lnTo>
                    <a:pt x="489" y="28"/>
                  </a:lnTo>
                  <a:lnTo>
                    <a:pt x="505" y="50"/>
                  </a:lnTo>
                  <a:lnTo>
                    <a:pt x="505" y="42"/>
                  </a:lnTo>
                  <a:lnTo>
                    <a:pt x="503" y="34"/>
                  </a:lnTo>
                  <a:lnTo>
                    <a:pt x="485" y="12"/>
                  </a:lnTo>
                  <a:lnTo>
                    <a:pt x="483" y="8"/>
                  </a:lnTo>
                  <a:lnTo>
                    <a:pt x="485" y="6"/>
                  </a:lnTo>
                  <a:lnTo>
                    <a:pt x="489" y="2"/>
                  </a:lnTo>
                  <a:lnTo>
                    <a:pt x="499" y="0"/>
                  </a:lnTo>
                  <a:lnTo>
                    <a:pt x="509" y="2"/>
                  </a:lnTo>
                  <a:lnTo>
                    <a:pt x="523" y="12"/>
                  </a:lnTo>
                  <a:lnTo>
                    <a:pt x="533" y="26"/>
                  </a:lnTo>
                  <a:close/>
                </a:path>
              </a:pathLst>
            </a:custGeom>
            <a:solidFill>
              <a:srgbClr val="800000"/>
            </a:solidFill>
            <a:ln w="6350">
              <a:solidFill>
                <a:srgbClr val="987F66"/>
              </a:solidFill>
              <a:prstDash val="solid"/>
              <a:round/>
              <a:headEnd/>
              <a:tailEnd/>
            </a:ln>
          </p:spPr>
          <p:txBody>
            <a:bodyPr/>
            <a:lstStyle/>
            <a:p>
              <a:pPr>
                <a:defRPr/>
              </a:pPr>
              <a:endParaRPr lang="en-US">
                <a:solidFill>
                  <a:prstClr val="black"/>
                </a:solidFill>
                <a:latin typeface="Calibri"/>
              </a:endParaRPr>
            </a:p>
          </p:txBody>
        </p:sp>
        <p:sp>
          <p:nvSpPr>
            <p:cNvPr id="238" name="Freeform 234"/>
            <p:cNvSpPr>
              <a:spLocks/>
            </p:cNvSpPr>
            <p:nvPr/>
          </p:nvSpPr>
          <p:spPr bwMode="auto">
            <a:xfrm>
              <a:off x="3608" y="2196"/>
              <a:ext cx="52" cy="368"/>
            </a:xfrm>
            <a:custGeom>
              <a:avLst/>
              <a:gdLst/>
              <a:ahLst/>
              <a:cxnLst>
                <a:cxn ang="0">
                  <a:pos x="52" y="20"/>
                </a:cxn>
                <a:cxn ang="0">
                  <a:pos x="44" y="20"/>
                </a:cxn>
                <a:cxn ang="0">
                  <a:pos x="40" y="56"/>
                </a:cxn>
                <a:cxn ang="0">
                  <a:pos x="38" y="78"/>
                </a:cxn>
                <a:cxn ang="0">
                  <a:pos x="34" y="80"/>
                </a:cxn>
                <a:cxn ang="0">
                  <a:pos x="34" y="104"/>
                </a:cxn>
                <a:cxn ang="0">
                  <a:pos x="30" y="102"/>
                </a:cxn>
                <a:cxn ang="0">
                  <a:pos x="30" y="118"/>
                </a:cxn>
                <a:cxn ang="0">
                  <a:pos x="24" y="124"/>
                </a:cxn>
                <a:cxn ang="0">
                  <a:pos x="20" y="156"/>
                </a:cxn>
                <a:cxn ang="0">
                  <a:pos x="26" y="170"/>
                </a:cxn>
                <a:cxn ang="0">
                  <a:pos x="24" y="188"/>
                </a:cxn>
                <a:cxn ang="0">
                  <a:pos x="24" y="200"/>
                </a:cxn>
                <a:cxn ang="0">
                  <a:pos x="22" y="208"/>
                </a:cxn>
                <a:cxn ang="0">
                  <a:pos x="26" y="222"/>
                </a:cxn>
                <a:cxn ang="0">
                  <a:pos x="20" y="230"/>
                </a:cxn>
                <a:cxn ang="0">
                  <a:pos x="26" y="238"/>
                </a:cxn>
                <a:cxn ang="0">
                  <a:pos x="26" y="254"/>
                </a:cxn>
                <a:cxn ang="0">
                  <a:pos x="24" y="266"/>
                </a:cxn>
                <a:cxn ang="0">
                  <a:pos x="24" y="280"/>
                </a:cxn>
                <a:cxn ang="0">
                  <a:pos x="22" y="286"/>
                </a:cxn>
                <a:cxn ang="0">
                  <a:pos x="28" y="302"/>
                </a:cxn>
                <a:cxn ang="0">
                  <a:pos x="32" y="312"/>
                </a:cxn>
                <a:cxn ang="0">
                  <a:pos x="34" y="334"/>
                </a:cxn>
                <a:cxn ang="0">
                  <a:pos x="26" y="328"/>
                </a:cxn>
                <a:cxn ang="0">
                  <a:pos x="28" y="338"/>
                </a:cxn>
                <a:cxn ang="0">
                  <a:pos x="28" y="358"/>
                </a:cxn>
                <a:cxn ang="0">
                  <a:pos x="26" y="352"/>
                </a:cxn>
                <a:cxn ang="0">
                  <a:pos x="24" y="364"/>
                </a:cxn>
                <a:cxn ang="0">
                  <a:pos x="18" y="368"/>
                </a:cxn>
                <a:cxn ang="0">
                  <a:pos x="14" y="342"/>
                </a:cxn>
                <a:cxn ang="0">
                  <a:pos x="18" y="340"/>
                </a:cxn>
                <a:cxn ang="0">
                  <a:pos x="10" y="328"/>
                </a:cxn>
                <a:cxn ang="0">
                  <a:pos x="12" y="310"/>
                </a:cxn>
                <a:cxn ang="0">
                  <a:pos x="16" y="314"/>
                </a:cxn>
                <a:cxn ang="0">
                  <a:pos x="14" y="304"/>
                </a:cxn>
                <a:cxn ang="0">
                  <a:pos x="4" y="284"/>
                </a:cxn>
                <a:cxn ang="0">
                  <a:pos x="6" y="276"/>
                </a:cxn>
                <a:cxn ang="0">
                  <a:pos x="0" y="254"/>
                </a:cxn>
                <a:cxn ang="0">
                  <a:pos x="4" y="246"/>
                </a:cxn>
                <a:cxn ang="0">
                  <a:pos x="10" y="248"/>
                </a:cxn>
                <a:cxn ang="0">
                  <a:pos x="2" y="230"/>
                </a:cxn>
                <a:cxn ang="0">
                  <a:pos x="0" y="216"/>
                </a:cxn>
                <a:cxn ang="0">
                  <a:pos x="6" y="218"/>
                </a:cxn>
                <a:cxn ang="0">
                  <a:pos x="4" y="210"/>
                </a:cxn>
                <a:cxn ang="0">
                  <a:pos x="0" y="184"/>
                </a:cxn>
                <a:cxn ang="0">
                  <a:pos x="8" y="186"/>
                </a:cxn>
                <a:cxn ang="0">
                  <a:pos x="0" y="174"/>
                </a:cxn>
                <a:cxn ang="0">
                  <a:pos x="6" y="158"/>
                </a:cxn>
                <a:cxn ang="0">
                  <a:pos x="4" y="136"/>
                </a:cxn>
                <a:cxn ang="0">
                  <a:pos x="12" y="128"/>
                </a:cxn>
                <a:cxn ang="0">
                  <a:pos x="8" y="106"/>
                </a:cxn>
                <a:cxn ang="0">
                  <a:pos x="12" y="102"/>
                </a:cxn>
                <a:cxn ang="0">
                  <a:pos x="22" y="74"/>
                </a:cxn>
                <a:cxn ang="0">
                  <a:pos x="16" y="50"/>
                </a:cxn>
                <a:cxn ang="0">
                  <a:pos x="20" y="34"/>
                </a:cxn>
                <a:cxn ang="0">
                  <a:pos x="22" y="42"/>
                </a:cxn>
                <a:cxn ang="0">
                  <a:pos x="26" y="46"/>
                </a:cxn>
                <a:cxn ang="0">
                  <a:pos x="26" y="20"/>
                </a:cxn>
                <a:cxn ang="0">
                  <a:pos x="28" y="4"/>
                </a:cxn>
                <a:cxn ang="0">
                  <a:pos x="42" y="0"/>
                </a:cxn>
                <a:cxn ang="0">
                  <a:pos x="52" y="14"/>
                </a:cxn>
              </a:cxnLst>
              <a:rect l="0" t="0" r="r" b="b"/>
              <a:pathLst>
                <a:path w="52" h="368">
                  <a:moveTo>
                    <a:pt x="52" y="14"/>
                  </a:moveTo>
                  <a:lnTo>
                    <a:pt x="52" y="20"/>
                  </a:lnTo>
                  <a:lnTo>
                    <a:pt x="46" y="16"/>
                  </a:lnTo>
                  <a:lnTo>
                    <a:pt x="44" y="20"/>
                  </a:lnTo>
                  <a:lnTo>
                    <a:pt x="42" y="56"/>
                  </a:lnTo>
                  <a:lnTo>
                    <a:pt x="40" y="56"/>
                  </a:lnTo>
                  <a:lnTo>
                    <a:pt x="40" y="68"/>
                  </a:lnTo>
                  <a:lnTo>
                    <a:pt x="38" y="78"/>
                  </a:lnTo>
                  <a:lnTo>
                    <a:pt x="34" y="74"/>
                  </a:lnTo>
                  <a:lnTo>
                    <a:pt x="34" y="80"/>
                  </a:lnTo>
                  <a:lnTo>
                    <a:pt x="34" y="92"/>
                  </a:lnTo>
                  <a:lnTo>
                    <a:pt x="34" y="104"/>
                  </a:lnTo>
                  <a:lnTo>
                    <a:pt x="32" y="102"/>
                  </a:lnTo>
                  <a:lnTo>
                    <a:pt x="30" y="102"/>
                  </a:lnTo>
                  <a:lnTo>
                    <a:pt x="30" y="114"/>
                  </a:lnTo>
                  <a:lnTo>
                    <a:pt x="30" y="118"/>
                  </a:lnTo>
                  <a:lnTo>
                    <a:pt x="26" y="124"/>
                  </a:lnTo>
                  <a:lnTo>
                    <a:pt x="24" y="124"/>
                  </a:lnTo>
                  <a:lnTo>
                    <a:pt x="24" y="154"/>
                  </a:lnTo>
                  <a:lnTo>
                    <a:pt x="20" y="156"/>
                  </a:lnTo>
                  <a:lnTo>
                    <a:pt x="24" y="162"/>
                  </a:lnTo>
                  <a:lnTo>
                    <a:pt x="26" y="170"/>
                  </a:lnTo>
                  <a:lnTo>
                    <a:pt x="22" y="178"/>
                  </a:lnTo>
                  <a:lnTo>
                    <a:pt x="24" y="188"/>
                  </a:lnTo>
                  <a:lnTo>
                    <a:pt x="24" y="194"/>
                  </a:lnTo>
                  <a:lnTo>
                    <a:pt x="24" y="200"/>
                  </a:lnTo>
                  <a:lnTo>
                    <a:pt x="22" y="202"/>
                  </a:lnTo>
                  <a:lnTo>
                    <a:pt x="22" y="208"/>
                  </a:lnTo>
                  <a:lnTo>
                    <a:pt x="24" y="218"/>
                  </a:lnTo>
                  <a:lnTo>
                    <a:pt x="26" y="222"/>
                  </a:lnTo>
                  <a:lnTo>
                    <a:pt x="24" y="228"/>
                  </a:lnTo>
                  <a:lnTo>
                    <a:pt x="20" y="230"/>
                  </a:lnTo>
                  <a:lnTo>
                    <a:pt x="24" y="236"/>
                  </a:lnTo>
                  <a:lnTo>
                    <a:pt x="26" y="238"/>
                  </a:lnTo>
                  <a:lnTo>
                    <a:pt x="26" y="242"/>
                  </a:lnTo>
                  <a:lnTo>
                    <a:pt x="26" y="254"/>
                  </a:lnTo>
                  <a:lnTo>
                    <a:pt x="20" y="250"/>
                  </a:lnTo>
                  <a:lnTo>
                    <a:pt x="24" y="266"/>
                  </a:lnTo>
                  <a:lnTo>
                    <a:pt x="26" y="282"/>
                  </a:lnTo>
                  <a:lnTo>
                    <a:pt x="24" y="280"/>
                  </a:lnTo>
                  <a:lnTo>
                    <a:pt x="20" y="280"/>
                  </a:lnTo>
                  <a:lnTo>
                    <a:pt x="22" y="286"/>
                  </a:lnTo>
                  <a:lnTo>
                    <a:pt x="28" y="298"/>
                  </a:lnTo>
                  <a:lnTo>
                    <a:pt x="28" y="302"/>
                  </a:lnTo>
                  <a:lnTo>
                    <a:pt x="26" y="306"/>
                  </a:lnTo>
                  <a:lnTo>
                    <a:pt x="32" y="312"/>
                  </a:lnTo>
                  <a:lnTo>
                    <a:pt x="34" y="316"/>
                  </a:lnTo>
                  <a:lnTo>
                    <a:pt x="34" y="334"/>
                  </a:lnTo>
                  <a:lnTo>
                    <a:pt x="30" y="332"/>
                  </a:lnTo>
                  <a:lnTo>
                    <a:pt x="26" y="328"/>
                  </a:lnTo>
                  <a:lnTo>
                    <a:pt x="24" y="332"/>
                  </a:lnTo>
                  <a:lnTo>
                    <a:pt x="28" y="338"/>
                  </a:lnTo>
                  <a:lnTo>
                    <a:pt x="30" y="342"/>
                  </a:lnTo>
                  <a:lnTo>
                    <a:pt x="28" y="358"/>
                  </a:lnTo>
                  <a:lnTo>
                    <a:pt x="28" y="354"/>
                  </a:lnTo>
                  <a:lnTo>
                    <a:pt x="26" y="352"/>
                  </a:lnTo>
                  <a:lnTo>
                    <a:pt x="22" y="356"/>
                  </a:lnTo>
                  <a:lnTo>
                    <a:pt x="24" y="364"/>
                  </a:lnTo>
                  <a:lnTo>
                    <a:pt x="22" y="366"/>
                  </a:lnTo>
                  <a:lnTo>
                    <a:pt x="18" y="368"/>
                  </a:lnTo>
                  <a:lnTo>
                    <a:pt x="12" y="342"/>
                  </a:lnTo>
                  <a:lnTo>
                    <a:pt x="14" y="342"/>
                  </a:lnTo>
                  <a:lnTo>
                    <a:pt x="16" y="342"/>
                  </a:lnTo>
                  <a:lnTo>
                    <a:pt x="18" y="340"/>
                  </a:lnTo>
                  <a:lnTo>
                    <a:pt x="12" y="334"/>
                  </a:lnTo>
                  <a:lnTo>
                    <a:pt x="10" y="328"/>
                  </a:lnTo>
                  <a:lnTo>
                    <a:pt x="10" y="318"/>
                  </a:lnTo>
                  <a:lnTo>
                    <a:pt x="12" y="310"/>
                  </a:lnTo>
                  <a:lnTo>
                    <a:pt x="12" y="312"/>
                  </a:lnTo>
                  <a:lnTo>
                    <a:pt x="16" y="314"/>
                  </a:lnTo>
                  <a:lnTo>
                    <a:pt x="16" y="314"/>
                  </a:lnTo>
                  <a:lnTo>
                    <a:pt x="14" y="304"/>
                  </a:lnTo>
                  <a:lnTo>
                    <a:pt x="6" y="290"/>
                  </a:lnTo>
                  <a:lnTo>
                    <a:pt x="4" y="284"/>
                  </a:lnTo>
                  <a:lnTo>
                    <a:pt x="6" y="276"/>
                  </a:lnTo>
                  <a:lnTo>
                    <a:pt x="6" y="276"/>
                  </a:lnTo>
                  <a:lnTo>
                    <a:pt x="2" y="268"/>
                  </a:lnTo>
                  <a:lnTo>
                    <a:pt x="0" y="254"/>
                  </a:lnTo>
                  <a:lnTo>
                    <a:pt x="0" y="242"/>
                  </a:lnTo>
                  <a:lnTo>
                    <a:pt x="4" y="246"/>
                  </a:lnTo>
                  <a:lnTo>
                    <a:pt x="6" y="248"/>
                  </a:lnTo>
                  <a:lnTo>
                    <a:pt x="10" y="248"/>
                  </a:lnTo>
                  <a:lnTo>
                    <a:pt x="8" y="242"/>
                  </a:lnTo>
                  <a:lnTo>
                    <a:pt x="2" y="230"/>
                  </a:lnTo>
                  <a:lnTo>
                    <a:pt x="0" y="224"/>
                  </a:lnTo>
                  <a:lnTo>
                    <a:pt x="0" y="216"/>
                  </a:lnTo>
                  <a:lnTo>
                    <a:pt x="2" y="218"/>
                  </a:lnTo>
                  <a:lnTo>
                    <a:pt x="6" y="218"/>
                  </a:lnTo>
                  <a:lnTo>
                    <a:pt x="10" y="216"/>
                  </a:lnTo>
                  <a:lnTo>
                    <a:pt x="4" y="210"/>
                  </a:lnTo>
                  <a:lnTo>
                    <a:pt x="0" y="198"/>
                  </a:lnTo>
                  <a:lnTo>
                    <a:pt x="0" y="184"/>
                  </a:lnTo>
                  <a:lnTo>
                    <a:pt x="6" y="190"/>
                  </a:lnTo>
                  <a:lnTo>
                    <a:pt x="8" y="186"/>
                  </a:lnTo>
                  <a:lnTo>
                    <a:pt x="6" y="180"/>
                  </a:lnTo>
                  <a:lnTo>
                    <a:pt x="0" y="174"/>
                  </a:lnTo>
                  <a:lnTo>
                    <a:pt x="2" y="156"/>
                  </a:lnTo>
                  <a:lnTo>
                    <a:pt x="6" y="158"/>
                  </a:lnTo>
                  <a:lnTo>
                    <a:pt x="4" y="144"/>
                  </a:lnTo>
                  <a:lnTo>
                    <a:pt x="4" y="136"/>
                  </a:lnTo>
                  <a:lnTo>
                    <a:pt x="6" y="128"/>
                  </a:lnTo>
                  <a:lnTo>
                    <a:pt x="12" y="128"/>
                  </a:lnTo>
                  <a:lnTo>
                    <a:pt x="8" y="114"/>
                  </a:lnTo>
                  <a:lnTo>
                    <a:pt x="8" y="106"/>
                  </a:lnTo>
                  <a:lnTo>
                    <a:pt x="12" y="100"/>
                  </a:lnTo>
                  <a:lnTo>
                    <a:pt x="12" y="102"/>
                  </a:lnTo>
                  <a:lnTo>
                    <a:pt x="16" y="66"/>
                  </a:lnTo>
                  <a:lnTo>
                    <a:pt x="22" y="74"/>
                  </a:lnTo>
                  <a:lnTo>
                    <a:pt x="22" y="64"/>
                  </a:lnTo>
                  <a:lnTo>
                    <a:pt x="16" y="50"/>
                  </a:lnTo>
                  <a:lnTo>
                    <a:pt x="16" y="44"/>
                  </a:lnTo>
                  <a:lnTo>
                    <a:pt x="20" y="34"/>
                  </a:lnTo>
                  <a:lnTo>
                    <a:pt x="22" y="36"/>
                  </a:lnTo>
                  <a:lnTo>
                    <a:pt x="22" y="42"/>
                  </a:lnTo>
                  <a:lnTo>
                    <a:pt x="24" y="44"/>
                  </a:lnTo>
                  <a:lnTo>
                    <a:pt x="26" y="46"/>
                  </a:lnTo>
                  <a:lnTo>
                    <a:pt x="30" y="44"/>
                  </a:lnTo>
                  <a:lnTo>
                    <a:pt x="26" y="20"/>
                  </a:lnTo>
                  <a:lnTo>
                    <a:pt x="26" y="8"/>
                  </a:lnTo>
                  <a:lnTo>
                    <a:pt x="28" y="4"/>
                  </a:lnTo>
                  <a:lnTo>
                    <a:pt x="34" y="0"/>
                  </a:lnTo>
                  <a:lnTo>
                    <a:pt x="42" y="0"/>
                  </a:lnTo>
                  <a:lnTo>
                    <a:pt x="48" y="6"/>
                  </a:lnTo>
                  <a:lnTo>
                    <a:pt x="52" y="1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39" name="Freeform 235"/>
            <p:cNvSpPr>
              <a:spLocks/>
            </p:cNvSpPr>
            <p:nvPr/>
          </p:nvSpPr>
          <p:spPr bwMode="auto">
            <a:xfrm>
              <a:off x="3608" y="2196"/>
              <a:ext cx="52" cy="368"/>
            </a:xfrm>
            <a:custGeom>
              <a:avLst/>
              <a:gdLst/>
              <a:ahLst/>
              <a:cxnLst>
                <a:cxn ang="0">
                  <a:pos x="52" y="20"/>
                </a:cxn>
                <a:cxn ang="0">
                  <a:pos x="44" y="20"/>
                </a:cxn>
                <a:cxn ang="0">
                  <a:pos x="40" y="56"/>
                </a:cxn>
                <a:cxn ang="0">
                  <a:pos x="38" y="78"/>
                </a:cxn>
                <a:cxn ang="0">
                  <a:pos x="34" y="80"/>
                </a:cxn>
                <a:cxn ang="0">
                  <a:pos x="34" y="104"/>
                </a:cxn>
                <a:cxn ang="0">
                  <a:pos x="30" y="102"/>
                </a:cxn>
                <a:cxn ang="0">
                  <a:pos x="30" y="118"/>
                </a:cxn>
                <a:cxn ang="0">
                  <a:pos x="24" y="124"/>
                </a:cxn>
                <a:cxn ang="0">
                  <a:pos x="20" y="156"/>
                </a:cxn>
                <a:cxn ang="0">
                  <a:pos x="26" y="170"/>
                </a:cxn>
                <a:cxn ang="0">
                  <a:pos x="24" y="188"/>
                </a:cxn>
                <a:cxn ang="0">
                  <a:pos x="24" y="200"/>
                </a:cxn>
                <a:cxn ang="0">
                  <a:pos x="22" y="208"/>
                </a:cxn>
                <a:cxn ang="0">
                  <a:pos x="26" y="222"/>
                </a:cxn>
                <a:cxn ang="0">
                  <a:pos x="20" y="230"/>
                </a:cxn>
                <a:cxn ang="0">
                  <a:pos x="26" y="238"/>
                </a:cxn>
                <a:cxn ang="0">
                  <a:pos x="26" y="254"/>
                </a:cxn>
                <a:cxn ang="0">
                  <a:pos x="24" y="266"/>
                </a:cxn>
                <a:cxn ang="0">
                  <a:pos x="24" y="280"/>
                </a:cxn>
                <a:cxn ang="0">
                  <a:pos x="22" y="286"/>
                </a:cxn>
                <a:cxn ang="0">
                  <a:pos x="28" y="302"/>
                </a:cxn>
                <a:cxn ang="0">
                  <a:pos x="32" y="312"/>
                </a:cxn>
                <a:cxn ang="0">
                  <a:pos x="34" y="334"/>
                </a:cxn>
                <a:cxn ang="0">
                  <a:pos x="26" y="328"/>
                </a:cxn>
                <a:cxn ang="0">
                  <a:pos x="28" y="338"/>
                </a:cxn>
                <a:cxn ang="0">
                  <a:pos x="28" y="358"/>
                </a:cxn>
                <a:cxn ang="0">
                  <a:pos x="26" y="352"/>
                </a:cxn>
                <a:cxn ang="0">
                  <a:pos x="24" y="364"/>
                </a:cxn>
                <a:cxn ang="0">
                  <a:pos x="18" y="368"/>
                </a:cxn>
                <a:cxn ang="0">
                  <a:pos x="14" y="342"/>
                </a:cxn>
                <a:cxn ang="0">
                  <a:pos x="18" y="340"/>
                </a:cxn>
                <a:cxn ang="0">
                  <a:pos x="10" y="328"/>
                </a:cxn>
                <a:cxn ang="0">
                  <a:pos x="12" y="310"/>
                </a:cxn>
                <a:cxn ang="0">
                  <a:pos x="16" y="314"/>
                </a:cxn>
                <a:cxn ang="0">
                  <a:pos x="14" y="304"/>
                </a:cxn>
                <a:cxn ang="0">
                  <a:pos x="4" y="284"/>
                </a:cxn>
                <a:cxn ang="0">
                  <a:pos x="6" y="276"/>
                </a:cxn>
                <a:cxn ang="0">
                  <a:pos x="0" y="254"/>
                </a:cxn>
                <a:cxn ang="0">
                  <a:pos x="4" y="246"/>
                </a:cxn>
                <a:cxn ang="0">
                  <a:pos x="10" y="248"/>
                </a:cxn>
                <a:cxn ang="0">
                  <a:pos x="2" y="230"/>
                </a:cxn>
                <a:cxn ang="0">
                  <a:pos x="0" y="216"/>
                </a:cxn>
                <a:cxn ang="0">
                  <a:pos x="6" y="218"/>
                </a:cxn>
                <a:cxn ang="0">
                  <a:pos x="4" y="210"/>
                </a:cxn>
                <a:cxn ang="0">
                  <a:pos x="0" y="184"/>
                </a:cxn>
                <a:cxn ang="0">
                  <a:pos x="8" y="186"/>
                </a:cxn>
                <a:cxn ang="0">
                  <a:pos x="0" y="174"/>
                </a:cxn>
                <a:cxn ang="0">
                  <a:pos x="6" y="158"/>
                </a:cxn>
                <a:cxn ang="0">
                  <a:pos x="4" y="136"/>
                </a:cxn>
                <a:cxn ang="0">
                  <a:pos x="12" y="128"/>
                </a:cxn>
                <a:cxn ang="0">
                  <a:pos x="8" y="106"/>
                </a:cxn>
                <a:cxn ang="0">
                  <a:pos x="12" y="102"/>
                </a:cxn>
                <a:cxn ang="0">
                  <a:pos x="22" y="74"/>
                </a:cxn>
                <a:cxn ang="0">
                  <a:pos x="16" y="50"/>
                </a:cxn>
                <a:cxn ang="0">
                  <a:pos x="20" y="34"/>
                </a:cxn>
                <a:cxn ang="0">
                  <a:pos x="22" y="42"/>
                </a:cxn>
                <a:cxn ang="0">
                  <a:pos x="26" y="46"/>
                </a:cxn>
                <a:cxn ang="0">
                  <a:pos x="26" y="20"/>
                </a:cxn>
                <a:cxn ang="0">
                  <a:pos x="28" y="4"/>
                </a:cxn>
                <a:cxn ang="0">
                  <a:pos x="42" y="0"/>
                </a:cxn>
                <a:cxn ang="0">
                  <a:pos x="52" y="14"/>
                </a:cxn>
              </a:cxnLst>
              <a:rect l="0" t="0" r="r" b="b"/>
              <a:pathLst>
                <a:path w="52" h="368">
                  <a:moveTo>
                    <a:pt x="52" y="14"/>
                  </a:moveTo>
                  <a:lnTo>
                    <a:pt x="52" y="20"/>
                  </a:lnTo>
                  <a:lnTo>
                    <a:pt x="46" y="16"/>
                  </a:lnTo>
                  <a:lnTo>
                    <a:pt x="44" y="20"/>
                  </a:lnTo>
                  <a:lnTo>
                    <a:pt x="42" y="56"/>
                  </a:lnTo>
                  <a:lnTo>
                    <a:pt x="40" y="56"/>
                  </a:lnTo>
                  <a:lnTo>
                    <a:pt x="40" y="68"/>
                  </a:lnTo>
                  <a:lnTo>
                    <a:pt x="38" y="78"/>
                  </a:lnTo>
                  <a:lnTo>
                    <a:pt x="34" y="74"/>
                  </a:lnTo>
                  <a:lnTo>
                    <a:pt x="34" y="80"/>
                  </a:lnTo>
                  <a:lnTo>
                    <a:pt x="34" y="92"/>
                  </a:lnTo>
                  <a:lnTo>
                    <a:pt x="34" y="104"/>
                  </a:lnTo>
                  <a:lnTo>
                    <a:pt x="32" y="102"/>
                  </a:lnTo>
                  <a:lnTo>
                    <a:pt x="30" y="102"/>
                  </a:lnTo>
                  <a:lnTo>
                    <a:pt x="30" y="114"/>
                  </a:lnTo>
                  <a:lnTo>
                    <a:pt x="30" y="118"/>
                  </a:lnTo>
                  <a:lnTo>
                    <a:pt x="26" y="124"/>
                  </a:lnTo>
                  <a:lnTo>
                    <a:pt x="24" y="124"/>
                  </a:lnTo>
                  <a:lnTo>
                    <a:pt x="24" y="154"/>
                  </a:lnTo>
                  <a:lnTo>
                    <a:pt x="20" y="156"/>
                  </a:lnTo>
                  <a:lnTo>
                    <a:pt x="24" y="162"/>
                  </a:lnTo>
                  <a:lnTo>
                    <a:pt x="26" y="170"/>
                  </a:lnTo>
                  <a:lnTo>
                    <a:pt x="22" y="178"/>
                  </a:lnTo>
                  <a:lnTo>
                    <a:pt x="24" y="188"/>
                  </a:lnTo>
                  <a:lnTo>
                    <a:pt x="24" y="194"/>
                  </a:lnTo>
                  <a:lnTo>
                    <a:pt x="24" y="200"/>
                  </a:lnTo>
                  <a:lnTo>
                    <a:pt x="22" y="202"/>
                  </a:lnTo>
                  <a:lnTo>
                    <a:pt x="22" y="208"/>
                  </a:lnTo>
                  <a:lnTo>
                    <a:pt x="24" y="218"/>
                  </a:lnTo>
                  <a:lnTo>
                    <a:pt x="26" y="222"/>
                  </a:lnTo>
                  <a:lnTo>
                    <a:pt x="24" y="228"/>
                  </a:lnTo>
                  <a:lnTo>
                    <a:pt x="20" y="230"/>
                  </a:lnTo>
                  <a:lnTo>
                    <a:pt x="24" y="236"/>
                  </a:lnTo>
                  <a:lnTo>
                    <a:pt x="26" y="238"/>
                  </a:lnTo>
                  <a:lnTo>
                    <a:pt x="26" y="242"/>
                  </a:lnTo>
                  <a:lnTo>
                    <a:pt x="26" y="254"/>
                  </a:lnTo>
                  <a:lnTo>
                    <a:pt x="20" y="250"/>
                  </a:lnTo>
                  <a:lnTo>
                    <a:pt x="24" y="266"/>
                  </a:lnTo>
                  <a:lnTo>
                    <a:pt x="26" y="282"/>
                  </a:lnTo>
                  <a:lnTo>
                    <a:pt x="24" y="280"/>
                  </a:lnTo>
                  <a:lnTo>
                    <a:pt x="20" y="280"/>
                  </a:lnTo>
                  <a:lnTo>
                    <a:pt x="22" y="286"/>
                  </a:lnTo>
                  <a:lnTo>
                    <a:pt x="28" y="298"/>
                  </a:lnTo>
                  <a:lnTo>
                    <a:pt x="28" y="302"/>
                  </a:lnTo>
                  <a:lnTo>
                    <a:pt x="26" y="306"/>
                  </a:lnTo>
                  <a:lnTo>
                    <a:pt x="32" y="312"/>
                  </a:lnTo>
                  <a:lnTo>
                    <a:pt x="34" y="316"/>
                  </a:lnTo>
                  <a:lnTo>
                    <a:pt x="34" y="334"/>
                  </a:lnTo>
                  <a:lnTo>
                    <a:pt x="30" y="332"/>
                  </a:lnTo>
                  <a:lnTo>
                    <a:pt x="26" y="328"/>
                  </a:lnTo>
                  <a:lnTo>
                    <a:pt x="24" y="332"/>
                  </a:lnTo>
                  <a:lnTo>
                    <a:pt x="28" y="338"/>
                  </a:lnTo>
                  <a:lnTo>
                    <a:pt x="30" y="342"/>
                  </a:lnTo>
                  <a:lnTo>
                    <a:pt x="28" y="358"/>
                  </a:lnTo>
                  <a:lnTo>
                    <a:pt x="28" y="354"/>
                  </a:lnTo>
                  <a:lnTo>
                    <a:pt x="26" y="352"/>
                  </a:lnTo>
                  <a:lnTo>
                    <a:pt x="22" y="356"/>
                  </a:lnTo>
                  <a:lnTo>
                    <a:pt x="24" y="364"/>
                  </a:lnTo>
                  <a:lnTo>
                    <a:pt x="22" y="366"/>
                  </a:lnTo>
                  <a:lnTo>
                    <a:pt x="18" y="368"/>
                  </a:lnTo>
                  <a:lnTo>
                    <a:pt x="12" y="342"/>
                  </a:lnTo>
                  <a:lnTo>
                    <a:pt x="14" y="342"/>
                  </a:lnTo>
                  <a:lnTo>
                    <a:pt x="16" y="342"/>
                  </a:lnTo>
                  <a:lnTo>
                    <a:pt x="18" y="340"/>
                  </a:lnTo>
                  <a:lnTo>
                    <a:pt x="12" y="334"/>
                  </a:lnTo>
                  <a:lnTo>
                    <a:pt x="10" y="328"/>
                  </a:lnTo>
                  <a:lnTo>
                    <a:pt x="10" y="318"/>
                  </a:lnTo>
                  <a:lnTo>
                    <a:pt x="12" y="310"/>
                  </a:lnTo>
                  <a:lnTo>
                    <a:pt x="12" y="312"/>
                  </a:lnTo>
                  <a:lnTo>
                    <a:pt x="16" y="314"/>
                  </a:lnTo>
                  <a:lnTo>
                    <a:pt x="16" y="314"/>
                  </a:lnTo>
                  <a:lnTo>
                    <a:pt x="14" y="304"/>
                  </a:lnTo>
                  <a:lnTo>
                    <a:pt x="6" y="290"/>
                  </a:lnTo>
                  <a:lnTo>
                    <a:pt x="4" y="284"/>
                  </a:lnTo>
                  <a:lnTo>
                    <a:pt x="6" y="276"/>
                  </a:lnTo>
                  <a:lnTo>
                    <a:pt x="6" y="276"/>
                  </a:lnTo>
                  <a:lnTo>
                    <a:pt x="2" y="268"/>
                  </a:lnTo>
                  <a:lnTo>
                    <a:pt x="0" y="254"/>
                  </a:lnTo>
                  <a:lnTo>
                    <a:pt x="0" y="242"/>
                  </a:lnTo>
                  <a:lnTo>
                    <a:pt x="4" y="246"/>
                  </a:lnTo>
                  <a:lnTo>
                    <a:pt x="6" y="248"/>
                  </a:lnTo>
                  <a:lnTo>
                    <a:pt x="10" y="248"/>
                  </a:lnTo>
                  <a:lnTo>
                    <a:pt x="8" y="242"/>
                  </a:lnTo>
                  <a:lnTo>
                    <a:pt x="2" y="230"/>
                  </a:lnTo>
                  <a:lnTo>
                    <a:pt x="0" y="224"/>
                  </a:lnTo>
                  <a:lnTo>
                    <a:pt x="0" y="216"/>
                  </a:lnTo>
                  <a:lnTo>
                    <a:pt x="2" y="218"/>
                  </a:lnTo>
                  <a:lnTo>
                    <a:pt x="6" y="218"/>
                  </a:lnTo>
                  <a:lnTo>
                    <a:pt x="10" y="216"/>
                  </a:lnTo>
                  <a:lnTo>
                    <a:pt x="4" y="210"/>
                  </a:lnTo>
                  <a:lnTo>
                    <a:pt x="0" y="198"/>
                  </a:lnTo>
                  <a:lnTo>
                    <a:pt x="0" y="184"/>
                  </a:lnTo>
                  <a:lnTo>
                    <a:pt x="6" y="190"/>
                  </a:lnTo>
                  <a:lnTo>
                    <a:pt x="8" y="186"/>
                  </a:lnTo>
                  <a:lnTo>
                    <a:pt x="6" y="180"/>
                  </a:lnTo>
                  <a:lnTo>
                    <a:pt x="0" y="174"/>
                  </a:lnTo>
                  <a:lnTo>
                    <a:pt x="2" y="156"/>
                  </a:lnTo>
                  <a:lnTo>
                    <a:pt x="6" y="158"/>
                  </a:lnTo>
                  <a:lnTo>
                    <a:pt x="4" y="144"/>
                  </a:lnTo>
                  <a:lnTo>
                    <a:pt x="4" y="136"/>
                  </a:lnTo>
                  <a:lnTo>
                    <a:pt x="6" y="128"/>
                  </a:lnTo>
                  <a:lnTo>
                    <a:pt x="12" y="128"/>
                  </a:lnTo>
                  <a:lnTo>
                    <a:pt x="8" y="114"/>
                  </a:lnTo>
                  <a:lnTo>
                    <a:pt x="8" y="106"/>
                  </a:lnTo>
                  <a:lnTo>
                    <a:pt x="12" y="100"/>
                  </a:lnTo>
                  <a:lnTo>
                    <a:pt x="12" y="102"/>
                  </a:lnTo>
                  <a:lnTo>
                    <a:pt x="16" y="66"/>
                  </a:lnTo>
                  <a:lnTo>
                    <a:pt x="22" y="74"/>
                  </a:lnTo>
                  <a:lnTo>
                    <a:pt x="22" y="64"/>
                  </a:lnTo>
                  <a:lnTo>
                    <a:pt x="16" y="50"/>
                  </a:lnTo>
                  <a:lnTo>
                    <a:pt x="16" y="44"/>
                  </a:lnTo>
                  <a:lnTo>
                    <a:pt x="20" y="34"/>
                  </a:lnTo>
                  <a:lnTo>
                    <a:pt x="22" y="36"/>
                  </a:lnTo>
                  <a:lnTo>
                    <a:pt x="22" y="42"/>
                  </a:lnTo>
                  <a:lnTo>
                    <a:pt x="24" y="44"/>
                  </a:lnTo>
                  <a:lnTo>
                    <a:pt x="26" y="46"/>
                  </a:lnTo>
                  <a:lnTo>
                    <a:pt x="30" y="44"/>
                  </a:lnTo>
                  <a:lnTo>
                    <a:pt x="26" y="20"/>
                  </a:lnTo>
                  <a:lnTo>
                    <a:pt x="26" y="8"/>
                  </a:lnTo>
                  <a:lnTo>
                    <a:pt x="28" y="4"/>
                  </a:lnTo>
                  <a:lnTo>
                    <a:pt x="34" y="0"/>
                  </a:lnTo>
                  <a:lnTo>
                    <a:pt x="42" y="0"/>
                  </a:lnTo>
                  <a:lnTo>
                    <a:pt x="48" y="6"/>
                  </a:lnTo>
                  <a:lnTo>
                    <a:pt x="52" y="14"/>
                  </a:lnTo>
                  <a:close/>
                </a:path>
              </a:pathLst>
            </a:custGeom>
            <a:solidFill>
              <a:schemeClr val="accent2"/>
            </a:solidFill>
            <a:ln w="6350">
              <a:solidFill>
                <a:srgbClr val="E5983F"/>
              </a:solidFill>
              <a:prstDash val="solid"/>
              <a:round/>
              <a:headEnd/>
              <a:tailEnd/>
            </a:ln>
          </p:spPr>
          <p:txBody>
            <a:bodyPr/>
            <a:lstStyle/>
            <a:p>
              <a:pPr>
                <a:defRPr/>
              </a:pPr>
              <a:endParaRPr lang="en-US">
                <a:solidFill>
                  <a:prstClr val="black"/>
                </a:solidFill>
                <a:latin typeface="Calibri"/>
              </a:endParaRPr>
            </a:p>
          </p:txBody>
        </p:sp>
        <p:sp>
          <p:nvSpPr>
            <p:cNvPr id="240" name="Freeform 236"/>
            <p:cNvSpPr>
              <a:spLocks/>
            </p:cNvSpPr>
            <p:nvPr/>
          </p:nvSpPr>
          <p:spPr bwMode="auto">
            <a:xfrm>
              <a:off x="3664" y="2230"/>
              <a:ext cx="67" cy="429"/>
            </a:xfrm>
            <a:custGeom>
              <a:avLst/>
              <a:gdLst/>
              <a:ahLst/>
              <a:cxnLst>
                <a:cxn ang="0">
                  <a:pos x="14" y="42"/>
                </a:cxn>
                <a:cxn ang="0">
                  <a:pos x="18" y="56"/>
                </a:cxn>
                <a:cxn ang="0">
                  <a:pos x="22" y="76"/>
                </a:cxn>
                <a:cxn ang="0">
                  <a:pos x="28" y="110"/>
                </a:cxn>
                <a:cxn ang="0">
                  <a:pos x="39" y="136"/>
                </a:cxn>
                <a:cxn ang="0">
                  <a:pos x="35" y="148"/>
                </a:cxn>
                <a:cxn ang="0">
                  <a:pos x="47" y="180"/>
                </a:cxn>
                <a:cxn ang="0">
                  <a:pos x="41" y="186"/>
                </a:cxn>
                <a:cxn ang="0">
                  <a:pos x="49" y="210"/>
                </a:cxn>
                <a:cxn ang="0">
                  <a:pos x="55" y="228"/>
                </a:cxn>
                <a:cxn ang="0">
                  <a:pos x="55" y="240"/>
                </a:cxn>
                <a:cxn ang="0">
                  <a:pos x="57" y="262"/>
                </a:cxn>
                <a:cxn ang="0">
                  <a:pos x="55" y="272"/>
                </a:cxn>
                <a:cxn ang="0">
                  <a:pos x="61" y="294"/>
                </a:cxn>
                <a:cxn ang="0">
                  <a:pos x="55" y="298"/>
                </a:cxn>
                <a:cxn ang="0">
                  <a:pos x="61" y="330"/>
                </a:cxn>
                <a:cxn ang="0">
                  <a:pos x="65" y="352"/>
                </a:cxn>
                <a:cxn ang="0">
                  <a:pos x="63" y="368"/>
                </a:cxn>
                <a:cxn ang="0">
                  <a:pos x="59" y="384"/>
                </a:cxn>
                <a:cxn ang="0">
                  <a:pos x="65" y="402"/>
                </a:cxn>
                <a:cxn ang="0">
                  <a:pos x="55" y="404"/>
                </a:cxn>
                <a:cxn ang="0">
                  <a:pos x="61" y="425"/>
                </a:cxn>
                <a:cxn ang="0">
                  <a:pos x="47" y="421"/>
                </a:cxn>
                <a:cxn ang="0">
                  <a:pos x="47" y="404"/>
                </a:cxn>
                <a:cxn ang="0">
                  <a:pos x="45" y="392"/>
                </a:cxn>
                <a:cxn ang="0">
                  <a:pos x="47" y="374"/>
                </a:cxn>
                <a:cxn ang="0">
                  <a:pos x="43" y="358"/>
                </a:cxn>
                <a:cxn ang="0">
                  <a:pos x="49" y="350"/>
                </a:cxn>
                <a:cxn ang="0">
                  <a:pos x="43" y="338"/>
                </a:cxn>
                <a:cxn ang="0">
                  <a:pos x="43" y="316"/>
                </a:cxn>
                <a:cxn ang="0">
                  <a:pos x="41" y="290"/>
                </a:cxn>
                <a:cxn ang="0">
                  <a:pos x="35" y="262"/>
                </a:cxn>
                <a:cxn ang="0">
                  <a:pos x="41" y="260"/>
                </a:cxn>
                <a:cxn ang="0">
                  <a:pos x="39" y="238"/>
                </a:cxn>
                <a:cxn ang="0">
                  <a:pos x="24" y="188"/>
                </a:cxn>
                <a:cxn ang="0">
                  <a:pos x="24" y="178"/>
                </a:cxn>
                <a:cxn ang="0">
                  <a:pos x="20" y="142"/>
                </a:cxn>
                <a:cxn ang="0">
                  <a:pos x="16" y="130"/>
                </a:cxn>
                <a:cxn ang="0">
                  <a:pos x="4" y="96"/>
                </a:cxn>
                <a:cxn ang="0">
                  <a:pos x="6" y="88"/>
                </a:cxn>
                <a:cxn ang="0">
                  <a:pos x="4" y="32"/>
                </a:cxn>
                <a:cxn ang="0">
                  <a:pos x="18" y="6"/>
                </a:cxn>
                <a:cxn ang="0">
                  <a:pos x="20" y="26"/>
                </a:cxn>
              </a:cxnLst>
              <a:rect l="0" t="0" r="r" b="b"/>
              <a:pathLst>
                <a:path w="67" h="429">
                  <a:moveTo>
                    <a:pt x="20" y="26"/>
                  </a:moveTo>
                  <a:lnTo>
                    <a:pt x="16" y="44"/>
                  </a:lnTo>
                  <a:lnTo>
                    <a:pt x="14" y="42"/>
                  </a:lnTo>
                  <a:lnTo>
                    <a:pt x="12" y="42"/>
                  </a:lnTo>
                  <a:lnTo>
                    <a:pt x="14" y="48"/>
                  </a:lnTo>
                  <a:lnTo>
                    <a:pt x="18" y="56"/>
                  </a:lnTo>
                  <a:lnTo>
                    <a:pt x="22" y="66"/>
                  </a:lnTo>
                  <a:lnTo>
                    <a:pt x="20" y="70"/>
                  </a:lnTo>
                  <a:lnTo>
                    <a:pt x="22" y="76"/>
                  </a:lnTo>
                  <a:lnTo>
                    <a:pt x="26" y="82"/>
                  </a:lnTo>
                  <a:lnTo>
                    <a:pt x="30" y="112"/>
                  </a:lnTo>
                  <a:lnTo>
                    <a:pt x="28" y="110"/>
                  </a:lnTo>
                  <a:lnTo>
                    <a:pt x="28" y="116"/>
                  </a:lnTo>
                  <a:lnTo>
                    <a:pt x="33" y="126"/>
                  </a:lnTo>
                  <a:lnTo>
                    <a:pt x="39" y="136"/>
                  </a:lnTo>
                  <a:lnTo>
                    <a:pt x="39" y="152"/>
                  </a:lnTo>
                  <a:lnTo>
                    <a:pt x="37" y="150"/>
                  </a:lnTo>
                  <a:lnTo>
                    <a:pt x="35" y="148"/>
                  </a:lnTo>
                  <a:lnTo>
                    <a:pt x="35" y="158"/>
                  </a:lnTo>
                  <a:lnTo>
                    <a:pt x="43" y="172"/>
                  </a:lnTo>
                  <a:lnTo>
                    <a:pt x="47" y="180"/>
                  </a:lnTo>
                  <a:lnTo>
                    <a:pt x="49" y="188"/>
                  </a:lnTo>
                  <a:lnTo>
                    <a:pt x="43" y="184"/>
                  </a:lnTo>
                  <a:lnTo>
                    <a:pt x="41" y="186"/>
                  </a:lnTo>
                  <a:lnTo>
                    <a:pt x="49" y="198"/>
                  </a:lnTo>
                  <a:lnTo>
                    <a:pt x="51" y="210"/>
                  </a:lnTo>
                  <a:lnTo>
                    <a:pt x="49" y="210"/>
                  </a:lnTo>
                  <a:lnTo>
                    <a:pt x="47" y="208"/>
                  </a:lnTo>
                  <a:lnTo>
                    <a:pt x="49" y="216"/>
                  </a:lnTo>
                  <a:lnTo>
                    <a:pt x="55" y="228"/>
                  </a:lnTo>
                  <a:lnTo>
                    <a:pt x="57" y="234"/>
                  </a:lnTo>
                  <a:lnTo>
                    <a:pt x="59" y="240"/>
                  </a:lnTo>
                  <a:lnTo>
                    <a:pt x="55" y="240"/>
                  </a:lnTo>
                  <a:lnTo>
                    <a:pt x="51" y="242"/>
                  </a:lnTo>
                  <a:lnTo>
                    <a:pt x="57" y="248"/>
                  </a:lnTo>
                  <a:lnTo>
                    <a:pt x="57" y="262"/>
                  </a:lnTo>
                  <a:lnTo>
                    <a:pt x="59" y="274"/>
                  </a:lnTo>
                  <a:lnTo>
                    <a:pt x="57" y="272"/>
                  </a:lnTo>
                  <a:lnTo>
                    <a:pt x="55" y="272"/>
                  </a:lnTo>
                  <a:lnTo>
                    <a:pt x="53" y="278"/>
                  </a:lnTo>
                  <a:lnTo>
                    <a:pt x="59" y="288"/>
                  </a:lnTo>
                  <a:lnTo>
                    <a:pt x="61" y="294"/>
                  </a:lnTo>
                  <a:lnTo>
                    <a:pt x="61" y="300"/>
                  </a:lnTo>
                  <a:lnTo>
                    <a:pt x="57" y="298"/>
                  </a:lnTo>
                  <a:lnTo>
                    <a:pt x="55" y="298"/>
                  </a:lnTo>
                  <a:lnTo>
                    <a:pt x="59" y="314"/>
                  </a:lnTo>
                  <a:lnTo>
                    <a:pt x="67" y="330"/>
                  </a:lnTo>
                  <a:lnTo>
                    <a:pt x="61" y="330"/>
                  </a:lnTo>
                  <a:lnTo>
                    <a:pt x="61" y="336"/>
                  </a:lnTo>
                  <a:lnTo>
                    <a:pt x="65" y="346"/>
                  </a:lnTo>
                  <a:lnTo>
                    <a:pt x="65" y="352"/>
                  </a:lnTo>
                  <a:lnTo>
                    <a:pt x="65" y="356"/>
                  </a:lnTo>
                  <a:lnTo>
                    <a:pt x="59" y="356"/>
                  </a:lnTo>
                  <a:lnTo>
                    <a:pt x="63" y="368"/>
                  </a:lnTo>
                  <a:lnTo>
                    <a:pt x="65" y="374"/>
                  </a:lnTo>
                  <a:lnTo>
                    <a:pt x="63" y="382"/>
                  </a:lnTo>
                  <a:lnTo>
                    <a:pt x="59" y="384"/>
                  </a:lnTo>
                  <a:lnTo>
                    <a:pt x="59" y="388"/>
                  </a:lnTo>
                  <a:lnTo>
                    <a:pt x="63" y="396"/>
                  </a:lnTo>
                  <a:lnTo>
                    <a:pt x="65" y="402"/>
                  </a:lnTo>
                  <a:lnTo>
                    <a:pt x="63" y="408"/>
                  </a:lnTo>
                  <a:lnTo>
                    <a:pt x="61" y="404"/>
                  </a:lnTo>
                  <a:lnTo>
                    <a:pt x="55" y="404"/>
                  </a:lnTo>
                  <a:lnTo>
                    <a:pt x="57" y="410"/>
                  </a:lnTo>
                  <a:lnTo>
                    <a:pt x="61" y="421"/>
                  </a:lnTo>
                  <a:lnTo>
                    <a:pt x="61" y="425"/>
                  </a:lnTo>
                  <a:lnTo>
                    <a:pt x="57" y="429"/>
                  </a:lnTo>
                  <a:lnTo>
                    <a:pt x="51" y="429"/>
                  </a:lnTo>
                  <a:lnTo>
                    <a:pt x="47" y="421"/>
                  </a:lnTo>
                  <a:lnTo>
                    <a:pt x="43" y="412"/>
                  </a:lnTo>
                  <a:lnTo>
                    <a:pt x="45" y="400"/>
                  </a:lnTo>
                  <a:lnTo>
                    <a:pt x="47" y="404"/>
                  </a:lnTo>
                  <a:lnTo>
                    <a:pt x="51" y="400"/>
                  </a:lnTo>
                  <a:lnTo>
                    <a:pt x="47" y="394"/>
                  </a:lnTo>
                  <a:lnTo>
                    <a:pt x="45" y="392"/>
                  </a:lnTo>
                  <a:lnTo>
                    <a:pt x="45" y="388"/>
                  </a:lnTo>
                  <a:lnTo>
                    <a:pt x="43" y="372"/>
                  </a:lnTo>
                  <a:lnTo>
                    <a:pt x="47" y="374"/>
                  </a:lnTo>
                  <a:lnTo>
                    <a:pt x="49" y="374"/>
                  </a:lnTo>
                  <a:lnTo>
                    <a:pt x="47" y="368"/>
                  </a:lnTo>
                  <a:lnTo>
                    <a:pt x="43" y="358"/>
                  </a:lnTo>
                  <a:lnTo>
                    <a:pt x="41" y="354"/>
                  </a:lnTo>
                  <a:lnTo>
                    <a:pt x="43" y="348"/>
                  </a:lnTo>
                  <a:lnTo>
                    <a:pt x="49" y="350"/>
                  </a:lnTo>
                  <a:lnTo>
                    <a:pt x="51" y="346"/>
                  </a:lnTo>
                  <a:lnTo>
                    <a:pt x="47" y="342"/>
                  </a:lnTo>
                  <a:lnTo>
                    <a:pt x="43" y="338"/>
                  </a:lnTo>
                  <a:lnTo>
                    <a:pt x="43" y="324"/>
                  </a:lnTo>
                  <a:lnTo>
                    <a:pt x="49" y="324"/>
                  </a:lnTo>
                  <a:lnTo>
                    <a:pt x="43" y="316"/>
                  </a:lnTo>
                  <a:lnTo>
                    <a:pt x="41" y="304"/>
                  </a:lnTo>
                  <a:lnTo>
                    <a:pt x="39" y="290"/>
                  </a:lnTo>
                  <a:lnTo>
                    <a:pt x="41" y="290"/>
                  </a:lnTo>
                  <a:lnTo>
                    <a:pt x="43" y="290"/>
                  </a:lnTo>
                  <a:lnTo>
                    <a:pt x="39" y="278"/>
                  </a:lnTo>
                  <a:lnTo>
                    <a:pt x="35" y="262"/>
                  </a:lnTo>
                  <a:lnTo>
                    <a:pt x="39" y="266"/>
                  </a:lnTo>
                  <a:lnTo>
                    <a:pt x="43" y="270"/>
                  </a:lnTo>
                  <a:lnTo>
                    <a:pt x="41" y="260"/>
                  </a:lnTo>
                  <a:lnTo>
                    <a:pt x="37" y="248"/>
                  </a:lnTo>
                  <a:lnTo>
                    <a:pt x="35" y="242"/>
                  </a:lnTo>
                  <a:lnTo>
                    <a:pt x="39" y="238"/>
                  </a:lnTo>
                  <a:lnTo>
                    <a:pt x="33" y="228"/>
                  </a:lnTo>
                  <a:lnTo>
                    <a:pt x="28" y="208"/>
                  </a:lnTo>
                  <a:lnTo>
                    <a:pt x="24" y="188"/>
                  </a:lnTo>
                  <a:lnTo>
                    <a:pt x="28" y="188"/>
                  </a:lnTo>
                  <a:lnTo>
                    <a:pt x="33" y="186"/>
                  </a:lnTo>
                  <a:lnTo>
                    <a:pt x="24" y="178"/>
                  </a:lnTo>
                  <a:lnTo>
                    <a:pt x="22" y="168"/>
                  </a:lnTo>
                  <a:lnTo>
                    <a:pt x="22" y="156"/>
                  </a:lnTo>
                  <a:lnTo>
                    <a:pt x="20" y="142"/>
                  </a:lnTo>
                  <a:lnTo>
                    <a:pt x="22" y="142"/>
                  </a:lnTo>
                  <a:lnTo>
                    <a:pt x="24" y="140"/>
                  </a:lnTo>
                  <a:lnTo>
                    <a:pt x="16" y="130"/>
                  </a:lnTo>
                  <a:lnTo>
                    <a:pt x="12" y="112"/>
                  </a:lnTo>
                  <a:lnTo>
                    <a:pt x="10" y="104"/>
                  </a:lnTo>
                  <a:lnTo>
                    <a:pt x="4" y="96"/>
                  </a:lnTo>
                  <a:lnTo>
                    <a:pt x="8" y="96"/>
                  </a:lnTo>
                  <a:lnTo>
                    <a:pt x="12" y="98"/>
                  </a:lnTo>
                  <a:lnTo>
                    <a:pt x="6" y="88"/>
                  </a:lnTo>
                  <a:lnTo>
                    <a:pt x="2" y="78"/>
                  </a:lnTo>
                  <a:lnTo>
                    <a:pt x="0" y="60"/>
                  </a:lnTo>
                  <a:lnTo>
                    <a:pt x="4" y="32"/>
                  </a:lnTo>
                  <a:lnTo>
                    <a:pt x="10" y="4"/>
                  </a:lnTo>
                  <a:lnTo>
                    <a:pt x="16" y="0"/>
                  </a:lnTo>
                  <a:lnTo>
                    <a:pt x="18" y="6"/>
                  </a:lnTo>
                  <a:lnTo>
                    <a:pt x="16" y="16"/>
                  </a:lnTo>
                  <a:lnTo>
                    <a:pt x="16" y="20"/>
                  </a:lnTo>
                  <a:lnTo>
                    <a:pt x="20" y="26"/>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41" name="Freeform 237"/>
            <p:cNvSpPr>
              <a:spLocks/>
            </p:cNvSpPr>
            <p:nvPr/>
          </p:nvSpPr>
          <p:spPr bwMode="auto">
            <a:xfrm>
              <a:off x="3664" y="2230"/>
              <a:ext cx="67" cy="429"/>
            </a:xfrm>
            <a:custGeom>
              <a:avLst/>
              <a:gdLst/>
              <a:ahLst/>
              <a:cxnLst>
                <a:cxn ang="0">
                  <a:pos x="14" y="42"/>
                </a:cxn>
                <a:cxn ang="0">
                  <a:pos x="18" y="56"/>
                </a:cxn>
                <a:cxn ang="0">
                  <a:pos x="22" y="76"/>
                </a:cxn>
                <a:cxn ang="0">
                  <a:pos x="28" y="110"/>
                </a:cxn>
                <a:cxn ang="0">
                  <a:pos x="39" y="136"/>
                </a:cxn>
                <a:cxn ang="0">
                  <a:pos x="35" y="148"/>
                </a:cxn>
                <a:cxn ang="0">
                  <a:pos x="47" y="180"/>
                </a:cxn>
                <a:cxn ang="0">
                  <a:pos x="41" y="186"/>
                </a:cxn>
                <a:cxn ang="0">
                  <a:pos x="49" y="210"/>
                </a:cxn>
                <a:cxn ang="0">
                  <a:pos x="55" y="228"/>
                </a:cxn>
                <a:cxn ang="0">
                  <a:pos x="55" y="240"/>
                </a:cxn>
                <a:cxn ang="0">
                  <a:pos x="57" y="262"/>
                </a:cxn>
                <a:cxn ang="0">
                  <a:pos x="55" y="272"/>
                </a:cxn>
                <a:cxn ang="0">
                  <a:pos x="61" y="294"/>
                </a:cxn>
                <a:cxn ang="0">
                  <a:pos x="55" y="298"/>
                </a:cxn>
                <a:cxn ang="0">
                  <a:pos x="61" y="330"/>
                </a:cxn>
                <a:cxn ang="0">
                  <a:pos x="65" y="352"/>
                </a:cxn>
                <a:cxn ang="0">
                  <a:pos x="63" y="368"/>
                </a:cxn>
                <a:cxn ang="0">
                  <a:pos x="59" y="384"/>
                </a:cxn>
                <a:cxn ang="0">
                  <a:pos x="65" y="402"/>
                </a:cxn>
                <a:cxn ang="0">
                  <a:pos x="55" y="404"/>
                </a:cxn>
                <a:cxn ang="0">
                  <a:pos x="61" y="425"/>
                </a:cxn>
                <a:cxn ang="0">
                  <a:pos x="47" y="421"/>
                </a:cxn>
                <a:cxn ang="0">
                  <a:pos x="47" y="404"/>
                </a:cxn>
                <a:cxn ang="0">
                  <a:pos x="45" y="392"/>
                </a:cxn>
                <a:cxn ang="0">
                  <a:pos x="47" y="374"/>
                </a:cxn>
                <a:cxn ang="0">
                  <a:pos x="43" y="358"/>
                </a:cxn>
                <a:cxn ang="0">
                  <a:pos x="49" y="350"/>
                </a:cxn>
                <a:cxn ang="0">
                  <a:pos x="43" y="338"/>
                </a:cxn>
                <a:cxn ang="0">
                  <a:pos x="43" y="316"/>
                </a:cxn>
                <a:cxn ang="0">
                  <a:pos x="41" y="290"/>
                </a:cxn>
                <a:cxn ang="0">
                  <a:pos x="35" y="262"/>
                </a:cxn>
                <a:cxn ang="0">
                  <a:pos x="41" y="260"/>
                </a:cxn>
                <a:cxn ang="0">
                  <a:pos x="39" y="238"/>
                </a:cxn>
                <a:cxn ang="0">
                  <a:pos x="24" y="188"/>
                </a:cxn>
                <a:cxn ang="0">
                  <a:pos x="24" y="178"/>
                </a:cxn>
                <a:cxn ang="0">
                  <a:pos x="20" y="142"/>
                </a:cxn>
                <a:cxn ang="0">
                  <a:pos x="16" y="130"/>
                </a:cxn>
                <a:cxn ang="0">
                  <a:pos x="4" y="96"/>
                </a:cxn>
                <a:cxn ang="0">
                  <a:pos x="6" y="88"/>
                </a:cxn>
                <a:cxn ang="0">
                  <a:pos x="4" y="32"/>
                </a:cxn>
                <a:cxn ang="0">
                  <a:pos x="18" y="6"/>
                </a:cxn>
                <a:cxn ang="0">
                  <a:pos x="20" y="26"/>
                </a:cxn>
              </a:cxnLst>
              <a:rect l="0" t="0" r="r" b="b"/>
              <a:pathLst>
                <a:path w="67" h="429">
                  <a:moveTo>
                    <a:pt x="20" y="26"/>
                  </a:moveTo>
                  <a:lnTo>
                    <a:pt x="16" y="44"/>
                  </a:lnTo>
                  <a:lnTo>
                    <a:pt x="14" y="42"/>
                  </a:lnTo>
                  <a:lnTo>
                    <a:pt x="12" y="42"/>
                  </a:lnTo>
                  <a:lnTo>
                    <a:pt x="14" y="48"/>
                  </a:lnTo>
                  <a:lnTo>
                    <a:pt x="18" y="56"/>
                  </a:lnTo>
                  <a:lnTo>
                    <a:pt x="22" y="66"/>
                  </a:lnTo>
                  <a:lnTo>
                    <a:pt x="20" y="70"/>
                  </a:lnTo>
                  <a:lnTo>
                    <a:pt x="22" y="76"/>
                  </a:lnTo>
                  <a:lnTo>
                    <a:pt x="26" y="82"/>
                  </a:lnTo>
                  <a:lnTo>
                    <a:pt x="30" y="112"/>
                  </a:lnTo>
                  <a:lnTo>
                    <a:pt x="28" y="110"/>
                  </a:lnTo>
                  <a:lnTo>
                    <a:pt x="28" y="116"/>
                  </a:lnTo>
                  <a:lnTo>
                    <a:pt x="33" y="126"/>
                  </a:lnTo>
                  <a:lnTo>
                    <a:pt x="39" y="136"/>
                  </a:lnTo>
                  <a:lnTo>
                    <a:pt x="39" y="152"/>
                  </a:lnTo>
                  <a:lnTo>
                    <a:pt x="37" y="150"/>
                  </a:lnTo>
                  <a:lnTo>
                    <a:pt x="35" y="148"/>
                  </a:lnTo>
                  <a:lnTo>
                    <a:pt x="35" y="158"/>
                  </a:lnTo>
                  <a:lnTo>
                    <a:pt x="43" y="172"/>
                  </a:lnTo>
                  <a:lnTo>
                    <a:pt x="47" y="180"/>
                  </a:lnTo>
                  <a:lnTo>
                    <a:pt x="49" y="188"/>
                  </a:lnTo>
                  <a:lnTo>
                    <a:pt x="43" y="184"/>
                  </a:lnTo>
                  <a:lnTo>
                    <a:pt x="41" y="186"/>
                  </a:lnTo>
                  <a:lnTo>
                    <a:pt x="49" y="198"/>
                  </a:lnTo>
                  <a:lnTo>
                    <a:pt x="51" y="210"/>
                  </a:lnTo>
                  <a:lnTo>
                    <a:pt x="49" y="210"/>
                  </a:lnTo>
                  <a:lnTo>
                    <a:pt x="47" y="208"/>
                  </a:lnTo>
                  <a:lnTo>
                    <a:pt x="49" y="216"/>
                  </a:lnTo>
                  <a:lnTo>
                    <a:pt x="55" y="228"/>
                  </a:lnTo>
                  <a:lnTo>
                    <a:pt x="57" y="234"/>
                  </a:lnTo>
                  <a:lnTo>
                    <a:pt x="59" y="240"/>
                  </a:lnTo>
                  <a:lnTo>
                    <a:pt x="55" y="240"/>
                  </a:lnTo>
                  <a:lnTo>
                    <a:pt x="51" y="242"/>
                  </a:lnTo>
                  <a:lnTo>
                    <a:pt x="57" y="248"/>
                  </a:lnTo>
                  <a:lnTo>
                    <a:pt x="57" y="262"/>
                  </a:lnTo>
                  <a:lnTo>
                    <a:pt x="59" y="274"/>
                  </a:lnTo>
                  <a:lnTo>
                    <a:pt x="57" y="272"/>
                  </a:lnTo>
                  <a:lnTo>
                    <a:pt x="55" y="272"/>
                  </a:lnTo>
                  <a:lnTo>
                    <a:pt x="53" y="278"/>
                  </a:lnTo>
                  <a:lnTo>
                    <a:pt x="59" y="288"/>
                  </a:lnTo>
                  <a:lnTo>
                    <a:pt x="61" y="294"/>
                  </a:lnTo>
                  <a:lnTo>
                    <a:pt x="61" y="300"/>
                  </a:lnTo>
                  <a:lnTo>
                    <a:pt x="57" y="298"/>
                  </a:lnTo>
                  <a:lnTo>
                    <a:pt x="55" y="298"/>
                  </a:lnTo>
                  <a:lnTo>
                    <a:pt x="59" y="314"/>
                  </a:lnTo>
                  <a:lnTo>
                    <a:pt x="67" y="330"/>
                  </a:lnTo>
                  <a:lnTo>
                    <a:pt x="61" y="330"/>
                  </a:lnTo>
                  <a:lnTo>
                    <a:pt x="61" y="336"/>
                  </a:lnTo>
                  <a:lnTo>
                    <a:pt x="65" y="346"/>
                  </a:lnTo>
                  <a:lnTo>
                    <a:pt x="65" y="352"/>
                  </a:lnTo>
                  <a:lnTo>
                    <a:pt x="65" y="356"/>
                  </a:lnTo>
                  <a:lnTo>
                    <a:pt x="59" y="356"/>
                  </a:lnTo>
                  <a:lnTo>
                    <a:pt x="63" y="368"/>
                  </a:lnTo>
                  <a:lnTo>
                    <a:pt x="65" y="374"/>
                  </a:lnTo>
                  <a:lnTo>
                    <a:pt x="63" y="382"/>
                  </a:lnTo>
                  <a:lnTo>
                    <a:pt x="59" y="384"/>
                  </a:lnTo>
                  <a:lnTo>
                    <a:pt x="59" y="388"/>
                  </a:lnTo>
                  <a:lnTo>
                    <a:pt x="63" y="396"/>
                  </a:lnTo>
                  <a:lnTo>
                    <a:pt x="65" y="402"/>
                  </a:lnTo>
                  <a:lnTo>
                    <a:pt x="63" y="408"/>
                  </a:lnTo>
                  <a:lnTo>
                    <a:pt x="61" y="404"/>
                  </a:lnTo>
                  <a:lnTo>
                    <a:pt x="55" y="404"/>
                  </a:lnTo>
                  <a:lnTo>
                    <a:pt x="57" y="410"/>
                  </a:lnTo>
                  <a:lnTo>
                    <a:pt x="61" y="421"/>
                  </a:lnTo>
                  <a:lnTo>
                    <a:pt x="61" y="425"/>
                  </a:lnTo>
                  <a:lnTo>
                    <a:pt x="57" y="429"/>
                  </a:lnTo>
                  <a:lnTo>
                    <a:pt x="51" y="429"/>
                  </a:lnTo>
                  <a:lnTo>
                    <a:pt x="47" y="421"/>
                  </a:lnTo>
                  <a:lnTo>
                    <a:pt x="43" y="412"/>
                  </a:lnTo>
                  <a:lnTo>
                    <a:pt x="45" y="400"/>
                  </a:lnTo>
                  <a:lnTo>
                    <a:pt x="47" y="404"/>
                  </a:lnTo>
                  <a:lnTo>
                    <a:pt x="51" y="400"/>
                  </a:lnTo>
                  <a:lnTo>
                    <a:pt x="47" y="394"/>
                  </a:lnTo>
                  <a:lnTo>
                    <a:pt x="45" y="392"/>
                  </a:lnTo>
                  <a:lnTo>
                    <a:pt x="45" y="388"/>
                  </a:lnTo>
                  <a:lnTo>
                    <a:pt x="43" y="372"/>
                  </a:lnTo>
                  <a:lnTo>
                    <a:pt x="47" y="374"/>
                  </a:lnTo>
                  <a:lnTo>
                    <a:pt x="49" y="374"/>
                  </a:lnTo>
                  <a:lnTo>
                    <a:pt x="47" y="368"/>
                  </a:lnTo>
                  <a:lnTo>
                    <a:pt x="43" y="358"/>
                  </a:lnTo>
                  <a:lnTo>
                    <a:pt x="41" y="354"/>
                  </a:lnTo>
                  <a:lnTo>
                    <a:pt x="43" y="348"/>
                  </a:lnTo>
                  <a:lnTo>
                    <a:pt x="49" y="350"/>
                  </a:lnTo>
                  <a:lnTo>
                    <a:pt x="51" y="346"/>
                  </a:lnTo>
                  <a:lnTo>
                    <a:pt x="47" y="342"/>
                  </a:lnTo>
                  <a:lnTo>
                    <a:pt x="43" y="338"/>
                  </a:lnTo>
                  <a:lnTo>
                    <a:pt x="43" y="324"/>
                  </a:lnTo>
                  <a:lnTo>
                    <a:pt x="49" y="324"/>
                  </a:lnTo>
                  <a:lnTo>
                    <a:pt x="43" y="316"/>
                  </a:lnTo>
                  <a:lnTo>
                    <a:pt x="41" y="304"/>
                  </a:lnTo>
                  <a:lnTo>
                    <a:pt x="39" y="290"/>
                  </a:lnTo>
                  <a:lnTo>
                    <a:pt x="41" y="290"/>
                  </a:lnTo>
                  <a:lnTo>
                    <a:pt x="43" y="290"/>
                  </a:lnTo>
                  <a:lnTo>
                    <a:pt x="39" y="278"/>
                  </a:lnTo>
                  <a:lnTo>
                    <a:pt x="35" y="262"/>
                  </a:lnTo>
                  <a:lnTo>
                    <a:pt x="39" y="266"/>
                  </a:lnTo>
                  <a:lnTo>
                    <a:pt x="43" y="270"/>
                  </a:lnTo>
                  <a:lnTo>
                    <a:pt x="41" y="260"/>
                  </a:lnTo>
                  <a:lnTo>
                    <a:pt x="37" y="248"/>
                  </a:lnTo>
                  <a:lnTo>
                    <a:pt x="35" y="242"/>
                  </a:lnTo>
                  <a:lnTo>
                    <a:pt x="39" y="238"/>
                  </a:lnTo>
                  <a:lnTo>
                    <a:pt x="33" y="228"/>
                  </a:lnTo>
                  <a:lnTo>
                    <a:pt x="28" y="208"/>
                  </a:lnTo>
                  <a:lnTo>
                    <a:pt x="24" y="188"/>
                  </a:lnTo>
                  <a:lnTo>
                    <a:pt x="28" y="188"/>
                  </a:lnTo>
                  <a:lnTo>
                    <a:pt x="33" y="186"/>
                  </a:lnTo>
                  <a:lnTo>
                    <a:pt x="24" y="178"/>
                  </a:lnTo>
                  <a:lnTo>
                    <a:pt x="22" y="168"/>
                  </a:lnTo>
                  <a:lnTo>
                    <a:pt x="22" y="156"/>
                  </a:lnTo>
                  <a:lnTo>
                    <a:pt x="20" y="142"/>
                  </a:lnTo>
                  <a:lnTo>
                    <a:pt x="22" y="142"/>
                  </a:lnTo>
                  <a:lnTo>
                    <a:pt x="24" y="140"/>
                  </a:lnTo>
                  <a:lnTo>
                    <a:pt x="16" y="130"/>
                  </a:lnTo>
                  <a:lnTo>
                    <a:pt x="12" y="112"/>
                  </a:lnTo>
                  <a:lnTo>
                    <a:pt x="10" y="104"/>
                  </a:lnTo>
                  <a:lnTo>
                    <a:pt x="4" y="96"/>
                  </a:lnTo>
                  <a:lnTo>
                    <a:pt x="8" y="96"/>
                  </a:lnTo>
                  <a:lnTo>
                    <a:pt x="12" y="98"/>
                  </a:lnTo>
                  <a:lnTo>
                    <a:pt x="6" y="88"/>
                  </a:lnTo>
                  <a:lnTo>
                    <a:pt x="2" y="78"/>
                  </a:lnTo>
                  <a:lnTo>
                    <a:pt x="0" y="60"/>
                  </a:lnTo>
                  <a:lnTo>
                    <a:pt x="4" y="32"/>
                  </a:lnTo>
                  <a:lnTo>
                    <a:pt x="10" y="4"/>
                  </a:lnTo>
                  <a:lnTo>
                    <a:pt x="16" y="0"/>
                  </a:lnTo>
                  <a:lnTo>
                    <a:pt x="18" y="6"/>
                  </a:lnTo>
                  <a:lnTo>
                    <a:pt x="16" y="16"/>
                  </a:lnTo>
                  <a:lnTo>
                    <a:pt x="16" y="20"/>
                  </a:lnTo>
                  <a:lnTo>
                    <a:pt x="20" y="26"/>
                  </a:lnTo>
                  <a:close/>
                </a:path>
              </a:pathLst>
            </a:custGeom>
            <a:solidFill>
              <a:schemeClr val="accent2"/>
            </a:solidFill>
            <a:ln w="6350">
              <a:solidFill>
                <a:srgbClr val="E5983F"/>
              </a:solidFill>
              <a:prstDash val="solid"/>
              <a:round/>
              <a:headEnd/>
              <a:tailEnd/>
            </a:ln>
          </p:spPr>
          <p:txBody>
            <a:bodyPr/>
            <a:lstStyle/>
            <a:p>
              <a:pPr>
                <a:defRPr/>
              </a:pPr>
              <a:endParaRPr lang="en-US">
                <a:solidFill>
                  <a:prstClr val="black"/>
                </a:solidFill>
                <a:latin typeface="Calibri"/>
              </a:endParaRPr>
            </a:p>
          </p:txBody>
        </p:sp>
        <p:sp>
          <p:nvSpPr>
            <p:cNvPr id="242" name="Freeform 238"/>
            <p:cNvSpPr>
              <a:spLocks/>
            </p:cNvSpPr>
            <p:nvPr/>
          </p:nvSpPr>
          <p:spPr bwMode="auto">
            <a:xfrm>
              <a:off x="3442" y="1653"/>
              <a:ext cx="8" cy="76"/>
            </a:xfrm>
            <a:custGeom>
              <a:avLst/>
              <a:gdLst/>
              <a:ahLst/>
              <a:cxnLst>
                <a:cxn ang="0">
                  <a:pos x="4" y="18"/>
                </a:cxn>
                <a:cxn ang="0">
                  <a:pos x="4" y="76"/>
                </a:cxn>
                <a:cxn ang="0">
                  <a:pos x="2" y="74"/>
                </a:cxn>
                <a:cxn ang="0">
                  <a:pos x="0" y="38"/>
                </a:cxn>
                <a:cxn ang="0">
                  <a:pos x="2" y="2"/>
                </a:cxn>
                <a:cxn ang="0">
                  <a:pos x="8" y="0"/>
                </a:cxn>
                <a:cxn ang="0">
                  <a:pos x="8" y="2"/>
                </a:cxn>
                <a:cxn ang="0">
                  <a:pos x="4" y="18"/>
                </a:cxn>
              </a:cxnLst>
              <a:rect l="0" t="0" r="r" b="b"/>
              <a:pathLst>
                <a:path w="8" h="76">
                  <a:moveTo>
                    <a:pt x="4" y="18"/>
                  </a:moveTo>
                  <a:lnTo>
                    <a:pt x="4" y="76"/>
                  </a:lnTo>
                  <a:lnTo>
                    <a:pt x="2" y="74"/>
                  </a:lnTo>
                  <a:lnTo>
                    <a:pt x="0" y="38"/>
                  </a:lnTo>
                  <a:lnTo>
                    <a:pt x="2" y="2"/>
                  </a:lnTo>
                  <a:lnTo>
                    <a:pt x="8" y="0"/>
                  </a:lnTo>
                  <a:lnTo>
                    <a:pt x="8" y="2"/>
                  </a:lnTo>
                  <a:lnTo>
                    <a:pt x="4" y="18"/>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43" name="Freeform 239"/>
            <p:cNvSpPr>
              <a:spLocks/>
            </p:cNvSpPr>
            <p:nvPr/>
          </p:nvSpPr>
          <p:spPr bwMode="auto">
            <a:xfrm>
              <a:off x="3442" y="1653"/>
              <a:ext cx="8" cy="76"/>
            </a:xfrm>
            <a:custGeom>
              <a:avLst/>
              <a:gdLst/>
              <a:ahLst/>
              <a:cxnLst>
                <a:cxn ang="0">
                  <a:pos x="4" y="18"/>
                </a:cxn>
                <a:cxn ang="0">
                  <a:pos x="4" y="76"/>
                </a:cxn>
                <a:cxn ang="0">
                  <a:pos x="2" y="74"/>
                </a:cxn>
                <a:cxn ang="0">
                  <a:pos x="0" y="38"/>
                </a:cxn>
                <a:cxn ang="0">
                  <a:pos x="2" y="2"/>
                </a:cxn>
                <a:cxn ang="0">
                  <a:pos x="8" y="0"/>
                </a:cxn>
                <a:cxn ang="0">
                  <a:pos x="8" y="2"/>
                </a:cxn>
                <a:cxn ang="0">
                  <a:pos x="4" y="18"/>
                </a:cxn>
              </a:cxnLst>
              <a:rect l="0" t="0" r="r" b="b"/>
              <a:pathLst>
                <a:path w="8" h="76">
                  <a:moveTo>
                    <a:pt x="4" y="18"/>
                  </a:moveTo>
                  <a:lnTo>
                    <a:pt x="4" y="76"/>
                  </a:lnTo>
                  <a:lnTo>
                    <a:pt x="2" y="74"/>
                  </a:lnTo>
                  <a:lnTo>
                    <a:pt x="0" y="38"/>
                  </a:lnTo>
                  <a:lnTo>
                    <a:pt x="2" y="2"/>
                  </a:lnTo>
                  <a:lnTo>
                    <a:pt x="8" y="0"/>
                  </a:lnTo>
                  <a:lnTo>
                    <a:pt x="8" y="2"/>
                  </a:lnTo>
                  <a:lnTo>
                    <a:pt x="4" y="18"/>
                  </a:lnTo>
                  <a:close/>
                </a:path>
              </a:pathLst>
            </a:custGeom>
            <a:solidFill>
              <a:schemeClr val="accent2"/>
            </a:solidFill>
            <a:ln w="3175">
              <a:solidFill>
                <a:srgbClr val="775432"/>
              </a:solidFill>
              <a:prstDash val="solid"/>
              <a:round/>
              <a:headEnd/>
              <a:tailEnd/>
            </a:ln>
          </p:spPr>
          <p:txBody>
            <a:bodyPr/>
            <a:lstStyle/>
            <a:p>
              <a:pPr>
                <a:defRPr/>
              </a:pPr>
              <a:endParaRPr lang="en-US">
                <a:solidFill>
                  <a:prstClr val="black"/>
                </a:solidFill>
                <a:latin typeface="Calibri"/>
              </a:endParaRPr>
            </a:p>
          </p:txBody>
        </p:sp>
        <p:sp>
          <p:nvSpPr>
            <p:cNvPr id="244" name="Freeform 240"/>
            <p:cNvSpPr>
              <a:spLocks/>
            </p:cNvSpPr>
            <p:nvPr/>
          </p:nvSpPr>
          <p:spPr bwMode="auto">
            <a:xfrm>
              <a:off x="3897" y="1685"/>
              <a:ext cx="6" cy="66"/>
            </a:xfrm>
            <a:custGeom>
              <a:avLst/>
              <a:gdLst/>
              <a:ahLst/>
              <a:cxnLst>
                <a:cxn ang="0">
                  <a:pos x="6" y="64"/>
                </a:cxn>
                <a:cxn ang="0">
                  <a:pos x="2" y="66"/>
                </a:cxn>
                <a:cxn ang="0">
                  <a:pos x="0" y="0"/>
                </a:cxn>
                <a:cxn ang="0">
                  <a:pos x="4" y="14"/>
                </a:cxn>
                <a:cxn ang="0">
                  <a:pos x="6" y="40"/>
                </a:cxn>
                <a:cxn ang="0">
                  <a:pos x="6" y="64"/>
                </a:cxn>
              </a:cxnLst>
              <a:rect l="0" t="0" r="r" b="b"/>
              <a:pathLst>
                <a:path w="6" h="66">
                  <a:moveTo>
                    <a:pt x="6" y="64"/>
                  </a:moveTo>
                  <a:lnTo>
                    <a:pt x="2" y="66"/>
                  </a:lnTo>
                  <a:lnTo>
                    <a:pt x="0" y="0"/>
                  </a:lnTo>
                  <a:lnTo>
                    <a:pt x="4" y="14"/>
                  </a:lnTo>
                  <a:lnTo>
                    <a:pt x="6" y="40"/>
                  </a:lnTo>
                  <a:lnTo>
                    <a:pt x="6" y="6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45" name="Freeform 241"/>
            <p:cNvSpPr>
              <a:spLocks/>
            </p:cNvSpPr>
            <p:nvPr/>
          </p:nvSpPr>
          <p:spPr bwMode="auto">
            <a:xfrm>
              <a:off x="3897" y="1685"/>
              <a:ext cx="6" cy="66"/>
            </a:xfrm>
            <a:custGeom>
              <a:avLst/>
              <a:gdLst/>
              <a:ahLst/>
              <a:cxnLst>
                <a:cxn ang="0">
                  <a:pos x="6" y="64"/>
                </a:cxn>
                <a:cxn ang="0">
                  <a:pos x="2" y="66"/>
                </a:cxn>
                <a:cxn ang="0">
                  <a:pos x="0" y="0"/>
                </a:cxn>
                <a:cxn ang="0">
                  <a:pos x="4" y="14"/>
                </a:cxn>
                <a:cxn ang="0">
                  <a:pos x="6" y="40"/>
                </a:cxn>
                <a:cxn ang="0">
                  <a:pos x="6" y="64"/>
                </a:cxn>
              </a:cxnLst>
              <a:rect l="0" t="0" r="r" b="b"/>
              <a:pathLst>
                <a:path w="6" h="66">
                  <a:moveTo>
                    <a:pt x="6" y="64"/>
                  </a:moveTo>
                  <a:lnTo>
                    <a:pt x="2" y="66"/>
                  </a:lnTo>
                  <a:lnTo>
                    <a:pt x="0" y="0"/>
                  </a:lnTo>
                  <a:lnTo>
                    <a:pt x="4" y="14"/>
                  </a:lnTo>
                  <a:lnTo>
                    <a:pt x="6" y="40"/>
                  </a:lnTo>
                  <a:lnTo>
                    <a:pt x="6" y="64"/>
                  </a:lnTo>
                  <a:close/>
                </a:path>
              </a:pathLst>
            </a:custGeom>
            <a:solidFill>
              <a:schemeClr val="accent2"/>
            </a:solidFill>
            <a:ln w="3175">
              <a:solidFill>
                <a:srgbClr val="775432"/>
              </a:solidFill>
              <a:prstDash val="solid"/>
              <a:round/>
              <a:headEnd/>
              <a:tailEnd/>
            </a:ln>
          </p:spPr>
          <p:txBody>
            <a:bodyPr/>
            <a:lstStyle/>
            <a:p>
              <a:pPr>
                <a:defRPr/>
              </a:pPr>
              <a:endParaRPr lang="en-US">
                <a:solidFill>
                  <a:prstClr val="black"/>
                </a:solidFill>
                <a:latin typeface="Calibri"/>
              </a:endParaRPr>
            </a:p>
          </p:txBody>
        </p:sp>
        <p:sp>
          <p:nvSpPr>
            <p:cNvPr id="246" name="Freeform 242"/>
            <p:cNvSpPr>
              <a:spLocks/>
            </p:cNvSpPr>
            <p:nvPr/>
          </p:nvSpPr>
          <p:spPr bwMode="auto">
            <a:xfrm>
              <a:off x="3426" y="1056"/>
              <a:ext cx="507" cy="575"/>
            </a:xfrm>
            <a:custGeom>
              <a:avLst/>
              <a:gdLst/>
              <a:ahLst/>
              <a:cxnLst>
                <a:cxn ang="0">
                  <a:pos x="329" y="407"/>
                </a:cxn>
                <a:cxn ang="0">
                  <a:pos x="335" y="435"/>
                </a:cxn>
                <a:cxn ang="0">
                  <a:pos x="369" y="495"/>
                </a:cxn>
                <a:cxn ang="0">
                  <a:pos x="395" y="511"/>
                </a:cxn>
                <a:cxn ang="0">
                  <a:pos x="469" y="513"/>
                </a:cxn>
                <a:cxn ang="0">
                  <a:pos x="507" y="513"/>
                </a:cxn>
                <a:cxn ang="0">
                  <a:pos x="475" y="489"/>
                </a:cxn>
                <a:cxn ang="0">
                  <a:pos x="435" y="437"/>
                </a:cxn>
                <a:cxn ang="0">
                  <a:pos x="415" y="389"/>
                </a:cxn>
                <a:cxn ang="0">
                  <a:pos x="409" y="278"/>
                </a:cxn>
                <a:cxn ang="0">
                  <a:pos x="401" y="178"/>
                </a:cxn>
                <a:cxn ang="0">
                  <a:pos x="383" y="104"/>
                </a:cxn>
                <a:cxn ang="0">
                  <a:pos x="353" y="44"/>
                </a:cxn>
                <a:cxn ang="0">
                  <a:pos x="327" y="20"/>
                </a:cxn>
                <a:cxn ang="0">
                  <a:pos x="281" y="2"/>
                </a:cxn>
                <a:cxn ang="0">
                  <a:pos x="234" y="2"/>
                </a:cxn>
                <a:cxn ang="0">
                  <a:pos x="202" y="16"/>
                </a:cxn>
                <a:cxn ang="0">
                  <a:pos x="160" y="54"/>
                </a:cxn>
                <a:cxn ang="0">
                  <a:pos x="130" y="106"/>
                </a:cxn>
                <a:cxn ang="0">
                  <a:pos x="108" y="174"/>
                </a:cxn>
                <a:cxn ang="0">
                  <a:pos x="96" y="262"/>
                </a:cxn>
                <a:cxn ang="0">
                  <a:pos x="92" y="345"/>
                </a:cxn>
                <a:cxn ang="0">
                  <a:pos x="82" y="389"/>
                </a:cxn>
                <a:cxn ang="0">
                  <a:pos x="52" y="447"/>
                </a:cxn>
                <a:cxn ang="0">
                  <a:pos x="0" y="505"/>
                </a:cxn>
                <a:cxn ang="0">
                  <a:pos x="60" y="507"/>
                </a:cxn>
                <a:cxn ang="0">
                  <a:pos x="52" y="573"/>
                </a:cxn>
                <a:cxn ang="0">
                  <a:pos x="62" y="565"/>
                </a:cxn>
                <a:cxn ang="0">
                  <a:pos x="82" y="531"/>
                </a:cxn>
                <a:cxn ang="0">
                  <a:pos x="126" y="497"/>
                </a:cxn>
                <a:cxn ang="0">
                  <a:pos x="156" y="465"/>
                </a:cxn>
                <a:cxn ang="0">
                  <a:pos x="164" y="439"/>
                </a:cxn>
                <a:cxn ang="0">
                  <a:pos x="184" y="419"/>
                </a:cxn>
                <a:cxn ang="0">
                  <a:pos x="192" y="403"/>
                </a:cxn>
                <a:cxn ang="0">
                  <a:pos x="194" y="377"/>
                </a:cxn>
                <a:cxn ang="0">
                  <a:pos x="202" y="353"/>
                </a:cxn>
                <a:cxn ang="0">
                  <a:pos x="234" y="385"/>
                </a:cxn>
                <a:cxn ang="0">
                  <a:pos x="262" y="415"/>
                </a:cxn>
                <a:cxn ang="0">
                  <a:pos x="291" y="415"/>
                </a:cxn>
                <a:cxn ang="0">
                  <a:pos x="309" y="405"/>
                </a:cxn>
                <a:cxn ang="0">
                  <a:pos x="333" y="369"/>
                </a:cxn>
                <a:cxn ang="0">
                  <a:pos x="335" y="373"/>
                </a:cxn>
              </a:cxnLst>
              <a:rect l="0" t="0" r="r" b="b"/>
              <a:pathLst>
                <a:path w="507" h="575">
                  <a:moveTo>
                    <a:pt x="331" y="395"/>
                  </a:moveTo>
                  <a:lnTo>
                    <a:pt x="329" y="407"/>
                  </a:lnTo>
                  <a:lnTo>
                    <a:pt x="331" y="427"/>
                  </a:lnTo>
                  <a:lnTo>
                    <a:pt x="335" y="435"/>
                  </a:lnTo>
                  <a:lnTo>
                    <a:pt x="339" y="439"/>
                  </a:lnTo>
                  <a:lnTo>
                    <a:pt x="369" y="495"/>
                  </a:lnTo>
                  <a:lnTo>
                    <a:pt x="381" y="505"/>
                  </a:lnTo>
                  <a:lnTo>
                    <a:pt x="395" y="511"/>
                  </a:lnTo>
                  <a:lnTo>
                    <a:pt x="423" y="515"/>
                  </a:lnTo>
                  <a:lnTo>
                    <a:pt x="469" y="513"/>
                  </a:lnTo>
                  <a:lnTo>
                    <a:pt x="491" y="513"/>
                  </a:lnTo>
                  <a:lnTo>
                    <a:pt x="507" y="513"/>
                  </a:lnTo>
                  <a:lnTo>
                    <a:pt x="489" y="501"/>
                  </a:lnTo>
                  <a:lnTo>
                    <a:pt x="475" y="489"/>
                  </a:lnTo>
                  <a:lnTo>
                    <a:pt x="451" y="461"/>
                  </a:lnTo>
                  <a:lnTo>
                    <a:pt x="435" y="437"/>
                  </a:lnTo>
                  <a:lnTo>
                    <a:pt x="425" y="419"/>
                  </a:lnTo>
                  <a:lnTo>
                    <a:pt x="415" y="389"/>
                  </a:lnTo>
                  <a:lnTo>
                    <a:pt x="409" y="357"/>
                  </a:lnTo>
                  <a:lnTo>
                    <a:pt x="409" y="278"/>
                  </a:lnTo>
                  <a:lnTo>
                    <a:pt x="405" y="220"/>
                  </a:lnTo>
                  <a:lnTo>
                    <a:pt x="401" y="178"/>
                  </a:lnTo>
                  <a:lnTo>
                    <a:pt x="395" y="148"/>
                  </a:lnTo>
                  <a:lnTo>
                    <a:pt x="383" y="104"/>
                  </a:lnTo>
                  <a:lnTo>
                    <a:pt x="365" y="64"/>
                  </a:lnTo>
                  <a:lnTo>
                    <a:pt x="353" y="44"/>
                  </a:lnTo>
                  <a:lnTo>
                    <a:pt x="339" y="30"/>
                  </a:lnTo>
                  <a:lnTo>
                    <a:pt x="327" y="20"/>
                  </a:lnTo>
                  <a:lnTo>
                    <a:pt x="301" y="8"/>
                  </a:lnTo>
                  <a:lnTo>
                    <a:pt x="281" y="2"/>
                  </a:lnTo>
                  <a:lnTo>
                    <a:pt x="248" y="0"/>
                  </a:lnTo>
                  <a:lnTo>
                    <a:pt x="234" y="2"/>
                  </a:lnTo>
                  <a:lnTo>
                    <a:pt x="220" y="6"/>
                  </a:lnTo>
                  <a:lnTo>
                    <a:pt x="202" y="16"/>
                  </a:lnTo>
                  <a:lnTo>
                    <a:pt x="186" y="28"/>
                  </a:lnTo>
                  <a:lnTo>
                    <a:pt x="160" y="54"/>
                  </a:lnTo>
                  <a:lnTo>
                    <a:pt x="142" y="82"/>
                  </a:lnTo>
                  <a:lnTo>
                    <a:pt x="130" y="106"/>
                  </a:lnTo>
                  <a:lnTo>
                    <a:pt x="120" y="130"/>
                  </a:lnTo>
                  <a:lnTo>
                    <a:pt x="108" y="174"/>
                  </a:lnTo>
                  <a:lnTo>
                    <a:pt x="102" y="210"/>
                  </a:lnTo>
                  <a:lnTo>
                    <a:pt x="96" y="262"/>
                  </a:lnTo>
                  <a:lnTo>
                    <a:pt x="94" y="314"/>
                  </a:lnTo>
                  <a:lnTo>
                    <a:pt x="92" y="345"/>
                  </a:lnTo>
                  <a:lnTo>
                    <a:pt x="88" y="369"/>
                  </a:lnTo>
                  <a:lnTo>
                    <a:pt x="82" y="389"/>
                  </a:lnTo>
                  <a:lnTo>
                    <a:pt x="66" y="423"/>
                  </a:lnTo>
                  <a:lnTo>
                    <a:pt x="52" y="447"/>
                  </a:lnTo>
                  <a:lnTo>
                    <a:pt x="28" y="477"/>
                  </a:lnTo>
                  <a:lnTo>
                    <a:pt x="0" y="505"/>
                  </a:lnTo>
                  <a:lnTo>
                    <a:pt x="68" y="485"/>
                  </a:lnTo>
                  <a:lnTo>
                    <a:pt x="60" y="507"/>
                  </a:lnTo>
                  <a:lnTo>
                    <a:pt x="56" y="539"/>
                  </a:lnTo>
                  <a:lnTo>
                    <a:pt x="52" y="573"/>
                  </a:lnTo>
                  <a:lnTo>
                    <a:pt x="54" y="575"/>
                  </a:lnTo>
                  <a:lnTo>
                    <a:pt x="62" y="565"/>
                  </a:lnTo>
                  <a:lnTo>
                    <a:pt x="70" y="547"/>
                  </a:lnTo>
                  <a:lnTo>
                    <a:pt x="82" y="531"/>
                  </a:lnTo>
                  <a:lnTo>
                    <a:pt x="106" y="511"/>
                  </a:lnTo>
                  <a:lnTo>
                    <a:pt x="126" y="497"/>
                  </a:lnTo>
                  <a:lnTo>
                    <a:pt x="138" y="485"/>
                  </a:lnTo>
                  <a:lnTo>
                    <a:pt x="156" y="465"/>
                  </a:lnTo>
                  <a:lnTo>
                    <a:pt x="162" y="453"/>
                  </a:lnTo>
                  <a:lnTo>
                    <a:pt x="164" y="439"/>
                  </a:lnTo>
                  <a:lnTo>
                    <a:pt x="172" y="433"/>
                  </a:lnTo>
                  <a:lnTo>
                    <a:pt x="184" y="419"/>
                  </a:lnTo>
                  <a:lnTo>
                    <a:pt x="190" y="409"/>
                  </a:lnTo>
                  <a:lnTo>
                    <a:pt x="192" y="403"/>
                  </a:lnTo>
                  <a:lnTo>
                    <a:pt x="194" y="387"/>
                  </a:lnTo>
                  <a:lnTo>
                    <a:pt x="194" y="377"/>
                  </a:lnTo>
                  <a:lnTo>
                    <a:pt x="198" y="361"/>
                  </a:lnTo>
                  <a:lnTo>
                    <a:pt x="202" y="353"/>
                  </a:lnTo>
                  <a:lnTo>
                    <a:pt x="208" y="349"/>
                  </a:lnTo>
                  <a:lnTo>
                    <a:pt x="234" y="385"/>
                  </a:lnTo>
                  <a:lnTo>
                    <a:pt x="248" y="403"/>
                  </a:lnTo>
                  <a:lnTo>
                    <a:pt x="262" y="415"/>
                  </a:lnTo>
                  <a:lnTo>
                    <a:pt x="273" y="417"/>
                  </a:lnTo>
                  <a:lnTo>
                    <a:pt x="291" y="415"/>
                  </a:lnTo>
                  <a:lnTo>
                    <a:pt x="301" y="411"/>
                  </a:lnTo>
                  <a:lnTo>
                    <a:pt x="309" y="405"/>
                  </a:lnTo>
                  <a:lnTo>
                    <a:pt x="321" y="393"/>
                  </a:lnTo>
                  <a:lnTo>
                    <a:pt x="333" y="369"/>
                  </a:lnTo>
                  <a:lnTo>
                    <a:pt x="337" y="357"/>
                  </a:lnTo>
                  <a:lnTo>
                    <a:pt x="335" y="373"/>
                  </a:lnTo>
                  <a:lnTo>
                    <a:pt x="331" y="395"/>
                  </a:lnTo>
                  <a:close/>
                </a:path>
              </a:pathLst>
            </a:custGeom>
            <a:solidFill>
              <a:srgbClr val="660000"/>
            </a:solidFill>
            <a:ln w="9525">
              <a:noFill/>
              <a:round/>
              <a:headEnd/>
              <a:tailEnd/>
            </a:ln>
          </p:spPr>
          <p:txBody>
            <a:bodyPr/>
            <a:lstStyle/>
            <a:p>
              <a:pPr>
                <a:defRPr/>
              </a:pPr>
              <a:endParaRPr lang="en-US">
                <a:solidFill>
                  <a:prstClr val="black"/>
                </a:solidFill>
                <a:latin typeface="Calibri"/>
              </a:endParaRPr>
            </a:p>
          </p:txBody>
        </p:sp>
        <p:sp>
          <p:nvSpPr>
            <p:cNvPr id="247" name="Freeform 243"/>
            <p:cNvSpPr>
              <a:spLocks/>
            </p:cNvSpPr>
            <p:nvPr/>
          </p:nvSpPr>
          <p:spPr bwMode="auto">
            <a:xfrm>
              <a:off x="3426" y="1056"/>
              <a:ext cx="507" cy="575"/>
            </a:xfrm>
            <a:custGeom>
              <a:avLst/>
              <a:gdLst/>
              <a:ahLst/>
              <a:cxnLst>
                <a:cxn ang="0">
                  <a:pos x="329" y="407"/>
                </a:cxn>
                <a:cxn ang="0">
                  <a:pos x="335" y="435"/>
                </a:cxn>
                <a:cxn ang="0">
                  <a:pos x="369" y="495"/>
                </a:cxn>
                <a:cxn ang="0">
                  <a:pos x="395" y="511"/>
                </a:cxn>
                <a:cxn ang="0">
                  <a:pos x="469" y="513"/>
                </a:cxn>
                <a:cxn ang="0">
                  <a:pos x="507" y="513"/>
                </a:cxn>
                <a:cxn ang="0">
                  <a:pos x="475" y="489"/>
                </a:cxn>
                <a:cxn ang="0">
                  <a:pos x="435" y="437"/>
                </a:cxn>
                <a:cxn ang="0">
                  <a:pos x="415" y="389"/>
                </a:cxn>
                <a:cxn ang="0">
                  <a:pos x="409" y="278"/>
                </a:cxn>
                <a:cxn ang="0">
                  <a:pos x="401" y="178"/>
                </a:cxn>
                <a:cxn ang="0">
                  <a:pos x="383" y="104"/>
                </a:cxn>
                <a:cxn ang="0">
                  <a:pos x="353" y="44"/>
                </a:cxn>
                <a:cxn ang="0">
                  <a:pos x="327" y="20"/>
                </a:cxn>
                <a:cxn ang="0">
                  <a:pos x="281" y="2"/>
                </a:cxn>
                <a:cxn ang="0">
                  <a:pos x="234" y="2"/>
                </a:cxn>
                <a:cxn ang="0">
                  <a:pos x="202" y="16"/>
                </a:cxn>
                <a:cxn ang="0">
                  <a:pos x="160" y="54"/>
                </a:cxn>
                <a:cxn ang="0">
                  <a:pos x="130" y="106"/>
                </a:cxn>
                <a:cxn ang="0">
                  <a:pos x="108" y="174"/>
                </a:cxn>
                <a:cxn ang="0">
                  <a:pos x="96" y="262"/>
                </a:cxn>
                <a:cxn ang="0">
                  <a:pos x="92" y="345"/>
                </a:cxn>
                <a:cxn ang="0">
                  <a:pos x="82" y="389"/>
                </a:cxn>
                <a:cxn ang="0">
                  <a:pos x="52" y="447"/>
                </a:cxn>
                <a:cxn ang="0">
                  <a:pos x="0" y="505"/>
                </a:cxn>
                <a:cxn ang="0">
                  <a:pos x="60" y="507"/>
                </a:cxn>
                <a:cxn ang="0">
                  <a:pos x="52" y="573"/>
                </a:cxn>
                <a:cxn ang="0">
                  <a:pos x="62" y="565"/>
                </a:cxn>
                <a:cxn ang="0">
                  <a:pos x="82" y="531"/>
                </a:cxn>
                <a:cxn ang="0">
                  <a:pos x="126" y="497"/>
                </a:cxn>
                <a:cxn ang="0">
                  <a:pos x="156" y="465"/>
                </a:cxn>
                <a:cxn ang="0">
                  <a:pos x="164" y="439"/>
                </a:cxn>
                <a:cxn ang="0">
                  <a:pos x="184" y="419"/>
                </a:cxn>
                <a:cxn ang="0">
                  <a:pos x="192" y="403"/>
                </a:cxn>
                <a:cxn ang="0">
                  <a:pos x="194" y="377"/>
                </a:cxn>
                <a:cxn ang="0">
                  <a:pos x="202" y="353"/>
                </a:cxn>
                <a:cxn ang="0">
                  <a:pos x="234" y="385"/>
                </a:cxn>
                <a:cxn ang="0">
                  <a:pos x="262" y="415"/>
                </a:cxn>
                <a:cxn ang="0">
                  <a:pos x="291" y="415"/>
                </a:cxn>
                <a:cxn ang="0">
                  <a:pos x="309" y="405"/>
                </a:cxn>
                <a:cxn ang="0">
                  <a:pos x="333" y="369"/>
                </a:cxn>
                <a:cxn ang="0">
                  <a:pos x="335" y="373"/>
                </a:cxn>
              </a:cxnLst>
              <a:rect l="0" t="0" r="r" b="b"/>
              <a:pathLst>
                <a:path w="507" h="575">
                  <a:moveTo>
                    <a:pt x="331" y="395"/>
                  </a:moveTo>
                  <a:lnTo>
                    <a:pt x="329" y="407"/>
                  </a:lnTo>
                  <a:lnTo>
                    <a:pt x="331" y="427"/>
                  </a:lnTo>
                  <a:lnTo>
                    <a:pt x="335" y="435"/>
                  </a:lnTo>
                  <a:lnTo>
                    <a:pt x="339" y="439"/>
                  </a:lnTo>
                  <a:lnTo>
                    <a:pt x="369" y="495"/>
                  </a:lnTo>
                  <a:lnTo>
                    <a:pt x="381" y="505"/>
                  </a:lnTo>
                  <a:lnTo>
                    <a:pt x="395" y="511"/>
                  </a:lnTo>
                  <a:lnTo>
                    <a:pt x="423" y="515"/>
                  </a:lnTo>
                  <a:lnTo>
                    <a:pt x="469" y="513"/>
                  </a:lnTo>
                  <a:lnTo>
                    <a:pt x="491" y="513"/>
                  </a:lnTo>
                  <a:lnTo>
                    <a:pt x="507" y="513"/>
                  </a:lnTo>
                  <a:lnTo>
                    <a:pt x="489" y="501"/>
                  </a:lnTo>
                  <a:lnTo>
                    <a:pt x="475" y="489"/>
                  </a:lnTo>
                  <a:lnTo>
                    <a:pt x="451" y="461"/>
                  </a:lnTo>
                  <a:lnTo>
                    <a:pt x="435" y="437"/>
                  </a:lnTo>
                  <a:lnTo>
                    <a:pt x="425" y="419"/>
                  </a:lnTo>
                  <a:lnTo>
                    <a:pt x="415" y="389"/>
                  </a:lnTo>
                  <a:lnTo>
                    <a:pt x="409" y="357"/>
                  </a:lnTo>
                  <a:lnTo>
                    <a:pt x="409" y="278"/>
                  </a:lnTo>
                  <a:lnTo>
                    <a:pt x="405" y="220"/>
                  </a:lnTo>
                  <a:lnTo>
                    <a:pt x="401" y="178"/>
                  </a:lnTo>
                  <a:lnTo>
                    <a:pt x="395" y="148"/>
                  </a:lnTo>
                  <a:lnTo>
                    <a:pt x="383" y="104"/>
                  </a:lnTo>
                  <a:lnTo>
                    <a:pt x="365" y="64"/>
                  </a:lnTo>
                  <a:lnTo>
                    <a:pt x="353" y="44"/>
                  </a:lnTo>
                  <a:lnTo>
                    <a:pt x="339" y="30"/>
                  </a:lnTo>
                  <a:lnTo>
                    <a:pt x="327" y="20"/>
                  </a:lnTo>
                  <a:lnTo>
                    <a:pt x="301" y="8"/>
                  </a:lnTo>
                  <a:lnTo>
                    <a:pt x="281" y="2"/>
                  </a:lnTo>
                  <a:lnTo>
                    <a:pt x="248" y="0"/>
                  </a:lnTo>
                  <a:lnTo>
                    <a:pt x="234" y="2"/>
                  </a:lnTo>
                  <a:lnTo>
                    <a:pt x="220" y="6"/>
                  </a:lnTo>
                  <a:lnTo>
                    <a:pt x="202" y="16"/>
                  </a:lnTo>
                  <a:lnTo>
                    <a:pt x="186" y="28"/>
                  </a:lnTo>
                  <a:lnTo>
                    <a:pt x="160" y="54"/>
                  </a:lnTo>
                  <a:lnTo>
                    <a:pt x="142" y="82"/>
                  </a:lnTo>
                  <a:lnTo>
                    <a:pt x="130" y="106"/>
                  </a:lnTo>
                  <a:lnTo>
                    <a:pt x="120" y="130"/>
                  </a:lnTo>
                  <a:lnTo>
                    <a:pt x="108" y="174"/>
                  </a:lnTo>
                  <a:lnTo>
                    <a:pt x="102" y="210"/>
                  </a:lnTo>
                  <a:lnTo>
                    <a:pt x="96" y="262"/>
                  </a:lnTo>
                  <a:lnTo>
                    <a:pt x="94" y="314"/>
                  </a:lnTo>
                  <a:lnTo>
                    <a:pt x="92" y="345"/>
                  </a:lnTo>
                  <a:lnTo>
                    <a:pt x="88" y="369"/>
                  </a:lnTo>
                  <a:lnTo>
                    <a:pt x="82" y="389"/>
                  </a:lnTo>
                  <a:lnTo>
                    <a:pt x="66" y="423"/>
                  </a:lnTo>
                  <a:lnTo>
                    <a:pt x="52" y="447"/>
                  </a:lnTo>
                  <a:lnTo>
                    <a:pt x="28" y="477"/>
                  </a:lnTo>
                  <a:lnTo>
                    <a:pt x="0" y="505"/>
                  </a:lnTo>
                  <a:lnTo>
                    <a:pt x="68" y="485"/>
                  </a:lnTo>
                  <a:lnTo>
                    <a:pt x="60" y="507"/>
                  </a:lnTo>
                  <a:lnTo>
                    <a:pt x="56" y="539"/>
                  </a:lnTo>
                  <a:lnTo>
                    <a:pt x="52" y="573"/>
                  </a:lnTo>
                  <a:lnTo>
                    <a:pt x="54" y="575"/>
                  </a:lnTo>
                  <a:lnTo>
                    <a:pt x="62" y="565"/>
                  </a:lnTo>
                  <a:lnTo>
                    <a:pt x="70" y="547"/>
                  </a:lnTo>
                  <a:lnTo>
                    <a:pt x="82" y="531"/>
                  </a:lnTo>
                  <a:lnTo>
                    <a:pt x="106" y="511"/>
                  </a:lnTo>
                  <a:lnTo>
                    <a:pt x="126" y="497"/>
                  </a:lnTo>
                  <a:lnTo>
                    <a:pt x="138" y="485"/>
                  </a:lnTo>
                  <a:lnTo>
                    <a:pt x="156" y="465"/>
                  </a:lnTo>
                  <a:lnTo>
                    <a:pt x="162" y="453"/>
                  </a:lnTo>
                  <a:lnTo>
                    <a:pt x="164" y="439"/>
                  </a:lnTo>
                  <a:lnTo>
                    <a:pt x="172" y="433"/>
                  </a:lnTo>
                  <a:lnTo>
                    <a:pt x="184" y="419"/>
                  </a:lnTo>
                  <a:lnTo>
                    <a:pt x="190" y="409"/>
                  </a:lnTo>
                  <a:lnTo>
                    <a:pt x="192" y="403"/>
                  </a:lnTo>
                  <a:lnTo>
                    <a:pt x="194" y="387"/>
                  </a:lnTo>
                  <a:lnTo>
                    <a:pt x="194" y="377"/>
                  </a:lnTo>
                  <a:lnTo>
                    <a:pt x="198" y="361"/>
                  </a:lnTo>
                  <a:lnTo>
                    <a:pt x="202" y="353"/>
                  </a:lnTo>
                  <a:lnTo>
                    <a:pt x="208" y="349"/>
                  </a:lnTo>
                  <a:lnTo>
                    <a:pt x="234" y="385"/>
                  </a:lnTo>
                  <a:lnTo>
                    <a:pt x="248" y="403"/>
                  </a:lnTo>
                  <a:lnTo>
                    <a:pt x="262" y="415"/>
                  </a:lnTo>
                  <a:lnTo>
                    <a:pt x="273" y="417"/>
                  </a:lnTo>
                  <a:lnTo>
                    <a:pt x="291" y="415"/>
                  </a:lnTo>
                  <a:lnTo>
                    <a:pt x="301" y="411"/>
                  </a:lnTo>
                  <a:lnTo>
                    <a:pt x="309" y="405"/>
                  </a:lnTo>
                  <a:lnTo>
                    <a:pt x="321" y="393"/>
                  </a:lnTo>
                  <a:lnTo>
                    <a:pt x="333" y="369"/>
                  </a:lnTo>
                  <a:lnTo>
                    <a:pt x="337" y="357"/>
                  </a:lnTo>
                  <a:lnTo>
                    <a:pt x="335" y="373"/>
                  </a:lnTo>
                  <a:lnTo>
                    <a:pt x="331" y="395"/>
                  </a:lnTo>
                  <a:close/>
                </a:path>
              </a:pathLst>
            </a:custGeom>
            <a:solidFill>
              <a:srgbClr val="800000"/>
            </a:solidFill>
            <a:ln w="3175">
              <a:solidFill>
                <a:srgbClr val="660000"/>
              </a:solidFill>
              <a:prstDash val="solid"/>
              <a:round/>
              <a:headEnd/>
              <a:tailEnd/>
            </a:ln>
          </p:spPr>
          <p:txBody>
            <a:bodyPr/>
            <a:lstStyle/>
            <a:p>
              <a:pPr>
                <a:defRPr/>
              </a:pPr>
              <a:endParaRPr lang="en-US">
                <a:solidFill>
                  <a:prstClr val="black"/>
                </a:solidFill>
                <a:latin typeface="Calibri"/>
              </a:endParaRPr>
            </a:p>
          </p:txBody>
        </p:sp>
        <p:sp>
          <p:nvSpPr>
            <p:cNvPr id="248" name="Freeform 244"/>
            <p:cNvSpPr>
              <a:spLocks/>
            </p:cNvSpPr>
            <p:nvPr/>
          </p:nvSpPr>
          <p:spPr bwMode="auto">
            <a:xfrm>
              <a:off x="3452" y="1060"/>
              <a:ext cx="439" cy="537"/>
            </a:xfrm>
            <a:custGeom>
              <a:avLst/>
              <a:gdLst/>
              <a:ahLst/>
              <a:cxnLst>
                <a:cxn ang="0">
                  <a:pos x="351" y="122"/>
                </a:cxn>
                <a:cxn ang="0">
                  <a:pos x="369" y="194"/>
                </a:cxn>
                <a:cxn ang="0">
                  <a:pos x="377" y="294"/>
                </a:cxn>
                <a:cxn ang="0">
                  <a:pos x="379" y="379"/>
                </a:cxn>
                <a:cxn ang="0">
                  <a:pos x="391" y="425"/>
                </a:cxn>
                <a:cxn ang="0">
                  <a:pos x="423" y="473"/>
                </a:cxn>
                <a:cxn ang="0">
                  <a:pos x="413" y="495"/>
                </a:cxn>
                <a:cxn ang="0">
                  <a:pos x="379" y="495"/>
                </a:cxn>
                <a:cxn ang="0">
                  <a:pos x="353" y="483"/>
                </a:cxn>
                <a:cxn ang="0">
                  <a:pos x="339" y="459"/>
                </a:cxn>
                <a:cxn ang="0">
                  <a:pos x="321" y="429"/>
                </a:cxn>
                <a:cxn ang="0">
                  <a:pos x="311" y="403"/>
                </a:cxn>
                <a:cxn ang="0">
                  <a:pos x="315" y="385"/>
                </a:cxn>
                <a:cxn ang="0">
                  <a:pos x="325" y="325"/>
                </a:cxn>
                <a:cxn ang="0">
                  <a:pos x="337" y="270"/>
                </a:cxn>
                <a:cxn ang="0">
                  <a:pos x="337" y="212"/>
                </a:cxn>
                <a:cxn ang="0">
                  <a:pos x="317" y="100"/>
                </a:cxn>
                <a:cxn ang="0">
                  <a:pos x="293" y="60"/>
                </a:cxn>
                <a:cxn ang="0">
                  <a:pos x="263" y="38"/>
                </a:cxn>
                <a:cxn ang="0">
                  <a:pos x="245" y="34"/>
                </a:cxn>
                <a:cxn ang="0">
                  <a:pos x="238" y="38"/>
                </a:cxn>
                <a:cxn ang="0">
                  <a:pos x="210" y="58"/>
                </a:cxn>
                <a:cxn ang="0">
                  <a:pos x="182" y="88"/>
                </a:cxn>
                <a:cxn ang="0">
                  <a:pos x="164" y="124"/>
                </a:cxn>
                <a:cxn ang="0">
                  <a:pos x="152" y="190"/>
                </a:cxn>
                <a:cxn ang="0">
                  <a:pos x="148" y="286"/>
                </a:cxn>
                <a:cxn ang="0">
                  <a:pos x="152" y="357"/>
                </a:cxn>
                <a:cxn ang="0">
                  <a:pos x="146" y="411"/>
                </a:cxn>
                <a:cxn ang="0">
                  <a:pos x="134" y="429"/>
                </a:cxn>
                <a:cxn ang="0">
                  <a:pos x="122" y="453"/>
                </a:cxn>
                <a:cxn ang="0">
                  <a:pos x="104" y="475"/>
                </a:cxn>
                <a:cxn ang="0">
                  <a:pos x="58" y="507"/>
                </a:cxn>
                <a:cxn ang="0">
                  <a:pos x="38" y="537"/>
                </a:cxn>
                <a:cxn ang="0">
                  <a:pos x="52" y="491"/>
                </a:cxn>
                <a:cxn ang="0">
                  <a:pos x="86" y="443"/>
                </a:cxn>
                <a:cxn ang="0">
                  <a:pos x="86" y="433"/>
                </a:cxn>
                <a:cxn ang="0">
                  <a:pos x="64" y="449"/>
                </a:cxn>
                <a:cxn ang="0">
                  <a:pos x="0" y="489"/>
                </a:cxn>
                <a:cxn ang="0">
                  <a:pos x="40" y="437"/>
                </a:cxn>
                <a:cxn ang="0">
                  <a:pos x="64" y="389"/>
                </a:cxn>
                <a:cxn ang="0">
                  <a:pos x="76" y="266"/>
                </a:cxn>
                <a:cxn ang="0">
                  <a:pos x="96" y="152"/>
                </a:cxn>
                <a:cxn ang="0">
                  <a:pos x="118" y="92"/>
                </a:cxn>
                <a:cxn ang="0">
                  <a:pos x="164" y="28"/>
                </a:cxn>
                <a:cxn ang="0">
                  <a:pos x="176" y="20"/>
                </a:cxn>
                <a:cxn ang="0">
                  <a:pos x="196" y="12"/>
                </a:cxn>
                <a:cxn ang="0">
                  <a:pos x="226" y="0"/>
                </a:cxn>
                <a:cxn ang="0">
                  <a:pos x="283" y="14"/>
                </a:cxn>
                <a:cxn ang="0">
                  <a:pos x="309" y="32"/>
                </a:cxn>
                <a:cxn ang="0">
                  <a:pos x="335" y="68"/>
                </a:cxn>
              </a:cxnLst>
              <a:rect l="0" t="0" r="r" b="b"/>
              <a:pathLst>
                <a:path w="439" h="537">
                  <a:moveTo>
                    <a:pt x="335" y="68"/>
                  </a:moveTo>
                  <a:lnTo>
                    <a:pt x="351" y="122"/>
                  </a:lnTo>
                  <a:lnTo>
                    <a:pt x="363" y="164"/>
                  </a:lnTo>
                  <a:lnTo>
                    <a:pt x="369" y="194"/>
                  </a:lnTo>
                  <a:lnTo>
                    <a:pt x="375" y="244"/>
                  </a:lnTo>
                  <a:lnTo>
                    <a:pt x="377" y="294"/>
                  </a:lnTo>
                  <a:lnTo>
                    <a:pt x="375" y="343"/>
                  </a:lnTo>
                  <a:lnTo>
                    <a:pt x="379" y="379"/>
                  </a:lnTo>
                  <a:lnTo>
                    <a:pt x="385" y="405"/>
                  </a:lnTo>
                  <a:lnTo>
                    <a:pt x="391" y="425"/>
                  </a:lnTo>
                  <a:lnTo>
                    <a:pt x="405" y="451"/>
                  </a:lnTo>
                  <a:lnTo>
                    <a:pt x="423" y="473"/>
                  </a:lnTo>
                  <a:lnTo>
                    <a:pt x="439" y="495"/>
                  </a:lnTo>
                  <a:lnTo>
                    <a:pt x="413" y="495"/>
                  </a:lnTo>
                  <a:lnTo>
                    <a:pt x="393" y="495"/>
                  </a:lnTo>
                  <a:lnTo>
                    <a:pt x="379" y="495"/>
                  </a:lnTo>
                  <a:lnTo>
                    <a:pt x="367" y="491"/>
                  </a:lnTo>
                  <a:lnTo>
                    <a:pt x="353" y="483"/>
                  </a:lnTo>
                  <a:lnTo>
                    <a:pt x="341" y="469"/>
                  </a:lnTo>
                  <a:lnTo>
                    <a:pt x="339" y="459"/>
                  </a:lnTo>
                  <a:lnTo>
                    <a:pt x="329" y="441"/>
                  </a:lnTo>
                  <a:lnTo>
                    <a:pt x="321" y="429"/>
                  </a:lnTo>
                  <a:lnTo>
                    <a:pt x="315" y="419"/>
                  </a:lnTo>
                  <a:lnTo>
                    <a:pt x="311" y="403"/>
                  </a:lnTo>
                  <a:lnTo>
                    <a:pt x="311" y="395"/>
                  </a:lnTo>
                  <a:lnTo>
                    <a:pt x="315" y="385"/>
                  </a:lnTo>
                  <a:lnTo>
                    <a:pt x="321" y="353"/>
                  </a:lnTo>
                  <a:lnTo>
                    <a:pt x="325" y="325"/>
                  </a:lnTo>
                  <a:lnTo>
                    <a:pt x="333" y="296"/>
                  </a:lnTo>
                  <a:lnTo>
                    <a:pt x="337" y="270"/>
                  </a:lnTo>
                  <a:lnTo>
                    <a:pt x="339" y="250"/>
                  </a:lnTo>
                  <a:lnTo>
                    <a:pt x="337" y="212"/>
                  </a:lnTo>
                  <a:lnTo>
                    <a:pt x="327" y="156"/>
                  </a:lnTo>
                  <a:lnTo>
                    <a:pt x="317" y="100"/>
                  </a:lnTo>
                  <a:lnTo>
                    <a:pt x="305" y="76"/>
                  </a:lnTo>
                  <a:lnTo>
                    <a:pt x="293" y="60"/>
                  </a:lnTo>
                  <a:lnTo>
                    <a:pt x="281" y="50"/>
                  </a:lnTo>
                  <a:lnTo>
                    <a:pt x="263" y="38"/>
                  </a:lnTo>
                  <a:lnTo>
                    <a:pt x="255" y="34"/>
                  </a:lnTo>
                  <a:lnTo>
                    <a:pt x="245" y="34"/>
                  </a:lnTo>
                  <a:lnTo>
                    <a:pt x="245" y="38"/>
                  </a:lnTo>
                  <a:lnTo>
                    <a:pt x="238" y="38"/>
                  </a:lnTo>
                  <a:lnTo>
                    <a:pt x="234" y="38"/>
                  </a:lnTo>
                  <a:lnTo>
                    <a:pt x="210" y="58"/>
                  </a:lnTo>
                  <a:lnTo>
                    <a:pt x="194" y="74"/>
                  </a:lnTo>
                  <a:lnTo>
                    <a:pt x="182" y="88"/>
                  </a:lnTo>
                  <a:lnTo>
                    <a:pt x="168" y="110"/>
                  </a:lnTo>
                  <a:lnTo>
                    <a:pt x="164" y="124"/>
                  </a:lnTo>
                  <a:lnTo>
                    <a:pt x="160" y="138"/>
                  </a:lnTo>
                  <a:lnTo>
                    <a:pt x="152" y="190"/>
                  </a:lnTo>
                  <a:lnTo>
                    <a:pt x="148" y="228"/>
                  </a:lnTo>
                  <a:lnTo>
                    <a:pt x="148" y="286"/>
                  </a:lnTo>
                  <a:lnTo>
                    <a:pt x="154" y="345"/>
                  </a:lnTo>
                  <a:lnTo>
                    <a:pt x="152" y="357"/>
                  </a:lnTo>
                  <a:lnTo>
                    <a:pt x="148" y="401"/>
                  </a:lnTo>
                  <a:lnTo>
                    <a:pt x="146" y="411"/>
                  </a:lnTo>
                  <a:lnTo>
                    <a:pt x="140" y="423"/>
                  </a:lnTo>
                  <a:lnTo>
                    <a:pt x="134" y="429"/>
                  </a:lnTo>
                  <a:lnTo>
                    <a:pt x="126" y="433"/>
                  </a:lnTo>
                  <a:lnTo>
                    <a:pt x="122" y="453"/>
                  </a:lnTo>
                  <a:lnTo>
                    <a:pt x="114" y="465"/>
                  </a:lnTo>
                  <a:lnTo>
                    <a:pt x="104" y="475"/>
                  </a:lnTo>
                  <a:lnTo>
                    <a:pt x="86" y="489"/>
                  </a:lnTo>
                  <a:lnTo>
                    <a:pt x="58" y="507"/>
                  </a:lnTo>
                  <a:lnTo>
                    <a:pt x="46" y="521"/>
                  </a:lnTo>
                  <a:lnTo>
                    <a:pt x="38" y="537"/>
                  </a:lnTo>
                  <a:lnTo>
                    <a:pt x="44" y="509"/>
                  </a:lnTo>
                  <a:lnTo>
                    <a:pt x="52" y="491"/>
                  </a:lnTo>
                  <a:lnTo>
                    <a:pt x="66" y="465"/>
                  </a:lnTo>
                  <a:lnTo>
                    <a:pt x="86" y="443"/>
                  </a:lnTo>
                  <a:lnTo>
                    <a:pt x="86" y="437"/>
                  </a:lnTo>
                  <a:lnTo>
                    <a:pt x="86" y="433"/>
                  </a:lnTo>
                  <a:lnTo>
                    <a:pt x="84" y="431"/>
                  </a:lnTo>
                  <a:lnTo>
                    <a:pt x="64" y="449"/>
                  </a:lnTo>
                  <a:lnTo>
                    <a:pt x="34" y="471"/>
                  </a:lnTo>
                  <a:lnTo>
                    <a:pt x="0" y="489"/>
                  </a:lnTo>
                  <a:lnTo>
                    <a:pt x="24" y="461"/>
                  </a:lnTo>
                  <a:lnTo>
                    <a:pt x="40" y="437"/>
                  </a:lnTo>
                  <a:lnTo>
                    <a:pt x="52" y="419"/>
                  </a:lnTo>
                  <a:lnTo>
                    <a:pt x="64" y="389"/>
                  </a:lnTo>
                  <a:lnTo>
                    <a:pt x="72" y="357"/>
                  </a:lnTo>
                  <a:lnTo>
                    <a:pt x="76" y="266"/>
                  </a:lnTo>
                  <a:lnTo>
                    <a:pt x="84" y="200"/>
                  </a:lnTo>
                  <a:lnTo>
                    <a:pt x="96" y="152"/>
                  </a:lnTo>
                  <a:lnTo>
                    <a:pt x="106" y="118"/>
                  </a:lnTo>
                  <a:lnTo>
                    <a:pt x="118" y="92"/>
                  </a:lnTo>
                  <a:lnTo>
                    <a:pt x="138" y="58"/>
                  </a:lnTo>
                  <a:lnTo>
                    <a:pt x="164" y="28"/>
                  </a:lnTo>
                  <a:lnTo>
                    <a:pt x="170" y="26"/>
                  </a:lnTo>
                  <a:lnTo>
                    <a:pt x="176" y="20"/>
                  </a:lnTo>
                  <a:lnTo>
                    <a:pt x="184" y="14"/>
                  </a:lnTo>
                  <a:lnTo>
                    <a:pt x="196" y="12"/>
                  </a:lnTo>
                  <a:lnTo>
                    <a:pt x="210" y="6"/>
                  </a:lnTo>
                  <a:lnTo>
                    <a:pt x="226" y="0"/>
                  </a:lnTo>
                  <a:lnTo>
                    <a:pt x="259" y="6"/>
                  </a:lnTo>
                  <a:lnTo>
                    <a:pt x="283" y="14"/>
                  </a:lnTo>
                  <a:lnTo>
                    <a:pt x="299" y="24"/>
                  </a:lnTo>
                  <a:lnTo>
                    <a:pt x="309" y="32"/>
                  </a:lnTo>
                  <a:lnTo>
                    <a:pt x="325" y="48"/>
                  </a:lnTo>
                  <a:lnTo>
                    <a:pt x="335" y="68"/>
                  </a:lnTo>
                  <a:close/>
                </a:path>
              </a:pathLst>
            </a:custGeom>
            <a:solidFill>
              <a:srgbClr val="B26632"/>
            </a:solidFill>
            <a:ln w="9525">
              <a:noFill/>
              <a:round/>
              <a:headEnd/>
              <a:tailEnd/>
            </a:ln>
          </p:spPr>
          <p:txBody>
            <a:bodyPr/>
            <a:lstStyle/>
            <a:p>
              <a:pPr>
                <a:defRPr/>
              </a:pPr>
              <a:endParaRPr lang="en-US">
                <a:solidFill>
                  <a:prstClr val="black"/>
                </a:solidFill>
                <a:latin typeface="Calibri"/>
              </a:endParaRPr>
            </a:p>
          </p:txBody>
        </p:sp>
        <p:sp>
          <p:nvSpPr>
            <p:cNvPr id="249" name="Freeform 245"/>
            <p:cNvSpPr>
              <a:spLocks/>
            </p:cNvSpPr>
            <p:nvPr/>
          </p:nvSpPr>
          <p:spPr bwMode="auto">
            <a:xfrm>
              <a:off x="3452" y="1060"/>
              <a:ext cx="439" cy="537"/>
            </a:xfrm>
            <a:custGeom>
              <a:avLst/>
              <a:gdLst/>
              <a:ahLst/>
              <a:cxnLst>
                <a:cxn ang="0">
                  <a:pos x="351" y="122"/>
                </a:cxn>
                <a:cxn ang="0">
                  <a:pos x="369" y="194"/>
                </a:cxn>
                <a:cxn ang="0">
                  <a:pos x="377" y="294"/>
                </a:cxn>
                <a:cxn ang="0">
                  <a:pos x="379" y="379"/>
                </a:cxn>
                <a:cxn ang="0">
                  <a:pos x="391" y="425"/>
                </a:cxn>
                <a:cxn ang="0">
                  <a:pos x="423" y="473"/>
                </a:cxn>
                <a:cxn ang="0">
                  <a:pos x="413" y="495"/>
                </a:cxn>
                <a:cxn ang="0">
                  <a:pos x="379" y="495"/>
                </a:cxn>
                <a:cxn ang="0">
                  <a:pos x="353" y="483"/>
                </a:cxn>
                <a:cxn ang="0">
                  <a:pos x="339" y="459"/>
                </a:cxn>
                <a:cxn ang="0">
                  <a:pos x="321" y="429"/>
                </a:cxn>
                <a:cxn ang="0">
                  <a:pos x="311" y="403"/>
                </a:cxn>
                <a:cxn ang="0">
                  <a:pos x="315" y="385"/>
                </a:cxn>
                <a:cxn ang="0">
                  <a:pos x="325" y="325"/>
                </a:cxn>
                <a:cxn ang="0">
                  <a:pos x="337" y="270"/>
                </a:cxn>
                <a:cxn ang="0">
                  <a:pos x="337" y="212"/>
                </a:cxn>
                <a:cxn ang="0">
                  <a:pos x="317" y="100"/>
                </a:cxn>
                <a:cxn ang="0">
                  <a:pos x="293" y="60"/>
                </a:cxn>
                <a:cxn ang="0">
                  <a:pos x="263" y="38"/>
                </a:cxn>
                <a:cxn ang="0">
                  <a:pos x="245" y="34"/>
                </a:cxn>
                <a:cxn ang="0">
                  <a:pos x="238" y="38"/>
                </a:cxn>
                <a:cxn ang="0">
                  <a:pos x="210" y="58"/>
                </a:cxn>
                <a:cxn ang="0">
                  <a:pos x="182" y="88"/>
                </a:cxn>
                <a:cxn ang="0">
                  <a:pos x="164" y="124"/>
                </a:cxn>
                <a:cxn ang="0">
                  <a:pos x="152" y="190"/>
                </a:cxn>
                <a:cxn ang="0">
                  <a:pos x="148" y="286"/>
                </a:cxn>
                <a:cxn ang="0">
                  <a:pos x="152" y="357"/>
                </a:cxn>
                <a:cxn ang="0">
                  <a:pos x="146" y="411"/>
                </a:cxn>
                <a:cxn ang="0">
                  <a:pos x="134" y="429"/>
                </a:cxn>
                <a:cxn ang="0">
                  <a:pos x="122" y="453"/>
                </a:cxn>
                <a:cxn ang="0">
                  <a:pos x="104" y="475"/>
                </a:cxn>
                <a:cxn ang="0">
                  <a:pos x="58" y="507"/>
                </a:cxn>
                <a:cxn ang="0">
                  <a:pos x="38" y="537"/>
                </a:cxn>
                <a:cxn ang="0">
                  <a:pos x="52" y="491"/>
                </a:cxn>
                <a:cxn ang="0">
                  <a:pos x="86" y="443"/>
                </a:cxn>
                <a:cxn ang="0">
                  <a:pos x="86" y="433"/>
                </a:cxn>
                <a:cxn ang="0">
                  <a:pos x="64" y="449"/>
                </a:cxn>
                <a:cxn ang="0">
                  <a:pos x="0" y="489"/>
                </a:cxn>
                <a:cxn ang="0">
                  <a:pos x="40" y="437"/>
                </a:cxn>
                <a:cxn ang="0">
                  <a:pos x="64" y="389"/>
                </a:cxn>
                <a:cxn ang="0">
                  <a:pos x="76" y="266"/>
                </a:cxn>
                <a:cxn ang="0">
                  <a:pos x="96" y="152"/>
                </a:cxn>
                <a:cxn ang="0">
                  <a:pos x="118" y="92"/>
                </a:cxn>
                <a:cxn ang="0">
                  <a:pos x="164" y="28"/>
                </a:cxn>
                <a:cxn ang="0">
                  <a:pos x="176" y="20"/>
                </a:cxn>
                <a:cxn ang="0">
                  <a:pos x="196" y="12"/>
                </a:cxn>
                <a:cxn ang="0">
                  <a:pos x="226" y="0"/>
                </a:cxn>
                <a:cxn ang="0">
                  <a:pos x="283" y="14"/>
                </a:cxn>
                <a:cxn ang="0">
                  <a:pos x="309" y="32"/>
                </a:cxn>
                <a:cxn ang="0">
                  <a:pos x="335" y="68"/>
                </a:cxn>
              </a:cxnLst>
              <a:rect l="0" t="0" r="r" b="b"/>
              <a:pathLst>
                <a:path w="439" h="537">
                  <a:moveTo>
                    <a:pt x="335" y="68"/>
                  </a:moveTo>
                  <a:lnTo>
                    <a:pt x="351" y="122"/>
                  </a:lnTo>
                  <a:lnTo>
                    <a:pt x="363" y="164"/>
                  </a:lnTo>
                  <a:lnTo>
                    <a:pt x="369" y="194"/>
                  </a:lnTo>
                  <a:lnTo>
                    <a:pt x="375" y="244"/>
                  </a:lnTo>
                  <a:lnTo>
                    <a:pt x="377" y="294"/>
                  </a:lnTo>
                  <a:lnTo>
                    <a:pt x="375" y="343"/>
                  </a:lnTo>
                  <a:lnTo>
                    <a:pt x="379" y="379"/>
                  </a:lnTo>
                  <a:lnTo>
                    <a:pt x="385" y="405"/>
                  </a:lnTo>
                  <a:lnTo>
                    <a:pt x="391" y="425"/>
                  </a:lnTo>
                  <a:lnTo>
                    <a:pt x="405" y="451"/>
                  </a:lnTo>
                  <a:lnTo>
                    <a:pt x="423" y="473"/>
                  </a:lnTo>
                  <a:lnTo>
                    <a:pt x="439" y="495"/>
                  </a:lnTo>
                  <a:lnTo>
                    <a:pt x="413" y="495"/>
                  </a:lnTo>
                  <a:lnTo>
                    <a:pt x="393" y="495"/>
                  </a:lnTo>
                  <a:lnTo>
                    <a:pt x="379" y="495"/>
                  </a:lnTo>
                  <a:lnTo>
                    <a:pt x="367" y="491"/>
                  </a:lnTo>
                  <a:lnTo>
                    <a:pt x="353" y="483"/>
                  </a:lnTo>
                  <a:lnTo>
                    <a:pt x="341" y="469"/>
                  </a:lnTo>
                  <a:lnTo>
                    <a:pt x="339" y="459"/>
                  </a:lnTo>
                  <a:lnTo>
                    <a:pt x="329" y="441"/>
                  </a:lnTo>
                  <a:lnTo>
                    <a:pt x="321" y="429"/>
                  </a:lnTo>
                  <a:lnTo>
                    <a:pt x="315" y="419"/>
                  </a:lnTo>
                  <a:lnTo>
                    <a:pt x="311" y="403"/>
                  </a:lnTo>
                  <a:lnTo>
                    <a:pt x="311" y="395"/>
                  </a:lnTo>
                  <a:lnTo>
                    <a:pt x="315" y="385"/>
                  </a:lnTo>
                  <a:lnTo>
                    <a:pt x="321" y="353"/>
                  </a:lnTo>
                  <a:lnTo>
                    <a:pt x="325" y="325"/>
                  </a:lnTo>
                  <a:lnTo>
                    <a:pt x="333" y="296"/>
                  </a:lnTo>
                  <a:lnTo>
                    <a:pt x="337" y="270"/>
                  </a:lnTo>
                  <a:lnTo>
                    <a:pt x="339" y="250"/>
                  </a:lnTo>
                  <a:lnTo>
                    <a:pt x="337" y="212"/>
                  </a:lnTo>
                  <a:lnTo>
                    <a:pt x="327" y="156"/>
                  </a:lnTo>
                  <a:lnTo>
                    <a:pt x="317" y="100"/>
                  </a:lnTo>
                  <a:lnTo>
                    <a:pt x="305" y="76"/>
                  </a:lnTo>
                  <a:lnTo>
                    <a:pt x="293" y="60"/>
                  </a:lnTo>
                  <a:lnTo>
                    <a:pt x="281" y="50"/>
                  </a:lnTo>
                  <a:lnTo>
                    <a:pt x="263" y="38"/>
                  </a:lnTo>
                  <a:lnTo>
                    <a:pt x="255" y="34"/>
                  </a:lnTo>
                  <a:lnTo>
                    <a:pt x="245" y="34"/>
                  </a:lnTo>
                  <a:lnTo>
                    <a:pt x="245" y="38"/>
                  </a:lnTo>
                  <a:lnTo>
                    <a:pt x="238" y="38"/>
                  </a:lnTo>
                  <a:lnTo>
                    <a:pt x="234" y="38"/>
                  </a:lnTo>
                  <a:lnTo>
                    <a:pt x="210" y="58"/>
                  </a:lnTo>
                  <a:lnTo>
                    <a:pt x="194" y="74"/>
                  </a:lnTo>
                  <a:lnTo>
                    <a:pt x="182" y="88"/>
                  </a:lnTo>
                  <a:lnTo>
                    <a:pt x="168" y="110"/>
                  </a:lnTo>
                  <a:lnTo>
                    <a:pt x="164" y="124"/>
                  </a:lnTo>
                  <a:lnTo>
                    <a:pt x="160" y="138"/>
                  </a:lnTo>
                  <a:lnTo>
                    <a:pt x="152" y="190"/>
                  </a:lnTo>
                  <a:lnTo>
                    <a:pt x="148" y="228"/>
                  </a:lnTo>
                  <a:lnTo>
                    <a:pt x="148" y="286"/>
                  </a:lnTo>
                  <a:lnTo>
                    <a:pt x="154" y="345"/>
                  </a:lnTo>
                  <a:lnTo>
                    <a:pt x="152" y="357"/>
                  </a:lnTo>
                  <a:lnTo>
                    <a:pt x="148" y="401"/>
                  </a:lnTo>
                  <a:lnTo>
                    <a:pt x="146" y="411"/>
                  </a:lnTo>
                  <a:lnTo>
                    <a:pt x="140" y="423"/>
                  </a:lnTo>
                  <a:lnTo>
                    <a:pt x="134" y="429"/>
                  </a:lnTo>
                  <a:lnTo>
                    <a:pt x="126" y="433"/>
                  </a:lnTo>
                  <a:lnTo>
                    <a:pt x="122" y="453"/>
                  </a:lnTo>
                  <a:lnTo>
                    <a:pt x="114" y="465"/>
                  </a:lnTo>
                  <a:lnTo>
                    <a:pt x="104" y="475"/>
                  </a:lnTo>
                  <a:lnTo>
                    <a:pt x="86" y="489"/>
                  </a:lnTo>
                  <a:lnTo>
                    <a:pt x="58" y="507"/>
                  </a:lnTo>
                  <a:lnTo>
                    <a:pt x="46" y="521"/>
                  </a:lnTo>
                  <a:lnTo>
                    <a:pt x="38" y="537"/>
                  </a:lnTo>
                  <a:lnTo>
                    <a:pt x="44" y="509"/>
                  </a:lnTo>
                  <a:lnTo>
                    <a:pt x="52" y="491"/>
                  </a:lnTo>
                  <a:lnTo>
                    <a:pt x="66" y="465"/>
                  </a:lnTo>
                  <a:lnTo>
                    <a:pt x="86" y="443"/>
                  </a:lnTo>
                  <a:lnTo>
                    <a:pt x="86" y="437"/>
                  </a:lnTo>
                  <a:lnTo>
                    <a:pt x="86" y="433"/>
                  </a:lnTo>
                  <a:lnTo>
                    <a:pt x="84" y="431"/>
                  </a:lnTo>
                  <a:lnTo>
                    <a:pt x="64" y="449"/>
                  </a:lnTo>
                  <a:lnTo>
                    <a:pt x="34" y="471"/>
                  </a:lnTo>
                  <a:lnTo>
                    <a:pt x="0" y="489"/>
                  </a:lnTo>
                  <a:lnTo>
                    <a:pt x="24" y="461"/>
                  </a:lnTo>
                  <a:lnTo>
                    <a:pt x="40" y="437"/>
                  </a:lnTo>
                  <a:lnTo>
                    <a:pt x="52" y="419"/>
                  </a:lnTo>
                  <a:lnTo>
                    <a:pt x="64" y="389"/>
                  </a:lnTo>
                  <a:lnTo>
                    <a:pt x="72" y="357"/>
                  </a:lnTo>
                  <a:lnTo>
                    <a:pt x="76" y="266"/>
                  </a:lnTo>
                  <a:lnTo>
                    <a:pt x="84" y="200"/>
                  </a:lnTo>
                  <a:lnTo>
                    <a:pt x="96" y="152"/>
                  </a:lnTo>
                  <a:lnTo>
                    <a:pt x="106" y="118"/>
                  </a:lnTo>
                  <a:lnTo>
                    <a:pt x="118" y="92"/>
                  </a:lnTo>
                  <a:lnTo>
                    <a:pt x="138" y="58"/>
                  </a:lnTo>
                  <a:lnTo>
                    <a:pt x="164" y="28"/>
                  </a:lnTo>
                  <a:lnTo>
                    <a:pt x="170" y="26"/>
                  </a:lnTo>
                  <a:lnTo>
                    <a:pt x="176" y="20"/>
                  </a:lnTo>
                  <a:lnTo>
                    <a:pt x="184" y="14"/>
                  </a:lnTo>
                  <a:lnTo>
                    <a:pt x="196" y="12"/>
                  </a:lnTo>
                  <a:lnTo>
                    <a:pt x="210" y="6"/>
                  </a:lnTo>
                  <a:lnTo>
                    <a:pt x="226" y="0"/>
                  </a:lnTo>
                  <a:lnTo>
                    <a:pt x="259" y="6"/>
                  </a:lnTo>
                  <a:lnTo>
                    <a:pt x="283" y="14"/>
                  </a:lnTo>
                  <a:lnTo>
                    <a:pt x="299" y="24"/>
                  </a:lnTo>
                  <a:lnTo>
                    <a:pt x="309" y="32"/>
                  </a:lnTo>
                  <a:lnTo>
                    <a:pt x="325" y="48"/>
                  </a:lnTo>
                  <a:lnTo>
                    <a:pt x="335" y="68"/>
                  </a:lnTo>
                  <a:close/>
                </a:path>
              </a:pathLst>
            </a:custGeom>
            <a:noFill/>
            <a:ln w="9525">
              <a:solidFill>
                <a:srgbClr val="7F3200"/>
              </a:solidFill>
              <a:prstDash val="solid"/>
              <a:round/>
              <a:headEnd/>
              <a:tailEnd/>
            </a:ln>
          </p:spPr>
          <p:txBody>
            <a:bodyPr/>
            <a:lstStyle/>
            <a:p>
              <a:pPr>
                <a:defRPr/>
              </a:pPr>
              <a:endParaRPr lang="en-US">
                <a:solidFill>
                  <a:prstClr val="black"/>
                </a:solidFill>
                <a:latin typeface="Calibri"/>
              </a:endParaRPr>
            </a:p>
          </p:txBody>
        </p:sp>
        <p:sp>
          <p:nvSpPr>
            <p:cNvPr id="250" name="Freeform 246"/>
            <p:cNvSpPr>
              <a:spLocks/>
            </p:cNvSpPr>
            <p:nvPr/>
          </p:nvSpPr>
          <p:spPr bwMode="auto">
            <a:xfrm>
              <a:off x="3606" y="1310"/>
              <a:ext cx="171" cy="151"/>
            </a:xfrm>
            <a:custGeom>
              <a:avLst/>
              <a:gdLst/>
              <a:ahLst/>
              <a:cxnLst>
                <a:cxn ang="0">
                  <a:pos x="165" y="18"/>
                </a:cxn>
                <a:cxn ang="0">
                  <a:pos x="171" y="18"/>
                </a:cxn>
                <a:cxn ang="0">
                  <a:pos x="167" y="52"/>
                </a:cxn>
                <a:cxn ang="0">
                  <a:pos x="159" y="75"/>
                </a:cxn>
                <a:cxn ang="0">
                  <a:pos x="145" y="107"/>
                </a:cxn>
                <a:cxn ang="0">
                  <a:pos x="127" y="139"/>
                </a:cxn>
                <a:cxn ang="0">
                  <a:pos x="119" y="147"/>
                </a:cxn>
                <a:cxn ang="0">
                  <a:pos x="111" y="149"/>
                </a:cxn>
                <a:cxn ang="0">
                  <a:pos x="99" y="151"/>
                </a:cxn>
                <a:cxn ang="0">
                  <a:pos x="86" y="149"/>
                </a:cxn>
                <a:cxn ang="0">
                  <a:pos x="74" y="139"/>
                </a:cxn>
                <a:cxn ang="0">
                  <a:pos x="56" y="121"/>
                </a:cxn>
                <a:cxn ang="0">
                  <a:pos x="34" y="87"/>
                </a:cxn>
                <a:cxn ang="0">
                  <a:pos x="12" y="54"/>
                </a:cxn>
                <a:cxn ang="0">
                  <a:pos x="4" y="34"/>
                </a:cxn>
                <a:cxn ang="0">
                  <a:pos x="0" y="24"/>
                </a:cxn>
                <a:cxn ang="0">
                  <a:pos x="0" y="12"/>
                </a:cxn>
                <a:cxn ang="0">
                  <a:pos x="4" y="8"/>
                </a:cxn>
                <a:cxn ang="0">
                  <a:pos x="12" y="8"/>
                </a:cxn>
                <a:cxn ang="0">
                  <a:pos x="20" y="14"/>
                </a:cxn>
                <a:cxn ang="0">
                  <a:pos x="28" y="22"/>
                </a:cxn>
                <a:cxn ang="0">
                  <a:pos x="36" y="26"/>
                </a:cxn>
                <a:cxn ang="0">
                  <a:pos x="48" y="32"/>
                </a:cxn>
                <a:cxn ang="0">
                  <a:pos x="54" y="30"/>
                </a:cxn>
                <a:cxn ang="0">
                  <a:pos x="60" y="26"/>
                </a:cxn>
                <a:cxn ang="0">
                  <a:pos x="68" y="24"/>
                </a:cxn>
                <a:cxn ang="0">
                  <a:pos x="80" y="16"/>
                </a:cxn>
                <a:cxn ang="0">
                  <a:pos x="97" y="4"/>
                </a:cxn>
                <a:cxn ang="0">
                  <a:pos x="105" y="0"/>
                </a:cxn>
                <a:cxn ang="0">
                  <a:pos x="117" y="2"/>
                </a:cxn>
                <a:cxn ang="0">
                  <a:pos x="129" y="8"/>
                </a:cxn>
                <a:cxn ang="0">
                  <a:pos x="137" y="16"/>
                </a:cxn>
                <a:cxn ang="0">
                  <a:pos x="143" y="22"/>
                </a:cxn>
                <a:cxn ang="0">
                  <a:pos x="153" y="24"/>
                </a:cxn>
                <a:cxn ang="0">
                  <a:pos x="159" y="22"/>
                </a:cxn>
                <a:cxn ang="0">
                  <a:pos x="165" y="18"/>
                </a:cxn>
              </a:cxnLst>
              <a:rect l="0" t="0" r="r" b="b"/>
              <a:pathLst>
                <a:path w="171" h="151">
                  <a:moveTo>
                    <a:pt x="165" y="18"/>
                  </a:moveTo>
                  <a:lnTo>
                    <a:pt x="171" y="18"/>
                  </a:lnTo>
                  <a:lnTo>
                    <a:pt x="167" y="52"/>
                  </a:lnTo>
                  <a:lnTo>
                    <a:pt x="159" y="75"/>
                  </a:lnTo>
                  <a:lnTo>
                    <a:pt x="145" y="107"/>
                  </a:lnTo>
                  <a:lnTo>
                    <a:pt x="127" y="139"/>
                  </a:lnTo>
                  <a:lnTo>
                    <a:pt x="119" y="147"/>
                  </a:lnTo>
                  <a:lnTo>
                    <a:pt x="111" y="149"/>
                  </a:lnTo>
                  <a:lnTo>
                    <a:pt x="99" y="151"/>
                  </a:lnTo>
                  <a:lnTo>
                    <a:pt x="86" y="149"/>
                  </a:lnTo>
                  <a:lnTo>
                    <a:pt x="74" y="139"/>
                  </a:lnTo>
                  <a:lnTo>
                    <a:pt x="56" y="121"/>
                  </a:lnTo>
                  <a:lnTo>
                    <a:pt x="34" y="87"/>
                  </a:lnTo>
                  <a:lnTo>
                    <a:pt x="12" y="54"/>
                  </a:lnTo>
                  <a:lnTo>
                    <a:pt x="4" y="34"/>
                  </a:lnTo>
                  <a:lnTo>
                    <a:pt x="0" y="24"/>
                  </a:lnTo>
                  <a:lnTo>
                    <a:pt x="0" y="12"/>
                  </a:lnTo>
                  <a:lnTo>
                    <a:pt x="4" y="8"/>
                  </a:lnTo>
                  <a:lnTo>
                    <a:pt x="12" y="8"/>
                  </a:lnTo>
                  <a:lnTo>
                    <a:pt x="20" y="14"/>
                  </a:lnTo>
                  <a:lnTo>
                    <a:pt x="28" y="22"/>
                  </a:lnTo>
                  <a:lnTo>
                    <a:pt x="36" y="26"/>
                  </a:lnTo>
                  <a:lnTo>
                    <a:pt x="48" y="32"/>
                  </a:lnTo>
                  <a:lnTo>
                    <a:pt x="54" y="30"/>
                  </a:lnTo>
                  <a:lnTo>
                    <a:pt x="60" y="26"/>
                  </a:lnTo>
                  <a:lnTo>
                    <a:pt x="68" y="24"/>
                  </a:lnTo>
                  <a:lnTo>
                    <a:pt x="80" y="16"/>
                  </a:lnTo>
                  <a:lnTo>
                    <a:pt x="97" y="4"/>
                  </a:lnTo>
                  <a:lnTo>
                    <a:pt x="105" y="0"/>
                  </a:lnTo>
                  <a:lnTo>
                    <a:pt x="117" y="2"/>
                  </a:lnTo>
                  <a:lnTo>
                    <a:pt x="129" y="8"/>
                  </a:lnTo>
                  <a:lnTo>
                    <a:pt x="137" y="16"/>
                  </a:lnTo>
                  <a:lnTo>
                    <a:pt x="143" y="22"/>
                  </a:lnTo>
                  <a:lnTo>
                    <a:pt x="153" y="24"/>
                  </a:lnTo>
                  <a:lnTo>
                    <a:pt x="159" y="22"/>
                  </a:lnTo>
                  <a:lnTo>
                    <a:pt x="165" y="18"/>
                  </a:lnTo>
                  <a:close/>
                </a:path>
              </a:pathLst>
            </a:custGeom>
            <a:solidFill>
              <a:srgbClr val="B26632"/>
            </a:solidFill>
            <a:ln w="9525">
              <a:noFill/>
              <a:round/>
              <a:headEnd/>
              <a:tailEnd/>
            </a:ln>
          </p:spPr>
          <p:txBody>
            <a:bodyPr/>
            <a:lstStyle/>
            <a:p>
              <a:pPr>
                <a:defRPr/>
              </a:pPr>
              <a:endParaRPr lang="en-US">
                <a:solidFill>
                  <a:prstClr val="black"/>
                </a:solidFill>
                <a:latin typeface="Calibri"/>
              </a:endParaRPr>
            </a:p>
          </p:txBody>
        </p:sp>
        <p:sp>
          <p:nvSpPr>
            <p:cNvPr id="251" name="Freeform 247"/>
            <p:cNvSpPr>
              <a:spLocks/>
            </p:cNvSpPr>
            <p:nvPr/>
          </p:nvSpPr>
          <p:spPr bwMode="auto">
            <a:xfrm>
              <a:off x="3606" y="1310"/>
              <a:ext cx="171" cy="151"/>
            </a:xfrm>
            <a:custGeom>
              <a:avLst/>
              <a:gdLst/>
              <a:ahLst/>
              <a:cxnLst>
                <a:cxn ang="0">
                  <a:pos x="165" y="18"/>
                </a:cxn>
                <a:cxn ang="0">
                  <a:pos x="171" y="18"/>
                </a:cxn>
                <a:cxn ang="0">
                  <a:pos x="167" y="52"/>
                </a:cxn>
                <a:cxn ang="0">
                  <a:pos x="159" y="75"/>
                </a:cxn>
                <a:cxn ang="0">
                  <a:pos x="145" y="107"/>
                </a:cxn>
                <a:cxn ang="0">
                  <a:pos x="127" y="139"/>
                </a:cxn>
                <a:cxn ang="0">
                  <a:pos x="119" y="147"/>
                </a:cxn>
                <a:cxn ang="0">
                  <a:pos x="111" y="149"/>
                </a:cxn>
                <a:cxn ang="0">
                  <a:pos x="99" y="151"/>
                </a:cxn>
                <a:cxn ang="0">
                  <a:pos x="86" y="149"/>
                </a:cxn>
                <a:cxn ang="0">
                  <a:pos x="74" y="139"/>
                </a:cxn>
                <a:cxn ang="0">
                  <a:pos x="56" y="121"/>
                </a:cxn>
                <a:cxn ang="0">
                  <a:pos x="34" y="87"/>
                </a:cxn>
                <a:cxn ang="0">
                  <a:pos x="12" y="54"/>
                </a:cxn>
                <a:cxn ang="0">
                  <a:pos x="4" y="34"/>
                </a:cxn>
                <a:cxn ang="0">
                  <a:pos x="0" y="24"/>
                </a:cxn>
                <a:cxn ang="0">
                  <a:pos x="0" y="12"/>
                </a:cxn>
                <a:cxn ang="0">
                  <a:pos x="4" y="8"/>
                </a:cxn>
                <a:cxn ang="0">
                  <a:pos x="12" y="8"/>
                </a:cxn>
                <a:cxn ang="0">
                  <a:pos x="20" y="14"/>
                </a:cxn>
                <a:cxn ang="0">
                  <a:pos x="28" y="22"/>
                </a:cxn>
                <a:cxn ang="0">
                  <a:pos x="36" y="26"/>
                </a:cxn>
                <a:cxn ang="0">
                  <a:pos x="48" y="32"/>
                </a:cxn>
                <a:cxn ang="0">
                  <a:pos x="54" y="30"/>
                </a:cxn>
                <a:cxn ang="0">
                  <a:pos x="60" y="26"/>
                </a:cxn>
                <a:cxn ang="0">
                  <a:pos x="68" y="24"/>
                </a:cxn>
                <a:cxn ang="0">
                  <a:pos x="80" y="16"/>
                </a:cxn>
                <a:cxn ang="0">
                  <a:pos x="97" y="4"/>
                </a:cxn>
                <a:cxn ang="0">
                  <a:pos x="105" y="0"/>
                </a:cxn>
                <a:cxn ang="0">
                  <a:pos x="117" y="2"/>
                </a:cxn>
                <a:cxn ang="0">
                  <a:pos x="129" y="8"/>
                </a:cxn>
                <a:cxn ang="0">
                  <a:pos x="137" y="16"/>
                </a:cxn>
                <a:cxn ang="0">
                  <a:pos x="143" y="22"/>
                </a:cxn>
                <a:cxn ang="0">
                  <a:pos x="153" y="24"/>
                </a:cxn>
                <a:cxn ang="0">
                  <a:pos x="159" y="22"/>
                </a:cxn>
                <a:cxn ang="0">
                  <a:pos x="165" y="18"/>
                </a:cxn>
              </a:cxnLst>
              <a:rect l="0" t="0" r="r" b="b"/>
              <a:pathLst>
                <a:path w="171" h="151">
                  <a:moveTo>
                    <a:pt x="165" y="18"/>
                  </a:moveTo>
                  <a:lnTo>
                    <a:pt x="171" y="18"/>
                  </a:lnTo>
                  <a:lnTo>
                    <a:pt x="167" y="52"/>
                  </a:lnTo>
                  <a:lnTo>
                    <a:pt x="159" y="75"/>
                  </a:lnTo>
                  <a:lnTo>
                    <a:pt x="145" y="107"/>
                  </a:lnTo>
                  <a:lnTo>
                    <a:pt x="127" y="139"/>
                  </a:lnTo>
                  <a:lnTo>
                    <a:pt x="119" y="147"/>
                  </a:lnTo>
                  <a:lnTo>
                    <a:pt x="111" y="149"/>
                  </a:lnTo>
                  <a:lnTo>
                    <a:pt x="99" y="151"/>
                  </a:lnTo>
                  <a:lnTo>
                    <a:pt x="86" y="149"/>
                  </a:lnTo>
                  <a:lnTo>
                    <a:pt x="74" y="139"/>
                  </a:lnTo>
                  <a:lnTo>
                    <a:pt x="56" y="121"/>
                  </a:lnTo>
                  <a:lnTo>
                    <a:pt x="34" y="87"/>
                  </a:lnTo>
                  <a:lnTo>
                    <a:pt x="12" y="54"/>
                  </a:lnTo>
                  <a:lnTo>
                    <a:pt x="4" y="34"/>
                  </a:lnTo>
                  <a:lnTo>
                    <a:pt x="0" y="24"/>
                  </a:lnTo>
                  <a:lnTo>
                    <a:pt x="0" y="12"/>
                  </a:lnTo>
                  <a:lnTo>
                    <a:pt x="4" y="8"/>
                  </a:lnTo>
                  <a:lnTo>
                    <a:pt x="12" y="8"/>
                  </a:lnTo>
                  <a:lnTo>
                    <a:pt x="20" y="14"/>
                  </a:lnTo>
                  <a:lnTo>
                    <a:pt x="28" y="22"/>
                  </a:lnTo>
                  <a:lnTo>
                    <a:pt x="36" y="26"/>
                  </a:lnTo>
                  <a:lnTo>
                    <a:pt x="48" y="32"/>
                  </a:lnTo>
                  <a:lnTo>
                    <a:pt x="54" y="30"/>
                  </a:lnTo>
                  <a:lnTo>
                    <a:pt x="60" y="26"/>
                  </a:lnTo>
                  <a:lnTo>
                    <a:pt x="68" y="24"/>
                  </a:lnTo>
                  <a:lnTo>
                    <a:pt x="80" y="16"/>
                  </a:lnTo>
                  <a:lnTo>
                    <a:pt x="97" y="4"/>
                  </a:lnTo>
                  <a:lnTo>
                    <a:pt x="105" y="0"/>
                  </a:lnTo>
                  <a:lnTo>
                    <a:pt x="117" y="2"/>
                  </a:lnTo>
                  <a:lnTo>
                    <a:pt x="129" y="8"/>
                  </a:lnTo>
                  <a:lnTo>
                    <a:pt x="137" y="16"/>
                  </a:lnTo>
                  <a:lnTo>
                    <a:pt x="143" y="22"/>
                  </a:lnTo>
                  <a:lnTo>
                    <a:pt x="153" y="24"/>
                  </a:lnTo>
                  <a:lnTo>
                    <a:pt x="159" y="22"/>
                  </a:lnTo>
                  <a:lnTo>
                    <a:pt x="165" y="18"/>
                  </a:lnTo>
                  <a:close/>
                </a:path>
              </a:pathLst>
            </a:custGeom>
            <a:noFill/>
            <a:ln w="9525">
              <a:solidFill>
                <a:srgbClr val="7F3200"/>
              </a:solidFill>
              <a:prstDash val="solid"/>
              <a:round/>
              <a:headEnd/>
              <a:tailEnd/>
            </a:ln>
          </p:spPr>
          <p:txBody>
            <a:bodyPr/>
            <a:lstStyle/>
            <a:p>
              <a:pPr>
                <a:defRPr/>
              </a:pPr>
              <a:endParaRPr lang="en-US">
                <a:solidFill>
                  <a:prstClr val="black"/>
                </a:solidFill>
                <a:latin typeface="Calibri"/>
              </a:endParaRPr>
            </a:p>
          </p:txBody>
        </p:sp>
        <p:sp>
          <p:nvSpPr>
            <p:cNvPr id="252" name="Freeform 248"/>
            <p:cNvSpPr>
              <a:spLocks/>
            </p:cNvSpPr>
            <p:nvPr/>
          </p:nvSpPr>
          <p:spPr bwMode="auto">
            <a:xfrm>
              <a:off x="3614" y="1104"/>
              <a:ext cx="157" cy="226"/>
            </a:xfrm>
            <a:custGeom>
              <a:avLst/>
              <a:gdLst/>
              <a:ahLst/>
              <a:cxnLst>
                <a:cxn ang="0">
                  <a:pos x="155" y="90"/>
                </a:cxn>
                <a:cxn ang="0">
                  <a:pos x="157" y="102"/>
                </a:cxn>
                <a:cxn ang="0">
                  <a:pos x="157" y="114"/>
                </a:cxn>
                <a:cxn ang="0">
                  <a:pos x="153" y="108"/>
                </a:cxn>
                <a:cxn ang="0">
                  <a:pos x="147" y="104"/>
                </a:cxn>
                <a:cxn ang="0">
                  <a:pos x="139" y="100"/>
                </a:cxn>
                <a:cxn ang="0">
                  <a:pos x="129" y="104"/>
                </a:cxn>
                <a:cxn ang="0">
                  <a:pos x="113" y="106"/>
                </a:cxn>
                <a:cxn ang="0">
                  <a:pos x="107" y="110"/>
                </a:cxn>
                <a:cxn ang="0">
                  <a:pos x="101" y="118"/>
                </a:cxn>
                <a:cxn ang="0">
                  <a:pos x="101" y="128"/>
                </a:cxn>
                <a:cxn ang="0">
                  <a:pos x="103" y="146"/>
                </a:cxn>
                <a:cxn ang="0">
                  <a:pos x="107" y="172"/>
                </a:cxn>
                <a:cxn ang="0">
                  <a:pos x="109" y="184"/>
                </a:cxn>
                <a:cxn ang="0">
                  <a:pos x="109" y="196"/>
                </a:cxn>
                <a:cxn ang="0">
                  <a:pos x="103" y="202"/>
                </a:cxn>
                <a:cxn ang="0">
                  <a:pos x="97" y="204"/>
                </a:cxn>
                <a:cxn ang="0">
                  <a:pos x="89" y="202"/>
                </a:cxn>
                <a:cxn ang="0">
                  <a:pos x="80" y="194"/>
                </a:cxn>
                <a:cxn ang="0">
                  <a:pos x="76" y="196"/>
                </a:cxn>
                <a:cxn ang="0">
                  <a:pos x="76" y="202"/>
                </a:cxn>
                <a:cxn ang="0">
                  <a:pos x="76" y="208"/>
                </a:cxn>
                <a:cxn ang="0">
                  <a:pos x="70" y="216"/>
                </a:cxn>
                <a:cxn ang="0">
                  <a:pos x="54" y="222"/>
                </a:cxn>
                <a:cxn ang="0">
                  <a:pos x="40" y="226"/>
                </a:cxn>
                <a:cxn ang="0">
                  <a:pos x="28" y="224"/>
                </a:cxn>
                <a:cxn ang="0">
                  <a:pos x="22" y="218"/>
                </a:cxn>
                <a:cxn ang="0">
                  <a:pos x="4" y="200"/>
                </a:cxn>
                <a:cxn ang="0">
                  <a:pos x="0" y="176"/>
                </a:cxn>
                <a:cxn ang="0">
                  <a:pos x="0" y="154"/>
                </a:cxn>
                <a:cxn ang="0">
                  <a:pos x="2" y="118"/>
                </a:cxn>
                <a:cxn ang="0">
                  <a:pos x="8" y="90"/>
                </a:cxn>
                <a:cxn ang="0">
                  <a:pos x="16" y="72"/>
                </a:cxn>
                <a:cxn ang="0">
                  <a:pos x="30" y="46"/>
                </a:cxn>
                <a:cxn ang="0">
                  <a:pos x="50" y="24"/>
                </a:cxn>
                <a:cxn ang="0">
                  <a:pos x="83" y="0"/>
                </a:cxn>
                <a:cxn ang="0">
                  <a:pos x="97" y="2"/>
                </a:cxn>
                <a:cxn ang="0">
                  <a:pos x="109" y="8"/>
                </a:cxn>
                <a:cxn ang="0">
                  <a:pos x="125" y="24"/>
                </a:cxn>
                <a:cxn ang="0">
                  <a:pos x="135" y="40"/>
                </a:cxn>
                <a:cxn ang="0">
                  <a:pos x="147" y="64"/>
                </a:cxn>
                <a:cxn ang="0">
                  <a:pos x="155" y="90"/>
                </a:cxn>
              </a:cxnLst>
              <a:rect l="0" t="0" r="r" b="b"/>
              <a:pathLst>
                <a:path w="157" h="226">
                  <a:moveTo>
                    <a:pt x="155" y="90"/>
                  </a:moveTo>
                  <a:lnTo>
                    <a:pt x="157" y="102"/>
                  </a:lnTo>
                  <a:lnTo>
                    <a:pt x="157" y="114"/>
                  </a:lnTo>
                  <a:lnTo>
                    <a:pt x="153" y="108"/>
                  </a:lnTo>
                  <a:lnTo>
                    <a:pt x="147" y="104"/>
                  </a:lnTo>
                  <a:lnTo>
                    <a:pt x="139" y="100"/>
                  </a:lnTo>
                  <a:lnTo>
                    <a:pt x="129" y="104"/>
                  </a:lnTo>
                  <a:lnTo>
                    <a:pt x="113" y="106"/>
                  </a:lnTo>
                  <a:lnTo>
                    <a:pt x="107" y="110"/>
                  </a:lnTo>
                  <a:lnTo>
                    <a:pt x="101" y="118"/>
                  </a:lnTo>
                  <a:lnTo>
                    <a:pt x="101" y="128"/>
                  </a:lnTo>
                  <a:lnTo>
                    <a:pt x="103" y="146"/>
                  </a:lnTo>
                  <a:lnTo>
                    <a:pt x="107" y="172"/>
                  </a:lnTo>
                  <a:lnTo>
                    <a:pt x="109" y="184"/>
                  </a:lnTo>
                  <a:lnTo>
                    <a:pt x="109" y="196"/>
                  </a:lnTo>
                  <a:lnTo>
                    <a:pt x="103" y="202"/>
                  </a:lnTo>
                  <a:lnTo>
                    <a:pt x="97" y="204"/>
                  </a:lnTo>
                  <a:lnTo>
                    <a:pt x="89" y="202"/>
                  </a:lnTo>
                  <a:lnTo>
                    <a:pt x="80" y="194"/>
                  </a:lnTo>
                  <a:lnTo>
                    <a:pt x="76" y="196"/>
                  </a:lnTo>
                  <a:lnTo>
                    <a:pt x="76" y="202"/>
                  </a:lnTo>
                  <a:lnTo>
                    <a:pt x="76" y="208"/>
                  </a:lnTo>
                  <a:lnTo>
                    <a:pt x="70" y="216"/>
                  </a:lnTo>
                  <a:lnTo>
                    <a:pt x="54" y="222"/>
                  </a:lnTo>
                  <a:lnTo>
                    <a:pt x="40" y="226"/>
                  </a:lnTo>
                  <a:lnTo>
                    <a:pt x="28" y="224"/>
                  </a:lnTo>
                  <a:lnTo>
                    <a:pt x="22" y="218"/>
                  </a:lnTo>
                  <a:lnTo>
                    <a:pt x="4" y="200"/>
                  </a:lnTo>
                  <a:lnTo>
                    <a:pt x="0" y="176"/>
                  </a:lnTo>
                  <a:lnTo>
                    <a:pt x="0" y="154"/>
                  </a:lnTo>
                  <a:lnTo>
                    <a:pt x="2" y="118"/>
                  </a:lnTo>
                  <a:lnTo>
                    <a:pt x="8" y="90"/>
                  </a:lnTo>
                  <a:lnTo>
                    <a:pt x="16" y="72"/>
                  </a:lnTo>
                  <a:lnTo>
                    <a:pt x="30" y="46"/>
                  </a:lnTo>
                  <a:lnTo>
                    <a:pt x="50" y="24"/>
                  </a:lnTo>
                  <a:lnTo>
                    <a:pt x="83" y="0"/>
                  </a:lnTo>
                  <a:lnTo>
                    <a:pt x="97" y="2"/>
                  </a:lnTo>
                  <a:lnTo>
                    <a:pt x="109" y="8"/>
                  </a:lnTo>
                  <a:lnTo>
                    <a:pt x="125" y="24"/>
                  </a:lnTo>
                  <a:lnTo>
                    <a:pt x="135" y="40"/>
                  </a:lnTo>
                  <a:lnTo>
                    <a:pt x="147" y="64"/>
                  </a:lnTo>
                  <a:lnTo>
                    <a:pt x="155" y="90"/>
                  </a:lnTo>
                  <a:close/>
                </a:path>
              </a:pathLst>
            </a:custGeom>
            <a:solidFill>
              <a:srgbClr val="D8B28C"/>
            </a:solidFill>
            <a:ln w="9525">
              <a:noFill/>
              <a:round/>
              <a:headEnd/>
              <a:tailEnd/>
            </a:ln>
          </p:spPr>
          <p:txBody>
            <a:bodyPr/>
            <a:lstStyle/>
            <a:p>
              <a:pPr>
                <a:defRPr/>
              </a:pPr>
              <a:endParaRPr lang="en-US">
                <a:solidFill>
                  <a:prstClr val="black"/>
                </a:solidFill>
                <a:latin typeface="Calibri"/>
              </a:endParaRPr>
            </a:p>
          </p:txBody>
        </p:sp>
        <p:sp>
          <p:nvSpPr>
            <p:cNvPr id="253" name="Freeform 249"/>
            <p:cNvSpPr>
              <a:spLocks/>
            </p:cNvSpPr>
            <p:nvPr/>
          </p:nvSpPr>
          <p:spPr bwMode="auto">
            <a:xfrm>
              <a:off x="3614" y="1104"/>
              <a:ext cx="157" cy="226"/>
            </a:xfrm>
            <a:custGeom>
              <a:avLst/>
              <a:gdLst/>
              <a:ahLst/>
              <a:cxnLst>
                <a:cxn ang="0">
                  <a:pos x="155" y="90"/>
                </a:cxn>
                <a:cxn ang="0">
                  <a:pos x="157" y="102"/>
                </a:cxn>
                <a:cxn ang="0">
                  <a:pos x="157" y="114"/>
                </a:cxn>
                <a:cxn ang="0">
                  <a:pos x="153" y="108"/>
                </a:cxn>
                <a:cxn ang="0">
                  <a:pos x="147" y="104"/>
                </a:cxn>
                <a:cxn ang="0">
                  <a:pos x="139" y="100"/>
                </a:cxn>
                <a:cxn ang="0">
                  <a:pos x="129" y="104"/>
                </a:cxn>
                <a:cxn ang="0">
                  <a:pos x="113" y="106"/>
                </a:cxn>
                <a:cxn ang="0">
                  <a:pos x="107" y="110"/>
                </a:cxn>
                <a:cxn ang="0">
                  <a:pos x="101" y="118"/>
                </a:cxn>
                <a:cxn ang="0">
                  <a:pos x="101" y="128"/>
                </a:cxn>
                <a:cxn ang="0">
                  <a:pos x="103" y="146"/>
                </a:cxn>
                <a:cxn ang="0">
                  <a:pos x="107" y="172"/>
                </a:cxn>
                <a:cxn ang="0">
                  <a:pos x="109" y="184"/>
                </a:cxn>
                <a:cxn ang="0">
                  <a:pos x="109" y="196"/>
                </a:cxn>
                <a:cxn ang="0">
                  <a:pos x="103" y="202"/>
                </a:cxn>
                <a:cxn ang="0">
                  <a:pos x="97" y="204"/>
                </a:cxn>
                <a:cxn ang="0">
                  <a:pos x="89" y="202"/>
                </a:cxn>
                <a:cxn ang="0">
                  <a:pos x="80" y="194"/>
                </a:cxn>
                <a:cxn ang="0">
                  <a:pos x="76" y="196"/>
                </a:cxn>
                <a:cxn ang="0">
                  <a:pos x="76" y="202"/>
                </a:cxn>
                <a:cxn ang="0">
                  <a:pos x="76" y="208"/>
                </a:cxn>
                <a:cxn ang="0">
                  <a:pos x="70" y="216"/>
                </a:cxn>
                <a:cxn ang="0">
                  <a:pos x="54" y="222"/>
                </a:cxn>
                <a:cxn ang="0">
                  <a:pos x="40" y="226"/>
                </a:cxn>
                <a:cxn ang="0">
                  <a:pos x="28" y="224"/>
                </a:cxn>
                <a:cxn ang="0">
                  <a:pos x="22" y="218"/>
                </a:cxn>
                <a:cxn ang="0">
                  <a:pos x="4" y="200"/>
                </a:cxn>
                <a:cxn ang="0">
                  <a:pos x="0" y="176"/>
                </a:cxn>
                <a:cxn ang="0">
                  <a:pos x="0" y="154"/>
                </a:cxn>
                <a:cxn ang="0">
                  <a:pos x="2" y="118"/>
                </a:cxn>
                <a:cxn ang="0">
                  <a:pos x="8" y="90"/>
                </a:cxn>
                <a:cxn ang="0">
                  <a:pos x="16" y="72"/>
                </a:cxn>
                <a:cxn ang="0">
                  <a:pos x="30" y="46"/>
                </a:cxn>
                <a:cxn ang="0">
                  <a:pos x="50" y="24"/>
                </a:cxn>
                <a:cxn ang="0">
                  <a:pos x="83" y="0"/>
                </a:cxn>
                <a:cxn ang="0">
                  <a:pos x="97" y="2"/>
                </a:cxn>
                <a:cxn ang="0">
                  <a:pos x="109" y="8"/>
                </a:cxn>
                <a:cxn ang="0">
                  <a:pos x="125" y="24"/>
                </a:cxn>
                <a:cxn ang="0">
                  <a:pos x="135" y="40"/>
                </a:cxn>
                <a:cxn ang="0">
                  <a:pos x="147" y="64"/>
                </a:cxn>
                <a:cxn ang="0">
                  <a:pos x="155" y="90"/>
                </a:cxn>
              </a:cxnLst>
              <a:rect l="0" t="0" r="r" b="b"/>
              <a:pathLst>
                <a:path w="157" h="226">
                  <a:moveTo>
                    <a:pt x="155" y="90"/>
                  </a:moveTo>
                  <a:lnTo>
                    <a:pt x="157" y="102"/>
                  </a:lnTo>
                  <a:lnTo>
                    <a:pt x="157" y="114"/>
                  </a:lnTo>
                  <a:lnTo>
                    <a:pt x="153" y="108"/>
                  </a:lnTo>
                  <a:lnTo>
                    <a:pt x="147" y="104"/>
                  </a:lnTo>
                  <a:lnTo>
                    <a:pt x="139" y="100"/>
                  </a:lnTo>
                  <a:lnTo>
                    <a:pt x="129" y="104"/>
                  </a:lnTo>
                  <a:lnTo>
                    <a:pt x="113" y="106"/>
                  </a:lnTo>
                  <a:lnTo>
                    <a:pt x="107" y="110"/>
                  </a:lnTo>
                  <a:lnTo>
                    <a:pt x="101" y="118"/>
                  </a:lnTo>
                  <a:lnTo>
                    <a:pt x="101" y="128"/>
                  </a:lnTo>
                  <a:lnTo>
                    <a:pt x="103" y="146"/>
                  </a:lnTo>
                  <a:lnTo>
                    <a:pt x="107" y="172"/>
                  </a:lnTo>
                  <a:lnTo>
                    <a:pt x="109" y="184"/>
                  </a:lnTo>
                  <a:lnTo>
                    <a:pt x="109" y="196"/>
                  </a:lnTo>
                  <a:lnTo>
                    <a:pt x="103" y="202"/>
                  </a:lnTo>
                  <a:lnTo>
                    <a:pt x="97" y="204"/>
                  </a:lnTo>
                  <a:lnTo>
                    <a:pt x="89" y="202"/>
                  </a:lnTo>
                  <a:lnTo>
                    <a:pt x="80" y="194"/>
                  </a:lnTo>
                  <a:lnTo>
                    <a:pt x="76" y="196"/>
                  </a:lnTo>
                  <a:lnTo>
                    <a:pt x="76" y="202"/>
                  </a:lnTo>
                  <a:lnTo>
                    <a:pt x="76" y="208"/>
                  </a:lnTo>
                  <a:lnTo>
                    <a:pt x="70" y="216"/>
                  </a:lnTo>
                  <a:lnTo>
                    <a:pt x="54" y="222"/>
                  </a:lnTo>
                  <a:lnTo>
                    <a:pt x="40" y="226"/>
                  </a:lnTo>
                  <a:lnTo>
                    <a:pt x="28" y="224"/>
                  </a:lnTo>
                  <a:lnTo>
                    <a:pt x="22" y="218"/>
                  </a:lnTo>
                  <a:lnTo>
                    <a:pt x="4" y="200"/>
                  </a:lnTo>
                  <a:lnTo>
                    <a:pt x="0" y="176"/>
                  </a:lnTo>
                  <a:lnTo>
                    <a:pt x="0" y="154"/>
                  </a:lnTo>
                  <a:lnTo>
                    <a:pt x="2" y="118"/>
                  </a:lnTo>
                  <a:lnTo>
                    <a:pt x="8" y="90"/>
                  </a:lnTo>
                  <a:lnTo>
                    <a:pt x="16" y="72"/>
                  </a:lnTo>
                  <a:lnTo>
                    <a:pt x="30" y="46"/>
                  </a:lnTo>
                  <a:lnTo>
                    <a:pt x="50" y="24"/>
                  </a:lnTo>
                  <a:lnTo>
                    <a:pt x="83" y="0"/>
                  </a:lnTo>
                  <a:lnTo>
                    <a:pt x="97" y="2"/>
                  </a:lnTo>
                  <a:lnTo>
                    <a:pt x="109" y="8"/>
                  </a:lnTo>
                  <a:lnTo>
                    <a:pt x="125" y="24"/>
                  </a:lnTo>
                  <a:lnTo>
                    <a:pt x="135" y="40"/>
                  </a:lnTo>
                  <a:lnTo>
                    <a:pt x="147" y="64"/>
                  </a:lnTo>
                  <a:lnTo>
                    <a:pt x="155" y="90"/>
                  </a:lnTo>
                  <a:close/>
                </a:path>
              </a:pathLst>
            </a:custGeom>
            <a:noFill/>
            <a:ln w="6350">
              <a:solidFill>
                <a:srgbClr val="CC9872"/>
              </a:solidFill>
              <a:prstDash val="solid"/>
              <a:round/>
              <a:headEnd/>
              <a:tailEnd/>
            </a:ln>
          </p:spPr>
          <p:txBody>
            <a:bodyPr/>
            <a:lstStyle/>
            <a:p>
              <a:pPr>
                <a:defRPr/>
              </a:pPr>
              <a:endParaRPr lang="en-US">
                <a:solidFill>
                  <a:prstClr val="black"/>
                </a:solidFill>
                <a:latin typeface="Calibri"/>
              </a:endParaRPr>
            </a:p>
          </p:txBody>
        </p:sp>
        <p:sp>
          <p:nvSpPr>
            <p:cNvPr id="254" name="Freeform 250"/>
            <p:cNvSpPr>
              <a:spLocks/>
            </p:cNvSpPr>
            <p:nvPr/>
          </p:nvSpPr>
          <p:spPr bwMode="auto">
            <a:xfrm>
              <a:off x="3725" y="1214"/>
              <a:ext cx="40" cy="8"/>
            </a:xfrm>
            <a:custGeom>
              <a:avLst/>
              <a:gdLst/>
              <a:ahLst/>
              <a:cxnLst>
                <a:cxn ang="0">
                  <a:pos x="40" y="6"/>
                </a:cxn>
                <a:cxn ang="0">
                  <a:pos x="32" y="4"/>
                </a:cxn>
                <a:cxn ang="0">
                  <a:pos x="16" y="8"/>
                </a:cxn>
                <a:cxn ang="0">
                  <a:pos x="0" y="8"/>
                </a:cxn>
                <a:cxn ang="0">
                  <a:pos x="8" y="2"/>
                </a:cxn>
                <a:cxn ang="0">
                  <a:pos x="16" y="0"/>
                </a:cxn>
                <a:cxn ang="0">
                  <a:pos x="28" y="0"/>
                </a:cxn>
                <a:cxn ang="0">
                  <a:pos x="34" y="2"/>
                </a:cxn>
                <a:cxn ang="0">
                  <a:pos x="40" y="6"/>
                </a:cxn>
              </a:cxnLst>
              <a:rect l="0" t="0" r="r" b="b"/>
              <a:pathLst>
                <a:path w="40" h="8">
                  <a:moveTo>
                    <a:pt x="40" y="6"/>
                  </a:moveTo>
                  <a:lnTo>
                    <a:pt x="32" y="4"/>
                  </a:lnTo>
                  <a:lnTo>
                    <a:pt x="16" y="8"/>
                  </a:lnTo>
                  <a:lnTo>
                    <a:pt x="0" y="8"/>
                  </a:lnTo>
                  <a:lnTo>
                    <a:pt x="8" y="2"/>
                  </a:lnTo>
                  <a:lnTo>
                    <a:pt x="16" y="0"/>
                  </a:lnTo>
                  <a:lnTo>
                    <a:pt x="28" y="0"/>
                  </a:lnTo>
                  <a:lnTo>
                    <a:pt x="34" y="2"/>
                  </a:lnTo>
                  <a:lnTo>
                    <a:pt x="40" y="6"/>
                  </a:lnTo>
                  <a:close/>
                </a:path>
              </a:pathLst>
            </a:custGeom>
            <a:solidFill>
              <a:srgbClr val="B26632"/>
            </a:solidFill>
            <a:ln w="9525">
              <a:noFill/>
              <a:round/>
              <a:headEnd/>
              <a:tailEnd/>
            </a:ln>
          </p:spPr>
          <p:txBody>
            <a:bodyPr/>
            <a:lstStyle/>
            <a:p>
              <a:pPr>
                <a:defRPr/>
              </a:pPr>
              <a:endParaRPr lang="en-US">
                <a:solidFill>
                  <a:prstClr val="black"/>
                </a:solidFill>
                <a:latin typeface="Calibri"/>
              </a:endParaRPr>
            </a:p>
          </p:txBody>
        </p:sp>
        <p:sp>
          <p:nvSpPr>
            <p:cNvPr id="255" name="Freeform 251"/>
            <p:cNvSpPr>
              <a:spLocks/>
            </p:cNvSpPr>
            <p:nvPr/>
          </p:nvSpPr>
          <p:spPr bwMode="auto">
            <a:xfrm>
              <a:off x="3725" y="1214"/>
              <a:ext cx="40" cy="8"/>
            </a:xfrm>
            <a:custGeom>
              <a:avLst/>
              <a:gdLst/>
              <a:ahLst/>
              <a:cxnLst>
                <a:cxn ang="0">
                  <a:pos x="40" y="6"/>
                </a:cxn>
                <a:cxn ang="0">
                  <a:pos x="32" y="4"/>
                </a:cxn>
                <a:cxn ang="0">
                  <a:pos x="16" y="8"/>
                </a:cxn>
                <a:cxn ang="0">
                  <a:pos x="0" y="8"/>
                </a:cxn>
                <a:cxn ang="0">
                  <a:pos x="8" y="2"/>
                </a:cxn>
                <a:cxn ang="0">
                  <a:pos x="16" y="0"/>
                </a:cxn>
                <a:cxn ang="0">
                  <a:pos x="28" y="0"/>
                </a:cxn>
                <a:cxn ang="0">
                  <a:pos x="34" y="2"/>
                </a:cxn>
                <a:cxn ang="0">
                  <a:pos x="40" y="6"/>
                </a:cxn>
              </a:cxnLst>
              <a:rect l="0" t="0" r="r" b="b"/>
              <a:pathLst>
                <a:path w="40" h="8">
                  <a:moveTo>
                    <a:pt x="40" y="6"/>
                  </a:moveTo>
                  <a:lnTo>
                    <a:pt x="32" y="4"/>
                  </a:lnTo>
                  <a:lnTo>
                    <a:pt x="16" y="8"/>
                  </a:lnTo>
                  <a:lnTo>
                    <a:pt x="0" y="8"/>
                  </a:lnTo>
                  <a:lnTo>
                    <a:pt x="8" y="2"/>
                  </a:lnTo>
                  <a:lnTo>
                    <a:pt x="16" y="0"/>
                  </a:lnTo>
                  <a:lnTo>
                    <a:pt x="28" y="0"/>
                  </a:lnTo>
                  <a:lnTo>
                    <a:pt x="34" y="2"/>
                  </a:lnTo>
                  <a:lnTo>
                    <a:pt x="40" y="6"/>
                  </a:lnTo>
                  <a:close/>
                </a:path>
              </a:pathLst>
            </a:custGeom>
            <a:noFill/>
            <a:ln w="3175">
              <a:solidFill>
                <a:srgbClr val="B26632"/>
              </a:solidFill>
              <a:prstDash val="solid"/>
              <a:round/>
              <a:headEnd/>
              <a:tailEnd/>
            </a:ln>
          </p:spPr>
          <p:txBody>
            <a:bodyPr/>
            <a:lstStyle/>
            <a:p>
              <a:pPr>
                <a:defRPr/>
              </a:pPr>
              <a:endParaRPr lang="en-US">
                <a:solidFill>
                  <a:prstClr val="black"/>
                </a:solidFill>
                <a:latin typeface="Calibri"/>
              </a:endParaRPr>
            </a:p>
          </p:txBody>
        </p:sp>
        <p:sp>
          <p:nvSpPr>
            <p:cNvPr id="256" name="Freeform 252"/>
            <p:cNvSpPr>
              <a:spLocks/>
            </p:cNvSpPr>
            <p:nvPr/>
          </p:nvSpPr>
          <p:spPr bwMode="auto">
            <a:xfrm>
              <a:off x="3723" y="1236"/>
              <a:ext cx="60" cy="84"/>
            </a:xfrm>
            <a:custGeom>
              <a:avLst/>
              <a:gdLst/>
              <a:ahLst/>
              <a:cxnLst>
                <a:cxn ang="0">
                  <a:pos x="54" y="80"/>
                </a:cxn>
                <a:cxn ang="0">
                  <a:pos x="40" y="82"/>
                </a:cxn>
                <a:cxn ang="0">
                  <a:pos x="32" y="84"/>
                </a:cxn>
                <a:cxn ang="0">
                  <a:pos x="18" y="82"/>
                </a:cxn>
                <a:cxn ang="0">
                  <a:pos x="12" y="76"/>
                </a:cxn>
                <a:cxn ang="0">
                  <a:pos x="8" y="70"/>
                </a:cxn>
                <a:cxn ang="0">
                  <a:pos x="8" y="52"/>
                </a:cxn>
                <a:cxn ang="0">
                  <a:pos x="2" y="32"/>
                </a:cxn>
                <a:cxn ang="0">
                  <a:pos x="0" y="22"/>
                </a:cxn>
                <a:cxn ang="0">
                  <a:pos x="0" y="8"/>
                </a:cxn>
                <a:cxn ang="0">
                  <a:pos x="12" y="10"/>
                </a:cxn>
                <a:cxn ang="0">
                  <a:pos x="30" y="8"/>
                </a:cxn>
                <a:cxn ang="0">
                  <a:pos x="42" y="4"/>
                </a:cxn>
                <a:cxn ang="0">
                  <a:pos x="50" y="0"/>
                </a:cxn>
                <a:cxn ang="0">
                  <a:pos x="54" y="22"/>
                </a:cxn>
                <a:cxn ang="0">
                  <a:pos x="60" y="50"/>
                </a:cxn>
                <a:cxn ang="0">
                  <a:pos x="60" y="64"/>
                </a:cxn>
                <a:cxn ang="0">
                  <a:pos x="54" y="80"/>
                </a:cxn>
              </a:cxnLst>
              <a:rect l="0" t="0" r="r" b="b"/>
              <a:pathLst>
                <a:path w="60" h="84">
                  <a:moveTo>
                    <a:pt x="54" y="80"/>
                  </a:moveTo>
                  <a:lnTo>
                    <a:pt x="40" y="82"/>
                  </a:lnTo>
                  <a:lnTo>
                    <a:pt x="32" y="84"/>
                  </a:lnTo>
                  <a:lnTo>
                    <a:pt x="18" y="82"/>
                  </a:lnTo>
                  <a:lnTo>
                    <a:pt x="12" y="76"/>
                  </a:lnTo>
                  <a:lnTo>
                    <a:pt x="8" y="70"/>
                  </a:lnTo>
                  <a:lnTo>
                    <a:pt x="8" y="52"/>
                  </a:lnTo>
                  <a:lnTo>
                    <a:pt x="2" y="32"/>
                  </a:lnTo>
                  <a:lnTo>
                    <a:pt x="0" y="22"/>
                  </a:lnTo>
                  <a:lnTo>
                    <a:pt x="0" y="8"/>
                  </a:lnTo>
                  <a:lnTo>
                    <a:pt x="12" y="10"/>
                  </a:lnTo>
                  <a:lnTo>
                    <a:pt x="30" y="8"/>
                  </a:lnTo>
                  <a:lnTo>
                    <a:pt x="42" y="4"/>
                  </a:lnTo>
                  <a:lnTo>
                    <a:pt x="50" y="0"/>
                  </a:lnTo>
                  <a:lnTo>
                    <a:pt x="54" y="22"/>
                  </a:lnTo>
                  <a:lnTo>
                    <a:pt x="60" y="50"/>
                  </a:lnTo>
                  <a:lnTo>
                    <a:pt x="60" y="64"/>
                  </a:lnTo>
                  <a:lnTo>
                    <a:pt x="54" y="80"/>
                  </a:lnTo>
                  <a:close/>
                </a:path>
              </a:pathLst>
            </a:custGeom>
            <a:solidFill>
              <a:srgbClr val="D8B28C"/>
            </a:solidFill>
            <a:ln w="9525">
              <a:noFill/>
              <a:round/>
              <a:headEnd/>
              <a:tailEnd/>
            </a:ln>
          </p:spPr>
          <p:txBody>
            <a:bodyPr/>
            <a:lstStyle/>
            <a:p>
              <a:pPr>
                <a:defRPr/>
              </a:pPr>
              <a:endParaRPr lang="en-US">
                <a:solidFill>
                  <a:prstClr val="black"/>
                </a:solidFill>
                <a:latin typeface="Calibri"/>
              </a:endParaRPr>
            </a:p>
          </p:txBody>
        </p:sp>
        <p:sp>
          <p:nvSpPr>
            <p:cNvPr id="257" name="Freeform 253"/>
            <p:cNvSpPr>
              <a:spLocks/>
            </p:cNvSpPr>
            <p:nvPr/>
          </p:nvSpPr>
          <p:spPr bwMode="auto">
            <a:xfrm>
              <a:off x="3723" y="1236"/>
              <a:ext cx="60" cy="84"/>
            </a:xfrm>
            <a:custGeom>
              <a:avLst/>
              <a:gdLst/>
              <a:ahLst/>
              <a:cxnLst>
                <a:cxn ang="0">
                  <a:pos x="54" y="80"/>
                </a:cxn>
                <a:cxn ang="0">
                  <a:pos x="40" y="82"/>
                </a:cxn>
                <a:cxn ang="0">
                  <a:pos x="32" y="84"/>
                </a:cxn>
                <a:cxn ang="0">
                  <a:pos x="18" y="82"/>
                </a:cxn>
                <a:cxn ang="0">
                  <a:pos x="12" y="76"/>
                </a:cxn>
                <a:cxn ang="0">
                  <a:pos x="8" y="70"/>
                </a:cxn>
                <a:cxn ang="0">
                  <a:pos x="8" y="52"/>
                </a:cxn>
                <a:cxn ang="0">
                  <a:pos x="2" y="32"/>
                </a:cxn>
                <a:cxn ang="0">
                  <a:pos x="0" y="22"/>
                </a:cxn>
                <a:cxn ang="0">
                  <a:pos x="0" y="8"/>
                </a:cxn>
                <a:cxn ang="0">
                  <a:pos x="12" y="10"/>
                </a:cxn>
                <a:cxn ang="0">
                  <a:pos x="30" y="8"/>
                </a:cxn>
                <a:cxn ang="0">
                  <a:pos x="42" y="4"/>
                </a:cxn>
                <a:cxn ang="0">
                  <a:pos x="50" y="0"/>
                </a:cxn>
                <a:cxn ang="0">
                  <a:pos x="54" y="22"/>
                </a:cxn>
                <a:cxn ang="0">
                  <a:pos x="60" y="50"/>
                </a:cxn>
                <a:cxn ang="0">
                  <a:pos x="60" y="64"/>
                </a:cxn>
                <a:cxn ang="0">
                  <a:pos x="54" y="80"/>
                </a:cxn>
              </a:cxnLst>
              <a:rect l="0" t="0" r="r" b="b"/>
              <a:pathLst>
                <a:path w="60" h="84">
                  <a:moveTo>
                    <a:pt x="54" y="80"/>
                  </a:moveTo>
                  <a:lnTo>
                    <a:pt x="40" y="82"/>
                  </a:lnTo>
                  <a:lnTo>
                    <a:pt x="32" y="84"/>
                  </a:lnTo>
                  <a:lnTo>
                    <a:pt x="18" y="82"/>
                  </a:lnTo>
                  <a:lnTo>
                    <a:pt x="12" y="76"/>
                  </a:lnTo>
                  <a:lnTo>
                    <a:pt x="8" y="70"/>
                  </a:lnTo>
                  <a:lnTo>
                    <a:pt x="8" y="52"/>
                  </a:lnTo>
                  <a:lnTo>
                    <a:pt x="2" y="32"/>
                  </a:lnTo>
                  <a:lnTo>
                    <a:pt x="0" y="22"/>
                  </a:lnTo>
                  <a:lnTo>
                    <a:pt x="0" y="8"/>
                  </a:lnTo>
                  <a:lnTo>
                    <a:pt x="12" y="10"/>
                  </a:lnTo>
                  <a:lnTo>
                    <a:pt x="30" y="8"/>
                  </a:lnTo>
                  <a:lnTo>
                    <a:pt x="42" y="4"/>
                  </a:lnTo>
                  <a:lnTo>
                    <a:pt x="50" y="0"/>
                  </a:lnTo>
                  <a:lnTo>
                    <a:pt x="54" y="22"/>
                  </a:lnTo>
                  <a:lnTo>
                    <a:pt x="60" y="50"/>
                  </a:lnTo>
                  <a:lnTo>
                    <a:pt x="60" y="64"/>
                  </a:lnTo>
                  <a:lnTo>
                    <a:pt x="54" y="80"/>
                  </a:lnTo>
                  <a:close/>
                </a:path>
              </a:pathLst>
            </a:custGeom>
            <a:noFill/>
            <a:ln w="6350">
              <a:solidFill>
                <a:srgbClr val="CC9872"/>
              </a:solidFill>
              <a:prstDash val="solid"/>
              <a:round/>
              <a:headEnd/>
              <a:tailEnd/>
            </a:ln>
          </p:spPr>
          <p:txBody>
            <a:bodyPr/>
            <a:lstStyle/>
            <a:p>
              <a:pPr>
                <a:defRPr/>
              </a:pPr>
              <a:endParaRPr lang="en-US">
                <a:solidFill>
                  <a:prstClr val="black"/>
                </a:solidFill>
                <a:latin typeface="Calibri"/>
              </a:endParaRPr>
            </a:p>
          </p:txBody>
        </p:sp>
        <p:sp>
          <p:nvSpPr>
            <p:cNvPr id="258" name="Freeform 254"/>
            <p:cNvSpPr>
              <a:spLocks/>
            </p:cNvSpPr>
            <p:nvPr/>
          </p:nvSpPr>
          <p:spPr bwMode="auto">
            <a:xfrm>
              <a:off x="3656" y="1328"/>
              <a:ext cx="103" cy="55"/>
            </a:xfrm>
            <a:custGeom>
              <a:avLst/>
              <a:gdLst/>
              <a:ahLst/>
              <a:cxnLst>
                <a:cxn ang="0">
                  <a:pos x="101" y="14"/>
                </a:cxn>
                <a:cxn ang="0">
                  <a:pos x="103" y="18"/>
                </a:cxn>
                <a:cxn ang="0">
                  <a:pos x="99" y="22"/>
                </a:cxn>
                <a:cxn ang="0">
                  <a:pos x="97" y="26"/>
                </a:cxn>
                <a:cxn ang="0">
                  <a:pos x="93" y="40"/>
                </a:cxn>
                <a:cxn ang="0">
                  <a:pos x="91" y="47"/>
                </a:cxn>
                <a:cxn ang="0">
                  <a:pos x="85" y="51"/>
                </a:cxn>
                <a:cxn ang="0">
                  <a:pos x="81" y="53"/>
                </a:cxn>
                <a:cxn ang="0">
                  <a:pos x="73" y="51"/>
                </a:cxn>
                <a:cxn ang="0">
                  <a:pos x="67" y="40"/>
                </a:cxn>
                <a:cxn ang="0">
                  <a:pos x="61" y="30"/>
                </a:cxn>
                <a:cxn ang="0">
                  <a:pos x="61" y="28"/>
                </a:cxn>
                <a:cxn ang="0">
                  <a:pos x="57" y="26"/>
                </a:cxn>
                <a:cxn ang="0">
                  <a:pos x="55" y="24"/>
                </a:cxn>
                <a:cxn ang="0">
                  <a:pos x="53" y="28"/>
                </a:cxn>
                <a:cxn ang="0">
                  <a:pos x="53" y="30"/>
                </a:cxn>
                <a:cxn ang="0">
                  <a:pos x="57" y="36"/>
                </a:cxn>
                <a:cxn ang="0">
                  <a:pos x="55" y="40"/>
                </a:cxn>
                <a:cxn ang="0">
                  <a:pos x="51" y="47"/>
                </a:cxn>
                <a:cxn ang="0">
                  <a:pos x="47" y="51"/>
                </a:cxn>
                <a:cxn ang="0">
                  <a:pos x="38" y="55"/>
                </a:cxn>
                <a:cxn ang="0">
                  <a:pos x="28" y="51"/>
                </a:cxn>
                <a:cxn ang="0">
                  <a:pos x="16" y="42"/>
                </a:cxn>
                <a:cxn ang="0">
                  <a:pos x="14" y="34"/>
                </a:cxn>
                <a:cxn ang="0">
                  <a:pos x="12" y="34"/>
                </a:cxn>
                <a:cxn ang="0">
                  <a:pos x="6" y="34"/>
                </a:cxn>
                <a:cxn ang="0">
                  <a:pos x="2" y="32"/>
                </a:cxn>
                <a:cxn ang="0">
                  <a:pos x="0" y="30"/>
                </a:cxn>
                <a:cxn ang="0">
                  <a:pos x="6" y="24"/>
                </a:cxn>
                <a:cxn ang="0">
                  <a:pos x="18" y="20"/>
                </a:cxn>
                <a:cxn ang="0">
                  <a:pos x="36" y="14"/>
                </a:cxn>
                <a:cxn ang="0">
                  <a:pos x="47" y="10"/>
                </a:cxn>
                <a:cxn ang="0">
                  <a:pos x="53" y="0"/>
                </a:cxn>
                <a:cxn ang="0">
                  <a:pos x="75" y="12"/>
                </a:cxn>
                <a:cxn ang="0">
                  <a:pos x="87" y="16"/>
                </a:cxn>
                <a:cxn ang="0">
                  <a:pos x="101" y="14"/>
                </a:cxn>
              </a:cxnLst>
              <a:rect l="0" t="0" r="r" b="b"/>
              <a:pathLst>
                <a:path w="103" h="55">
                  <a:moveTo>
                    <a:pt x="101" y="14"/>
                  </a:moveTo>
                  <a:lnTo>
                    <a:pt x="103" y="18"/>
                  </a:lnTo>
                  <a:lnTo>
                    <a:pt x="99" y="22"/>
                  </a:lnTo>
                  <a:lnTo>
                    <a:pt x="97" y="26"/>
                  </a:lnTo>
                  <a:lnTo>
                    <a:pt x="93" y="40"/>
                  </a:lnTo>
                  <a:lnTo>
                    <a:pt x="91" y="47"/>
                  </a:lnTo>
                  <a:lnTo>
                    <a:pt x="85" y="51"/>
                  </a:lnTo>
                  <a:lnTo>
                    <a:pt x="81" y="53"/>
                  </a:lnTo>
                  <a:lnTo>
                    <a:pt x="73" y="51"/>
                  </a:lnTo>
                  <a:lnTo>
                    <a:pt x="67" y="40"/>
                  </a:lnTo>
                  <a:lnTo>
                    <a:pt x="61" y="30"/>
                  </a:lnTo>
                  <a:lnTo>
                    <a:pt x="61" y="28"/>
                  </a:lnTo>
                  <a:lnTo>
                    <a:pt x="57" y="26"/>
                  </a:lnTo>
                  <a:lnTo>
                    <a:pt x="55" y="24"/>
                  </a:lnTo>
                  <a:lnTo>
                    <a:pt x="53" y="28"/>
                  </a:lnTo>
                  <a:lnTo>
                    <a:pt x="53" y="30"/>
                  </a:lnTo>
                  <a:lnTo>
                    <a:pt x="57" y="36"/>
                  </a:lnTo>
                  <a:lnTo>
                    <a:pt x="55" y="40"/>
                  </a:lnTo>
                  <a:lnTo>
                    <a:pt x="51" y="47"/>
                  </a:lnTo>
                  <a:lnTo>
                    <a:pt x="47" y="51"/>
                  </a:lnTo>
                  <a:lnTo>
                    <a:pt x="38" y="55"/>
                  </a:lnTo>
                  <a:lnTo>
                    <a:pt x="28" y="51"/>
                  </a:lnTo>
                  <a:lnTo>
                    <a:pt x="16" y="42"/>
                  </a:lnTo>
                  <a:lnTo>
                    <a:pt x="14" y="34"/>
                  </a:lnTo>
                  <a:lnTo>
                    <a:pt x="12" y="34"/>
                  </a:lnTo>
                  <a:lnTo>
                    <a:pt x="6" y="34"/>
                  </a:lnTo>
                  <a:lnTo>
                    <a:pt x="2" y="32"/>
                  </a:lnTo>
                  <a:lnTo>
                    <a:pt x="0" y="30"/>
                  </a:lnTo>
                  <a:lnTo>
                    <a:pt x="6" y="24"/>
                  </a:lnTo>
                  <a:lnTo>
                    <a:pt x="18" y="20"/>
                  </a:lnTo>
                  <a:lnTo>
                    <a:pt x="36" y="14"/>
                  </a:lnTo>
                  <a:lnTo>
                    <a:pt x="47" y="10"/>
                  </a:lnTo>
                  <a:lnTo>
                    <a:pt x="53" y="0"/>
                  </a:lnTo>
                  <a:lnTo>
                    <a:pt x="75" y="12"/>
                  </a:lnTo>
                  <a:lnTo>
                    <a:pt x="87" y="16"/>
                  </a:lnTo>
                  <a:lnTo>
                    <a:pt x="101" y="1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59" name="Freeform 255"/>
            <p:cNvSpPr>
              <a:spLocks/>
            </p:cNvSpPr>
            <p:nvPr/>
          </p:nvSpPr>
          <p:spPr bwMode="auto">
            <a:xfrm>
              <a:off x="3656" y="1328"/>
              <a:ext cx="103" cy="55"/>
            </a:xfrm>
            <a:custGeom>
              <a:avLst/>
              <a:gdLst/>
              <a:ahLst/>
              <a:cxnLst>
                <a:cxn ang="0">
                  <a:pos x="101" y="14"/>
                </a:cxn>
                <a:cxn ang="0">
                  <a:pos x="103" y="18"/>
                </a:cxn>
                <a:cxn ang="0">
                  <a:pos x="99" y="22"/>
                </a:cxn>
                <a:cxn ang="0">
                  <a:pos x="97" y="26"/>
                </a:cxn>
                <a:cxn ang="0">
                  <a:pos x="93" y="40"/>
                </a:cxn>
                <a:cxn ang="0">
                  <a:pos x="91" y="47"/>
                </a:cxn>
                <a:cxn ang="0">
                  <a:pos x="85" y="51"/>
                </a:cxn>
                <a:cxn ang="0">
                  <a:pos x="81" y="53"/>
                </a:cxn>
                <a:cxn ang="0">
                  <a:pos x="73" y="51"/>
                </a:cxn>
                <a:cxn ang="0">
                  <a:pos x="67" y="40"/>
                </a:cxn>
                <a:cxn ang="0">
                  <a:pos x="61" y="30"/>
                </a:cxn>
                <a:cxn ang="0">
                  <a:pos x="61" y="28"/>
                </a:cxn>
                <a:cxn ang="0">
                  <a:pos x="57" y="26"/>
                </a:cxn>
                <a:cxn ang="0">
                  <a:pos x="55" y="24"/>
                </a:cxn>
                <a:cxn ang="0">
                  <a:pos x="53" y="28"/>
                </a:cxn>
                <a:cxn ang="0">
                  <a:pos x="53" y="30"/>
                </a:cxn>
                <a:cxn ang="0">
                  <a:pos x="57" y="36"/>
                </a:cxn>
                <a:cxn ang="0">
                  <a:pos x="55" y="40"/>
                </a:cxn>
                <a:cxn ang="0">
                  <a:pos x="51" y="47"/>
                </a:cxn>
                <a:cxn ang="0">
                  <a:pos x="47" y="51"/>
                </a:cxn>
                <a:cxn ang="0">
                  <a:pos x="38" y="55"/>
                </a:cxn>
                <a:cxn ang="0">
                  <a:pos x="28" y="51"/>
                </a:cxn>
                <a:cxn ang="0">
                  <a:pos x="16" y="42"/>
                </a:cxn>
                <a:cxn ang="0">
                  <a:pos x="14" y="34"/>
                </a:cxn>
                <a:cxn ang="0">
                  <a:pos x="12" y="34"/>
                </a:cxn>
                <a:cxn ang="0">
                  <a:pos x="6" y="34"/>
                </a:cxn>
                <a:cxn ang="0">
                  <a:pos x="2" y="32"/>
                </a:cxn>
                <a:cxn ang="0">
                  <a:pos x="0" y="30"/>
                </a:cxn>
                <a:cxn ang="0">
                  <a:pos x="6" y="24"/>
                </a:cxn>
                <a:cxn ang="0">
                  <a:pos x="18" y="20"/>
                </a:cxn>
                <a:cxn ang="0">
                  <a:pos x="36" y="14"/>
                </a:cxn>
                <a:cxn ang="0">
                  <a:pos x="47" y="10"/>
                </a:cxn>
                <a:cxn ang="0">
                  <a:pos x="53" y="0"/>
                </a:cxn>
                <a:cxn ang="0">
                  <a:pos x="75" y="12"/>
                </a:cxn>
                <a:cxn ang="0">
                  <a:pos x="87" y="16"/>
                </a:cxn>
                <a:cxn ang="0">
                  <a:pos x="101" y="14"/>
                </a:cxn>
              </a:cxnLst>
              <a:rect l="0" t="0" r="r" b="b"/>
              <a:pathLst>
                <a:path w="103" h="55">
                  <a:moveTo>
                    <a:pt x="101" y="14"/>
                  </a:moveTo>
                  <a:lnTo>
                    <a:pt x="103" y="18"/>
                  </a:lnTo>
                  <a:lnTo>
                    <a:pt x="99" y="22"/>
                  </a:lnTo>
                  <a:lnTo>
                    <a:pt x="97" y="26"/>
                  </a:lnTo>
                  <a:lnTo>
                    <a:pt x="93" y="40"/>
                  </a:lnTo>
                  <a:lnTo>
                    <a:pt x="91" y="47"/>
                  </a:lnTo>
                  <a:lnTo>
                    <a:pt x="85" y="51"/>
                  </a:lnTo>
                  <a:lnTo>
                    <a:pt x="81" y="53"/>
                  </a:lnTo>
                  <a:lnTo>
                    <a:pt x="73" y="51"/>
                  </a:lnTo>
                  <a:lnTo>
                    <a:pt x="67" y="40"/>
                  </a:lnTo>
                  <a:lnTo>
                    <a:pt x="61" y="30"/>
                  </a:lnTo>
                  <a:lnTo>
                    <a:pt x="61" y="28"/>
                  </a:lnTo>
                  <a:lnTo>
                    <a:pt x="57" y="26"/>
                  </a:lnTo>
                  <a:lnTo>
                    <a:pt x="55" y="24"/>
                  </a:lnTo>
                  <a:lnTo>
                    <a:pt x="53" y="28"/>
                  </a:lnTo>
                  <a:lnTo>
                    <a:pt x="53" y="30"/>
                  </a:lnTo>
                  <a:lnTo>
                    <a:pt x="57" y="36"/>
                  </a:lnTo>
                  <a:lnTo>
                    <a:pt x="55" y="40"/>
                  </a:lnTo>
                  <a:lnTo>
                    <a:pt x="51" y="47"/>
                  </a:lnTo>
                  <a:lnTo>
                    <a:pt x="47" y="51"/>
                  </a:lnTo>
                  <a:lnTo>
                    <a:pt x="38" y="55"/>
                  </a:lnTo>
                  <a:lnTo>
                    <a:pt x="28" y="51"/>
                  </a:lnTo>
                  <a:lnTo>
                    <a:pt x="16" y="42"/>
                  </a:lnTo>
                  <a:lnTo>
                    <a:pt x="14" y="34"/>
                  </a:lnTo>
                  <a:lnTo>
                    <a:pt x="12" y="34"/>
                  </a:lnTo>
                  <a:lnTo>
                    <a:pt x="6" y="34"/>
                  </a:lnTo>
                  <a:lnTo>
                    <a:pt x="2" y="32"/>
                  </a:lnTo>
                  <a:lnTo>
                    <a:pt x="0" y="30"/>
                  </a:lnTo>
                  <a:lnTo>
                    <a:pt x="6" y="24"/>
                  </a:lnTo>
                  <a:lnTo>
                    <a:pt x="18" y="20"/>
                  </a:lnTo>
                  <a:lnTo>
                    <a:pt x="36" y="14"/>
                  </a:lnTo>
                  <a:lnTo>
                    <a:pt x="47" y="10"/>
                  </a:lnTo>
                  <a:lnTo>
                    <a:pt x="53" y="0"/>
                  </a:lnTo>
                  <a:lnTo>
                    <a:pt x="75" y="12"/>
                  </a:lnTo>
                  <a:lnTo>
                    <a:pt x="87" y="16"/>
                  </a:lnTo>
                  <a:lnTo>
                    <a:pt x="101" y="14"/>
                  </a:lnTo>
                  <a:close/>
                </a:path>
              </a:pathLst>
            </a:custGeom>
            <a:solidFill>
              <a:schemeClr val="accent2"/>
            </a:solidFill>
            <a:ln w="6350">
              <a:solidFill>
                <a:srgbClr val="7F3200"/>
              </a:solidFill>
              <a:prstDash val="solid"/>
              <a:round/>
              <a:headEnd/>
              <a:tailEnd/>
            </a:ln>
          </p:spPr>
          <p:txBody>
            <a:bodyPr/>
            <a:lstStyle/>
            <a:p>
              <a:pPr>
                <a:defRPr/>
              </a:pPr>
              <a:endParaRPr lang="en-US">
                <a:solidFill>
                  <a:prstClr val="black"/>
                </a:solidFill>
                <a:latin typeface="Calibri"/>
              </a:endParaRPr>
            </a:p>
          </p:txBody>
        </p:sp>
        <p:sp>
          <p:nvSpPr>
            <p:cNvPr id="260" name="Freeform 256"/>
            <p:cNvSpPr>
              <a:spLocks/>
            </p:cNvSpPr>
            <p:nvPr/>
          </p:nvSpPr>
          <p:spPr bwMode="auto">
            <a:xfrm>
              <a:off x="3699" y="1338"/>
              <a:ext cx="22" cy="10"/>
            </a:xfrm>
            <a:custGeom>
              <a:avLst/>
              <a:gdLst/>
              <a:ahLst/>
              <a:cxnLst>
                <a:cxn ang="0">
                  <a:pos x="22" y="4"/>
                </a:cxn>
                <a:cxn ang="0">
                  <a:pos x="12" y="8"/>
                </a:cxn>
                <a:cxn ang="0">
                  <a:pos x="6" y="10"/>
                </a:cxn>
                <a:cxn ang="0">
                  <a:pos x="0" y="8"/>
                </a:cxn>
                <a:cxn ang="0">
                  <a:pos x="12" y="2"/>
                </a:cxn>
                <a:cxn ang="0">
                  <a:pos x="16" y="0"/>
                </a:cxn>
                <a:cxn ang="0">
                  <a:pos x="22" y="4"/>
                </a:cxn>
              </a:cxnLst>
              <a:rect l="0" t="0" r="r" b="b"/>
              <a:pathLst>
                <a:path w="22" h="10">
                  <a:moveTo>
                    <a:pt x="22" y="4"/>
                  </a:moveTo>
                  <a:lnTo>
                    <a:pt x="12" y="8"/>
                  </a:lnTo>
                  <a:lnTo>
                    <a:pt x="6" y="10"/>
                  </a:lnTo>
                  <a:lnTo>
                    <a:pt x="0" y="8"/>
                  </a:lnTo>
                  <a:lnTo>
                    <a:pt x="12" y="2"/>
                  </a:lnTo>
                  <a:lnTo>
                    <a:pt x="16" y="0"/>
                  </a:lnTo>
                  <a:lnTo>
                    <a:pt x="22" y="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61" name="Freeform 257"/>
            <p:cNvSpPr>
              <a:spLocks/>
            </p:cNvSpPr>
            <p:nvPr/>
          </p:nvSpPr>
          <p:spPr bwMode="auto">
            <a:xfrm>
              <a:off x="3723" y="1350"/>
              <a:ext cx="22" cy="18"/>
            </a:xfrm>
            <a:custGeom>
              <a:avLst/>
              <a:gdLst/>
              <a:ahLst/>
              <a:cxnLst>
                <a:cxn ang="0">
                  <a:pos x="22" y="0"/>
                </a:cxn>
                <a:cxn ang="0">
                  <a:pos x="20" y="12"/>
                </a:cxn>
                <a:cxn ang="0">
                  <a:pos x="18" y="16"/>
                </a:cxn>
                <a:cxn ang="0">
                  <a:pos x="12" y="18"/>
                </a:cxn>
                <a:cxn ang="0">
                  <a:pos x="8" y="18"/>
                </a:cxn>
                <a:cxn ang="0">
                  <a:pos x="2" y="14"/>
                </a:cxn>
                <a:cxn ang="0">
                  <a:pos x="0" y="6"/>
                </a:cxn>
                <a:cxn ang="0">
                  <a:pos x="4" y="0"/>
                </a:cxn>
                <a:cxn ang="0">
                  <a:pos x="8" y="0"/>
                </a:cxn>
                <a:cxn ang="0">
                  <a:pos x="16" y="0"/>
                </a:cxn>
                <a:cxn ang="0">
                  <a:pos x="22" y="0"/>
                </a:cxn>
              </a:cxnLst>
              <a:rect l="0" t="0" r="r" b="b"/>
              <a:pathLst>
                <a:path w="22" h="18">
                  <a:moveTo>
                    <a:pt x="22" y="0"/>
                  </a:moveTo>
                  <a:lnTo>
                    <a:pt x="20" y="12"/>
                  </a:lnTo>
                  <a:lnTo>
                    <a:pt x="18" y="16"/>
                  </a:lnTo>
                  <a:lnTo>
                    <a:pt x="12" y="18"/>
                  </a:lnTo>
                  <a:lnTo>
                    <a:pt x="8" y="18"/>
                  </a:lnTo>
                  <a:lnTo>
                    <a:pt x="2" y="14"/>
                  </a:lnTo>
                  <a:lnTo>
                    <a:pt x="0" y="6"/>
                  </a:lnTo>
                  <a:lnTo>
                    <a:pt x="4" y="0"/>
                  </a:lnTo>
                  <a:lnTo>
                    <a:pt x="8" y="0"/>
                  </a:lnTo>
                  <a:lnTo>
                    <a:pt x="16" y="0"/>
                  </a:lnTo>
                  <a:lnTo>
                    <a:pt x="22"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62" name="Freeform 258"/>
            <p:cNvSpPr>
              <a:spLocks/>
            </p:cNvSpPr>
            <p:nvPr/>
          </p:nvSpPr>
          <p:spPr bwMode="auto">
            <a:xfrm>
              <a:off x="3723" y="1350"/>
              <a:ext cx="22" cy="18"/>
            </a:xfrm>
            <a:custGeom>
              <a:avLst/>
              <a:gdLst/>
              <a:ahLst/>
              <a:cxnLst>
                <a:cxn ang="0">
                  <a:pos x="22" y="0"/>
                </a:cxn>
                <a:cxn ang="0">
                  <a:pos x="20" y="12"/>
                </a:cxn>
                <a:cxn ang="0">
                  <a:pos x="18" y="16"/>
                </a:cxn>
                <a:cxn ang="0">
                  <a:pos x="12" y="18"/>
                </a:cxn>
                <a:cxn ang="0">
                  <a:pos x="8" y="18"/>
                </a:cxn>
                <a:cxn ang="0">
                  <a:pos x="2" y="14"/>
                </a:cxn>
                <a:cxn ang="0">
                  <a:pos x="0" y="6"/>
                </a:cxn>
                <a:cxn ang="0">
                  <a:pos x="4" y="0"/>
                </a:cxn>
                <a:cxn ang="0">
                  <a:pos x="8" y="0"/>
                </a:cxn>
                <a:cxn ang="0">
                  <a:pos x="16" y="0"/>
                </a:cxn>
                <a:cxn ang="0">
                  <a:pos x="22" y="0"/>
                </a:cxn>
              </a:cxnLst>
              <a:rect l="0" t="0" r="r" b="b"/>
              <a:pathLst>
                <a:path w="22" h="18">
                  <a:moveTo>
                    <a:pt x="22" y="0"/>
                  </a:moveTo>
                  <a:lnTo>
                    <a:pt x="20" y="12"/>
                  </a:lnTo>
                  <a:lnTo>
                    <a:pt x="18" y="16"/>
                  </a:lnTo>
                  <a:lnTo>
                    <a:pt x="12" y="18"/>
                  </a:lnTo>
                  <a:lnTo>
                    <a:pt x="8" y="18"/>
                  </a:lnTo>
                  <a:lnTo>
                    <a:pt x="2" y="14"/>
                  </a:lnTo>
                  <a:lnTo>
                    <a:pt x="0" y="6"/>
                  </a:lnTo>
                  <a:lnTo>
                    <a:pt x="4" y="0"/>
                  </a:lnTo>
                  <a:lnTo>
                    <a:pt x="8" y="0"/>
                  </a:lnTo>
                  <a:lnTo>
                    <a:pt x="16" y="0"/>
                  </a:lnTo>
                  <a:lnTo>
                    <a:pt x="22" y="0"/>
                  </a:lnTo>
                  <a:close/>
                </a:path>
              </a:pathLst>
            </a:custGeom>
            <a:solidFill>
              <a:schemeClr val="accent2"/>
            </a:solidFill>
            <a:ln w="6350">
              <a:solidFill>
                <a:srgbClr val="CC9872"/>
              </a:solidFill>
              <a:prstDash val="solid"/>
              <a:round/>
              <a:headEnd/>
              <a:tailEnd/>
            </a:ln>
          </p:spPr>
          <p:txBody>
            <a:bodyPr/>
            <a:lstStyle/>
            <a:p>
              <a:pPr>
                <a:defRPr/>
              </a:pPr>
              <a:endParaRPr lang="en-US">
                <a:solidFill>
                  <a:prstClr val="black"/>
                </a:solidFill>
                <a:latin typeface="Calibri"/>
              </a:endParaRPr>
            </a:p>
          </p:txBody>
        </p:sp>
        <p:sp>
          <p:nvSpPr>
            <p:cNvPr id="263" name="Freeform 259"/>
            <p:cNvSpPr>
              <a:spLocks/>
            </p:cNvSpPr>
            <p:nvPr/>
          </p:nvSpPr>
          <p:spPr bwMode="auto">
            <a:xfrm>
              <a:off x="3674" y="1350"/>
              <a:ext cx="29" cy="22"/>
            </a:xfrm>
            <a:custGeom>
              <a:avLst/>
              <a:gdLst/>
              <a:ahLst/>
              <a:cxnLst>
                <a:cxn ang="0">
                  <a:pos x="29" y="16"/>
                </a:cxn>
                <a:cxn ang="0">
                  <a:pos x="25" y="20"/>
                </a:cxn>
                <a:cxn ang="0">
                  <a:pos x="16" y="22"/>
                </a:cxn>
                <a:cxn ang="0">
                  <a:pos x="8" y="20"/>
                </a:cxn>
                <a:cxn ang="0">
                  <a:pos x="0" y="6"/>
                </a:cxn>
                <a:cxn ang="0">
                  <a:pos x="4" y="2"/>
                </a:cxn>
                <a:cxn ang="0">
                  <a:pos x="12" y="0"/>
                </a:cxn>
                <a:cxn ang="0">
                  <a:pos x="18" y="2"/>
                </a:cxn>
                <a:cxn ang="0">
                  <a:pos x="27" y="8"/>
                </a:cxn>
                <a:cxn ang="0">
                  <a:pos x="29" y="12"/>
                </a:cxn>
                <a:cxn ang="0">
                  <a:pos x="29" y="16"/>
                </a:cxn>
              </a:cxnLst>
              <a:rect l="0" t="0" r="r" b="b"/>
              <a:pathLst>
                <a:path w="29" h="22">
                  <a:moveTo>
                    <a:pt x="29" y="16"/>
                  </a:moveTo>
                  <a:lnTo>
                    <a:pt x="25" y="20"/>
                  </a:lnTo>
                  <a:lnTo>
                    <a:pt x="16" y="22"/>
                  </a:lnTo>
                  <a:lnTo>
                    <a:pt x="8" y="20"/>
                  </a:lnTo>
                  <a:lnTo>
                    <a:pt x="0" y="6"/>
                  </a:lnTo>
                  <a:lnTo>
                    <a:pt x="4" y="2"/>
                  </a:lnTo>
                  <a:lnTo>
                    <a:pt x="12" y="0"/>
                  </a:lnTo>
                  <a:lnTo>
                    <a:pt x="18" y="2"/>
                  </a:lnTo>
                  <a:lnTo>
                    <a:pt x="27" y="8"/>
                  </a:lnTo>
                  <a:lnTo>
                    <a:pt x="29" y="12"/>
                  </a:lnTo>
                  <a:lnTo>
                    <a:pt x="29" y="16"/>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64" name="Freeform 260"/>
            <p:cNvSpPr>
              <a:spLocks/>
            </p:cNvSpPr>
            <p:nvPr/>
          </p:nvSpPr>
          <p:spPr bwMode="auto">
            <a:xfrm>
              <a:off x="3674" y="1350"/>
              <a:ext cx="29" cy="22"/>
            </a:xfrm>
            <a:custGeom>
              <a:avLst/>
              <a:gdLst/>
              <a:ahLst/>
              <a:cxnLst>
                <a:cxn ang="0">
                  <a:pos x="29" y="16"/>
                </a:cxn>
                <a:cxn ang="0">
                  <a:pos x="25" y="20"/>
                </a:cxn>
                <a:cxn ang="0">
                  <a:pos x="16" y="22"/>
                </a:cxn>
                <a:cxn ang="0">
                  <a:pos x="8" y="20"/>
                </a:cxn>
                <a:cxn ang="0">
                  <a:pos x="0" y="6"/>
                </a:cxn>
                <a:cxn ang="0">
                  <a:pos x="4" y="2"/>
                </a:cxn>
                <a:cxn ang="0">
                  <a:pos x="12" y="0"/>
                </a:cxn>
                <a:cxn ang="0">
                  <a:pos x="18" y="2"/>
                </a:cxn>
                <a:cxn ang="0">
                  <a:pos x="27" y="8"/>
                </a:cxn>
                <a:cxn ang="0">
                  <a:pos x="29" y="12"/>
                </a:cxn>
                <a:cxn ang="0">
                  <a:pos x="29" y="16"/>
                </a:cxn>
              </a:cxnLst>
              <a:rect l="0" t="0" r="r" b="b"/>
              <a:pathLst>
                <a:path w="29" h="22">
                  <a:moveTo>
                    <a:pt x="29" y="16"/>
                  </a:moveTo>
                  <a:lnTo>
                    <a:pt x="25" y="20"/>
                  </a:lnTo>
                  <a:lnTo>
                    <a:pt x="16" y="22"/>
                  </a:lnTo>
                  <a:lnTo>
                    <a:pt x="8" y="20"/>
                  </a:lnTo>
                  <a:lnTo>
                    <a:pt x="0" y="6"/>
                  </a:lnTo>
                  <a:lnTo>
                    <a:pt x="4" y="2"/>
                  </a:lnTo>
                  <a:lnTo>
                    <a:pt x="12" y="0"/>
                  </a:lnTo>
                  <a:lnTo>
                    <a:pt x="18" y="2"/>
                  </a:lnTo>
                  <a:lnTo>
                    <a:pt x="27" y="8"/>
                  </a:lnTo>
                  <a:lnTo>
                    <a:pt x="29" y="12"/>
                  </a:lnTo>
                  <a:lnTo>
                    <a:pt x="29" y="16"/>
                  </a:lnTo>
                  <a:close/>
                </a:path>
              </a:pathLst>
            </a:custGeom>
            <a:solidFill>
              <a:schemeClr val="accent2"/>
            </a:solidFill>
            <a:ln w="6350">
              <a:solidFill>
                <a:srgbClr val="CC9872"/>
              </a:solidFill>
              <a:prstDash val="solid"/>
              <a:round/>
              <a:headEnd/>
              <a:tailEnd/>
            </a:ln>
          </p:spPr>
          <p:txBody>
            <a:bodyPr/>
            <a:lstStyle/>
            <a:p>
              <a:pPr>
                <a:defRPr/>
              </a:pPr>
              <a:endParaRPr lang="en-US">
                <a:solidFill>
                  <a:prstClr val="black"/>
                </a:solidFill>
                <a:latin typeface="Calibri"/>
              </a:endParaRPr>
            </a:p>
          </p:txBody>
        </p:sp>
        <p:sp>
          <p:nvSpPr>
            <p:cNvPr id="265" name="Freeform 261"/>
            <p:cNvSpPr>
              <a:spLocks/>
            </p:cNvSpPr>
            <p:nvPr/>
          </p:nvSpPr>
          <p:spPr bwMode="auto">
            <a:xfrm>
              <a:off x="3502" y="2390"/>
              <a:ext cx="76" cy="1002"/>
            </a:xfrm>
            <a:custGeom>
              <a:avLst/>
              <a:gdLst/>
              <a:ahLst/>
              <a:cxnLst>
                <a:cxn ang="0">
                  <a:pos x="0" y="1002"/>
                </a:cxn>
                <a:cxn ang="0">
                  <a:pos x="14" y="649"/>
                </a:cxn>
                <a:cxn ang="0">
                  <a:pos x="32" y="345"/>
                </a:cxn>
                <a:cxn ang="0">
                  <a:pos x="44" y="164"/>
                </a:cxn>
                <a:cxn ang="0">
                  <a:pos x="50" y="94"/>
                </a:cxn>
                <a:cxn ang="0">
                  <a:pos x="56" y="48"/>
                </a:cxn>
                <a:cxn ang="0">
                  <a:pos x="60" y="22"/>
                </a:cxn>
                <a:cxn ang="0">
                  <a:pos x="64" y="8"/>
                </a:cxn>
                <a:cxn ang="0">
                  <a:pos x="68" y="0"/>
                </a:cxn>
                <a:cxn ang="0">
                  <a:pos x="70" y="0"/>
                </a:cxn>
                <a:cxn ang="0">
                  <a:pos x="74" y="10"/>
                </a:cxn>
                <a:cxn ang="0">
                  <a:pos x="76" y="52"/>
                </a:cxn>
                <a:cxn ang="0">
                  <a:pos x="74" y="130"/>
                </a:cxn>
                <a:cxn ang="0">
                  <a:pos x="66" y="321"/>
                </a:cxn>
                <a:cxn ang="0">
                  <a:pos x="52" y="733"/>
                </a:cxn>
                <a:cxn ang="0">
                  <a:pos x="46" y="976"/>
                </a:cxn>
                <a:cxn ang="0">
                  <a:pos x="44" y="986"/>
                </a:cxn>
                <a:cxn ang="0">
                  <a:pos x="42" y="992"/>
                </a:cxn>
                <a:cxn ang="0">
                  <a:pos x="36" y="1000"/>
                </a:cxn>
                <a:cxn ang="0">
                  <a:pos x="28" y="1002"/>
                </a:cxn>
                <a:cxn ang="0">
                  <a:pos x="14" y="1002"/>
                </a:cxn>
                <a:cxn ang="0">
                  <a:pos x="0" y="1002"/>
                </a:cxn>
              </a:cxnLst>
              <a:rect l="0" t="0" r="r" b="b"/>
              <a:pathLst>
                <a:path w="76" h="1002">
                  <a:moveTo>
                    <a:pt x="0" y="1002"/>
                  </a:moveTo>
                  <a:lnTo>
                    <a:pt x="14" y="649"/>
                  </a:lnTo>
                  <a:lnTo>
                    <a:pt x="32" y="345"/>
                  </a:lnTo>
                  <a:lnTo>
                    <a:pt x="44" y="164"/>
                  </a:lnTo>
                  <a:lnTo>
                    <a:pt x="50" y="94"/>
                  </a:lnTo>
                  <a:lnTo>
                    <a:pt x="56" y="48"/>
                  </a:lnTo>
                  <a:lnTo>
                    <a:pt x="60" y="22"/>
                  </a:lnTo>
                  <a:lnTo>
                    <a:pt x="64" y="8"/>
                  </a:lnTo>
                  <a:lnTo>
                    <a:pt x="68" y="0"/>
                  </a:lnTo>
                  <a:lnTo>
                    <a:pt x="70" y="0"/>
                  </a:lnTo>
                  <a:lnTo>
                    <a:pt x="74" y="10"/>
                  </a:lnTo>
                  <a:lnTo>
                    <a:pt x="76" y="52"/>
                  </a:lnTo>
                  <a:lnTo>
                    <a:pt x="74" y="130"/>
                  </a:lnTo>
                  <a:lnTo>
                    <a:pt x="66" y="321"/>
                  </a:lnTo>
                  <a:lnTo>
                    <a:pt x="52" y="733"/>
                  </a:lnTo>
                  <a:lnTo>
                    <a:pt x="46" y="976"/>
                  </a:lnTo>
                  <a:lnTo>
                    <a:pt x="44" y="986"/>
                  </a:lnTo>
                  <a:lnTo>
                    <a:pt x="42" y="992"/>
                  </a:lnTo>
                  <a:lnTo>
                    <a:pt x="36" y="1000"/>
                  </a:lnTo>
                  <a:lnTo>
                    <a:pt x="28" y="1002"/>
                  </a:lnTo>
                  <a:lnTo>
                    <a:pt x="14" y="1002"/>
                  </a:lnTo>
                  <a:lnTo>
                    <a:pt x="0" y="1002"/>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66" name="Freeform 262"/>
            <p:cNvSpPr>
              <a:spLocks/>
            </p:cNvSpPr>
            <p:nvPr/>
          </p:nvSpPr>
          <p:spPr bwMode="auto">
            <a:xfrm>
              <a:off x="3502" y="2390"/>
              <a:ext cx="76" cy="1002"/>
            </a:xfrm>
            <a:custGeom>
              <a:avLst/>
              <a:gdLst/>
              <a:ahLst/>
              <a:cxnLst>
                <a:cxn ang="0">
                  <a:pos x="0" y="1002"/>
                </a:cxn>
                <a:cxn ang="0">
                  <a:pos x="14" y="649"/>
                </a:cxn>
                <a:cxn ang="0">
                  <a:pos x="32" y="345"/>
                </a:cxn>
                <a:cxn ang="0">
                  <a:pos x="44" y="164"/>
                </a:cxn>
                <a:cxn ang="0">
                  <a:pos x="50" y="94"/>
                </a:cxn>
                <a:cxn ang="0">
                  <a:pos x="56" y="48"/>
                </a:cxn>
                <a:cxn ang="0">
                  <a:pos x="60" y="22"/>
                </a:cxn>
                <a:cxn ang="0">
                  <a:pos x="64" y="8"/>
                </a:cxn>
                <a:cxn ang="0">
                  <a:pos x="68" y="0"/>
                </a:cxn>
                <a:cxn ang="0">
                  <a:pos x="70" y="0"/>
                </a:cxn>
                <a:cxn ang="0">
                  <a:pos x="74" y="10"/>
                </a:cxn>
                <a:cxn ang="0">
                  <a:pos x="76" y="52"/>
                </a:cxn>
                <a:cxn ang="0">
                  <a:pos x="74" y="130"/>
                </a:cxn>
                <a:cxn ang="0">
                  <a:pos x="66" y="321"/>
                </a:cxn>
                <a:cxn ang="0">
                  <a:pos x="52" y="733"/>
                </a:cxn>
                <a:cxn ang="0">
                  <a:pos x="46" y="976"/>
                </a:cxn>
                <a:cxn ang="0">
                  <a:pos x="44" y="986"/>
                </a:cxn>
                <a:cxn ang="0">
                  <a:pos x="42" y="992"/>
                </a:cxn>
                <a:cxn ang="0">
                  <a:pos x="36" y="1000"/>
                </a:cxn>
                <a:cxn ang="0">
                  <a:pos x="28" y="1002"/>
                </a:cxn>
                <a:cxn ang="0">
                  <a:pos x="14" y="1002"/>
                </a:cxn>
                <a:cxn ang="0">
                  <a:pos x="0" y="1002"/>
                </a:cxn>
              </a:cxnLst>
              <a:rect l="0" t="0" r="r" b="b"/>
              <a:pathLst>
                <a:path w="76" h="1002">
                  <a:moveTo>
                    <a:pt x="0" y="1002"/>
                  </a:moveTo>
                  <a:lnTo>
                    <a:pt x="14" y="649"/>
                  </a:lnTo>
                  <a:lnTo>
                    <a:pt x="32" y="345"/>
                  </a:lnTo>
                  <a:lnTo>
                    <a:pt x="44" y="164"/>
                  </a:lnTo>
                  <a:lnTo>
                    <a:pt x="50" y="94"/>
                  </a:lnTo>
                  <a:lnTo>
                    <a:pt x="56" y="48"/>
                  </a:lnTo>
                  <a:lnTo>
                    <a:pt x="60" y="22"/>
                  </a:lnTo>
                  <a:lnTo>
                    <a:pt x="64" y="8"/>
                  </a:lnTo>
                  <a:lnTo>
                    <a:pt x="68" y="0"/>
                  </a:lnTo>
                  <a:lnTo>
                    <a:pt x="70" y="0"/>
                  </a:lnTo>
                  <a:lnTo>
                    <a:pt x="74" y="10"/>
                  </a:lnTo>
                  <a:lnTo>
                    <a:pt x="76" y="52"/>
                  </a:lnTo>
                  <a:lnTo>
                    <a:pt x="74" y="130"/>
                  </a:lnTo>
                  <a:lnTo>
                    <a:pt x="66" y="321"/>
                  </a:lnTo>
                  <a:lnTo>
                    <a:pt x="52" y="733"/>
                  </a:lnTo>
                  <a:lnTo>
                    <a:pt x="46" y="976"/>
                  </a:lnTo>
                  <a:lnTo>
                    <a:pt x="44" y="986"/>
                  </a:lnTo>
                  <a:lnTo>
                    <a:pt x="42" y="992"/>
                  </a:lnTo>
                  <a:lnTo>
                    <a:pt x="36" y="1000"/>
                  </a:lnTo>
                  <a:lnTo>
                    <a:pt x="28" y="1002"/>
                  </a:lnTo>
                  <a:lnTo>
                    <a:pt x="14" y="1002"/>
                  </a:lnTo>
                  <a:lnTo>
                    <a:pt x="0" y="1002"/>
                  </a:lnTo>
                  <a:close/>
                </a:path>
              </a:pathLst>
            </a:custGeom>
            <a:solidFill>
              <a:schemeClr val="bg1"/>
            </a:solidFill>
            <a:ln w="15875">
              <a:solidFill>
                <a:srgbClr val="DDD3CC"/>
              </a:solidFill>
              <a:prstDash val="solid"/>
              <a:round/>
              <a:headEnd/>
              <a:tailEnd/>
            </a:ln>
          </p:spPr>
          <p:txBody>
            <a:bodyPr/>
            <a:lstStyle/>
            <a:p>
              <a:pPr>
                <a:defRPr/>
              </a:pPr>
              <a:endParaRPr lang="en-US">
                <a:solidFill>
                  <a:prstClr val="black"/>
                </a:solidFill>
                <a:latin typeface="Calibri"/>
              </a:endParaRPr>
            </a:p>
          </p:txBody>
        </p:sp>
        <p:sp>
          <p:nvSpPr>
            <p:cNvPr id="267" name="Freeform 263"/>
            <p:cNvSpPr>
              <a:spLocks/>
            </p:cNvSpPr>
            <p:nvPr/>
          </p:nvSpPr>
          <p:spPr bwMode="auto">
            <a:xfrm>
              <a:off x="3396" y="2264"/>
              <a:ext cx="134" cy="1120"/>
            </a:xfrm>
            <a:custGeom>
              <a:avLst/>
              <a:gdLst/>
              <a:ahLst/>
              <a:cxnLst>
                <a:cxn ang="0">
                  <a:pos x="84" y="0"/>
                </a:cxn>
                <a:cxn ang="0">
                  <a:pos x="76" y="10"/>
                </a:cxn>
                <a:cxn ang="0">
                  <a:pos x="64" y="26"/>
                </a:cxn>
                <a:cxn ang="0">
                  <a:pos x="46" y="60"/>
                </a:cxn>
                <a:cxn ang="0">
                  <a:pos x="40" y="78"/>
                </a:cxn>
                <a:cxn ang="0">
                  <a:pos x="38" y="96"/>
                </a:cxn>
                <a:cxn ang="0">
                  <a:pos x="30" y="220"/>
                </a:cxn>
                <a:cxn ang="0">
                  <a:pos x="24" y="340"/>
                </a:cxn>
                <a:cxn ang="0">
                  <a:pos x="20" y="387"/>
                </a:cxn>
                <a:cxn ang="0">
                  <a:pos x="8" y="495"/>
                </a:cxn>
                <a:cxn ang="0">
                  <a:pos x="2" y="547"/>
                </a:cxn>
                <a:cxn ang="0">
                  <a:pos x="0" y="587"/>
                </a:cxn>
                <a:cxn ang="0">
                  <a:pos x="6" y="885"/>
                </a:cxn>
                <a:cxn ang="0">
                  <a:pos x="8" y="935"/>
                </a:cxn>
                <a:cxn ang="0">
                  <a:pos x="24" y="1096"/>
                </a:cxn>
                <a:cxn ang="0">
                  <a:pos x="42" y="1120"/>
                </a:cxn>
                <a:cxn ang="0">
                  <a:pos x="54" y="941"/>
                </a:cxn>
                <a:cxn ang="0">
                  <a:pos x="62" y="795"/>
                </a:cxn>
                <a:cxn ang="0">
                  <a:pos x="64" y="675"/>
                </a:cxn>
                <a:cxn ang="0">
                  <a:pos x="66" y="625"/>
                </a:cxn>
                <a:cxn ang="0">
                  <a:pos x="76" y="527"/>
                </a:cxn>
                <a:cxn ang="0">
                  <a:pos x="98" y="372"/>
                </a:cxn>
                <a:cxn ang="0">
                  <a:pos x="106" y="308"/>
                </a:cxn>
                <a:cxn ang="0">
                  <a:pos x="110" y="256"/>
                </a:cxn>
                <a:cxn ang="0">
                  <a:pos x="116" y="192"/>
                </a:cxn>
                <a:cxn ang="0">
                  <a:pos x="128" y="106"/>
                </a:cxn>
                <a:cxn ang="0">
                  <a:pos x="134" y="70"/>
                </a:cxn>
                <a:cxn ang="0">
                  <a:pos x="128" y="68"/>
                </a:cxn>
                <a:cxn ang="0">
                  <a:pos x="118" y="66"/>
                </a:cxn>
                <a:cxn ang="0">
                  <a:pos x="110" y="66"/>
                </a:cxn>
                <a:cxn ang="0">
                  <a:pos x="96" y="68"/>
                </a:cxn>
                <a:cxn ang="0">
                  <a:pos x="92" y="72"/>
                </a:cxn>
                <a:cxn ang="0">
                  <a:pos x="88" y="78"/>
                </a:cxn>
                <a:cxn ang="0">
                  <a:pos x="86" y="82"/>
                </a:cxn>
                <a:cxn ang="0">
                  <a:pos x="82" y="68"/>
                </a:cxn>
                <a:cxn ang="0">
                  <a:pos x="82" y="26"/>
                </a:cxn>
                <a:cxn ang="0">
                  <a:pos x="84" y="0"/>
                </a:cxn>
              </a:cxnLst>
              <a:rect l="0" t="0" r="r" b="b"/>
              <a:pathLst>
                <a:path w="134" h="1120">
                  <a:moveTo>
                    <a:pt x="84" y="0"/>
                  </a:moveTo>
                  <a:lnTo>
                    <a:pt x="76" y="10"/>
                  </a:lnTo>
                  <a:lnTo>
                    <a:pt x="64" y="26"/>
                  </a:lnTo>
                  <a:lnTo>
                    <a:pt x="46" y="60"/>
                  </a:lnTo>
                  <a:lnTo>
                    <a:pt x="40" y="78"/>
                  </a:lnTo>
                  <a:lnTo>
                    <a:pt x="38" y="96"/>
                  </a:lnTo>
                  <a:lnTo>
                    <a:pt x="30" y="220"/>
                  </a:lnTo>
                  <a:lnTo>
                    <a:pt x="24" y="340"/>
                  </a:lnTo>
                  <a:lnTo>
                    <a:pt x="20" y="387"/>
                  </a:lnTo>
                  <a:lnTo>
                    <a:pt x="8" y="495"/>
                  </a:lnTo>
                  <a:lnTo>
                    <a:pt x="2" y="547"/>
                  </a:lnTo>
                  <a:lnTo>
                    <a:pt x="0" y="587"/>
                  </a:lnTo>
                  <a:lnTo>
                    <a:pt x="6" y="885"/>
                  </a:lnTo>
                  <a:lnTo>
                    <a:pt x="8" y="935"/>
                  </a:lnTo>
                  <a:lnTo>
                    <a:pt x="24" y="1096"/>
                  </a:lnTo>
                  <a:lnTo>
                    <a:pt x="42" y="1120"/>
                  </a:lnTo>
                  <a:lnTo>
                    <a:pt x="54" y="941"/>
                  </a:lnTo>
                  <a:lnTo>
                    <a:pt x="62" y="795"/>
                  </a:lnTo>
                  <a:lnTo>
                    <a:pt x="64" y="675"/>
                  </a:lnTo>
                  <a:lnTo>
                    <a:pt x="66" y="625"/>
                  </a:lnTo>
                  <a:lnTo>
                    <a:pt x="76" y="527"/>
                  </a:lnTo>
                  <a:lnTo>
                    <a:pt x="98" y="372"/>
                  </a:lnTo>
                  <a:lnTo>
                    <a:pt x="106" y="308"/>
                  </a:lnTo>
                  <a:lnTo>
                    <a:pt x="110" y="256"/>
                  </a:lnTo>
                  <a:lnTo>
                    <a:pt x="116" y="192"/>
                  </a:lnTo>
                  <a:lnTo>
                    <a:pt x="128" y="106"/>
                  </a:lnTo>
                  <a:lnTo>
                    <a:pt x="134" y="70"/>
                  </a:lnTo>
                  <a:lnTo>
                    <a:pt x="128" y="68"/>
                  </a:lnTo>
                  <a:lnTo>
                    <a:pt x="118" y="66"/>
                  </a:lnTo>
                  <a:lnTo>
                    <a:pt x="110" y="66"/>
                  </a:lnTo>
                  <a:lnTo>
                    <a:pt x="96" y="68"/>
                  </a:lnTo>
                  <a:lnTo>
                    <a:pt x="92" y="72"/>
                  </a:lnTo>
                  <a:lnTo>
                    <a:pt x="88" y="78"/>
                  </a:lnTo>
                  <a:lnTo>
                    <a:pt x="86" y="82"/>
                  </a:lnTo>
                  <a:lnTo>
                    <a:pt x="82" y="68"/>
                  </a:lnTo>
                  <a:lnTo>
                    <a:pt x="82" y="26"/>
                  </a:lnTo>
                  <a:lnTo>
                    <a:pt x="84"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68" name="Freeform 264"/>
            <p:cNvSpPr>
              <a:spLocks/>
            </p:cNvSpPr>
            <p:nvPr/>
          </p:nvSpPr>
          <p:spPr bwMode="auto">
            <a:xfrm>
              <a:off x="3396" y="2264"/>
              <a:ext cx="134" cy="1120"/>
            </a:xfrm>
            <a:custGeom>
              <a:avLst/>
              <a:gdLst/>
              <a:ahLst/>
              <a:cxnLst>
                <a:cxn ang="0">
                  <a:pos x="84" y="0"/>
                </a:cxn>
                <a:cxn ang="0">
                  <a:pos x="76" y="10"/>
                </a:cxn>
                <a:cxn ang="0">
                  <a:pos x="64" y="26"/>
                </a:cxn>
                <a:cxn ang="0">
                  <a:pos x="46" y="60"/>
                </a:cxn>
                <a:cxn ang="0">
                  <a:pos x="40" y="78"/>
                </a:cxn>
                <a:cxn ang="0">
                  <a:pos x="38" y="96"/>
                </a:cxn>
                <a:cxn ang="0">
                  <a:pos x="30" y="220"/>
                </a:cxn>
                <a:cxn ang="0">
                  <a:pos x="24" y="340"/>
                </a:cxn>
                <a:cxn ang="0">
                  <a:pos x="20" y="387"/>
                </a:cxn>
                <a:cxn ang="0">
                  <a:pos x="8" y="495"/>
                </a:cxn>
                <a:cxn ang="0">
                  <a:pos x="2" y="547"/>
                </a:cxn>
                <a:cxn ang="0">
                  <a:pos x="0" y="587"/>
                </a:cxn>
                <a:cxn ang="0">
                  <a:pos x="6" y="885"/>
                </a:cxn>
                <a:cxn ang="0">
                  <a:pos x="8" y="935"/>
                </a:cxn>
                <a:cxn ang="0">
                  <a:pos x="24" y="1096"/>
                </a:cxn>
                <a:cxn ang="0">
                  <a:pos x="42" y="1120"/>
                </a:cxn>
                <a:cxn ang="0">
                  <a:pos x="54" y="941"/>
                </a:cxn>
                <a:cxn ang="0">
                  <a:pos x="62" y="795"/>
                </a:cxn>
                <a:cxn ang="0">
                  <a:pos x="64" y="675"/>
                </a:cxn>
                <a:cxn ang="0">
                  <a:pos x="66" y="625"/>
                </a:cxn>
                <a:cxn ang="0">
                  <a:pos x="76" y="527"/>
                </a:cxn>
                <a:cxn ang="0">
                  <a:pos x="98" y="372"/>
                </a:cxn>
                <a:cxn ang="0">
                  <a:pos x="106" y="308"/>
                </a:cxn>
                <a:cxn ang="0">
                  <a:pos x="110" y="256"/>
                </a:cxn>
                <a:cxn ang="0">
                  <a:pos x="116" y="192"/>
                </a:cxn>
                <a:cxn ang="0">
                  <a:pos x="128" y="106"/>
                </a:cxn>
                <a:cxn ang="0">
                  <a:pos x="134" y="70"/>
                </a:cxn>
                <a:cxn ang="0">
                  <a:pos x="128" y="68"/>
                </a:cxn>
                <a:cxn ang="0">
                  <a:pos x="118" y="66"/>
                </a:cxn>
                <a:cxn ang="0">
                  <a:pos x="110" y="66"/>
                </a:cxn>
                <a:cxn ang="0">
                  <a:pos x="96" y="68"/>
                </a:cxn>
                <a:cxn ang="0">
                  <a:pos x="92" y="72"/>
                </a:cxn>
                <a:cxn ang="0">
                  <a:pos x="88" y="78"/>
                </a:cxn>
                <a:cxn ang="0">
                  <a:pos x="86" y="82"/>
                </a:cxn>
                <a:cxn ang="0">
                  <a:pos x="82" y="68"/>
                </a:cxn>
                <a:cxn ang="0">
                  <a:pos x="82" y="26"/>
                </a:cxn>
                <a:cxn ang="0">
                  <a:pos x="84" y="0"/>
                </a:cxn>
              </a:cxnLst>
              <a:rect l="0" t="0" r="r" b="b"/>
              <a:pathLst>
                <a:path w="134" h="1120">
                  <a:moveTo>
                    <a:pt x="84" y="0"/>
                  </a:moveTo>
                  <a:lnTo>
                    <a:pt x="76" y="10"/>
                  </a:lnTo>
                  <a:lnTo>
                    <a:pt x="64" y="26"/>
                  </a:lnTo>
                  <a:lnTo>
                    <a:pt x="46" y="60"/>
                  </a:lnTo>
                  <a:lnTo>
                    <a:pt x="40" y="78"/>
                  </a:lnTo>
                  <a:lnTo>
                    <a:pt x="38" y="96"/>
                  </a:lnTo>
                  <a:lnTo>
                    <a:pt x="30" y="220"/>
                  </a:lnTo>
                  <a:lnTo>
                    <a:pt x="24" y="340"/>
                  </a:lnTo>
                  <a:lnTo>
                    <a:pt x="20" y="387"/>
                  </a:lnTo>
                  <a:lnTo>
                    <a:pt x="8" y="495"/>
                  </a:lnTo>
                  <a:lnTo>
                    <a:pt x="2" y="547"/>
                  </a:lnTo>
                  <a:lnTo>
                    <a:pt x="0" y="587"/>
                  </a:lnTo>
                  <a:lnTo>
                    <a:pt x="6" y="885"/>
                  </a:lnTo>
                  <a:lnTo>
                    <a:pt x="8" y="935"/>
                  </a:lnTo>
                  <a:lnTo>
                    <a:pt x="24" y="1096"/>
                  </a:lnTo>
                  <a:lnTo>
                    <a:pt x="42" y="1120"/>
                  </a:lnTo>
                  <a:lnTo>
                    <a:pt x="54" y="941"/>
                  </a:lnTo>
                  <a:lnTo>
                    <a:pt x="62" y="795"/>
                  </a:lnTo>
                  <a:lnTo>
                    <a:pt x="64" y="675"/>
                  </a:lnTo>
                  <a:lnTo>
                    <a:pt x="66" y="625"/>
                  </a:lnTo>
                  <a:lnTo>
                    <a:pt x="76" y="527"/>
                  </a:lnTo>
                  <a:lnTo>
                    <a:pt x="98" y="372"/>
                  </a:lnTo>
                  <a:lnTo>
                    <a:pt x="106" y="308"/>
                  </a:lnTo>
                  <a:lnTo>
                    <a:pt x="110" y="256"/>
                  </a:lnTo>
                  <a:lnTo>
                    <a:pt x="116" y="192"/>
                  </a:lnTo>
                  <a:lnTo>
                    <a:pt x="128" y="106"/>
                  </a:lnTo>
                  <a:lnTo>
                    <a:pt x="134" y="70"/>
                  </a:lnTo>
                  <a:lnTo>
                    <a:pt x="128" y="68"/>
                  </a:lnTo>
                  <a:lnTo>
                    <a:pt x="118" y="66"/>
                  </a:lnTo>
                  <a:lnTo>
                    <a:pt x="110" y="66"/>
                  </a:lnTo>
                  <a:lnTo>
                    <a:pt x="96" y="68"/>
                  </a:lnTo>
                  <a:lnTo>
                    <a:pt x="92" y="72"/>
                  </a:lnTo>
                  <a:lnTo>
                    <a:pt x="88" y="78"/>
                  </a:lnTo>
                  <a:lnTo>
                    <a:pt x="86" y="82"/>
                  </a:lnTo>
                  <a:lnTo>
                    <a:pt x="82" y="68"/>
                  </a:lnTo>
                  <a:lnTo>
                    <a:pt x="82" y="26"/>
                  </a:lnTo>
                  <a:lnTo>
                    <a:pt x="84" y="0"/>
                  </a:lnTo>
                  <a:close/>
                </a:path>
              </a:pathLst>
            </a:custGeom>
            <a:solidFill>
              <a:srgbClr val="800000"/>
            </a:solidFill>
            <a:ln w="15875">
              <a:solidFill>
                <a:srgbClr val="DDD3CC"/>
              </a:solidFill>
              <a:prstDash val="solid"/>
              <a:round/>
              <a:headEnd/>
              <a:tailEnd/>
            </a:ln>
          </p:spPr>
          <p:txBody>
            <a:bodyPr/>
            <a:lstStyle/>
            <a:p>
              <a:pPr>
                <a:defRPr/>
              </a:pPr>
              <a:endParaRPr lang="en-US">
                <a:solidFill>
                  <a:prstClr val="black"/>
                </a:solidFill>
                <a:latin typeface="Calibri"/>
              </a:endParaRPr>
            </a:p>
          </p:txBody>
        </p:sp>
        <p:sp>
          <p:nvSpPr>
            <p:cNvPr id="269" name="Freeform 265"/>
            <p:cNvSpPr>
              <a:spLocks/>
            </p:cNvSpPr>
            <p:nvPr/>
          </p:nvSpPr>
          <p:spPr bwMode="auto">
            <a:xfrm>
              <a:off x="3620" y="2743"/>
              <a:ext cx="42" cy="655"/>
            </a:xfrm>
            <a:custGeom>
              <a:avLst/>
              <a:gdLst/>
              <a:ahLst/>
              <a:cxnLst>
                <a:cxn ang="0">
                  <a:pos x="2" y="655"/>
                </a:cxn>
                <a:cxn ang="0">
                  <a:pos x="0" y="380"/>
                </a:cxn>
                <a:cxn ang="0">
                  <a:pos x="0" y="166"/>
                </a:cxn>
                <a:cxn ang="0">
                  <a:pos x="2" y="12"/>
                </a:cxn>
                <a:cxn ang="0">
                  <a:pos x="2" y="0"/>
                </a:cxn>
                <a:cxn ang="0">
                  <a:pos x="4" y="0"/>
                </a:cxn>
                <a:cxn ang="0">
                  <a:pos x="8" y="16"/>
                </a:cxn>
                <a:cxn ang="0">
                  <a:pos x="16" y="98"/>
                </a:cxn>
                <a:cxn ang="0">
                  <a:pos x="24" y="194"/>
                </a:cxn>
                <a:cxn ang="0">
                  <a:pos x="36" y="370"/>
                </a:cxn>
                <a:cxn ang="0">
                  <a:pos x="42" y="559"/>
                </a:cxn>
                <a:cxn ang="0">
                  <a:pos x="42" y="637"/>
                </a:cxn>
                <a:cxn ang="0">
                  <a:pos x="42" y="655"/>
                </a:cxn>
                <a:cxn ang="0">
                  <a:pos x="2" y="655"/>
                </a:cxn>
              </a:cxnLst>
              <a:rect l="0" t="0" r="r" b="b"/>
              <a:pathLst>
                <a:path w="42" h="655">
                  <a:moveTo>
                    <a:pt x="2" y="655"/>
                  </a:moveTo>
                  <a:lnTo>
                    <a:pt x="0" y="380"/>
                  </a:lnTo>
                  <a:lnTo>
                    <a:pt x="0" y="166"/>
                  </a:lnTo>
                  <a:lnTo>
                    <a:pt x="2" y="12"/>
                  </a:lnTo>
                  <a:lnTo>
                    <a:pt x="2" y="0"/>
                  </a:lnTo>
                  <a:lnTo>
                    <a:pt x="4" y="0"/>
                  </a:lnTo>
                  <a:lnTo>
                    <a:pt x="8" y="16"/>
                  </a:lnTo>
                  <a:lnTo>
                    <a:pt x="16" y="98"/>
                  </a:lnTo>
                  <a:lnTo>
                    <a:pt x="24" y="194"/>
                  </a:lnTo>
                  <a:lnTo>
                    <a:pt x="36" y="370"/>
                  </a:lnTo>
                  <a:lnTo>
                    <a:pt x="42" y="559"/>
                  </a:lnTo>
                  <a:lnTo>
                    <a:pt x="42" y="637"/>
                  </a:lnTo>
                  <a:lnTo>
                    <a:pt x="42" y="655"/>
                  </a:lnTo>
                  <a:lnTo>
                    <a:pt x="2" y="655"/>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70" name="Freeform 266"/>
            <p:cNvSpPr>
              <a:spLocks/>
            </p:cNvSpPr>
            <p:nvPr/>
          </p:nvSpPr>
          <p:spPr bwMode="auto">
            <a:xfrm>
              <a:off x="3620" y="2743"/>
              <a:ext cx="42" cy="655"/>
            </a:xfrm>
            <a:custGeom>
              <a:avLst/>
              <a:gdLst/>
              <a:ahLst/>
              <a:cxnLst>
                <a:cxn ang="0">
                  <a:pos x="2" y="655"/>
                </a:cxn>
                <a:cxn ang="0">
                  <a:pos x="0" y="380"/>
                </a:cxn>
                <a:cxn ang="0">
                  <a:pos x="0" y="166"/>
                </a:cxn>
                <a:cxn ang="0">
                  <a:pos x="2" y="12"/>
                </a:cxn>
                <a:cxn ang="0">
                  <a:pos x="2" y="0"/>
                </a:cxn>
                <a:cxn ang="0">
                  <a:pos x="4" y="0"/>
                </a:cxn>
                <a:cxn ang="0">
                  <a:pos x="8" y="16"/>
                </a:cxn>
                <a:cxn ang="0">
                  <a:pos x="16" y="98"/>
                </a:cxn>
                <a:cxn ang="0">
                  <a:pos x="24" y="194"/>
                </a:cxn>
                <a:cxn ang="0">
                  <a:pos x="36" y="370"/>
                </a:cxn>
                <a:cxn ang="0">
                  <a:pos x="42" y="559"/>
                </a:cxn>
                <a:cxn ang="0">
                  <a:pos x="42" y="637"/>
                </a:cxn>
                <a:cxn ang="0">
                  <a:pos x="42" y="655"/>
                </a:cxn>
                <a:cxn ang="0">
                  <a:pos x="2" y="655"/>
                </a:cxn>
              </a:cxnLst>
              <a:rect l="0" t="0" r="r" b="b"/>
              <a:pathLst>
                <a:path w="42" h="655">
                  <a:moveTo>
                    <a:pt x="2" y="655"/>
                  </a:moveTo>
                  <a:lnTo>
                    <a:pt x="0" y="380"/>
                  </a:lnTo>
                  <a:lnTo>
                    <a:pt x="0" y="166"/>
                  </a:lnTo>
                  <a:lnTo>
                    <a:pt x="2" y="12"/>
                  </a:lnTo>
                  <a:lnTo>
                    <a:pt x="2" y="0"/>
                  </a:lnTo>
                  <a:lnTo>
                    <a:pt x="4" y="0"/>
                  </a:lnTo>
                  <a:lnTo>
                    <a:pt x="8" y="16"/>
                  </a:lnTo>
                  <a:lnTo>
                    <a:pt x="16" y="98"/>
                  </a:lnTo>
                  <a:lnTo>
                    <a:pt x="24" y="194"/>
                  </a:lnTo>
                  <a:lnTo>
                    <a:pt x="36" y="370"/>
                  </a:lnTo>
                  <a:lnTo>
                    <a:pt x="42" y="559"/>
                  </a:lnTo>
                  <a:lnTo>
                    <a:pt x="42" y="637"/>
                  </a:lnTo>
                  <a:lnTo>
                    <a:pt x="42" y="655"/>
                  </a:lnTo>
                  <a:lnTo>
                    <a:pt x="2" y="655"/>
                  </a:lnTo>
                  <a:close/>
                </a:path>
              </a:pathLst>
            </a:custGeom>
            <a:solidFill>
              <a:srgbClr val="800000"/>
            </a:solidFill>
            <a:ln w="15875">
              <a:solidFill>
                <a:srgbClr val="DDD3CC"/>
              </a:solidFill>
              <a:prstDash val="solid"/>
              <a:round/>
              <a:headEnd/>
              <a:tailEnd/>
            </a:ln>
          </p:spPr>
          <p:txBody>
            <a:bodyPr/>
            <a:lstStyle/>
            <a:p>
              <a:pPr>
                <a:defRPr/>
              </a:pPr>
              <a:endParaRPr lang="en-US">
                <a:solidFill>
                  <a:prstClr val="black"/>
                </a:solidFill>
                <a:latin typeface="Calibri"/>
              </a:endParaRPr>
            </a:p>
          </p:txBody>
        </p:sp>
        <p:sp>
          <p:nvSpPr>
            <p:cNvPr id="271" name="Freeform 267"/>
            <p:cNvSpPr>
              <a:spLocks/>
            </p:cNvSpPr>
            <p:nvPr/>
          </p:nvSpPr>
          <p:spPr bwMode="auto">
            <a:xfrm>
              <a:off x="3735" y="2248"/>
              <a:ext cx="92" cy="1138"/>
            </a:xfrm>
            <a:custGeom>
              <a:avLst/>
              <a:gdLst/>
              <a:ahLst/>
              <a:cxnLst>
                <a:cxn ang="0">
                  <a:pos x="2" y="695"/>
                </a:cxn>
                <a:cxn ang="0">
                  <a:pos x="0" y="779"/>
                </a:cxn>
                <a:cxn ang="0">
                  <a:pos x="4" y="963"/>
                </a:cxn>
                <a:cxn ang="0">
                  <a:pos x="6" y="1086"/>
                </a:cxn>
                <a:cxn ang="0">
                  <a:pos x="8" y="1098"/>
                </a:cxn>
                <a:cxn ang="0">
                  <a:pos x="14" y="1108"/>
                </a:cxn>
                <a:cxn ang="0">
                  <a:pos x="26" y="1124"/>
                </a:cxn>
                <a:cxn ang="0">
                  <a:pos x="38" y="1134"/>
                </a:cxn>
                <a:cxn ang="0">
                  <a:pos x="46" y="1138"/>
                </a:cxn>
                <a:cxn ang="0">
                  <a:pos x="52" y="1138"/>
                </a:cxn>
                <a:cxn ang="0">
                  <a:pos x="60" y="1134"/>
                </a:cxn>
                <a:cxn ang="0">
                  <a:pos x="66" y="1126"/>
                </a:cxn>
                <a:cxn ang="0">
                  <a:pos x="70" y="1118"/>
                </a:cxn>
                <a:cxn ang="0">
                  <a:pos x="78" y="1108"/>
                </a:cxn>
                <a:cxn ang="0">
                  <a:pos x="82" y="1098"/>
                </a:cxn>
                <a:cxn ang="0">
                  <a:pos x="86" y="1086"/>
                </a:cxn>
                <a:cxn ang="0">
                  <a:pos x="92" y="1050"/>
                </a:cxn>
                <a:cxn ang="0">
                  <a:pos x="92" y="989"/>
                </a:cxn>
                <a:cxn ang="0">
                  <a:pos x="88" y="350"/>
                </a:cxn>
                <a:cxn ang="0">
                  <a:pos x="86" y="286"/>
                </a:cxn>
                <a:cxn ang="0">
                  <a:pos x="74" y="182"/>
                </a:cxn>
                <a:cxn ang="0">
                  <a:pos x="66" y="94"/>
                </a:cxn>
                <a:cxn ang="0">
                  <a:pos x="62" y="72"/>
                </a:cxn>
                <a:cxn ang="0">
                  <a:pos x="54" y="34"/>
                </a:cxn>
                <a:cxn ang="0">
                  <a:pos x="46" y="12"/>
                </a:cxn>
                <a:cxn ang="0">
                  <a:pos x="40" y="4"/>
                </a:cxn>
                <a:cxn ang="0">
                  <a:pos x="36" y="0"/>
                </a:cxn>
                <a:cxn ang="0">
                  <a:pos x="32" y="2"/>
                </a:cxn>
                <a:cxn ang="0">
                  <a:pos x="30" y="10"/>
                </a:cxn>
                <a:cxn ang="0">
                  <a:pos x="30" y="26"/>
                </a:cxn>
                <a:cxn ang="0">
                  <a:pos x="34" y="328"/>
                </a:cxn>
                <a:cxn ang="0">
                  <a:pos x="30" y="411"/>
                </a:cxn>
                <a:cxn ang="0">
                  <a:pos x="14" y="577"/>
                </a:cxn>
                <a:cxn ang="0">
                  <a:pos x="2" y="695"/>
                </a:cxn>
              </a:cxnLst>
              <a:rect l="0" t="0" r="r" b="b"/>
              <a:pathLst>
                <a:path w="92" h="1138">
                  <a:moveTo>
                    <a:pt x="2" y="695"/>
                  </a:moveTo>
                  <a:lnTo>
                    <a:pt x="0" y="779"/>
                  </a:lnTo>
                  <a:lnTo>
                    <a:pt x="4" y="963"/>
                  </a:lnTo>
                  <a:lnTo>
                    <a:pt x="6" y="1086"/>
                  </a:lnTo>
                  <a:lnTo>
                    <a:pt x="8" y="1098"/>
                  </a:lnTo>
                  <a:lnTo>
                    <a:pt x="14" y="1108"/>
                  </a:lnTo>
                  <a:lnTo>
                    <a:pt x="26" y="1124"/>
                  </a:lnTo>
                  <a:lnTo>
                    <a:pt x="38" y="1134"/>
                  </a:lnTo>
                  <a:lnTo>
                    <a:pt x="46" y="1138"/>
                  </a:lnTo>
                  <a:lnTo>
                    <a:pt x="52" y="1138"/>
                  </a:lnTo>
                  <a:lnTo>
                    <a:pt x="60" y="1134"/>
                  </a:lnTo>
                  <a:lnTo>
                    <a:pt x="66" y="1126"/>
                  </a:lnTo>
                  <a:lnTo>
                    <a:pt x="70" y="1118"/>
                  </a:lnTo>
                  <a:lnTo>
                    <a:pt x="78" y="1108"/>
                  </a:lnTo>
                  <a:lnTo>
                    <a:pt x="82" y="1098"/>
                  </a:lnTo>
                  <a:lnTo>
                    <a:pt x="86" y="1086"/>
                  </a:lnTo>
                  <a:lnTo>
                    <a:pt x="92" y="1050"/>
                  </a:lnTo>
                  <a:lnTo>
                    <a:pt x="92" y="989"/>
                  </a:lnTo>
                  <a:lnTo>
                    <a:pt x="88" y="350"/>
                  </a:lnTo>
                  <a:lnTo>
                    <a:pt x="86" y="286"/>
                  </a:lnTo>
                  <a:lnTo>
                    <a:pt x="74" y="182"/>
                  </a:lnTo>
                  <a:lnTo>
                    <a:pt x="66" y="94"/>
                  </a:lnTo>
                  <a:lnTo>
                    <a:pt x="62" y="72"/>
                  </a:lnTo>
                  <a:lnTo>
                    <a:pt x="54" y="34"/>
                  </a:lnTo>
                  <a:lnTo>
                    <a:pt x="46" y="12"/>
                  </a:lnTo>
                  <a:lnTo>
                    <a:pt x="40" y="4"/>
                  </a:lnTo>
                  <a:lnTo>
                    <a:pt x="36" y="0"/>
                  </a:lnTo>
                  <a:lnTo>
                    <a:pt x="32" y="2"/>
                  </a:lnTo>
                  <a:lnTo>
                    <a:pt x="30" y="10"/>
                  </a:lnTo>
                  <a:lnTo>
                    <a:pt x="30" y="26"/>
                  </a:lnTo>
                  <a:lnTo>
                    <a:pt x="34" y="328"/>
                  </a:lnTo>
                  <a:lnTo>
                    <a:pt x="30" y="411"/>
                  </a:lnTo>
                  <a:lnTo>
                    <a:pt x="14" y="577"/>
                  </a:lnTo>
                  <a:lnTo>
                    <a:pt x="2" y="695"/>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72" name="Freeform 268"/>
            <p:cNvSpPr>
              <a:spLocks/>
            </p:cNvSpPr>
            <p:nvPr/>
          </p:nvSpPr>
          <p:spPr bwMode="auto">
            <a:xfrm>
              <a:off x="3735" y="2248"/>
              <a:ext cx="92" cy="1138"/>
            </a:xfrm>
            <a:custGeom>
              <a:avLst/>
              <a:gdLst/>
              <a:ahLst/>
              <a:cxnLst>
                <a:cxn ang="0">
                  <a:pos x="2" y="695"/>
                </a:cxn>
                <a:cxn ang="0">
                  <a:pos x="0" y="779"/>
                </a:cxn>
                <a:cxn ang="0">
                  <a:pos x="4" y="963"/>
                </a:cxn>
                <a:cxn ang="0">
                  <a:pos x="6" y="1086"/>
                </a:cxn>
                <a:cxn ang="0">
                  <a:pos x="8" y="1098"/>
                </a:cxn>
                <a:cxn ang="0">
                  <a:pos x="14" y="1108"/>
                </a:cxn>
                <a:cxn ang="0">
                  <a:pos x="26" y="1124"/>
                </a:cxn>
                <a:cxn ang="0">
                  <a:pos x="38" y="1134"/>
                </a:cxn>
                <a:cxn ang="0">
                  <a:pos x="46" y="1138"/>
                </a:cxn>
                <a:cxn ang="0">
                  <a:pos x="52" y="1138"/>
                </a:cxn>
                <a:cxn ang="0">
                  <a:pos x="60" y="1134"/>
                </a:cxn>
                <a:cxn ang="0">
                  <a:pos x="66" y="1126"/>
                </a:cxn>
                <a:cxn ang="0">
                  <a:pos x="70" y="1118"/>
                </a:cxn>
                <a:cxn ang="0">
                  <a:pos x="78" y="1108"/>
                </a:cxn>
                <a:cxn ang="0">
                  <a:pos x="82" y="1098"/>
                </a:cxn>
                <a:cxn ang="0">
                  <a:pos x="86" y="1086"/>
                </a:cxn>
                <a:cxn ang="0">
                  <a:pos x="92" y="1050"/>
                </a:cxn>
                <a:cxn ang="0">
                  <a:pos x="92" y="989"/>
                </a:cxn>
                <a:cxn ang="0">
                  <a:pos x="88" y="350"/>
                </a:cxn>
                <a:cxn ang="0">
                  <a:pos x="86" y="286"/>
                </a:cxn>
                <a:cxn ang="0">
                  <a:pos x="74" y="182"/>
                </a:cxn>
                <a:cxn ang="0">
                  <a:pos x="66" y="94"/>
                </a:cxn>
                <a:cxn ang="0">
                  <a:pos x="62" y="72"/>
                </a:cxn>
                <a:cxn ang="0">
                  <a:pos x="54" y="34"/>
                </a:cxn>
                <a:cxn ang="0">
                  <a:pos x="46" y="12"/>
                </a:cxn>
                <a:cxn ang="0">
                  <a:pos x="40" y="4"/>
                </a:cxn>
                <a:cxn ang="0">
                  <a:pos x="36" y="0"/>
                </a:cxn>
                <a:cxn ang="0">
                  <a:pos x="32" y="2"/>
                </a:cxn>
                <a:cxn ang="0">
                  <a:pos x="30" y="10"/>
                </a:cxn>
                <a:cxn ang="0">
                  <a:pos x="30" y="26"/>
                </a:cxn>
                <a:cxn ang="0">
                  <a:pos x="34" y="328"/>
                </a:cxn>
                <a:cxn ang="0">
                  <a:pos x="30" y="411"/>
                </a:cxn>
                <a:cxn ang="0">
                  <a:pos x="14" y="577"/>
                </a:cxn>
                <a:cxn ang="0">
                  <a:pos x="2" y="695"/>
                </a:cxn>
              </a:cxnLst>
              <a:rect l="0" t="0" r="r" b="b"/>
              <a:pathLst>
                <a:path w="92" h="1138">
                  <a:moveTo>
                    <a:pt x="2" y="695"/>
                  </a:moveTo>
                  <a:lnTo>
                    <a:pt x="0" y="779"/>
                  </a:lnTo>
                  <a:lnTo>
                    <a:pt x="4" y="963"/>
                  </a:lnTo>
                  <a:lnTo>
                    <a:pt x="6" y="1086"/>
                  </a:lnTo>
                  <a:lnTo>
                    <a:pt x="8" y="1098"/>
                  </a:lnTo>
                  <a:lnTo>
                    <a:pt x="14" y="1108"/>
                  </a:lnTo>
                  <a:lnTo>
                    <a:pt x="26" y="1124"/>
                  </a:lnTo>
                  <a:lnTo>
                    <a:pt x="38" y="1134"/>
                  </a:lnTo>
                  <a:lnTo>
                    <a:pt x="46" y="1138"/>
                  </a:lnTo>
                  <a:lnTo>
                    <a:pt x="52" y="1138"/>
                  </a:lnTo>
                  <a:lnTo>
                    <a:pt x="60" y="1134"/>
                  </a:lnTo>
                  <a:lnTo>
                    <a:pt x="66" y="1126"/>
                  </a:lnTo>
                  <a:lnTo>
                    <a:pt x="70" y="1118"/>
                  </a:lnTo>
                  <a:lnTo>
                    <a:pt x="78" y="1108"/>
                  </a:lnTo>
                  <a:lnTo>
                    <a:pt x="82" y="1098"/>
                  </a:lnTo>
                  <a:lnTo>
                    <a:pt x="86" y="1086"/>
                  </a:lnTo>
                  <a:lnTo>
                    <a:pt x="92" y="1050"/>
                  </a:lnTo>
                  <a:lnTo>
                    <a:pt x="92" y="989"/>
                  </a:lnTo>
                  <a:lnTo>
                    <a:pt x="88" y="350"/>
                  </a:lnTo>
                  <a:lnTo>
                    <a:pt x="86" y="286"/>
                  </a:lnTo>
                  <a:lnTo>
                    <a:pt x="74" y="182"/>
                  </a:lnTo>
                  <a:lnTo>
                    <a:pt x="66" y="94"/>
                  </a:lnTo>
                  <a:lnTo>
                    <a:pt x="62" y="72"/>
                  </a:lnTo>
                  <a:lnTo>
                    <a:pt x="54" y="34"/>
                  </a:lnTo>
                  <a:lnTo>
                    <a:pt x="46" y="12"/>
                  </a:lnTo>
                  <a:lnTo>
                    <a:pt x="40" y="4"/>
                  </a:lnTo>
                  <a:lnTo>
                    <a:pt x="36" y="0"/>
                  </a:lnTo>
                  <a:lnTo>
                    <a:pt x="32" y="2"/>
                  </a:lnTo>
                  <a:lnTo>
                    <a:pt x="30" y="10"/>
                  </a:lnTo>
                  <a:lnTo>
                    <a:pt x="30" y="26"/>
                  </a:lnTo>
                  <a:lnTo>
                    <a:pt x="34" y="328"/>
                  </a:lnTo>
                  <a:lnTo>
                    <a:pt x="30" y="411"/>
                  </a:lnTo>
                  <a:lnTo>
                    <a:pt x="14" y="577"/>
                  </a:lnTo>
                  <a:lnTo>
                    <a:pt x="2" y="695"/>
                  </a:lnTo>
                  <a:close/>
                </a:path>
              </a:pathLst>
            </a:custGeom>
            <a:solidFill>
              <a:schemeClr val="bg1"/>
            </a:solidFill>
            <a:ln w="15875">
              <a:solidFill>
                <a:srgbClr val="DDD3CC"/>
              </a:solidFill>
              <a:prstDash val="solid"/>
              <a:round/>
              <a:headEnd/>
              <a:tailEnd/>
            </a:ln>
          </p:spPr>
          <p:txBody>
            <a:bodyPr/>
            <a:lstStyle/>
            <a:p>
              <a:pPr>
                <a:defRPr/>
              </a:pPr>
              <a:endParaRPr lang="en-US">
                <a:solidFill>
                  <a:prstClr val="black"/>
                </a:solidFill>
                <a:latin typeface="Calibri"/>
              </a:endParaRPr>
            </a:p>
          </p:txBody>
        </p:sp>
        <p:sp>
          <p:nvSpPr>
            <p:cNvPr id="273" name="Freeform 269"/>
            <p:cNvSpPr>
              <a:spLocks/>
            </p:cNvSpPr>
            <p:nvPr/>
          </p:nvSpPr>
          <p:spPr bwMode="auto">
            <a:xfrm>
              <a:off x="3833" y="2250"/>
              <a:ext cx="86" cy="1116"/>
            </a:xfrm>
            <a:custGeom>
              <a:avLst/>
              <a:gdLst/>
              <a:ahLst/>
              <a:cxnLst>
                <a:cxn ang="0">
                  <a:pos x="4" y="0"/>
                </a:cxn>
                <a:cxn ang="0">
                  <a:pos x="10" y="16"/>
                </a:cxn>
                <a:cxn ang="0">
                  <a:pos x="20" y="36"/>
                </a:cxn>
                <a:cxn ang="0">
                  <a:pos x="36" y="90"/>
                </a:cxn>
                <a:cxn ang="0">
                  <a:pos x="44" y="134"/>
                </a:cxn>
                <a:cxn ang="0">
                  <a:pos x="54" y="188"/>
                </a:cxn>
                <a:cxn ang="0">
                  <a:pos x="62" y="244"/>
                </a:cxn>
                <a:cxn ang="0">
                  <a:pos x="70" y="336"/>
                </a:cxn>
                <a:cxn ang="0">
                  <a:pos x="74" y="451"/>
                </a:cxn>
                <a:cxn ang="0">
                  <a:pos x="72" y="509"/>
                </a:cxn>
                <a:cxn ang="0">
                  <a:pos x="72" y="821"/>
                </a:cxn>
                <a:cxn ang="0">
                  <a:pos x="80" y="935"/>
                </a:cxn>
                <a:cxn ang="0">
                  <a:pos x="86" y="1027"/>
                </a:cxn>
                <a:cxn ang="0">
                  <a:pos x="64" y="1116"/>
                </a:cxn>
                <a:cxn ang="0">
                  <a:pos x="54" y="1019"/>
                </a:cxn>
                <a:cxn ang="0">
                  <a:pos x="40" y="877"/>
                </a:cxn>
                <a:cxn ang="0">
                  <a:pos x="24" y="565"/>
                </a:cxn>
                <a:cxn ang="0">
                  <a:pos x="8" y="266"/>
                </a:cxn>
                <a:cxn ang="0">
                  <a:pos x="8" y="228"/>
                </a:cxn>
                <a:cxn ang="0">
                  <a:pos x="2" y="166"/>
                </a:cxn>
                <a:cxn ang="0">
                  <a:pos x="0" y="110"/>
                </a:cxn>
                <a:cxn ang="0">
                  <a:pos x="2" y="40"/>
                </a:cxn>
                <a:cxn ang="0">
                  <a:pos x="4" y="0"/>
                </a:cxn>
              </a:cxnLst>
              <a:rect l="0" t="0" r="r" b="b"/>
              <a:pathLst>
                <a:path w="86" h="1116">
                  <a:moveTo>
                    <a:pt x="4" y="0"/>
                  </a:moveTo>
                  <a:lnTo>
                    <a:pt x="10" y="16"/>
                  </a:lnTo>
                  <a:lnTo>
                    <a:pt x="20" y="36"/>
                  </a:lnTo>
                  <a:lnTo>
                    <a:pt x="36" y="90"/>
                  </a:lnTo>
                  <a:lnTo>
                    <a:pt x="44" y="134"/>
                  </a:lnTo>
                  <a:lnTo>
                    <a:pt x="54" y="188"/>
                  </a:lnTo>
                  <a:lnTo>
                    <a:pt x="62" y="244"/>
                  </a:lnTo>
                  <a:lnTo>
                    <a:pt x="70" y="336"/>
                  </a:lnTo>
                  <a:lnTo>
                    <a:pt x="74" y="451"/>
                  </a:lnTo>
                  <a:lnTo>
                    <a:pt x="72" y="509"/>
                  </a:lnTo>
                  <a:lnTo>
                    <a:pt x="72" y="821"/>
                  </a:lnTo>
                  <a:lnTo>
                    <a:pt x="80" y="935"/>
                  </a:lnTo>
                  <a:lnTo>
                    <a:pt x="86" y="1027"/>
                  </a:lnTo>
                  <a:lnTo>
                    <a:pt x="64" y="1116"/>
                  </a:lnTo>
                  <a:lnTo>
                    <a:pt x="54" y="1019"/>
                  </a:lnTo>
                  <a:lnTo>
                    <a:pt x="40" y="877"/>
                  </a:lnTo>
                  <a:lnTo>
                    <a:pt x="24" y="565"/>
                  </a:lnTo>
                  <a:lnTo>
                    <a:pt x="8" y="266"/>
                  </a:lnTo>
                  <a:lnTo>
                    <a:pt x="8" y="228"/>
                  </a:lnTo>
                  <a:lnTo>
                    <a:pt x="2" y="166"/>
                  </a:lnTo>
                  <a:lnTo>
                    <a:pt x="0" y="110"/>
                  </a:lnTo>
                  <a:lnTo>
                    <a:pt x="2" y="40"/>
                  </a:lnTo>
                  <a:lnTo>
                    <a:pt x="4"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74" name="Freeform 270"/>
            <p:cNvSpPr>
              <a:spLocks/>
            </p:cNvSpPr>
            <p:nvPr/>
          </p:nvSpPr>
          <p:spPr bwMode="auto">
            <a:xfrm>
              <a:off x="3833" y="2250"/>
              <a:ext cx="86" cy="1116"/>
            </a:xfrm>
            <a:custGeom>
              <a:avLst/>
              <a:gdLst/>
              <a:ahLst/>
              <a:cxnLst>
                <a:cxn ang="0">
                  <a:pos x="4" y="0"/>
                </a:cxn>
                <a:cxn ang="0">
                  <a:pos x="10" y="16"/>
                </a:cxn>
                <a:cxn ang="0">
                  <a:pos x="20" y="36"/>
                </a:cxn>
                <a:cxn ang="0">
                  <a:pos x="36" y="90"/>
                </a:cxn>
                <a:cxn ang="0">
                  <a:pos x="44" y="134"/>
                </a:cxn>
                <a:cxn ang="0">
                  <a:pos x="54" y="188"/>
                </a:cxn>
                <a:cxn ang="0">
                  <a:pos x="62" y="244"/>
                </a:cxn>
                <a:cxn ang="0">
                  <a:pos x="70" y="336"/>
                </a:cxn>
                <a:cxn ang="0">
                  <a:pos x="74" y="451"/>
                </a:cxn>
                <a:cxn ang="0">
                  <a:pos x="72" y="509"/>
                </a:cxn>
                <a:cxn ang="0">
                  <a:pos x="72" y="821"/>
                </a:cxn>
                <a:cxn ang="0">
                  <a:pos x="80" y="935"/>
                </a:cxn>
                <a:cxn ang="0">
                  <a:pos x="86" y="1027"/>
                </a:cxn>
                <a:cxn ang="0">
                  <a:pos x="64" y="1116"/>
                </a:cxn>
                <a:cxn ang="0">
                  <a:pos x="54" y="1019"/>
                </a:cxn>
                <a:cxn ang="0">
                  <a:pos x="40" y="877"/>
                </a:cxn>
                <a:cxn ang="0">
                  <a:pos x="24" y="565"/>
                </a:cxn>
                <a:cxn ang="0">
                  <a:pos x="8" y="266"/>
                </a:cxn>
                <a:cxn ang="0">
                  <a:pos x="8" y="228"/>
                </a:cxn>
                <a:cxn ang="0">
                  <a:pos x="2" y="166"/>
                </a:cxn>
                <a:cxn ang="0">
                  <a:pos x="0" y="110"/>
                </a:cxn>
                <a:cxn ang="0">
                  <a:pos x="2" y="40"/>
                </a:cxn>
                <a:cxn ang="0">
                  <a:pos x="4" y="0"/>
                </a:cxn>
              </a:cxnLst>
              <a:rect l="0" t="0" r="r" b="b"/>
              <a:pathLst>
                <a:path w="86" h="1116">
                  <a:moveTo>
                    <a:pt x="4" y="0"/>
                  </a:moveTo>
                  <a:lnTo>
                    <a:pt x="10" y="16"/>
                  </a:lnTo>
                  <a:lnTo>
                    <a:pt x="20" y="36"/>
                  </a:lnTo>
                  <a:lnTo>
                    <a:pt x="36" y="90"/>
                  </a:lnTo>
                  <a:lnTo>
                    <a:pt x="44" y="134"/>
                  </a:lnTo>
                  <a:lnTo>
                    <a:pt x="54" y="188"/>
                  </a:lnTo>
                  <a:lnTo>
                    <a:pt x="62" y="244"/>
                  </a:lnTo>
                  <a:lnTo>
                    <a:pt x="70" y="336"/>
                  </a:lnTo>
                  <a:lnTo>
                    <a:pt x="74" y="451"/>
                  </a:lnTo>
                  <a:lnTo>
                    <a:pt x="72" y="509"/>
                  </a:lnTo>
                  <a:lnTo>
                    <a:pt x="72" y="821"/>
                  </a:lnTo>
                  <a:lnTo>
                    <a:pt x="80" y="935"/>
                  </a:lnTo>
                  <a:lnTo>
                    <a:pt x="86" y="1027"/>
                  </a:lnTo>
                  <a:lnTo>
                    <a:pt x="64" y="1116"/>
                  </a:lnTo>
                  <a:lnTo>
                    <a:pt x="54" y="1019"/>
                  </a:lnTo>
                  <a:lnTo>
                    <a:pt x="40" y="877"/>
                  </a:lnTo>
                  <a:lnTo>
                    <a:pt x="24" y="565"/>
                  </a:lnTo>
                  <a:lnTo>
                    <a:pt x="8" y="266"/>
                  </a:lnTo>
                  <a:lnTo>
                    <a:pt x="8" y="228"/>
                  </a:lnTo>
                  <a:lnTo>
                    <a:pt x="2" y="166"/>
                  </a:lnTo>
                  <a:lnTo>
                    <a:pt x="0" y="110"/>
                  </a:lnTo>
                  <a:lnTo>
                    <a:pt x="2" y="40"/>
                  </a:lnTo>
                  <a:lnTo>
                    <a:pt x="4" y="0"/>
                  </a:lnTo>
                  <a:close/>
                </a:path>
              </a:pathLst>
            </a:custGeom>
            <a:solidFill>
              <a:srgbClr val="800000"/>
            </a:solidFill>
            <a:ln w="15875">
              <a:solidFill>
                <a:srgbClr val="DDD3CC"/>
              </a:solidFill>
              <a:prstDash val="solid"/>
              <a:round/>
              <a:headEnd/>
              <a:tailEnd/>
            </a:ln>
          </p:spPr>
          <p:txBody>
            <a:bodyPr/>
            <a:lstStyle/>
            <a:p>
              <a:pPr>
                <a:defRPr/>
              </a:pPr>
              <a:endParaRPr lang="en-US">
                <a:solidFill>
                  <a:prstClr val="black"/>
                </a:solidFill>
                <a:latin typeface="Calibri"/>
              </a:endParaRPr>
            </a:p>
          </p:txBody>
        </p:sp>
        <p:sp>
          <p:nvSpPr>
            <p:cNvPr id="275" name="Freeform 271"/>
            <p:cNvSpPr>
              <a:spLocks/>
            </p:cNvSpPr>
            <p:nvPr/>
          </p:nvSpPr>
          <p:spPr bwMode="auto">
            <a:xfrm>
              <a:off x="4222" y="1585"/>
              <a:ext cx="248" cy="184"/>
            </a:xfrm>
            <a:custGeom>
              <a:avLst/>
              <a:gdLst/>
              <a:ahLst/>
              <a:cxnLst>
                <a:cxn ang="0">
                  <a:pos x="230" y="0"/>
                </a:cxn>
                <a:cxn ang="0">
                  <a:pos x="0" y="124"/>
                </a:cxn>
                <a:cxn ang="0">
                  <a:pos x="4" y="138"/>
                </a:cxn>
                <a:cxn ang="0">
                  <a:pos x="6" y="154"/>
                </a:cxn>
                <a:cxn ang="0">
                  <a:pos x="6" y="170"/>
                </a:cxn>
                <a:cxn ang="0">
                  <a:pos x="4" y="182"/>
                </a:cxn>
                <a:cxn ang="0">
                  <a:pos x="10" y="184"/>
                </a:cxn>
                <a:cxn ang="0">
                  <a:pos x="28" y="178"/>
                </a:cxn>
                <a:cxn ang="0">
                  <a:pos x="64" y="166"/>
                </a:cxn>
                <a:cxn ang="0">
                  <a:pos x="88" y="156"/>
                </a:cxn>
                <a:cxn ang="0">
                  <a:pos x="140" y="132"/>
                </a:cxn>
                <a:cxn ang="0">
                  <a:pos x="214" y="90"/>
                </a:cxn>
                <a:cxn ang="0">
                  <a:pos x="248" y="70"/>
                </a:cxn>
                <a:cxn ang="0">
                  <a:pos x="230" y="0"/>
                </a:cxn>
              </a:cxnLst>
              <a:rect l="0" t="0" r="r" b="b"/>
              <a:pathLst>
                <a:path w="248" h="184">
                  <a:moveTo>
                    <a:pt x="230" y="0"/>
                  </a:moveTo>
                  <a:lnTo>
                    <a:pt x="0" y="124"/>
                  </a:lnTo>
                  <a:lnTo>
                    <a:pt x="4" y="138"/>
                  </a:lnTo>
                  <a:lnTo>
                    <a:pt x="6" y="154"/>
                  </a:lnTo>
                  <a:lnTo>
                    <a:pt x="6" y="170"/>
                  </a:lnTo>
                  <a:lnTo>
                    <a:pt x="4" y="182"/>
                  </a:lnTo>
                  <a:lnTo>
                    <a:pt x="10" y="184"/>
                  </a:lnTo>
                  <a:lnTo>
                    <a:pt x="28" y="178"/>
                  </a:lnTo>
                  <a:lnTo>
                    <a:pt x="64" y="166"/>
                  </a:lnTo>
                  <a:lnTo>
                    <a:pt x="88" y="156"/>
                  </a:lnTo>
                  <a:lnTo>
                    <a:pt x="140" y="132"/>
                  </a:lnTo>
                  <a:lnTo>
                    <a:pt x="214" y="90"/>
                  </a:lnTo>
                  <a:lnTo>
                    <a:pt x="248" y="70"/>
                  </a:lnTo>
                  <a:lnTo>
                    <a:pt x="230"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76" name="Freeform 272"/>
            <p:cNvSpPr>
              <a:spLocks/>
            </p:cNvSpPr>
            <p:nvPr/>
          </p:nvSpPr>
          <p:spPr bwMode="auto">
            <a:xfrm>
              <a:off x="4222" y="1585"/>
              <a:ext cx="248" cy="184"/>
            </a:xfrm>
            <a:custGeom>
              <a:avLst/>
              <a:gdLst/>
              <a:ahLst/>
              <a:cxnLst>
                <a:cxn ang="0">
                  <a:pos x="230" y="0"/>
                </a:cxn>
                <a:cxn ang="0">
                  <a:pos x="0" y="124"/>
                </a:cxn>
                <a:cxn ang="0">
                  <a:pos x="4" y="138"/>
                </a:cxn>
                <a:cxn ang="0">
                  <a:pos x="6" y="154"/>
                </a:cxn>
                <a:cxn ang="0">
                  <a:pos x="6" y="170"/>
                </a:cxn>
                <a:cxn ang="0">
                  <a:pos x="4" y="182"/>
                </a:cxn>
                <a:cxn ang="0">
                  <a:pos x="10" y="184"/>
                </a:cxn>
                <a:cxn ang="0">
                  <a:pos x="28" y="178"/>
                </a:cxn>
                <a:cxn ang="0">
                  <a:pos x="64" y="166"/>
                </a:cxn>
                <a:cxn ang="0">
                  <a:pos x="88" y="156"/>
                </a:cxn>
                <a:cxn ang="0">
                  <a:pos x="140" y="132"/>
                </a:cxn>
                <a:cxn ang="0">
                  <a:pos x="214" y="90"/>
                </a:cxn>
                <a:cxn ang="0">
                  <a:pos x="248" y="70"/>
                </a:cxn>
                <a:cxn ang="0">
                  <a:pos x="230" y="0"/>
                </a:cxn>
              </a:cxnLst>
              <a:rect l="0" t="0" r="r" b="b"/>
              <a:pathLst>
                <a:path w="248" h="184">
                  <a:moveTo>
                    <a:pt x="230" y="0"/>
                  </a:moveTo>
                  <a:lnTo>
                    <a:pt x="0" y="124"/>
                  </a:lnTo>
                  <a:lnTo>
                    <a:pt x="4" y="138"/>
                  </a:lnTo>
                  <a:lnTo>
                    <a:pt x="6" y="154"/>
                  </a:lnTo>
                  <a:lnTo>
                    <a:pt x="6" y="170"/>
                  </a:lnTo>
                  <a:lnTo>
                    <a:pt x="4" y="182"/>
                  </a:lnTo>
                  <a:lnTo>
                    <a:pt x="10" y="184"/>
                  </a:lnTo>
                  <a:lnTo>
                    <a:pt x="28" y="178"/>
                  </a:lnTo>
                  <a:lnTo>
                    <a:pt x="64" y="166"/>
                  </a:lnTo>
                  <a:lnTo>
                    <a:pt x="88" y="156"/>
                  </a:lnTo>
                  <a:lnTo>
                    <a:pt x="140" y="132"/>
                  </a:lnTo>
                  <a:lnTo>
                    <a:pt x="214" y="90"/>
                  </a:lnTo>
                  <a:lnTo>
                    <a:pt x="248" y="70"/>
                  </a:lnTo>
                  <a:lnTo>
                    <a:pt x="230" y="0"/>
                  </a:lnTo>
                  <a:close/>
                </a:path>
              </a:pathLst>
            </a:custGeom>
            <a:solidFill>
              <a:srgbClr val="800000"/>
            </a:solidFill>
            <a:ln w="15875">
              <a:solidFill>
                <a:srgbClr val="DDD3CC"/>
              </a:solidFill>
              <a:prstDash val="solid"/>
              <a:round/>
              <a:headEnd/>
              <a:tailEnd/>
            </a:ln>
          </p:spPr>
          <p:txBody>
            <a:bodyPr/>
            <a:lstStyle/>
            <a:p>
              <a:pPr>
                <a:defRPr/>
              </a:pPr>
              <a:endParaRPr lang="en-US">
                <a:solidFill>
                  <a:prstClr val="black"/>
                </a:solidFill>
                <a:latin typeface="Calibri"/>
              </a:endParaRPr>
            </a:p>
          </p:txBody>
        </p:sp>
        <p:sp>
          <p:nvSpPr>
            <p:cNvPr id="277" name="Freeform 273"/>
            <p:cNvSpPr>
              <a:spLocks/>
            </p:cNvSpPr>
            <p:nvPr/>
          </p:nvSpPr>
          <p:spPr bwMode="auto">
            <a:xfrm>
              <a:off x="4146" y="1757"/>
              <a:ext cx="354" cy="104"/>
            </a:xfrm>
            <a:custGeom>
              <a:avLst/>
              <a:gdLst/>
              <a:ahLst/>
              <a:cxnLst>
                <a:cxn ang="0">
                  <a:pos x="328" y="2"/>
                </a:cxn>
                <a:cxn ang="0">
                  <a:pos x="82" y="54"/>
                </a:cxn>
                <a:cxn ang="0">
                  <a:pos x="34" y="76"/>
                </a:cxn>
                <a:cxn ang="0">
                  <a:pos x="6" y="94"/>
                </a:cxn>
                <a:cxn ang="0">
                  <a:pos x="0" y="100"/>
                </a:cxn>
                <a:cxn ang="0">
                  <a:pos x="0" y="102"/>
                </a:cxn>
                <a:cxn ang="0">
                  <a:pos x="4" y="104"/>
                </a:cxn>
                <a:cxn ang="0">
                  <a:pos x="18" y="104"/>
                </a:cxn>
                <a:cxn ang="0">
                  <a:pos x="72" y="94"/>
                </a:cxn>
                <a:cxn ang="0">
                  <a:pos x="178" y="72"/>
                </a:cxn>
                <a:cxn ang="0">
                  <a:pos x="230" y="62"/>
                </a:cxn>
                <a:cxn ang="0">
                  <a:pos x="268" y="58"/>
                </a:cxn>
                <a:cxn ang="0">
                  <a:pos x="308" y="54"/>
                </a:cxn>
                <a:cxn ang="0">
                  <a:pos x="342" y="48"/>
                </a:cxn>
                <a:cxn ang="0">
                  <a:pos x="352" y="44"/>
                </a:cxn>
                <a:cxn ang="0">
                  <a:pos x="352" y="36"/>
                </a:cxn>
                <a:cxn ang="0">
                  <a:pos x="354" y="22"/>
                </a:cxn>
                <a:cxn ang="0">
                  <a:pos x="352" y="10"/>
                </a:cxn>
                <a:cxn ang="0">
                  <a:pos x="350" y="4"/>
                </a:cxn>
                <a:cxn ang="0">
                  <a:pos x="346" y="2"/>
                </a:cxn>
                <a:cxn ang="0">
                  <a:pos x="340" y="0"/>
                </a:cxn>
                <a:cxn ang="0">
                  <a:pos x="328" y="2"/>
                </a:cxn>
              </a:cxnLst>
              <a:rect l="0" t="0" r="r" b="b"/>
              <a:pathLst>
                <a:path w="354" h="104">
                  <a:moveTo>
                    <a:pt x="328" y="2"/>
                  </a:moveTo>
                  <a:lnTo>
                    <a:pt x="82" y="54"/>
                  </a:lnTo>
                  <a:lnTo>
                    <a:pt x="34" y="76"/>
                  </a:lnTo>
                  <a:lnTo>
                    <a:pt x="6" y="94"/>
                  </a:lnTo>
                  <a:lnTo>
                    <a:pt x="0" y="100"/>
                  </a:lnTo>
                  <a:lnTo>
                    <a:pt x="0" y="102"/>
                  </a:lnTo>
                  <a:lnTo>
                    <a:pt x="4" y="104"/>
                  </a:lnTo>
                  <a:lnTo>
                    <a:pt x="18" y="104"/>
                  </a:lnTo>
                  <a:lnTo>
                    <a:pt x="72" y="94"/>
                  </a:lnTo>
                  <a:lnTo>
                    <a:pt x="178" y="72"/>
                  </a:lnTo>
                  <a:lnTo>
                    <a:pt x="230" y="62"/>
                  </a:lnTo>
                  <a:lnTo>
                    <a:pt x="268" y="58"/>
                  </a:lnTo>
                  <a:lnTo>
                    <a:pt x="308" y="54"/>
                  </a:lnTo>
                  <a:lnTo>
                    <a:pt x="342" y="48"/>
                  </a:lnTo>
                  <a:lnTo>
                    <a:pt x="352" y="44"/>
                  </a:lnTo>
                  <a:lnTo>
                    <a:pt x="352" y="36"/>
                  </a:lnTo>
                  <a:lnTo>
                    <a:pt x="354" y="22"/>
                  </a:lnTo>
                  <a:lnTo>
                    <a:pt x="352" y="10"/>
                  </a:lnTo>
                  <a:lnTo>
                    <a:pt x="350" y="4"/>
                  </a:lnTo>
                  <a:lnTo>
                    <a:pt x="346" y="2"/>
                  </a:lnTo>
                  <a:lnTo>
                    <a:pt x="340" y="0"/>
                  </a:lnTo>
                  <a:lnTo>
                    <a:pt x="328" y="2"/>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78" name="Freeform 274"/>
            <p:cNvSpPr>
              <a:spLocks/>
            </p:cNvSpPr>
            <p:nvPr/>
          </p:nvSpPr>
          <p:spPr bwMode="auto">
            <a:xfrm>
              <a:off x="4146" y="1757"/>
              <a:ext cx="354" cy="104"/>
            </a:xfrm>
            <a:custGeom>
              <a:avLst/>
              <a:gdLst/>
              <a:ahLst/>
              <a:cxnLst>
                <a:cxn ang="0">
                  <a:pos x="328" y="2"/>
                </a:cxn>
                <a:cxn ang="0">
                  <a:pos x="82" y="54"/>
                </a:cxn>
                <a:cxn ang="0">
                  <a:pos x="34" y="76"/>
                </a:cxn>
                <a:cxn ang="0">
                  <a:pos x="6" y="94"/>
                </a:cxn>
                <a:cxn ang="0">
                  <a:pos x="0" y="100"/>
                </a:cxn>
                <a:cxn ang="0">
                  <a:pos x="0" y="102"/>
                </a:cxn>
                <a:cxn ang="0">
                  <a:pos x="4" y="104"/>
                </a:cxn>
                <a:cxn ang="0">
                  <a:pos x="18" y="104"/>
                </a:cxn>
                <a:cxn ang="0">
                  <a:pos x="72" y="94"/>
                </a:cxn>
                <a:cxn ang="0">
                  <a:pos x="178" y="72"/>
                </a:cxn>
                <a:cxn ang="0">
                  <a:pos x="230" y="62"/>
                </a:cxn>
                <a:cxn ang="0">
                  <a:pos x="268" y="58"/>
                </a:cxn>
                <a:cxn ang="0">
                  <a:pos x="308" y="54"/>
                </a:cxn>
                <a:cxn ang="0">
                  <a:pos x="342" y="48"/>
                </a:cxn>
                <a:cxn ang="0">
                  <a:pos x="352" y="44"/>
                </a:cxn>
                <a:cxn ang="0">
                  <a:pos x="352" y="36"/>
                </a:cxn>
                <a:cxn ang="0">
                  <a:pos x="354" y="22"/>
                </a:cxn>
                <a:cxn ang="0">
                  <a:pos x="352" y="10"/>
                </a:cxn>
                <a:cxn ang="0">
                  <a:pos x="350" y="4"/>
                </a:cxn>
                <a:cxn ang="0">
                  <a:pos x="346" y="2"/>
                </a:cxn>
                <a:cxn ang="0">
                  <a:pos x="340" y="0"/>
                </a:cxn>
                <a:cxn ang="0">
                  <a:pos x="328" y="2"/>
                </a:cxn>
              </a:cxnLst>
              <a:rect l="0" t="0" r="r" b="b"/>
              <a:pathLst>
                <a:path w="354" h="104">
                  <a:moveTo>
                    <a:pt x="328" y="2"/>
                  </a:moveTo>
                  <a:lnTo>
                    <a:pt x="82" y="54"/>
                  </a:lnTo>
                  <a:lnTo>
                    <a:pt x="34" y="76"/>
                  </a:lnTo>
                  <a:lnTo>
                    <a:pt x="6" y="94"/>
                  </a:lnTo>
                  <a:lnTo>
                    <a:pt x="0" y="100"/>
                  </a:lnTo>
                  <a:lnTo>
                    <a:pt x="0" y="102"/>
                  </a:lnTo>
                  <a:lnTo>
                    <a:pt x="4" y="104"/>
                  </a:lnTo>
                  <a:lnTo>
                    <a:pt x="18" y="104"/>
                  </a:lnTo>
                  <a:lnTo>
                    <a:pt x="72" y="94"/>
                  </a:lnTo>
                  <a:lnTo>
                    <a:pt x="178" y="72"/>
                  </a:lnTo>
                  <a:lnTo>
                    <a:pt x="230" y="62"/>
                  </a:lnTo>
                  <a:lnTo>
                    <a:pt x="268" y="58"/>
                  </a:lnTo>
                  <a:lnTo>
                    <a:pt x="308" y="54"/>
                  </a:lnTo>
                  <a:lnTo>
                    <a:pt x="342" y="48"/>
                  </a:lnTo>
                  <a:lnTo>
                    <a:pt x="352" y="44"/>
                  </a:lnTo>
                  <a:lnTo>
                    <a:pt x="352" y="36"/>
                  </a:lnTo>
                  <a:lnTo>
                    <a:pt x="354" y="22"/>
                  </a:lnTo>
                  <a:lnTo>
                    <a:pt x="352" y="10"/>
                  </a:lnTo>
                  <a:lnTo>
                    <a:pt x="350" y="4"/>
                  </a:lnTo>
                  <a:lnTo>
                    <a:pt x="346" y="2"/>
                  </a:lnTo>
                  <a:lnTo>
                    <a:pt x="340" y="0"/>
                  </a:lnTo>
                  <a:lnTo>
                    <a:pt x="328" y="2"/>
                  </a:lnTo>
                  <a:close/>
                </a:path>
              </a:pathLst>
            </a:custGeom>
            <a:solidFill>
              <a:srgbClr val="800000"/>
            </a:solidFill>
            <a:ln w="15875">
              <a:solidFill>
                <a:srgbClr val="DDD3CC"/>
              </a:solidFill>
              <a:prstDash val="solid"/>
              <a:round/>
              <a:headEnd/>
              <a:tailEnd/>
            </a:ln>
          </p:spPr>
          <p:txBody>
            <a:bodyPr/>
            <a:lstStyle/>
            <a:p>
              <a:pPr>
                <a:defRPr/>
              </a:pPr>
              <a:endParaRPr lang="en-US">
                <a:solidFill>
                  <a:prstClr val="black"/>
                </a:solidFill>
                <a:latin typeface="Calibri"/>
              </a:endParaRPr>
            </a:p>
          </p:txBody>
        </p:sp>
        <p:sp>
          <p:nvSpPr>
            <p:cNvPr id="279" name="Freeform 275"/>
            <p:cNvSpPr>
              <a:spLocks/>
            </p:cNvSpPr>
            <p:nvPr/>
          </p:nvSpPr>
          <p:spPr bwMode="auto">
            <a:xfrm>
              <a:off x="3897" y="1613"/>
              <a:ext cx="190" cy="176"/>
            </a:xfrm>
            <a:custGeom>
              <a:avLst/>
              <a:gdLst/>
              <a:ahLst/>
              <a:cxnLst>
                <a:cxn ang="0">
                  <a:pos x="46" y="4"/>
                </a:cxn>
                <a:cxn ang="0">
                  <a:pos x="98" y="14"/>
                </a:cxn>
                <a:cxn ang="0">
                  <a:pos x="134" y="22"/>
                </a:cxn>
                <a:cxn ang="0">
                  <a:pos x="146" y="28"/>
                </a:cxn>
                <a:cxn ang="0">
                  <a:pos x="150" y="32"/>
                </a:cxn>
                <a:cxn ang="0">
                  <a:pos x="152" y="38"/>
                </a:cxn>
                <a:cxn ang="0">
                  <a:pos x="160" y="50"/>
                </a:cxn>
                <a:cxn ang="0">
                  <a:pos x="178" y="72"/>
                </a:cxn>
                <a:cxn ang="0">
                  <a:pos x="184" y="82"/>
                </a:cxn>
                <a:cxn ang="0">
                  <a:pos x="188" y="92"/>
                </a:cxn>
                <a:cxn ang="0">
                  <a:pos x="190" y="138"/>
                </a:cxn>
                <a:cxn ang="0">
                  <a:pos x="190" y="162"/>
                </a:cxn>
                <a:cxn ang="0">
                  <a:pos x="186" y="170"/>
                </a:cxn>
                <a:cxn ang="0">
                  <a:pos x="182" y="174"/>
                </a:cxn>
                <a:cxn ang="0">
                  <a:pos x="176" y="176"/>
                </a:cxn>
                <a:cxn ang="0">
                  <a:pos x="158" y="172"/>
                </a:cxn>
                <a:cxn ang="0">
                  <a:pos x="140" y="164"/>
                </a:cxn>
                <a:cxn ang="0">
                  <a:pos x="126" y="156"/>
                </a:cxn>
                <a:cxn ang="0">
                  <a:pos x="104" y="140"/>
                </a:cxn>
                <a:cxn ang="0">
                  <a:pos x="82" y="114"/>
                </a:cxn>
                <a:cxn ang="0">
                  <a:pos x="0" y="0"/>
                </a:cxn>
                <a:cxn ang="0">
                  <a:pos x="12" y="0"/>
                </a:cxn>
                <a:cxn ang="0">
                  <a:pos x="26" y="0"/>
                </a:cxn>
                <a:cxn ang="0">
                  <a:pos x="46" y="4"/>
                </a:cxn>
              </a:cxnLst>
              <a:rect l="0" t="0" r="r" b="b"/>
              <a:pathLst>
                <a:path w="190" h="176">
                  <a:moveTo>
                    <a:pt x="46" y="4"/>
                  </a:moveTo>
                  <a:lnTo>
                    <a:pt x="98" y="14"/>
                  </a:lnTo>
                  <a:lnTo>
                    <a:pt x="134" y="22"/>
                  </a:lnTo>
                  <a:lnTo>
                    <a:pt x="146" y="28"/>
                  </a:lnTo>
                  <a:lnTo>
                    <a:pt x="150" y="32"/>
                  </a:lnTo>
                  <a:lnTo>
                    <a:pt x="152" y="38"/>
                  </a:lnTo>
                  <a:lnTo>
                    <a:pt x="160" y="50"/>
                  </a:lnTo>
                  <a:lnTo>
                    <a:pt x="178" y="72"/>
                  </a:lnTo>
                  <a:lnTo>
                    <a:pt x="184" y="82"/>
                  </a:lnTo>
                  <a:lnTo>
                    <a:pt x="188" y="92"/>
                  </a:lnTo>
                  <a:lnTo>
                    <a:pt x="190" y="138"/>
                  </a:lnTo>
                  <a:lnTo>
                    <a:pt x="190" y="162"/>
                  </a:lnTo>
                  <a:lnTo>
                    <a:pt x="186" y="170"/>
                  </a:lnTo>
                  <a:lnTo>
                    <a:pt x="182" y="174"/>
                  </a:lnTo>
                  <a:lnTo>
                    <a:pt x="176" y="176"/>
                  </a:lnTo>
                  <a:lnTo>
                    <a:pt x="158" y="172"/>
                  </a:lnTo>
                  <a:lnTo>
                    <a:pt x="140" y="164"/>
                  </a:lnTo>
                  <a:lnTo>
                    <a:pt x="126" y="156"/>
                  </a:lnTo>
                  <a:lnTo>
                    <a:pt x="104" y="140"/>
                  </a:lnTo>
                  <a:lnTo>
                    <a:pt x="82" y="114"/>
                  </a:lnTo>
                  <a:lnTo>
                    <a:pt x="0" y="0"/>
                  </a:lnTo>
                  <a:lnTo>
                    <a:pt x="12" y="0"/>
                  </a:lnTo>
                  <a:lnTo>
                    <a:pt x="26" y="0"/>
                  </a:lnTo>
                  <a:lnTo>
                    <a:pt x="46" y="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80" name="Freeform 276"/>
            <p:cNvSpPr>
              <a:spLocks/>
            </p:cNvSpPr>
            <p:nvPr/>
          </p:nvSpPr>
          <p:spPr bwMode="auto">
            <a:xfrm>
              <a:off x="3897" y="1613"/>
              <a:ext cx="190" cy="176"/>
            </a:xfrm>
            <a:custGeom>
              <a:avLst/>
              <a:gdLst/>
              <a:ahLst/>
              <a:cxnLst>
                <a:cxn ang="0">
                  <a:pos x="46" y="4"/>
                </a:cxn>
                <a:cxn ang="0">
                  <a:pos x="98" y="14"/>
                </a:cxn>
                <a:cxn ang="0">
                  <a:pos x="134" y="22"/>
                </a:cxn>
                <a:cxn ang="0">
                  <a:pos x="146" y="28"/>
                </a:cxn>
                <a:cxn ang="0">
                  <a:pos x="150" y="32"/>
                </a:cxn>
                <a:cxn ang="0">
                  <a:pos x="152" y="38"/>
                </a:cxn>
                <a:cxn ang="0">
                  <a:pos x="160" y="50"/>
                </a:cxn>
                <a:cxn ang="0">
                  <a:pos x="178" y="72"/>
                </a:cxn>
                <a:cxn ang="0">
                  <a:pos x="184" y="82"/>
                </a:cxn>
                <a:cxn ang="0">
                  <a:pos x="188" y="92"/>
                </a:cxn>
                <a:cxn ang="0">
                  <a:pos x="190" y="138"/>
                </a:cxn>
                <a:cxn ang="0">
                  <a:pos x="190" y="162"/>
                </a:cxn>
                <a:cxn ang="0">
                  <a:pos x="186" y="170"/>
                </a:cxn>
                <a:cxn ang="0">
                  <a:pos x="182" y="174"/>
                </a:cxn>
                <a:cxn ang="0">
                  <a:pos x="176" y="176"/>
                </a:cxn>
                <a:cxn ang="0">
                  <a:pos x="158" y="172"/>
                </a:cxn>
                <a:cxn ang="0">
                  <a:pos x="140" y="164"/>
                </a:cxn>
                <a:cxn ang="0">
                  <a:pos x="126" y="156"/>
                </a:cxn>
                <a:cxn ang="0">
                  <a:pos x="104" y="140"/>
                </a:cxn>
                <a:cxn ang="0">
                  <a:pos x="82" y="114"/>
                </a:cxn>
                <a:cxn ang="0">
                  <a:pos x="0" y="0"/>
                </a:cxn>
                <a:cxn ang="0">
                  <a:pos x="12" y="0"/>
                </a:cxn>
                <a:cxn ang="0">
                  <a:pos x="26" y="0"/>
                </a:cxn>
                <a:cxn ang="0">
                  <a:pos x="46" y="4"/>
                </a:cxn>
              </a:cxnLst>
              <a:rect l="0" t="0" r="r" b="b"/>
              <a:pathLst>
                <a:path w="190" h="176">
                  <a:moveTo>
                    <a:pt x="46" y="4"/>
                  </a:moveTo>
                  <a:lnTo>
                    <a:pt x="98" y="14"/>
                  </a:lnTo>
                  <a:lnTo>
                    <a:pt x="134" y="22"/>
                  </a:lnTo>
                  <a:lnTo>
                    <a:pt x="146" y="28"/>
                  </a:lnTo>
                  <a:lnTo>
                    <a:pt x="150" y="32"/>
                  </a:lnTo>
                  <a:lnTo>
                    <a:pt x="152" y="38"/>
                  </a:lnTo>
                  <a:lnTo>
                    <a:pt x="160" y="50"/>
                  </a:lnTo>
                  <a:lnTo>
                    <a:pt x="178" y="72"/>
                  </a:lnTo>
                  <a:lnTo>
                    <a:pt x="184" y="82"/>
                  </a:lnTo>
                  <a:lnTo>
                    <a:pt x="188" y="92"/>
                  </a:lnTo>
                  <a:lnTo>
                    <a:pt x="190" y="138"/>
                  </a:lnTo>
                  <a:lnTo>
                    <a:pt x="190" y="162"/>
                  </a:lnTo>
                  <a:lnTo>
                    <a:pt x="186" y="170"/>
                  </a:lnTo>
                  <a:lnTo>
                    <a:pt x="182" y="174"/>
                  </a:lnTo>
                  <a:lnTo>
                    <a:pt x="176" y="176"/>
                  </a:lnTo>
                  <a:lnTo>
                    <a:pt x="158" y="172"/>
                  </a:lnTo>
                  <a:lnTo>
                    <a:pt x="140" y="164"/>
                  </a:lnTo>
                  <a:lnTo>
                    <a:pt x="126" y="156"/>
                  </a:lnTo>
                  <a:lnTo>
                    <a:pt x="104" y="140"/>
                  </a:lnTo>
                  <a:lnTo>
                    <a:pt x="82" y="114"/>
                  </a:lnTo>
                  <a:lnTo>
                    <a:pt x="0" y="0"/>
                  </a:lnTo>
                  <a:lnTo>
                    <a:pt x="12" y="0"/>
                  </a:lnTo>
                  <a:lnTo>
                    <a:pt x="26" y="0"/>
                  </a:lnTo>
                  <a:lnTo>
                    <a:pt x="46" y="4"/>
                  </a:lnTo>
                  <a:close/>
                </a:path>
              </a:pathLst>
            </a:custGeom>
            <a:solidFill>
              <a:srgbClr val="800000"/>
            </a:solidFill>
            <a:ln w="15875">
              <a:solidFill>
                <a:srgbClr val="DDD3CC"/>
              </a:solidFill>
              <a:prstDash val="solid"/>
              <a:round/>
              <a:headEnd/>
              <a:tailEnd/>
            </a:ln>
          </p:spPr>
          <p:txBody>
            <a:bodyPr/>
            <a:lstStyle/>
            <a:p>
              <a:pPr>
                <a:defRPr/>
              </a:pPr>
              <a:endParaRPr lang="en-US">
                <a:solidFill>
                  <a:prstClr val="black"/>
                </a:solidFill>
                <a:latin typeface="Calibri"/>
              </a:endParaRPr>
            </a:p>
          </p:txBody>
        </p:sp>
        <p:sp>
          <p:nvSpPr>
            <p:cNvPr id="281" name="Freeform 277"/>
            <p:cNvSpPr>
              <a:spLocks/>
            </p:cNvSpPr>
            <p:nvPr/>
          </p:nvSpPr>
          <p:spPr bwMode="auto">
            <a:xfrm>
              <a:off x="4107" y="1727"/>
              <a:ext cx="91" cy="112"/>
            </a:xfrm>
            <a:custGeom>
              <a:avLst/>
              <a:gdLst/>
              <a:ahLst/>
              <a:cxnLst>
                <a:cxn ang="0">
                  <a:pos x="37" y="6"/>
                </a:cxn>
                <a:cxn ang="0">
                  <a:pos x="0" y="70"/>
                </a:cxn>
                <a:cxn ang="0">
                  <a:pos x="6" y="96"/>
                </a:cxn>
                <a:cxn ang="0">
                  <a:pos x="13" y="110"/>
                </a:cxn>
                <a:cxn ang="0">
                  <a:pos x="15" y="112"/>
                </a:cxn>
                <a:cxn ang="0">
                  <a:pos x="19" y="110"/>
                </a:cxn>
                <a:cxn ang="0">
                  <a:pos x="29" y="98"/>
                </a:cxn>
                <a:cxn ang="0">
                  <a:pos x="47" y="76"/>
                </a:cxn>
                <a:cxn ang="0">
                  <a:pos x="59" y="68"/>
                </a:cxn>
                <a:cxn ang="0">
                  <a:pos x="75" y="60"/>
                </a:cxn>
                <a:cxn ang="0">
                  <a:pos x="83" y="56"/>
                </a:cxn>
                <a:cxn ang="0">
                  <a:pos x="87" y="50"/>
                </a:cxn>
                <a:cxn ang="0">
                  <a:pos x="91" y="40"/>
                </a:cxn>
                <a:cxn ang="0">
                  <a:pos x="91" y="26"/>
                </a:cxn>
                <a:cxn ang="0">
                  <a:pos x="89" y="20"/>
                </a:cxn>
                <a:cxn ang="0">
                  <a:pos x="75" y="0"/>
                </a:cxn>
                <a:cxn ang="0">
                  <a:pos x="47" y="46"/>
                </a:cxn>
                <a:cxn ang="0">
                  <a:pos x="37" y="6"/>
                </a:cxn>
              </a:cxnLst>
              <a:rect l="0" t="0" r="r" b="b"/>
              <a:pathLst>
                <a:path w="91" h="112">
                  <a:moveTo>
                    <a:pt x="37" y="6"/>
                  </a:moveTo>
                  <a:lnTo>
                    <a:pt x="0" y="70"/>
                  </a:lnTo>
                  <a:lnTo>
                    <a:pt x="6" y="96"/>
                  </a:lnTo>
                  <a:lnTo>
                    <a:pt x="13" y="110"/>
                  </a:lnTo>
                  <a:lnTo>
                    <a:pt x="15" y="112"/>
                  </a:lnTo>
                  <a:lnTo>
                    <a:pt x="19" y="110"/>
                  </a:lnTo>
                  <a:lnTo>
                    <a:pt x="29" y="98"/>
                  </a:lnTo>
                  <a:lnTo>
                    <a:pt x="47" y="76"/>
                  </a:lnTo>
                  <a:lnTo>
                    <a:pt x="59" y="68"/>
                  </a:lnTo>
                  <a:lnTo>
                    <a:pt x="75" y="60"/>
                  </a:lnTo>
                  <a:lnTo>
                    <a:pt x="83" y="56"/>
                  </a:lnTo>
                  <a:lnTo>
                    <a:pt x="87" y="50"/>
                  </a:lnTo>
                  <a:lnTo>
                    <a:pt x="91" y="40"/>
                  </a:lnTo>
                  <a:lnTo>
                    <a:pt x="91" y="26"/>
                  </a:lnTo>
                  <a:lnTo>
                    <a:pt x="89" y="20"/>
                  </a:lnTo>
                  <a:lnTo>
                    <a:pt x="75" y="0"/>
                  </a:lnTo>
                  <a:lnTo>
                    <a:pt x="47" y="46"/>
                  </a:lnTo>
                  <a:lnTo>
                    <a:pt x="37" y="6"/>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82" name="Freeform 278"/>
            <p:cNvSpPr>
              <a:spLocks/>
            </p:cNvSpPr>
            <p:nvPr/>
          </p:nvSpPr>
          <p:spPr bwMode="auto">
            <a:xfrm>
              <a:off x="4107" y="1727"/>
              <a:ext cx="91" cy="112"/>
            </a:xfrm>
            <a:custGeom>
              <a:avLst/>
              <a:gdLst/>
              <a:ahLst/>
              <a:cxnLst>
                <a:cxn ang="0">
                  <a:pos x="37" y="6"/>
                </a:cxn>
                <a:cxn ang="0">
                  <a:pos x="0" y="70"/>
                </a:cxn>
                <a:cxn ang="0">
                  <a:pos x="6" y="96"/>
                </a:cxn>
                <a:cxn ang="0">
                  <a:pos x="13" y="110"/>
                </a:cxn>
                <a:cxn ang="0">
                  <a:pos x="15" y="112"/>
                </a:cxn>
                <a:cxn ang="0">
                  <a:pos x="19" y="110"/>
                </a:cxn>
                <a:cxn ang="0">
                  <a:pos x="29" y="98"/>
                </a:cxn>
                <a:cxn ang="0">
                  <a:pos x="47" y="76"/>
                </a:cxn>
                <a:cxn ang="0">
                  <a:pos x="59" y="68"/>
                </a:cxn>
                <a:cxn ang="0">
                  <a:pos x="75" y="60"/>
                </a:cxn>
                <a:cxn ang="0">
                  <a:pos x="83" y="56"/>
                </a:cxn>
                <a:cxn ang="0">
                  <a:pos x="87" y="50"/>
                </a:cxn>
                <a:cxn ang="0">
                  <a:pos x="91" y="40"/>
                </a:cxn>
                <a:cxn ang="0">
                  <a:pos x="91" y="26"/>
                </a:cxn>
                <a:cxn ang="0">
                  <a:pos x="89" y="20"/>
                </a:cxn>
                <a:cxn ang="0">
                  <a:pos x="75" y="0"/>
                </a:cxn>
                <a:cxn ang="0">
                  <a:pos x="47" y="46"/>
                </a:cxn>
                <a:cxn ang="0">
                  <a:pos x="37" y="6"/>
                </a:cxn>
              </a:cxnLst>
              <a:rect l="0" t="0" r="r" b="b"/>
              <a:pathLst>
                <a:path w="91" h="112">
                  <a:moveTo>
                    <a:pt x="37" y="6"/>
                  </a:moveTo>
                  <a:lnTo>
                    <a:pt x="0" y="70"/>
                  </a:lnTo>
                  <a:lnTo>
                    <a:pt x="6" y="96"/>
                  </a:lnTo>
                  <a:lnTo>
                    <a:pt x="13" y="110"/>
                  </a:lnTo>
                  <a:lnTo>
                    <a:pt x="15" y="112"/>
                  </a:lnTo>
                  <a:lnTo>
                    <a:pt x="19" y="110"/>
                  </a:lnTo>
                  <a:lnTo>
                    <a:pt x="29" y="98"/>
                  </a:lnTo>
                  <a:lnTo>
                    <a:pt x="47" y="76"/>
                  </a:lnTo>
                  <a:lnTo>
                    <a:pt x="59" y="68"/>
                  </a:lnTo>
                  <a:lnTo>
                    <a:pt x="75" y="60"/>
                  </a:lnTo>
                  <a:lnTo>
                    <a:pt x="83" y="56"/>
                  </a:lnTo>
                  <a:lnTo>
                    <a:pt x="87" y="50"/>
                  </a:lnTo>
                  <a:lnTo>
                    <a:pt x="91" y="40"/>
                  </a:lnTo>
                  <a:lnTo>
                    <a:pt x="91" y="26"/>
                  </a:lnTo>
                  <a:lnTo>
                    <a:pt x="89" y="20"/>
                  </a:lnTo>
                  <a:lnTo>
                    <a:pt x="75" y="0"/>
                  </a:lnTo>
                  <a:lnTo>
                    <a:pt x="47" y="46"/>
                  </a:lnTo>
                  <a:lnTo>
                    <a:pt x="37" y="6"/>
                  </a:lnTo>
                  <a:close/>
                </a:path>
              </a:pathLst>
            </a:custGeom>
            <a:solidFill>
              <a:srgbClr val="800000"/>
            </a:solidFill>
            <a:ln w="15875">
              <a:solidFill>
                <a:srgbClr val="DDD3CC"/>
              </a:solidFill>
              <a:prstDash val="solid"/>
              <a:round/>
              <a:headEnd/>
              <a:tailEnd/>
            </a:ln>
          </p:spPr>
          <p:txBody>
            <a:bodyPr/>
            <a:lstStyle/>
            <a:p>
              <a:pPr>
                <a:defRPr/>
              </a:pPr>
              <a:endParaRPr lang="en-US">
                <a:solidFill>
                  <a:prstClr val="black"/>
                </a:solidFill>
                <a:latin typeface="Calibri"/>
              </a:endParaRPr>
            </a:p>
          </p:txBody>
        </p:sp>
        <p:sp>
          <p:nvSpPr>
            <p:cNvPr id="283" name="Freeform 279"/>
            <p:cNvSpPr>
              <a:spLocks/>
            </p:cNvSpPr>
            <p:nvPr/>
          </p:nvSpPr>
          <p:spPr bwMode="auto">
            <a:xfrm>
              <a:off x="2925" y="1577"/>
              <a:ext cx="513" cy="188"/>
            </a:xfrm>
            <a:custGeom>
              <a:avLst/>
              <a:gdLst/>
              <a:ahLst/>
              <a:cxnLst>
                <a:cxn ang="0">
                  <a:pos x="513" y="4"/>
                </a:cxn>
                <a:cxn ang="0">
                  <a:pos x="503" y="40"/>
                </a:cxn>
                <a:cxn ang="0">
                  <a:pos x="497" y="68"/>
                </a:cxn>
                <a:cxn ang="0">
                  <a:pos x="495" y="86"/>
                </a:cxn>
                <a:cxn ang="0">
                  <a:pos x="491" y="92"/>
                </a:cxn>
                <a:cxn ang="0">
                  <a:pos x="473" y="106"/>
                </a:cxn>
                <a:cxn ang="0">
                  <a:pos x="437" y="128"/>
                </a:cxn>
                <a:cxn ang="0">
                  <a:pos x="417" y="138"/>
                </a:cxn>
                <a:cxn ang="0">
                  <a:pos x="348" y="96"/>
                </a:cxn>
                <a:cxn ang="0">
                  <a:pos x="344" y="140"/>
                </a:cxn>
                <a:cxn ang="0">
                  <a:pos x="338" y="172"/>
                </a:cxn>
                <a:cxn ang="0">
                  <a:pos x="334" y="182"/>
                </a:cxn>
                <a:cxn ang="0">
                  <a:pos x="330" y="188"/>
                </a:cxn>
                <a:cxn ang="0">
                  <a:pos x="318" y="188"/>
                </a:cxn>
                <a:cxn ang="0">
                  <a:pos x="282" y="180"/>
                </a:cxn>
                <a:cxn ang="0">
                  <a:pos x="212" y="160"/>
                </a:cxn>
                <a:cxn ang="0">
                  <a:pos x="182" y="150"/>
                </a:cxn>
                <a:cxn ang="0">
                  <a:pos x="164" y="142"/>
                </a:cxn>
                <a:cxn ang="0">
                  <a:pos x="130" y="126"/>
                </a:cxn>
                <a:cxn ang="0">
                  <a:pos x="46" y="98"/>
                </a:cxn>
                <a:cxn ang="0">
                  <a:pos x="0" y="82"/>
                </a:cxn>
                <a:cxn ang="0">
                  <a:pos x="4" y="0"/>
                </a:cxn>
                <a:cxn ang="0">
                  <a:pos x="252" y="68"/>
                </a:cxn>
                <a:cxn ang="0">
                  <a:pos x="298" y="132"/>
                </a:cxn>
                <a:cxn ang="0">
                  <a:pos x="330" y="72"/>
                </a:cxn>
                <a:cxn ang="0">
                  <a:pos x="399" y="86"/>
                </a:cxn>
                <a:cxn ang="0">
                  <a:pos x="375" y="54"/>
                </a:cxn>
                <a:cxn ang="0">
                  <a:pos x="513" y="4"/>
                </a:cxn>
              </a:cxnLst>
              <a:rect l="0" t="0" r="r" b="b"/>
              <a:pathLst>
                <a:path w="513" h="188">
                  <a:moveTo>
                    <a:pt x="513" y="4"/>
                  </a:moveTo>
                  <a:lnTo>
                    <a:pt x="503" y="40"/>
                  </a:lnTo>
                  <a:lnTo>
                    <a:pt x="497" y="68"/>
                  </a:lnTo>
                  <a:lnTo>
                    <a:pt x="495" y="86"/>
                  </a:lnTo>
                  <a:lnTo>
                    <a:pt x="491" y="92"/>
                  </a:lnTo>
                  <a:lnTo>
                    <a:pt x="473" y="106"/>
                  </a:lnTo>
                  <a:lnTo>
                    <a:pt x="437" y="128"/>
                  </a:lnTo>
                  <a:lnTo>
                    <a:pt x="417" y="138"/>
                  </a:lnTo>
                  <a:lnTo>
                    <a:pt x="348" y="96"/>
                  </a:lnTo>
                  <a:lnTo>
                    <a:pt x="344" y="140"/>
                  </a:lnTo>
                  <a:lnTo>
                    <a:pt x="338" y="172"/>
                  </a:lnTo>
                  <a:lnTo>
                    <a:pt x="334" y="182"/>
                  </a:lnTo>
                  <a:lnTo>
                    <a:pt x="330" y="188"/>
                  </a:lnTo>
                  <a:lnTo>
                    <a:pt x="318" y="188"/>
                  </a:lnTo>
                  <a:lnTo>
                    <a:pt x="282" y="180"/>
                  </a:lnTo>
                  <a:lnTo>
                    <a:pt x="212" y="160"/>
                  </a:lnTo>
                  <a:lnTo>
                    <a:pt x="182" y="150"/>
                  </a:lnTo>
                  <a:lnTo>
                    <a:pt x="164" y="142"/>
                  </a:lnTo>
                  <a:lnTo>
                    <a:pt x="130" y="126"/>
                  </a:lnTo>
                  <a:lnTo>
                    <a:pt x="46" y="98"/>
                  </a:lnTo>
                  <a:lnTo>
                    <a:pt x="0" y="82"/>
                  </a:lnTo>
                  <a:lnTo>
                    <a:pt x="4" y="0"/>
                  </a:lnTo>
                  <a:lnTo>
                    <a:pt x="252" y="68"/>
                  </a:lnTo>
                  <a:lnTo>
                    <a:pt x="298" y="132"/>
                  </a:lnTo>
                  <a:lnTo>
                    <a:pt x="330" y="72"/>
                  </a:lnTo>
                  <a:lnTo>
                    <a:pt x="399" y="86"/>
                  </a:lnTo>
                  <a:lnTo>
                    <a:pt x="375" y="54"/>
                  </a:lnTo>
                  <a:lnTo>
                    <a:pt x="513" y="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84" name="Freeform 280"/>
            <p:cNvSpPr>
              <a:spLocks/>
            </p:cNvSpPr>
            <p:nvPr/>
          </p:nvSpPr>
          <p:spPr bwMode="auto">
            <a:xfrm>
              <a:off x="2925" y="1577"/>
              <a:ext cx="513" cy="188"/>
            </a:xfrm>
            <a:custGeom>
              <a:avLst/>
              <a:gdLst/>
              <a:ahLst/>
              <a:cxnLst>
                <a:cxn ang="0">
                  <a:pos x="513" y="4"/>
                </a:cxn>
                <a:cxn ang="0">
                  <a:pos x="503" y="40"/>
                </a:cxn>
                <a:cxn ang="0">
                  <a:pos x="497" y="68"/>
                </a:cxn>
                <a:cxn ang="0">
                  <a:pos x="495" y="86"/>
                </a:cxn>
                <a:cxn ang="0">
                  <a:pos x="491" y="92"/>
                </a:cxn>
                <a:cxn ang="0">
                  <a:pos x="473" y="106"/>
                </a:cxn>
                <a:cxn ang="0">
                  <a:pos x="437" y="128"/>
                </a:cxn>
                <a:cxn ang="0">
                  <a:pos x="417" y="138"/>
                </a:cxn>
                <a:cxn ang="0">
                  <a:pos x="348" y="96"/>
                </a:cxn>
                <a:cxn ang="0">
                  <a:pos x="344" y="140"/>
                </a:cxn>
                <a:cxn ang="0">
                  <a:pos x="338" y="172"/>
                </a:cxn>
                <a:cxn ang="0">
                  <a:pos x="334" y="182"/>
                </a:cxn>
                <a:cxn ang="0">
                  <a:pos x="330" y="188"/>
                </a:cxn>
                <a:cxn ang="0">
                  <a:pos x="318" y="188"/>
                </a:cxn>
                <a:cxn ang="0">
                  <a:pos x="282" y="180"/>
                </a:cxn>
                <a:cxn ang="0">
                  <a:pos x="212" y="160"/>
                </a:cxn>
                <a:cxn ang="0">
                  <a:pos x="182" y="150"/>
                </a:cxn>
                <a:cxn ang="0">
                  <a:pos x="164" y="142"/>
                </a:cxn>
                <a:cxn ang="0">
                  <a:pos x="130" y="126"/>
                </a:cxn>
                <a:cxn ang="0">
                  <a:pos x="46" y="98"/>
                </a:cxn>
                <a:cxn ang="0">
                  <a:pos x="0" y="82"/>
                </a:cxn>
                <a:cxn ang="0">
                  <a:pos x="4" y="0"/>
                </a:cxn>
                <a:cxn ang="0">
                  <a:pos x="252" y="68"/>
                </a:cxn>
                <a:cxn ang="0">
                  <a:pos x="298" y="132"/>
                </a:cxn>
                <a:cxn ang="0">
                  <a:pos x="330" y="72"/>
                </a:cxn>
                <a:cxn ang="0">
                  <a:pos x="399" y="86"/>
                </a:cxn>
                <a:cxn ang="0">
                  <a:pos x="375" y="54"/>
                </a:cxn>
                <a:cxn ang="0">
                  <a:pos x="513" y="4"/>
                </a:cxn>
              </a:cxnLst>
              <a:rect l="0" t="0" r="r" b="b"/>
              <a:pathLst>
                <a:path w="513" h="188">
                  <a:moveTo>
                    <a:pt x="513" y="4"/>
                  </a:moveTo>
                  <a:lnTo>
                    <a:pt x="503" y="40"/>
                  </a:lnTo>
                  <a:lnTo>
                    <a:pt x="497" y="68"/>
                  </a:lnTo>
                  <a:lnTo>
                    <a:pt x="495" y="86"/>
                  </a:lnTo>
                  <a:lnTo>
                    <a:pt x="491" y="92"/>
                  </a:lnTo>
                  <a:lnTo>
                    <a:pt x="473" y="106"/>
                  </a:lnTo>
                  <a:lnTo>
                    <a:pt x="437" y="128"/>
                  </a:lnTo>
                  <a:lnTo>
                    <a:pt x="417" y="138"/>
                  </a:lnTo>
                  <a:lnTo>
                    <a:pt x="348" y="96"/>
                  </a:lnTo>
                  <a:lnTo>
                    <a:pt x="344" y="140"/>
                  </a:lnTo>
                  <a:lnTo>
                    <a:pt x="338" y="172"/>
                  </a:lnTo>
                  <a:lnTo>
                    <a:pt x="334" y="182"/>
                  </a:lnTo>
                  <a:lnTo>
                    <a:pt x="330" y="188"/>
                  </a:lnTo>
                  <a:lnTo>
                    <a:pt x="318" y="188"/>
                  </a:lnTo>
                  <a:lnTo>
                    <a:pt x="282" y="180"/>
                  </a:lnTo>
                  <a:lnTo>
                    <a:pt x="212" y="160"/>
                  </a:lnTo>
                  <a:lnTo>
                    <a:pt x="182" y="150"/>
                  </a:lnTo>
                  <a:lnTo>
                    <a:pt x="164" y="142"/>
                  </a:lnTo>
                  <a:lnTo>
                    <a:pt x="130" y="126"/>
                  </a:lnTo>
                  <a:lnTo>
                    <a:pt x="46" y="98"/>
                  </a:lnTo>
                  <a:lnTo>
                    <a:pt x="0" y="82"/>
                  </a:lnTo>
                  <a:lnTo>
                    <a:pt x="4" y="0"/>
                  </a:lnTo>
                  <a:lnTo>
                    <a:pt x="252" y="68"/>
                  </a:lnTo>
                  <a:lnTo>
                    <a:pt x="298" y="132"/>
                  </a:lnTo>
                  <a:lnTo>
                    <a:pt x="330" y="72"/>
                  </a:lnTo>
                  <a:lnTo>
                    <a:pt x="399" y="86"/>
                  </a:lnTo>
                  <a:lnTo>
                    <a:pt x="375" y="54"/>
                  </a:lnTo>
                  <a:lnTo>
                    <a:pt x="513" y="4"/>
                  </a:lnTo>
                  <a:close/>
                </a:path>
              </a:pathLst>
            </a:custGeom>
            <a:solidFill>
              <a:srgbClr val="800000"/>
            </a:solidFill>
            <a:ln w="15875">
              <a:solidFill>
                <a:srgbClr val="DDD3CC"/>
              </a:solidFill>
              <a:prstDash val="solid"/>
              <a:round/>
              <a:headEnd/>
              <a:tailEnd/>
            </a:ln>
          </p:spPr>
          <p:txBody>
            <a:bodyPr/>
            <a:lstStyle/>
            <a:p>
              <a:pPr>
                <a:defRPr/>
              </a:pPr>
              <a:endParaRPr lang="en-US">
                <a:solidFill>
                  <a:prstClr val="black"/>
                </a:solidFill>
                <a:latin typeface="Calibri"/>
              </a:endParaRPr>
            </a:p>
          </p:txBody>
        </p:sp>
        <p:sp>
          <p:nvSpPr>
            <p:cNvPr id="285" name="Freeform 281"/>
            <p:cNvSpPr>
              <a:spLocks/>
            </p:cNvSpPr>
            <p:nvPr/>
          </p:nvSpPr>
          <p:spPr bwMode="auto">
            <a:xfrm>
              <a:off x="3456" y="1553"/>
              <a:ext cx="425" cy="575"/>
            </a:xfrm>
            <a:custGeom>
              <a:avLst/>
              <a:gdLst/>
              <a:ahLst/>
              <a:cxnLst>
                <a:cxn ang="0">
                  <a:pos x="285" y="491"/>
                </a:cxn>
                <a:cxn ang="0">
                  <a:pos x="363" y="354"/>
                </a:cxn>
                <a:cxn ang="0">
                  <a:pos x="363" y="456"/>
                </a:cxn>
                <a:cxn ang="0">
                  <a:pos x="389" y="412"/>
                </a:cxn>
                <a:cxn ang="0">
                  <a:pos x="399" y="226"/>
                </a:cxn>
                <a:cxn ang="0">
                  <a:pos x="389" y="192"/>
                </a:cxn>
                <a:cxn ang="0">
                  <a:pos x="359" y="134"/>
                </a:cxn>
                <a:cxn ang="0">
                  <a:pos x="417" y="158"/>
                </a:cxn>
                <a:cxn ang="0">
                  <a:pos x="423" y="134"/>
                </a:cxn>
                <a:cxn ang="0">
                  <a:pos x="423" y="102"/>
                </a:cxn>
                <a:cxn ang="0">
                  <a:pos x="409" y="80"/>
                </a:cxn>
                <a:cxn ang="0">
                  <a:pos x="353" y="44"/>
                </a:cxn>
                <a:cxn ang="0">
                  <a:pos x="313" y="0"/>
                </a:cxn>
                <a:cxn ang="0">
                  <a:pos x="243" y="202"/>
                </a:cxn>
                <a:cxn ang="0">
                  <a:pos x="214" y="270"/>
                </a:cxn>
                <a:cxn ang="0">
                  <a:pos x="198" y="242"/>
                </a:cxn>
                <a:cxn ang="0">
                  <a:pos x="194" y="208"/>
                </a:cxn>
                <a:cxn ang="0">
                  <a:pos x="150" y="44"/>
                </a:cxn>
                <a:cxn ang="0">
                  <a:pos x="136" y="20"/>
                </a:cxn>
                <a:cxn ang="0">
                  <a:pos x="128" y="20"/>
                </a:cxn>
                <a:cxn ang="0">
                  <a:pos x="120" y="30"/>
                </a:cxn>
                <a:cxn ang="0">
                  <a:pos x="64" y="78"/>
                </a:cxn>
                <a:cxn ang="0">
                  <a:pos x="32" y="110"/>
                </a:cxn>
                <a:cxn ang="0">
                  <a:pos x="14" y="156"/>
                </a:cxn>
                <a:cxn ang="0">
                  <a:pos x="2" y="226"/>
                </a:cxn>
                <a:cxn ang="0">
                  <a:pos x="2" y="346"/>
                </a:cxn>
                <a:cxn ang="0">
                  <a:pos x="6" y="467"/>
                </a:cxn>
                <a:cxn ang="0">
                  <a:pos x="24" y="521"/>
                </a:cxn>
                <a:cxn ang="0">
                  <a:pos x="42" y="551"/>
                </a:cxn>
                <a:cxn ang="0">
                  <a:pos x="58" y="557"/>
                </a:cxn>
                <a:cxn ang="0">
                  <a:pos x="74" y="485"/>
                </a:cxn>
                <a:cxn ang="0">
                  <a:pos x="76" y="485"/>
                </a:cxn>
                <a:cxn ang="0">
                  <a:pos x="88" y="531"/>
                </a:cxn>
                <a:cxn ang="0">
                  <a:pos x="104" y="559"/>
                </a:cxn>
                <a:cxn ang="0">
                  <a:pos x="110" y="527"/>
                </a:cxn>
                <a:cxn ang="0">
                  <a:pos x="128" y="444"/>
                </a:cxn>
                <a:cxn ang="0">
                  <a:pos x="134" y="495"/>
                </a:cxn>
                <a:cxn ang="0">
                  <a:pos x="160" y="575"/>
                </a:cxn>
                <a:cxn ang="0">
                  <a:pos x="184" y="563"/>
                </a:cxn>
                <a:cxn ang="0">
                  <a:pos x="188" y="551"/>
                </a:cxn>
                <a:cxn ang="0">
                  <a:pos x="202" y="523"/>
                </a:cxn>
                <a:cxn ang="0">
                  <a:pos x="249" y="454"/>
                </a:cxn>
                <a:cxn ang="0">
                  <a:pos x="265" y="416"/>
                </a:cxn>
              </a:cxnLst>
              <a:rect l="0" t="0" r="r" b="b"/>
              <a:pathLst>
                <a:path w="425" h="575">
                  <a:moveTo>
                    <a:pt x="265" y="404"/>
                  </a:moveTo>
                  <a:lnTo>
                    <a:pt x="285" y="491"/>
                  </a:lnTo>
                  <a:lnTo>
                    <a:pt x="321" y="422"/>
                  </a:lnTo>
                  <a:lnTo>
                    <a:pt x="363" y="354"/>
                  </a:lnTo>
                  <a:lnTo>
                    <a:pt x="363" y="454"/>
                  </a:lnTo>
                  <a:lnTo>
                    <a:pt x="363" y="456"/>
                  </a:lnTo>
                  <a:lnTo>
                    <a:pt x="371" y="446"/>
                  </a:lnTo>
                  <a:lnTo>
                    <a:pt x="389" y="412"/>
                  </a:lnTo>
                  <a:lnTo>
                    <a:pt x="399" y="390"/>
                  </a:lnTo>
                  <a:lnTo>
                    <a:pt x="399" y="226"/>
                  </a:lnTo>
                  <a:lnTo>
                    <a:pt x="397" y="216"/>
                  </a:lnTo>
                  <a:lnTo>
                    <a:pt x="389" y="192"/>
                  </a:lnTo>
                  <a:lnTo>
                    <a:pt x="369" y="152"/>
                  </a:lnTo>
                  <a:lnTo>
                    <a:pt x="359" y="134"/>
                  </a:lnTo>
                  <a:lnTo>
                    <a:pt x="413" y="166"/>
                  </a:lnTo>
                  <a:lnTo>
                    <a:pt x="417" y="158"/>
                  </a:lnTo>
                  <a:lnTo>
                    <a:pt x="421" y="146"/>
                  </a:lnTo>
                  <a:lnTo>
                    <a:pt x="423" y="134"/>
                  </a:lnTo>
                  <a:lnTo>
                    <a:pt x="425" y="114"/>
                  </a:lnTo>
                  <a:lnTo>
                    <a:pt x="423" y="102"/>
                  </a:lnTo>
                  <a:lnTo>
                    <a:pt x="417" y="92"/>
                  </a:lnTo>
                  <a:lnTo>
                    <a:pt x="409" y="80"/>
                  </a:lnTo>
                  <a:lnTo>
                    <a:pt x="387" y="64"/>
                  </a:lnTo>
                  <a:lnTo>
                    <a:pt x="353" y="44"/>
                  </a:lnTo>
                  <a:lnTo>
                    <a:pt x="335" y="38"/>
                  </a:lnTo>
                  <a:lnTo>
                    <a:pt x="313" y="0"/>
                  </a:lnTo>
                  <a:lnTo>
                    <a:pt x="257" y="38"/>
                  </a:lnTo>
                  <a:lnTo>
                    <a:pt x="243" y="202"/>
                  </a:lnTo>
                  <a:lnTo>
                    <a:pt x="222" y="288"/>
                  </a:lnTo>
                  <a:lnTo>
                    <a:pt x="214" y="270"/>
                  </a:lnTo>
                  <a:lnTo>
                    <a:pt x="202" y="250"/>
                  </a:lnTo>
                  <a:lnTo>
                    <a:pt x="198" y="242"/>
                  </a:lnTo>
                  <a:lnTo>
                    <a:pt x="198" y="234"/>
                  </a:lnTo>
                  <a:lnTo>
                    <a:pt x="194" y="208"/>
                  </a:lnTo>
                  <a:lnTo>
                    <a:pt x="160" y="78"/>
                  </a:lnTo>
                  <a:lnTo>
                    <a:pt x="150" y="44"/>
                  </a:lnTo>
                  <a:lnTo>
                    <a:pt x="142" y="28"/>
                  </a:lnTo>
                  <a:lnTo>
                    <a:pt x="136" y="20"/>
                  </a:lnTo>
                  <a:lnTo>
                    <a:pt x="132" y="18"/>
                  </a:lnTo>
                  <a:lnTo>
                    <a:pt x="128" y="20"/>
                  </a:lnTo>
                  <a:lnTo>
                    <a:pt x="124" y="24"/>
                  </a:lnTo>
                  <a:lnTo>
                    <a:pt x="120" y="30"/>
                  </a:lnTo>
                  <a:lnTo>
                    <a:pt x="102" y="46"/>
                  </a:lnTo>
                  <a:lnTo>
                    <a:pt x="64" y="78"/>
                  </a:lnTo>
                  <a:lnTo>
                    <a:pt x="46" y="94"/>
                  </a:lnTo>
                  <a:lnTo>
                    <a:pt x="32" y="110"/>
                  </a:lnTo>
                  <a:lnTo>
                    <a:pt x="24" y="124"/>
                  </a:lnTo>
                  <a:lnTo>
                    <a:pt x="14" y="156"/>
                  </a:lnTo>
                  <a:lnTo>
                    <a:pt x="8" y="184"/>
                  </a:lnTo>
                  <a:lnTo>
                    <a:pt x="2" y="226"/>
                  </a:lnTo>
                  <a:lnTo>
                    <a:pt x="0" y="262"/>
                  </a:lnTo>
                  <a:lnTo>
                    <a:pt x="2" y="346"/>
                  </a:lnTo>
                  <a:lnTo>
                    <a:pt x="4" y="444"/>
                  </a:lnTo>
                  <a:lnTo>
                    <a:pt x="6" y="467"/>
                  </a:lnTo>
                  <a:lnTo>
                    <a:pt x="14" y="501"/>
                  </a:lnTo>
                  <a:lnTo>
                    <a:pt x="24" y="521"/>
                  </a:lnTo>
                  <a:lnTo>
                    <a:pt x="36" y="543"/>
                  </a:lnTo>
                  <a:lnTo>
                    <a:pt x="42" y="551"/>
                  </a:lnTo>
                  <a:lnTo>
                    <a:pt x="60" y="565"/>
                  </a:lnTo>
                  <a:lnTo>
                    <a:pt x="58" y="557"/>
                  </a:lnTo>
                  <a:lnTo>
                    <a:pt x="60" y="531"/>
                  </a:lnTo>
                  <a:lnTo>
                    <a:pt x="74" y="485"/>
                  </a:lnTo>
                  <a:lnTo>
                    <a:pt x="78" y="473"/>
                  </a:lnTo>
                  <a:lnTo>
                    <a:pt x="76" y="485"/>
                  </a:lnTo>
                  <a:lnTo>
                    <a:pt x="82" y="511"/>
                  </a:lnTo>
                  <a:lnTo>
                    <a:pt x="88" y="531"/>
                  </a:lnTo>
                  <a:lnTo>
                    <a:pt x="100" y="555"/>
                  </a:lnTo>
                  <a:lnTo>
                    <a:pt x="104" y="559"/>
                  </a:lnTo>
                  <a:lnTo>
                    <a:pt x="106" y="555"/>
                  </a:lnTo>
                  <a:lnTo>
                    <a:pt x="110" y="527"/>
                  </a:lnTo>
                  <a:lnTo>
                    <a:pt x="126" y="461"/>
                  </a:lnTo>
                  <a:lnTo>
                    <a:pt x="128" y="444"/>
                  </a:lnTo>
                  <a:lnTo>
                    <a:pt x="128" y="461"/>
                  </a:lnTo>
                  <a:lnTo>
                    <a:pt x="134" y="495"/>
                  </a:lnTo>
                  <a:lnTo>
                    <a:pt x="150" y="549"/>
                  </a:lnTo>
                  <a:lnTo>
                    <a:pt x="160" y="575"/>
                  </a:lnTo>
                  <a:lnTo>
                    <a:pt x="174" y="569"/>
                  </a:lnTo>
                  <a:lnTo>
                    <a:pt x="184" y="563"/>
                  </a:lnTo>
                  <a:lnTo>
                    <a:pt x="186" y="557"/>
                  </a:lnTo>
                  <a:lnTo>
                    <a:pt x="188" y="551"/>
                  </a:lnTo>
                  <a:lnTo>
                    <a:pt x="190" y="543"/>
                  </a:lnTo>
                  <a:lnTo>
                    <a:pt x="202" y="523"/>
                  </a:lnTo>
                  <a:lnTo>
                    <a:pt x="226" y="487"/>
                  </a:lnTo>
                  <a:lnTo>
                    <a:pt x="249" y="454"/>
                  </a:lnTo>
                  <a:lnTo>
                    <a:pt x="259" y="430"/>
                  </a:lnTo>
                  <a:lnTo>
                    <a:pt x="265" y="416"/>
                  </a:lnTo>
                  <a:lnTo>
                    <a:pt x="265" y="404"/>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86" name="Freeform 282"/>
            <p:cNvSpPr>
              <a:spLocks/>
            </p:cNvSpPr>
            <p:nvPr/>
          </p:nvSpPr>
          <p:spPr bwMode="auto">
            <a:xfrm>
              <a:off x="3456" y="1553"/>
              <a:ext cx="425" cy="575"/>
            </a:xfrm>
            <a:custGeom>
              <a:avLst/>
              <a:gdLst/>
              <a:ahLst/>
              <a:cxnLst>
                <a:cxn ang="0">
                  <a:pos x="285" y="491"/>
                </a:cxn>
                <a:cxn ang="0">
                  <a:pos x="363" y="354"/>
                </a:cxn>
                <a:cxn ang="0">
                  <a:pos x="363" y="456"/>
                </a:cxn>
                <a:cxn ang="0">
                  <a:pos x="389" y="412"/>
                </a:cxn>
                <a:cxn ang="0">
                  <a:pos x="399" y="226"/>
                </a:cxn>
                <a:cxn ang="0">
                  <a:pos x="389" y="192"/>
                </a:cxn>
                <a:cxn ang="0">
                  <a:pos x="359" y="134"/>
                </a:cxn>
                <a:cxn ang="0">
                  <a:pos x="417" y="158"/>
                </a:cxn>
                <a:cxn ang="0">
                  <a:pos x="423" y="134"/>
                </a:cxn>
                <a:cxn ang="0">
                  <a:pos x="423" y="102"/>
                </a:cxn>
                <a:cxn ang="0">
                  <a:pos x="409" y="80"/>
                </a:cxn>
                <a:cxn ang="0">
                  <a:pos x="353" y="44"/>
                </a:cxn>
                <a:cxn ang="0">
                  <a:pos x="313" y="0"/>
                </a:cxn>
                <a:cxn ang="0">
                  <a:pos x="243" y="202"/>
                </a:cxn>
                <a:cxn ang="0">
                  <a:pos x="214" y="270"/>
                </a:cxn>
                <a:cxn ang="0">
                  <a:pos x="198" y="242"/>
                </a:cxn>
                <a:cxn ang="0">
                  <a:pos x="194" y="208"/>
                </a:cxn>
                <a:cxn ang="0">
                  <a:pos x="150" y="44"/>
                </a:cxn>
                <a:cxn ang="0">
                  <a:pos x="136" y="20"/>
                </a:cxn>
                <a:cxn ang="0">
                  <a:pos x="128" y="20"/>
                </a:cxn>
                <a:cxn ang="0">
                  <a:pos x="120" y="30"/>
                </a:cxn>
                <a:cxn ang="0">
                  <a:pos x="64" y="78"/>
                </a:cxn>
                <a:cxn ang="0">
                  <a:pos x="32" y="110"/>
                </a:cxn>
                <a:cxn ang="0">
                  <a:pos x="14" y="156"/>
                </a:cxn>
                <a:cxn ang="0">
                  <a:pos x="2" y="226"/>
                </a:cxn>
                <a:cxn ang="0">
                  <a:pos x="2" y="346"/>
                </a:cxn>
                <a:cxn ang="0">
                  <a:pos x="6" y="467"/>
                </a:cxn>
                <a:cxn ang="0">
                  <a:pos x="24" y="521"/>
                </a:cxn>
                <a:cxn ang="0">
                  <a:pos x="42" y="551"/>
                </a:cxn>
                <a:cxn ang="0">
                  <a:pos x="58" y="557"/>
                </a:cxn>
                <a:cxn ang="0">
                  <a:pos x="74" y="485"/>
                </a:cxn>
                <a:cxn ang="0">
                  <a:pos x="76" y="485"/>
                </a:cxn>
                <a:cxn ang="0">
                  <a:pos x="88" y="531"/>
                </a:cxn>
                <a:cxn ang="0">
                  <a:pos x="104" y="559"/>
                </a:cxn>
                <a:cxn ang="0">
                  <a:pos x="110" y="527"/>
                </a:cxn>
                <a:cxn ang="0">
                  <a:pos x="128" y="444"/>
                </a:cxn>
                <a:cxn ang="0">
                  <a:pos x="134" y="495"/>
                </a:cxn>
                <a:cxn ang="0">
                  <a:pos x="160" y="575"/>
                </a:cxn>
                <a:cxn ang="0">
                  <a:pos x="184" y="563"/>
                </a:cxn>
                <a:cxn ang="0">
                  <a:pos x="188" y="551"/>
                </a:cxn>
                <a:cxn ang="0">
                  <a:pos x="202" y="523"/>
                </a:cxn>
                <a:cxn ang="0">
                  <a:pos x="249" y="454"/>
                </a:cxn>
                <a:cxn ang="0">
                  <a:pos x="265" y="416"/>
                </a:cxn>
              </a:cxnLst>
              <a:rect l="0" t="0" r="r" b="b"/>
              <a:pathLst>
                <a:path w="425" h="575">
                  <a:moveTo>
                    <a:pt x="265" y="404"/>
                  </a:moveTo>
                  <a:lnTo>
                    <a:pt x="285" y="491"/>
                  </a:lnTo>
                  <a:lnTo>
                    <a:pt x="321" y="422"/>
                  </a:lnTo>
                  <a:lnTo>
                    <a:pt x="363" y="354"/>
                  </a:lnTo>
                  <a:lnTo>
                    <a:pt x="363" y="454"/>
                  </a:lnTo>
                  <a:lnTo>
                    <a:pt x="363" y="456"/>
                  </a:lnTo>
                  <a:lnTo>
                    <a:pt x="371" y="446"/>
                  </a:lnTo>
                  <a:lnTo>
                    <a:pt x="389" y="412"/>
                  </a:lnTo>
                  <a:lnTo>
                    <a:pt x="399" y="390"/>
                  </a:lnTo>
                  <a:lnTo>
                    <a:pt x="399" y="226"/>
                  </a:lnTo>
                  <a:lnTo>
                    <a:pt x="397" y="216"/>
                  </a:lnTo>
                  <a:lnTo>
                    <a:pt x="389" y="192"/>
                  </a:lnTo>
                  <a:lnTo>
                    <a:pt x="369" y="152"/>
                  </a:lnTo>
                  <a:lnTo>
                    <a:pt x="359" y="134"/>
                  </a:lnTo>
                  <a:lnTo>
                    <a:pt x="413" y="166"/>
                  </a:lnTo>
                  <a:lnTo>
                    <a:pt x="417" y="158"/>
                  </a:lnTo>
                  <a:lnTo>
                    <a:pt x="421" y="146"/>
                  </a:lnTo>
                  <a:lnTo>
                    <a:pt x="423" y="134"/>
                  </a:lnTo>
                  <a:lnTo>
                    <a:pt x="425" y="114"/>
                  </a:lnTo>
                  <a:lnTo>
                    <a:pt x="423" y="102"/>
                  </a:lnTo>
                  <a:lnTo>
                    <a:pt x="417" y="92"/>
                  </a:lnTo>
                  <a:lnTo>
                    <a:pt x="409" y="80"/>
                  </a:lnTo>
                  <a:lnTo>
                    <a:pt x="387" y="64"/>
                  </a:lnTo>
                  <a:lnTo>
                    <a:pt x="353" y="44"/>
                  </a:lnTo>
                  <a:lnTo>
                    <a:pt x="335" y="38"/>
                  </a:lnTo>
                  <a:lnTo>
                    <a:pt x="313" y="0"/>
                  </a:lnTo>
                  <a:lnTo>
                    <a:pt x="257" y="38"/>
                  </a:lnTo>
                  <a:lnTo>
                    <a:pt x="243" y="202"/>
                  </a:lnTo>
                  <a:lnTo>
                    <a:pt x="222" y="288"/>
                  </a:lnTo>
                  <a:lnTo>
                    <a:pt x="214" y="270"/>
                  </a:lnTo>
                  <a:lnTo>
                    <a:pt x="202" y="250"/>
                  </a:lnTo>
                  <a:lnTo>
                    <a:pt x="198" y="242"/>
                  </a:lnTo>
                  <a:lnTo>
                    <a:pt x="198" y="234"/>
                  </a:lnTo>
                  <a:lnTo>
                    <a:pt x="194" y="208"/>
                  </a:lnTo>
                  <a:lnTo>
                    <a:pt x="160" y="78"/>
                  </a:lnTo>
                  <a:lnTo>
                    <a:pt x="150" y="44"/>
                  </a:lnTo>
                  <a:lnTo>
                    <a:pt x="142" y="28"/>
                  </a:lnTo>
                  <a:lnTo>
                    <a:pt x="136" y="20"/>
                  </a:lnTo>
                  <a:lnTo>
                    <a:pt x="132" y="18"/>
                  </a:lnTo>
                  <a:lnTo>
                    <a:pt x="128" y="20"/>
                  </a:lnTo>
                  <a:lnTo>
                    <a:pt x="124" y="24"/>
                  </a:lnTo>
                  <a:lnTo>
                    <a:pt x="120" y="30"/>
                  </a:lnTo>
                  <a:lnTo>
                    <a:pt x="102" y="46"/>
                  </a:lnTo>
                  <a:lnTo>
                    <a:pt x="64" y="78"/>
                  </a:lnTo>
                  <a:lnTo>
                    <a:pt x="46" y="94"/>
                  </a:lnTo>
                  <a:lnTo>
                    <a:pt x="32" y="110"/>
                  </a:lnTo>
                  <a:lnTo>
                    <a:pt x="24" y="124"/>
                  </a:lnTo>
                  <a:lnTo>
                    <a:pt x="14" y="156"/>
                  </a:lnTo>
                  <a:lnTo>
                    <a:pt x="8" y="184"/>
                  </a:lnTo>
                  <a:lnTo>
                    <a:pt x="2" y="226"/>
                  </a:lnTo>
                  <a:lnTo>
                    <a:pt x="0" y="262"/>
                  </a:lnTo>
                  <a:lnTo>
                    <a:pt x="2" y="346"/>
                  </a:lnTo>
                  <a:lnTo>
                    <a:pt x="4" y="444"/>
                  </a:lnTo>
                  <a:lnTo>
                    <a:pt x="6" y="467"/>
                  </a:lnTo>
                  <a:lnTo>
                    <a:pt x="14" y="501"/>
                  </a:lnTo>
                  <a:lnTo>
                    <a:pt x="24" y="521"/>
                  </a:lnTo>
                  <a:lnTo>
                    <a:pt x="36" y="543"/>
                  </a:lnTo>
                  <a:lnTo>
                    <a:pt x="42" y="551"/>
                  </a:lnTo>
                  <a:lnTo>
                    <a:pt x="60" y="565"/>
                  </a:lnTo>
                  <a:lnTo>
                    <a:pt x="58" y="557"/>
                  </a:lnTo>
                  <a:lnTo>
                    <a:pt x="60" y="531"/>
                  </a:lnTo>
                  <a:lnTo>
                    <a:pt x="74" y="485"/>
                  </a:lnTo>
                  <a:lnTo>
                    <a:pt x="78" y="473"/>
                  </a:lnTo>
                  <a:lnTo>
                    <a:pt x="76" y="485"/>
                  </a:lnTo>
                  <a:lnTo>
                    <a:pt x="82" y="511"/>
                  </a:lnTo>
                  <a:lnTo>
                    <a:pt x="88" y="531"/>
                  </a:lnTo>
                  <a:lnTo>
                    <a:pt x="100" y="555"/>
                  </a:lnTo>
                  <a:lnTo>
                    <a:pt x="104" y="559"/>
                  </a:lnTo>
                  <a:lnTo>
                    <a:pt x="106" y="555"/>
                  </a:lnTo>
                  <a:lnTo>
                    <a:pt x="110" y="527"/>
                  </a:lnTo>
                  <a:lnTo>
                    <a:pt x="126" y="461"/>
                  </a:lnTo>
                  <a:lnTo>
                    <a:pt x="128" y="444"/>
                  </a:lnTo>
                  <a:lnTo>
                    <a:pt x="128" y="461"/>
                  </a:lnTo>
                  <a:lnTo>
                    <a:pt x="134" y="495"/>
                  </a:lnTo>
                  <a:lnTo>
                    <a:pt x="150" y="549"/>
                  </a:lnTo>
                  <a:lnTo>
                    <a:pt x="160" y="575"/>
                  </a:lnTo>
                  <a:lnTo>
                    <a:pt x="174" y="569"/>
                  </a:lnTo>
                  <a:lnTo>
                    <a:pt x="184" y="563"/>
                  </a:lnTo>
                  <a:lnTo>
                    <a:pt x="186" y="557"/>
                  </a:lnTo>
                  <a:lnTo>
                    <a:pt x="188" y="551"/>
                  </a:lnTo>
                  <a:lnTo>
                    <a:pt x="190" y="543"/>
                  </a:lnTo>
                  <a:lnTo>
                    <a:pt x="202" y="523"/>
                  </a:lnTo>
                  <a:lnTo>
                    <a:pt x="226" y="487"/>
                  </a:lnTo>
                  <a:lnTo>
                    <a:pt x="249" y="454"/>
                  </a:lnTo>
                  <a:lnTo>
                    <a:pt x="259" y="430"/>
                  </a:lnTo>
                  <a:lnTo>
                    <a:pt x="265" y="416"/>
                  </a:lnTo>
                  <a:lnTo>
                    <a:pt x="265" y="404"/>
                  </a:lnTo>
                  <a:close/>
                </a:path>
              </a:pathLst>
            </a:custGeom>
            <a:solidFill>
              <a:srgbClr val="800000"/>
            </a:solidFill>
            <a:ln w="15875">
              <a:solidFill>
                <a:srgbClr val="DDD3CC"/>
              </a:solidFill>
              <a:prstDash val="solid"/>
              <a:round/>
              <a:headEnd/>
              <a:tailEnd/>
            </a:ln>
          </p:spPr>
          <p:txBody>
            <a:bodyPr/>
            <a:lstStyle/>
            <a:p>
              <a:pPr>
                <a:defRPr/>
              </a:pPr>
              <a:endParaRPr lang="en-US">
                <a:solidFill>
                  <a:prstClr val="black"/>
                </a:solidFill>
                <a:latin typeface="Calibri"/>
              </a:endParaRPr>
            </a:p>
          </p:txBody>
        </p:sp>
        <p:sp>
          <p:nvSpPr>
            <p:cNvPr id="287" name="Freeform 283"/>
            <p:cNvSpPr>
              <a:spLocks/>
            </p:cNvSpPr>
            <p:nvPr/>
          </p:nvSpPr>
          <p:spPr bwMode="auto">
            <a:xfrm>
              <a:off x="3642" y="1124"/>
              <a:ext cx="109" cy="82"/>
            </a:xfrm>
            <a:custGeom>
              <a:avLst/>
              <a:gdLst/>
              <a:ahLst/>
              <a:cxnLst>
                <a:cxn ang="0">
                  <a:pos x="2" y="76"/>
                </a:cxn>
                <a:cxn ang="0">
                  <a:pos x="22" y="78"/>
                </a:cxn>
                <a:cxn ang="0">
                  <a:pos x="52" y="82"/>
                </a:cxn>
                <a:cxn ang="0">
                  <a:pos x="67" y="78"/>
                </a:cxn>
                <a:cxn ang="0">
                  <a:pos x="107" y="64"/>
                </a:cxn>
                <a:cxn ang="0">
                  <a:pos x="109" y="62"/>
                </a:cxn>
                <a:cxn ang="0">
                  <a:pos x="107" y="50"/>
                </a:cxn>
                <a:cxn ang="0">
                  <a:pos x="97" y="28"/>
                </a:cxn>
                <a:cxn ang="0">
                  <a:pos x="89" y="12"/>
                </a:cxn>
                <a:cxn ang="0">
                  <a:pos x="81" y="6"/>
                </a:cxn>
                <a:cxn ang="0">
                  <a:pos x="69" y="0"/>
                </a:cxn>
                <a:cxn ang="0">
                  <a:pos x="57" y="0"/>
                </a:cxn>
                <a:cxn ang="0">
                  <a:pos x="44" y="8"/>
                </a:cxn>
                <a:cxn ang="0">
                  <a:pos x="26" y="22"/>
                </a:cxn>
                <a:cxn ang="0">
                  <a:pos x="14" y="36"/>
                </a:cxn>
                <a:cxn ang="0">
                  <a:pos x="8" y="46"/>
                </a:cxn>
                <a:cxn ang="0">
                  <a:pos x="0" y="60"/>
                </a:cxn>
                <a:cxn ang="0">
                  <a:pos x="0" y="68"/>
                </a:cxn>
                <a:cxn ang="0">
                  <a:pos x="2" y="76"/>
                </a:cxn>
              </a:cxnLst>
              <a:rect l="0" t="0" r="r" b="b"/>
              <a:pathLst>
                <a:path w="109" h="82">
                  <a:moveTo>
                    <a:pt x="2" y="76"/>
                  </a:moveTo>
                  <a:lnTo>
                    <a:pt x="22" y="78"/>
                  </a:lnTo>
                  <a:lnTo>
                    <a:pt x="52" y="82"/>
                  </a:lnTo>
                  <a:lnTo>
                    <a:pt x="67" y="78"/>
                  </a:lnTo>
                  <a:lnTo>
                    <a:pt x="107" y="64"/>
                  </a:lnTo>
                  <a:lnTo>
                    <a:pt x="109" y="62"/>
                  </a:lnTo>
                  <a:lnTo>
                    <a:pt x="107" y="50"/>
                  </a:lnTo>
                  <a:lnTo>
                    <a:pt x="97" y="28"/>
                  </a:lnTo>
                  <a:lnTo>
                    <a:pt x="89" y="12"/>
                  </a:lnTo>
                  <a:lnTo>
                    <a:pt x="81" y="6"/>
                  </a:lnTo>
                  <a:lnTo>
                    <a:pt x="69" y="0"/>
                  </a:lnTo>
                  <a:lnTo>
                    <a:pt x="57" y="0"/>
                  </a:lnTo>
                  <a:lnTo>
                    <a:pt x="44" y="8"/>
                  </a:lnTo>
                  <a:lnTo>
                    <a:pt x="26" y="22"/>
                  </a:lnTo>
                  <a:lnTo>
                    <a:pt x="14" y="36"/>
                  </a:lnTo>
                  <a:lnTo>
                    <a:pt x="8" y="46"/>
                  </a:lnTo>
                  <a:lnTo>
                    <a:pt x="0" y="60"/>
                  </a:lnTo>
                  <a:lnTo>
                    <a:pt x="0" y="68"/>
                  </a:lnTo>
                  <a:lnTo>
                    <a:pt x="2" y="76"/>
                  </a:lnTo>
                  <a:close/>
                </a:path>
              </a:pathLst>
            </a:custGeom>
            <a:solidFill>
              <a:srgbClr val="E9D3B3"/>
            </a:solidFill>
            <a:ln w="9525">
              <a:noFill/>
              <a:round/>
              <a:headEnd/>
              <a:tailEnd/>
            </a:ln>
          </p:spPr>
          <p:txBody>
            <a:bodyPr/>
            <a:lstStyle/>
            <a:p>
              <a:pPr>
                <a:defRPr/>
              </a:pPr>
              <a:endParaRPr lang="en-US">
                <a:solidFill>
                  <a:prstClr val="black"/>
                </a:solidFill>
                <a:latin typeface="Calibri"/>
              </a:endParaRPr>
            </a:p>
          </p:txBody>
        </p:sp>
        <p:sp>
          <p:nvSpPr>
            <p:cNvPr id="288" name="Freeform 284"/>
            <p:cNvSpPr>
              <a:spLocks/>
            </p:cNvSpPr>
            <p:nvPr/>
          </p:nvSpPr>
          <p:spPr bwMode="auto">
            <a:xfrm>
              <a:off x="3642" y="1124"/>
              <a:ext cx="109" cy="82"/>
            </a:xfrm>
            <a:custGeom>
              <a:avLst/>
              <a:gdLst/>
              <a:ahLst/>
              <a:cxnLst>
                <a:cxn ang="0">
                  <a:pos x="2" y="76"/>
                </a:cxn>
                <a:cxn ang="0">
                  <a:pos x="22" y="78"/>
                </a:cxn>
                <a:cxn ang="0">
                  <a:pos x="52" y="82"/>
                </a:cxn>
                <a:cxn ang="0">
                  <a:pos x="67" y="78"/>
                </a:cxn>
                <a:cxn ang="0">
                  <a:pos x="107" y="64"/>
                </a:cxn>
                <a:cxn ang="0">
                  <a:pos x="109" y="62"/>
                </a:cxn>
                <a:cxn ang="0">
                  <a:pos x="107" y="50"/>
                </a:cxn>
                <a:cxn ang="0">
                  <a:pos x="97" y="28"/>
                </a:cxn>
                <a:cxn ang="0">
                  <a:pos x="89" y="12"/>
                </a:cxn>
                <a:cxn ang="0">
                  <a:pos x="81" y="6"/>
                </a:cxn>
                <a:cxn ang="0">
                  <a:pos x="69" y="0"/>
                </a:cxn>
                <a:cxn ang="0">
                  <a:pos x="57" y="0"/>
                </a:cxn>
                <a:cxn ang="0">
                  <a:pos x="44" y="8"/>
                </a:cxn>
                <a:cxn ang="0">
                  <a:pos x="26" y="22"/>
                </a:cxn>
                <a:cxn ang="0">
                  <a:pos x="14" y="36"/>
                </a:cxn>
                <a:cxn ang="0">
                  <a:pos x="8" y="46"/>
                </a:cxn>
                <a:cxn ang="0">
                  <a:pos x="0" y="60"/>
                </a:cxn>
                <a:cxn ang="0">
                  <a:pos x="0" y="68"/>
                </a:cxn>
                <a:cxn ang="0">
                  <a:pos x="2" y="76"/>
                </a:cxn>
              </a:cxnLst>
              <a:rect l="0" t="0" r="r" b="b"/>
              <a:pathLst>
                <a:path w="109" h="82">
                  <a:moveTo>
                    <a:pt x="2" y="76"/>
                  </a:moveTo>
                  <a:lnTo>
                    <a:pt x="22" y="78"/>
                  </a:lnTo>
                  <a:lnTo>
                    <a:pt x="52" y="82"/>
                  </a:lnTo>
                  <a:lnTo>
                    <a:pt x="67" y="78"/>
                  </a:lnTo>
                  <a:lnTo>
                    <a:pt x="107" y="64"/>
                  </a:lnTo>
                  <a:lnTo>
                    <a:pt x="109" y="62"/>
                  </a:lnTo>
                  <a:lnTo>
                    <a:pt x="107" y="50"/>
                  </a:lnTo>
                  <a:lnTo>
                    <a:pt x="97" y="28"/>
                  </a:lnTo>
                  <a:lnTo>
                    <a:pt x="89" y="12"/>
                  </a:lnTo>
                  <a:lnTo>
                    <a:pt x="81" y="6"/>
                  </a:lnTo>
                  <a:lnTo>
                    <a:pt x="69" y="0"/>
                  </a:lnTo>
                  <a:lnTo>
                    <a:pt x="57" y="0"/>
                  </a:lnTo>
                  <a:lnTo>
                    <a:pt x="44" y="8"/>
                  </a:lnTo>
                  <a:lnTo>
                    <a:pt x="26" y="22"/>
                  </a:lnTo>
                  <a:lnTo>
                    <a:pt x="14" y="36"/>
                  </a:lnTo>
                  <a:lnTo>
                    <a:pt x="8" y="46"/>
                  </a:lnTo>
                  <a:lnTo>
                    <a:pt x="0" y="60"/>
                  </a:lnTo>
                  <a:lnTo>
                    <a:pt x="0" y="68"/>
                  </a:lnTo>
                  <a:lnTo>
                    <a:pt x="2" y="76"/>
                  </a:lnTo>
                  <a:close/>
                </a:path>
              </a:pathLst>
            </a:custGeom>
            <a:noFill/>
            <a:ln w="12700">
              <a:solidFill>
                <a:srgbClr val="DEBD9D"/>
              </a:solidFill>
              <a:prstDash val="solid"/>
              <a:round/>
              <a:headEnd/>
              <a:tailEnd/>
            </a:ln>
          </p:spPr>
          <p:txBody>
            <a:bodyPr/>
            <a:lstStyle/>
            <a:p>
              <a:pPr>
                <a:defRPr/>
              </a:pPr>
              <a:endParaRPr lang="en-US">
                <a:solidFill>
                  <a:prstClr val="black"/>
                </a:solidFill>
                <a:latin typeface="Calibri"/>
              </a:endParaRPr>
            </a:p>
          </p:txBody>
        </p:sp>
        <p:sp>
          <p:nvSpPr>
            <p:cNvPr id="289" name="Freeform 285"/>
            <p:cNvSpPr>
              <a:spLocks/>
            </p:cNvSpPr>
            <p:nvPr/>
          </p:nvSpPr>
          <p:spPr bwMode="auto">
            <a:xfrm>
              <a:off x="3622" y="1242"/>
              <a:ext cx="70" cy="78"/>
            </a:xfrm>
            <a:custGeom>
              <a:avLst/>
              <a:gdLst/>
              <a:ahLst/>
              <a:cxnLst>
                <a:cxn ang="0">
                  <a:pos x="30" y="24"/>
                </a:cxn>
                <a:cxn ang="0">
                  <a:pos x="14" y="20"/>
                </a:cxn>
                <a:cxn ang="0">
                  <a:pos x="4" y="18"/>
                </a:cxn>
                <a:cxn ang="0">
                  <a:pos x="2" y="18"/>
                </a:cxn>
                <a:cxn ang="0">
                  <a:pos x="0" y="20"/>
                </a:cxn>
                <a:cxn ang="0">
                  <a:pos x="2" y="40"/>
                </a:cxn>
                <a:cxn ang="0">
                  <a:pos x="6" y="56"/>
                </a:cxn>
                <a:cxn ang="0">
                  <a:pos x="16" y="68"/>
                </a:cxn>
                <a:cxn ang="0">
                  <a:pos x="26" y="76"/>
                </a:cxn>
                <a:cxn ang="0">
                  <a:pos x="32" y="78"/>
                </a:cxn>
                <a:cxn ang="0">
                  <a:pos x="40" y="76"/>
                </a:cxn>
                <a:cxn ang="0">
                  <a:pos x="48" y="72"/>
                </a:cxn>
                <a:cxn ang="0">
                  <a:pos x="58" y="62"/>
                </a:cxn>
                <a:cxn ang="0">
                  <a:pos x="62" y="54"/>
                </a:cxn>
                <a:cxn ang="0">
                  <a:pos x="64" y="48"/>
                </a:cxn>
                <a:cxn ang="0">
                  <a:pos x="68" y="18"/>
                </a:cxn>
                <a:cxn ang="0">
                  <a:pos x="70" y="0"/>
                </a:cxn>
                <a:cxn ang="0">
                  <a:pos x="60" y="12"/>
                </a:cxn>
                <a:cxn ang="0">
                  <a:pos x="48" y="20"/>
                </a:cxn>
                <a:cxn ang="0">
                  <a:pos x="40" y="24"/>
                </a:cxn>
                <a:cxn ang="0">
                  <a:pos x="30" y="24"/>
                </a:cxn>
              </a:cxnLst>
              <a:rect l="0" t="0" r="r" b="b"/>
              <a:pathLst>
                <a:path w="70" h="78">
                  <a:moveTo>
                    <a:pt x="30" y="24"/>
                  </a:moveTo>
                  <a:lnTo>
                    <a:pt x="14" y="20"/>
                  </a:lnTo>
                  <a:lnTo>
                    <a:pt x="4" y="18"/>
                  </a:lnTo>
                  <a:lnTo>
                    <a:pt x="2" y="18"/>
                  </a:lnTo>
                  <a:lnTo>
                    <a:pt x="0" y="20"/>
                  </a:lnTo>
                  <a:lnTo>
                    <a:pt x="2" y="40"/>
                  </a:lnTo>
                  <a:lnTo>
                    <a:pt x="6" y="56"/>
                  </a:lnTo>
                  <a:lnTo>
                    <a:pt x="16" y="68"/>
                  </a:lnTo>
                  <a:lnTo>
                    <a:pt x="26" y="76"/>
                  </a:lnTo>
                  <a:lnTo>
                    <a:pt x="32" y="78"/>
                  </a:lnTo>
                  <a:lnTo>
                    <a:pt x="40" y="76"/>
                  </a:lnTo>
                  <a:lnTo>
                    <a:pt x="48" y="72"/>
                  </a:lnTo>
                  <a:lnTo>
                    <a:pt x="58" y="62"/>
                  </a:lnTo>
                  <a:lnTo>
                    <a:pt x="62" y="54"/>
                  </a:lnTo>
                  <a:lnTo>
                    <a:pt x="64" y="48"/>
                  </a:lnTo>
                  <a:lnTo>
                    <a:pt x="68" y="18"/>
                  </a:lnTo>
                  <a:lnTo>
                    <a:pt x="70" y="0"/>
                  </a:lnTo>
                  <a:lnTo>
                    <a:pt x="60" y="12"/>
                  </a:lnTo>
                  <a:lnTo>
                    <a:pt x="48" y="20"/>
                  </a:lnTo>
                  <a:lnTo>
                    <a:pt x="40" y="24"/>
                  </a:lnTo>
                  <a:lnTo>
                    <a:pt x="30" y="24"/>
                  </a:lnTo>
                  <a:close/>
                </a:path>
              </a:pathLst>
            </a:custGeom>
            <a:solidFill>
              <a:srgbClr val="E9D3B3"/>
            </a:solidFill>
            <a:ln w="9525">
              <a:noFill/>
              <a:round/>
              <a:headEnd/>
              <a:tailEnd/>
            </a:ln>
          </p:spPr>
          <p:txBody>
            <a:bodyPr/>
            <a:lstStyle/>
            <a:p>
              <a:pPr>
                <a:defRPr/>
              </a:pPr>
              <a:endParaRPr lang="en-US">
                <a:solidFill>
                  <a:prstClr val="black"/>
                </a:solidFill>
                <a:latin typeface="Calibri"/>
              </a:endParaRPr>
            </a:p>
          </p:txBody>
        </p:sp>
        <p:sp>
          <p:nvSpPr>
            <p:cNvPr id="290" name="Freeform 286"/>
            <p:cNvSpPr>
              <a:spLocks/>
            </p:cNvSpPr>
            <p:nvPr/>
          </p:nvSpPr>
          <p:spPr bwMode="auto">
            <a:xfrm>
              <a:off x="3622" y="1242"/>
              <a:ext cx="70" cy="78"/>
            </a:xfrm>
            <a:custGeom>
              <a:avLst/>
              <a:gdLst/>
              <a:ahLst/>
              <a:cxnLst>
                <a:cxn ang="0">
                  <a:pos x="30" y="24"/>
                </a:cxn>
                <a:cxn ang="0">
                  <a:pos x="14" y="20"/>
                </a:cxn>
                <a:cxn ang="0">
                  <a:pos x="4" y="18"/>
                </a:cxn>
                <a:cxn ang="0">
                  <a:pos x="2" y="18"/>
                </a:cxn>
                <a:cxn ang="0">
                  <a:pos x="0" y="20"/>
                </a:cxn>
                <a:cxn ang="0">
                  <a:pos x="2" y="40"/>
                </a:cxn>
                <a:cxn ang="0">
                  <a:pos x="6" y="56"/>
                </a:cxn>
                <a:cxn ang="0">
                  <a:pos x="16" y="68"/>
                </a:cxn>
                <a:cxn ang="0">
                  <a:pos x="26" y="76"/>
                </a:cxn>
                <a:cxn ang="0">
                  <a:pos x="32" y="78"/>
                </a:cxn>
                <a:cxn ang="0">
                  <a:pos x="40" y="76"/>
                </a:cxn>
                <a:cxn ang="0">
                  <a:pos x="48" y="72"/>
                </a:cxn>
                <a:cxn ang="0">
                  <a:pos x="58" y="62"/>
                </a:cxn>
                <a:cxn ang="0">
                  <a:pos x="62" y="54"/>
                </a:cxn>
                <a:cxn ang="0">
                  <a:pos x="64" y="48"/>
                </a:cxn>
                <a:cxn ang="0">
                  <a:pos x="68" y="18"/>
                </a:cxn>
                <a:cxn ang="0">
                  <a:pos x="70" y="0"/>
                </a:cxn>
                <a:cxn ang="0">
                  <a:pos x="60" y="12"/>
                </a:cxn>
                <a:cxn ang="0">
                  <a:pos x="48" y="20"/>
                </a:cxn>
                <a:cxn ang="0">
                  <a:pos x="40" y="24"/>
                </a:cxn>
                <a:cxn ang="0">
                  <a:pos x="30" y="24"/>
                </a:cxn>
              </a:cxnLst>
              <a:rect l="0" t="0" r="r" b="b"/>
              <a:pathLst>
                <a:path w="70" h="78">
                  <a:moveTo>
                    <a:pt x="30" y="24"/>
                  </a:moveTo>
                  <a:lnTo>
                    <a:pt x="14" y="20"/>
                  </a:lnTo>
                  <a:lnTo>
                    <a:pt x="4" y="18"/>
                  </a:lnTo>
                  <a:lnTo>
                    <a:pt x="2" y="18"/>
                  </a:lnTo>
                  <a:lnTo>
                    <a:pt x="0" y="20"/>
                  </a:lnTo>
                  <a:lnTo>
                    <a:pt x="2" y="40"/>
                  </a:lnTo>
                  <a:lnTo>
                    <a:pt x="6" y="56"/>
                  </a:lnTo>
                  <a:lnTo>
                    <a:pt x="16" y="68"/>
                  </a:lnTo>
                  <a:lnTo>
                    <a:pt x="26" y="76"/>
                  </a:lnTo>
                  <a:lnTo>
                    <a:pt x="32" y="78"/>
                  </a:lnTo>
                  <a:lnTo>
                    <a:pt x="40" y="76"/>
                  </a:lnTo>
                  <a:lnTo>
                    <a:pt x="48" y="72"/>
                  </a:lnTo>
                  <a:lnTo>
                    <a:pt x="58" y="62"/>
                  </a:lnTo>
                  <a:lnTo>
                    <a:pt x="62" y="54"/>
                  </a:lnTo>
                  <a:lnTo>
                    <a:pt x="64" y="48"/>
                  </a:lnTo>
                  <a:lnTo>
                    <a:pt x="68" y="18"/>
                  </a:lnTo>
                  <a:lnTo>
                    <a:pt x="70" y="0"/>
                  </a:lnTo>
                  <a:lnTo>
                    <a:pt x="60" y="12"/>
                  </a:lnTo>
                  <a:lnTo>
                    <a:pt x="48" y="20"/>
                  </a:lnTo>
                  <a:lnTo>
                    <a:pt x="40" y="24"/>
                  </a:lnTo>
                  <a:lnTo>
                    <a:pt x="30" y="24"/>
                  </a:lnTo>
                  <a:close/>
                </a:path>
              </a:pathLst>
            </a:custGeom>
            <a:noFill/>
            <a:ln w="12700">
              <a:solidFill>
                <a:srgbClr val="DEBD9D"/>
              </a:solidFill>
              <a:prstDash val="solid"/>
              <a:round/>
              <a:headEnd/>
              <a:tailEnd/>
            </a:ln>
          </p:spPr>
          <p:txBody>
            <a:bodyPr/>
            <a:lstStyle/>
            <a:p>
              <a:pPr>
                <a:defRPr/>
              </a:pPr>
              <a:endParaRPr lang="en-US">
                <a:solidFill>
                  <a:prstClr val="black"/>
                </a:solidFill>
                <a:latin typeface="Calibri"/>
              </a:endParaRPr>
            </a:p>
          </p:txBody>
        </p:sp>
        <p:sp>
          <p:nvSpPr>
            <p:cNvPr id="291" name="Freeform 287"/>
            <p:cNvSpPr>
              <a:spLocks/>
            </p:cNvSpPr>
            <p:nvPr/>
          </p:nvSpPr>
          <p:spPr bwMode="auto">
            <a:xfrm>
              <a:off x="3737" y="1250"/>
              <a:ext cx="38" cy="54"/>
            </a:xfrm>
            <a:custGeom>
              <a:avLst/>
              <a:gdLst/>
              <a:ahLst/>
              <a:cxnLst>
                <a:cxn ang="0">
                  <a:pos x="0" y="4"/>
                </a:cxn>
                <a:cxn ang="0">
                  <a:pos x="0" y="26"/>
                </a:cxn>
                <a:cxn ang="0">
                  <a:pos x="4" y="42"/>
                </a:cxn>
                <a:cxn ang="0">
                  <a:pos x="10" y="52"/>
                </a:cxn>
                <a:cxn ang="0">
                  <a:pos x="18" y="54"/>
                </a:cxn>
                <a:cxn ang="0">
                  <a:pos x="26" y="54"/>
                </a:cxn>
                <a:cxn ang="0">
                  <a:pos x="34" y="50"/>
                </a:cxn>
                <a:cxn ang="0">
                  <a:pos x="38" y="46"/>
                </a:cxn>
                <a:cxn ang="0">
                  <a:pos x="38" y="42"/>
                </a:cxn>
                <a:cxn ang="0">
                  <a:pos x="36" y="16"/>
                </a:cxn>
                <a:cxn ang="0">
                  <a:pos x="34" y="6"/>
                </a:cxn>
                <a:cxn ang="0">
                  <a:pos x="30" y="0"/>
                </a:cxn>
                <a:cxn ang="0">
                  <a:pos x="26" y="0"/>
                </a:cxn>
                <a:cxn ang="0">
                  <a:pos x="16" y="2"/>
                </a:cxn>
                <a:cxn ang="0">
                  <a:pos x="0" y="4"/>
                </a:cxn>
              </a:cxnLst>
              <a:rect l="0" t="0" r="r" b="b"/>
              <a:pathLst>
                <a:path w="38" h="54">
                  <a:moveTo>
                    <a:pt x="0" y="4"/>
                  </a:moveTo>
                  <a:lnTo>
                    <a:pt x="0" y="26"/>
                  </a:lnTo>
                  <a:lnTo>
                    <a:pt x="4" y="42"/>
                  </a:lnTo>
                  <a:lnTo>
                    <a:pt x="10" y="52"/>
                  </a:lnTo>
                  <a:lnTo>
                    <a:pt x="18" y="54"/>
                  </a:lnTo>
                  <a:lnTo>
                    <a:pt x="26" y="54"/>
                  </a:lnTo>
                  <a:lnTo>
                    <a:pt x="34" y="50"/>
                  </a:lnTo>
                  <a:lnTo>
                    <a:pt x="38" y="46"/>
                  </a:lnTo>
                  <a:lnTo>
                    <a:pt x="38" y="42"/>
                  </a:lnTo>
                  <a:lnTo>
                    <a:pt x="36" y="16"/>
                  </a:lnTo>
                  <a:lnTo>
                    <a:pt x="34" y="6"/>
                  </a:lnTo>
                  <a:lnTo>
                    <a:pt x="30" y="0"/>
                  </a:lnTo>
                  <a:lnTo>
                    <a:pt x="26" y="0"/>
                  </a:lnTo>
                  <a:lnTo>
                    <a:pt x="16" y="2"/>
                  </a:lnTo>
                  <a:lnTo>
                    <a:pt x="0" y="4"/>
                  </a:lnTo>
                  <a:close/>
                </a:path>
              </a:pathLst>
            </a:custGeom>
            <a:solidFill>
              <a:srgbClr val="E9D3B3"/>
            </a:solidFill>
            <a:ln w="9525">
              <a:noFill/>
              <a:round/>
              <a:headEnd/>
              <a:tailEnd/>
            </a:ln>
          </p:spPr>
          <p:txBody>
            <a:bodyPr/>
            <a:lstStyle/>
            <a:p>
              <a:pPr>
                <a:defRPr/>
              </a:pPr>
              <a:endParaRPr lang="en-US">
                <a:solidFill>
                  <a:prstClr val="black"/>
                </a:solidFill>
                <a:latin typeface="Calibri"/>
              </a:endParaRPr>
            </a:p>
          </p:txBody>
        </p:sp>
        <p:sp>
          <p:nvSpPr>
            <p:cNvPr id="292" name="Freeform 288"/>
            <p:cNvSpPr>
              <a:spLocks/>
            </p:cNvSpPr>
            <p:nvPr/>
          </p:nvSpPr>
          <p:spPr bwMode="auto">
            <a:xfrm>
              <a:off x="3737" y="1250"/>
              <a:ext cx="38" cy="54"/>
            </a:xfrm>
            <a:custGeom>
              <a:avLst/>
              <a:gdLst/>
              <a:ahLst/>
              <a:cxnLst>
                <a:cxn ang="0">
                  <a:pos x="0" y="4"/>
                </a:cxn>
                <a:cxn ang="0">
                  <a:pos x="0" y="26"/>
                </a:cxn>
                <a:cxn ang="0">
                  <a:pos x="4" y="42"/>
                </a:cxn>
                <a:cxn ang="0">
                  <a:pos x="10" y="52"/>
                </a:cxn>
                <a:cxn ang="0">
                  <a:pos x="18" y="54"/>
                </a:cxn>
                <a:cxn ang="0">
                  <a:pos x="26" y="54"/>
                </a:cxn>
                <a:cxn ang="0">
                  <a:pos x="34" y="50"/>
                </a:cxn>
                <a:cxn ang="0">
                  <a:pos x="38" y="46"/>
                </a:cxn>
                <a:cxn ang="0">
                  <a:pos x="38" y="42"/>
                </a:cxn>
                <a:cxn ang="0">
                  <a:pos x="36" y="16"/>
                </a:cxn>
                <a:cxn ang="0">
                  <a:pos x="34" y="6"/>
                </a:cxn>
                <a:cxn ang="0">
                  <a:pos x="30" y="0"/>
                </a:cxn>
                <a:cxn ang="0">
                  <a:pos x="26" y="0"/>
                </a:cxn>
                <a:cxn ang="0">
                  <a:pos x="16" y="2"/>
                </a:cxn>
                <a:cxn ang="0">
                  <a:pos x="0" y="4"/>
                </a:cxn>
              </a:cxnLst>
              <a:rect l="0" t="0" r="r" b="b"/>
              <a:pathLst>
                <a:path w="38" h="54">
                  <a:moveTo>
                    <a:pt x="0" y="4"/>
                  </a:moveTo>
                  <a:lnTo>
                    <a:pt x="0" y="26"/>
                  </a:lnTo>
                  <a:lnTo>
                    <a:pt x="4" y="42"/>
                  </a:lnTo>
                  <a:lnTo>
                    <a:pt x="10" y="52"/>
                  </a:lnTo>
                  <a:lnTo>
                    <a:pt x="18" y="54"/>
                  </a:lnTo>
                  <a:lnTo>
                    <a:pt x="26" y="54"/>
                  </a:lnTo>
                  <a:lnTo>
                    <a:pt x="34" y="50"/>
                  </a:lnTo>
                  <a:lnTo>
                    <a:pt x="38" y="46"/>
                  </a:lnTo>
                  <a:lnTo>
                    <a:pt x="38" y="42"/>
                  </a:lnTo>
                  <a:lnTo>
                    <a:pt x="36" y="16"/>
                  </a:lnTo>
                  <a:lnTo>
                    <a:pt x="34" y="6"/>
                  </a:lnTo>
                  <a:lnTo>
                    <a:pt x="30" y="0"/>
                  </a:lnTo>
                  <a:lnTo>
                    <a:pt x="26" y="0"/>
                  </a:lnTo>
                  <a:lnTo>
                    <a:pt x="16" y="2"/>
                  </a:lnTo>
                  <a:lnTo>
                    <a:pt x="0" y="4"/>
                  </a:lnTo>
                  <a:close/>
                </a:path>
              </a:pathLst>
            </a:custGeom>
            <a:noFill/>
            <a:ln w="12700">
              <a:solidFill>
                <a:srgbClr val="DEBD9D"/>
              </a:solidFill>
              <a:prstDash val="solid"/>
              <a:round/>
              <a:headEnd/>
              <a:tailEnd/>
            </a:ln>
          </p:spPr>
          <p:txBody>
            <a:bodyPr/>
            <a:lstStyle/>
            <a:p>
              <a:pPr>
                <a:defRPr/>
              </a:pPr>
              <a:endParaRPr lang="en-US">
                <a:solidFill>
                  <a:prstClr val="black"/>
                </a:solidFill>
                <a:latin typeface="Calibri"/>
              </a:endParaRPr>
            </a:p>
          </p:txBody>
        </p:sp>
        <p:sp>
          <p:nvSpPr>
            <p:cNvPr id="293" name="Freeform 289"/>
            <p:cNvSpPr>
              <a:spLocks/>
            </p:cNvSpPr>
            <p:nvPr/>
          </p:nvSpPr>
          <p:spPr bwMode="auto">
            <a:xfrm>
              <a:off x="3703" y="1228"/>
              <a:ext cx="18" cy="76"/>
            </a:xfrm>
            <a:custGeom>
              <a:avLst/>
              <a:gdLst/>
              <a:ahLst/>
              <a:cxnLst>
                <a:cxn ang="0">
                  <a:pos x="4" y="4"/>
                </a:cxn>
                <a:cxn ang="0">
                  <a:pos x="8" y="26"/>
                </a:cxn>
                <a:cxn ang="0">
                  <a:pos x="14" y="52"/>
                </a:cxn>
                <a:cxn ang="0">
                  <a:pos x="16" y="60"/>
                </a:cxn>
                <a:cxn ang="0">
                  <a:pos x="18" y="68"/>
                </a:cxn>
                <a:cxn ang="0">
                  <a:pos x="16" y="72"/>
                </a:cxn>
                <a:cxn ang="0">
                  <a:pos x="8" y="76"/>
                </a:cxn>
                <a:cxn ang="0">
                  <a:pos x="6" y="76"/>
                </a:cxn>
                <a:cxn ang="0">
                  <a:pos x="4" y="74"/>
                </a:cxn>
                <a:cxn ang="0">
                  <a:pos x="2" y="34"/>
                </a:cxn>
                <a:cxn ang="0">
                  <a:pos x="0" y="8"/>
                </a:cxn>
                <a:cxn ang="0">
                  <a:pos x="0" y="0"/>
                </a:cxn>
                <a:cxn ang="0">
                  <a:pos x="2" y="0"/>
                </a:cxn>
                <a:cxn ang="0">
                  <a:pos x="4" y="4"/>
                </a:cxn>
              </a:cxnLst>
              <a:rect l="0" t="0" r="r" b="b"/>
              <a:pathLst>
                <a:path w="18" h="76">
                  <a:moveTo>
                    <a:pt x="4" y="4"/>
                  </a:moveTo>
                  <a:lnTo>
                    <a:pt x="8" y="26"/>
                  </a:lnTo>
                  <a:lnTo>
                    <a:pt x="14" y="52"/>
                  </a:lnTo>
                  <a:lnTo>
                    <a:pt x="16" y="60"/>
                  </a:lnTo>
                  <a:lnTo>
                    <a:pt x="18" y="68"/>
                  </a:lnTo>
                  <a:lnTo>
                    <a:pt x="16" y="72"/>
                  </a:lnTo>
                  <a:lnTo>
                    <a:pt x="8" y="76"/>
                  </a:lnTo>
                  <a:lnTo>
                    <a:pt x="6" y="76"/>
                  </a:lnTo>
                  <a:lnTo>
                    <a:pt x="4" y="74"/>
                  </a:lnTo>
                  <a:lnTo>
                    <a:pt x="2" y="34"/>
                  </a:lnTo>
                  <a:lnTo>
                    <a:pt x="0" y="8"/>
                  </a:lnTo>
                  <a:lnTo>
                    <a:pt x="0" y="0"/>
                  </a:lnTo>
                  <a:lnTo>
                    <a:pt x="2" y="0"/>
                  </a:lnTo>
                  <a:lnTo>
                    <a:pt x="4" y="4"/>
                  </a:lnTo>
                  <a:close/>
                </a:path>
              </a:pathLst>
            </a:custGeom>
            <a:solidFill>
              <a:srgbClr val="E9D3B3"/>
            </a:solidFill>
            <a:ln w="9525">
              <a:noFill/>
              <a:round/>
              <a:headEnd/>
              <a:tailEnd/>
            </a:ln>
          </p:spPr>
          <p:txBody>
            <a:bodyPr/>
            <a:lstStyle/>
            <a:p>
              <a:pPr>
                <a:defRPr/>
              </a:pPr>
              <a:endParaRPr lang="en-US">
                <a:solidFill>
                  <a:prstClr val="black"/>
                </a:solidFill>
                <a:latin typeface="Calibri"/>
              </a:endParaRPr>
            </a:p>
          </p:txBody>
        </p:sp>
        <p:sp>
          <p:nvSpPr>
            <p:cNvPr id="294" name="Freeform 290"/>
            <p:cNvSpPr>
              <a:spLocks/>
            </p:cNvSpPr>
            <p:nvPr/>
          </p:nvSpPr>
          <p:spPr bwMode="auto">
            <a:xfrm>
              <a:off x="3703" y="1228"/>
              <a:ext cx="18" cy="76"/>
            </a:xfrm>
            <a:custGeom>
              <a:avLst/>
              <a:gdLst/>
              <a:ahLst/>
              <a:cxnLst>
                <a:cxn ang="0">
                  <a:pos x="4" y="4"/>
                </a:cxn>
                <a:cxn ang="0">
                  <a:pos x="8" y="26"/>
                </a:cxn>
                <a:cxn ang="0">
                  <a:pos x="14" y="52"/>
                </a:cxn>
                <a:cxn ang="0">
                  <a:pos x="16" y="60"/>
                </a:cxn>
                <a:cxn ang="0">
                  <a:pos x="18" y="68"/>
                </a:cxn>
                <a:cxn ang="0">
                  <a:pos x="16" y="72"/>
                </a:cxn>
                <a:cxn ang="0">
                  <a:pos x="8" y="76"/>
                </a:cxn>
                <a:cxn ang="0">
                  <a:pos x="6" y="76"/>
                </a:cxn>
                <a:cxn ang="0">
                  <a:pos x="4" y="74"/>
                </a:cxn>
                <a:cxn ang="0">
                  <a:pos x="2" y="34"/>
                </a:cxn>
                <a:cxn ang="0">
                  <a:pos x="0" y="8"/>
                </a:cxn>
                <a:cxn ang="0">
                  <a:pos x="0" y="0"/>
                </a:cxn>
                <a:cxn ang="0">
                  <a:pos x="2" y="0"/>
                </a:cxn>
                <a:cxn ang="0">
                  <a:pos x="4" y="4"/>
                </a:cxn>
              </a:cxnLst>
              <a:rect l="0" t="0" r="r" b="b"/>
              <a:pathLst>
                <a:path w="18" h="76">
                  <a:moveTo>
                    <a:pt x="4" y="4"/>
                  </a:moveTo>
                  <a:lnTo>
                    <a:pt x="8" y="26"/>
                  </a:lnTo>
                  <a:lnTo>
                    <a:pt x="14" y="52"/>
                  </a:lnTo>
                  <a:lnTo>
                    <a:pt x="16" y="60"/>
                  </a:lnTo>
                  <a:lnTo>
                    <a:pt x="18" y="68"/>
                  </a:lnTo>
                  <a:lnTo>
                    <a:pt x="16" y="72"/>
                  </a:lnTo>
                  <a:lnTo>
                    <a:pt x="8" y="76"/>
                  </a:lnTo>
                  <a:lnTo>
                    <a:pt x="6" y="76"/>
                  </a:lnTo>
                  <a:lnTo>
                    <a:pt x="4" y="74"/>
                  </a:lnTo>
                  <a:lnTo>
                    <a:pt x="2" y="34"/>
                  </a:lnTo>
                  <a:lnTo>
                    <a:pt x="0" y="8"/>
                  </a:lnTo>
                  <a:lnTo>
                    <a:pt x="0" y="0"/>
                  </a:lnTo>
                  <a:lnTo>
                    <a:pt x="2" y="0"/>
                  </a:lnTo>
                  <a:lnTo>
                    <a:pt x="4" y="4"/>
                  </a:lnTo>
                  <a:close/>
                </a:path>
              </a:pathLst>
            </a:custGeom>
            <a:noFill/>
            <a:ln w="6350">
              <a:solidFill>
                <a:srgbClr val="DEBD9D"/>
              </a:solidFill>
              <a:prstDash val="solid"/>
              <a:round/>
              <a:headEnd/>
              <a:tailEnd/>
            </a:ln>
          </p:spPr>
          <p:txBody>
            <a:bodyPr/>
            <a:lstStyle/>
            <a:p>
              <a:pPr>
                <a:defRPr/>
              </a:pPr>
              <a:endParaRPr lang="en-US">
                <a:solidFill>
                  <a:prstClr val="black"/>
                </a:solidFill>
                <a:latin typeface="Calibri"/>
              </a:endParaRPr>
            </a:p>
          </p:txBody>
        </p:sp>
        <p:sp>
          <p:nvSpPr>
            <p:cNvPr id="295" name="Freeform 291"/>
            <p:cNvSpPr>
              <a:spLocks/>
            </p:cNvSpPr>
            <p:nvPr/>
          </p:nvSpPr>
          <p:spPr bwMode="auto">
            <a:xfrm>
              <a:off x="3518" y="1076"/>
              <a:ext cx="152" cy="417"/>
            </a:xfrm>
            <a:custGeom>
              <a:avLst/>
              <a:gdLst/>
              <a:ahLst/>
              <a:cxnLst>
                <a:cxn ang="0">
                  <a:pos x="128" y="0"/>
                </a:cxn>
                <a:cxn ang="0">
                  <a:pos x="124" y="10"/>
                </a:cxn>
                <a:cxn ang="0">
                  <a:pos x="104" y="22"/>
                </a:cxn>
                <a:cxn ang="0">
                  <a:pos x="84" y="38"/>
                </a:cxn>
                <a:cxn ang="0">
                  <a:pos x="72" y="54"/>
                </a:cxn>
                <a:cxn ang="0">
                  <a:pos x="58" y="90"/>
                </a:cxn>
                <a:cxn ang="0">
                  <a:pos x="54" y="112"/>
                </a:cxn>
                <a:cxn ang="0">
                  <a:pos x="48" y="130"/>
                </a:cxn>
                <a:cxn ang="0">
                  <a:pos x="42" y="174"/>
                </a:cxn>
                <a:cxn ang="0">
                  <a:pos x="38" y="186"/>
                </a:cxn>
                <a:cxn ang="0">
                  <a:pos x="36" y="228"/>
                </a:cxn>
                <a:cxn ang="0">
                  <a:pos x="32" y="252"/>
                </a:cxn>
                <a:cxn ang="0">
                  <a:pos x="30" y="260"/>
                </a:cxn>
                <a:cxn ang="0">
                  <a:pos x="28" y="274"/>
                </a:cxn>
                <a:cxn ang="0">
                  <a:pos x="26" y="337"/>
                </a:cxn>
                <a:cxn ang="0">
                  <a:pos x="20" y="373"/>
                </a:cxn>
                <a:cxn ang="0">
                  <a:pos x="8" y="403"/>
                </a:cxn>
                <a:cxn ang="0">
                  <a:pos x="12" y="407"/>
                </a:cxn>
                <a:cxn ang="0">
                  <a:pos x="20" y="391"/>
                </a:cxn>
                <a:cxn ang="0">
                  <a:pos x="36" y="381"/>
                </a:cxn>
                <a:cxn ang="0">
                  <a:pos x="44" y="361"/>
                </a:cxn>
                <a:cxn ang="0">
                  <a:pos x="44" y="379"/>
                </a:cxn>
                <a:cxn ang="0">
                  <a:pos x="38" y="417"/>
                </a:cxn>
                <a:cxn ang="0">
                  <a:pos x="54" y="365"/>
                </a:cxn>
                <a:cxn ang="0">
                  <a:pos x="58" y="252"/>
                </a:cxn>
                <a:cxn ang="0">
                  <a:pos x="58" y="186"/>
                </a:cxn>
                <a:cxn ang="0">
                  <a:pos x="66" y="152"/>
                </a:cxn>
                <a:cxn ang="0">
                  <a:pos x="66" y="82"/>
                </a:cxn>
                <a:cxn ang="0">
                  <a:pos x="84" y="70"/>
                </a:cxn>
                <a:cxn ang="0">
                  <a:pos x="92" y="54"/>
                </a:cxn>
                <a:cxn ang="0">
                  <a:pos x="102" y="46"/>
                </a:cxn>
                <a:cxn ang="0">
                  <a:pos x="112" y="28"/>
                </a:cxn>
                <a:cxn ang="0">
                  <a:pos x="124" y="10"/>
                </a:cxn>
                <a:cxn ang="0">
                  <a:pos x="136" y="10"/>
                </a:cxn>
                <a:cxn ang="0">
                  <a:pos x="146" y="4"/>
                </a:cxn>
                <a:cxn ang="0">
                  <a:pos x="152" y="0"/>
                </a:cxn>
                <a:cxn ang="0">
                  <a:pos x="134" y="0"/>
                </a:cxn>
              </a:cxnLst>
              <a:rect l="0" t="0" r="r" b="b"/>
              <a:pathLst>
                <a:path w="152" h="417">
                  <a:moveTo>
                    <a:pt x="134" y="0"/>
                  </a:moveTo>
                  <a:lnTo>
                    <a:pt x="128" y="0"/>
                  </a:lnTo>
                  <a:lnTo>
                    <a:pt x="128" y="6"/>
                  </a:lnTo>
                  <a:lnTo>
                    <a:pt x="124" y="10"/>
                  </a:lnTo>
                  <a:lnTo>
                    <a:pt x="116" y="12"/>
                  </a:lnTo>
                  <a:lnTo>
                    <a:pt x="104" y="22"/>
                  </a:lnTo>
                  <a:lnTo>
                    <a:pt x="92" y="32"/>
                  </a:lnTo>
                  <a:lnTo>
                    <a:pt x="84" y="38"/>
                  </a:lnTo>
                  <a:lnTo>
                    <a:pt x="78" y="50"/>
                  </a:lnTo>
                  <a:lnTo>
                    <a:pt x="72" y="54"/>
                  </a:lnTo>
                  <a:lnTo>
                    <a:pt x="68" y="68"/>
                  </a:lnTo>
                  <a:lnTo>
                    <a:pt x="58" y="90"/>
                  </a:lnTo>
                  <a:lnTo>
                    <a:pt x="54" y="100"/>
                  </a:lnTo>
                  <a:lnTo>
                    <a:pt x="54" y="112"/>
                  </a:lnTo>
                  <a:lnTo>
                    <a:pt x="50" y="120"/>
                  </a:lnTo>
                  <a:lnTo>
                    <a:pt x="48" y="130"/>
                  </a:lnTo>
                  <a:lnTo>
                    <a:pt x="44" y="152"/>
                  </a:lnTo>
                  <a:lnTo>
                    <a:pt x="42" y="174"/>
                  </a:lnTo>
                  <a:lnTo>
                    <a:pt x="40" y="180"/>
                  </a:lnTo>
                  <a:lnTo>
                    <a:pt x="38" y="186"/>
                  </a:lnTo>
                  <a:lnTo>
                    <a:pt x="36" y="202"/>
                  </a:lnTo>
                  <a:lnTo>
                    <a:pt x="36" y="228"/>
                  </a:lnTo>
                  <a:lnTo>
                    <a:pt x="36" y="240"/>
                  </a:lnTo>
                  <a:lnTo>
                    <a:pt x="32" y="252"/>
                  </a:lnTo>
                  <a:lnTo>
                    <a:pt x="32" y="258"/>
                  </a:lnTo>
                  <a:lnTo>
                    <a:pt x="30" y="260"/>
                  </a:lnTo>
                  <a:lnTo>
                    <a:pt x="28" y="268"/>
                  </a:lnTo>
                  <a:lnTo>
                    <a:pt x="28" y="274"/>
                  </a:lnTo>
                  <a:lnTo>
                    <a:pt x="26" y="299"/>
                  </a:lnTo>
                  <a:lnTo>
                    <a:pt x="26" y="337"/>
                  </a:lnTo>
                  <a:lnTo>
                    <a:pt x="24" y="355"/>
                  </a:lnTo>
                  <a:lnTo>
                    <a:pt x="20" y="373"/>
                  </a:lnTo>
                  <a:lnTo>
                    <a:pt x="14" y="395"/>
                  </a:lnTo>
                  <a:lnTo>
                    <a:pt x="8" y="403"/>
                  </a:lnTo>
                  <a:lnTo>
                    <a:pt x="0" y="411"/>
                  </a:lnTo>
                  <a:lnTo>
                    <a:pt x="12" y="407"/>
                  </a:lnTo>
                  <a:lnTo>
                    <a:pt x="18" y="401"/>
                  </a:lnTo>
                  <a:lnTo>
                    <a:pt x="20" y="391"/>
                  </a:lnTo>
                  <a:lnTo>
                    <a:pt x="26" y="389"/>
                  </a:lnTo>
                  <a:lnTo>
                    <a:pt x="36" y="381"/>
                  </a:lnTo>
                  <a:lnTo>
                    <a:pt x="40" y="375"/>
                  </a:lnTo>
                  <a:lnTo>
                    <a:pt x="44" y="361"/>
                  </a:lnTo>
                  <a:lnTo>
                    <a:pt x="44" y="347"/>
                  </a:lnTo>
                  <a:lnTo>
                    <a:pt x="44" y="379"/>
                  </a:lnTo>
                  <a:lnTo>
                    <a:pt x="42" y="411"/>
                  </a:lnTo>
                  <a:lnTo>
                    <a:pt x="38" y="417"/>
                  </a:lnTo>
                  <a:lnTo>
                    <a:pt x="48" y="391"/>
                  </a:lnTo>
                  <a:lnTo>
                    <a:pt x="54" y="365"/>
                  </a:lnTo>
                  <a:lnTo>
                    <a:pt x="58" y="321"/>
                  </a:lnTo>
                  <a:lnTo>
                    <a:pt x="58" y="252"/>
                  </a:lnTo>
                  <a:lnTo>
                    <a:pt x="56" y="218"/>
                  </a:lnTo>
                  <a:lnTo>
                    <a:pt x="58" y="186"/>
                  </a:lnTo>
                  <a:lnTo>
                    <a:pt x="62" y="174"/>
                  </a:lnTo>
                  <a:lnTo>
                    <a:pt x="66" y="152"/>
                  </a:lnTo>
                  <a:lnTo>
                    <a:pt x="66" y="116"/>
                  </a:lnTo>
                  <a:lnTo>
                    <a:pt x="66" y="82"/>
                  </a:lnTo>
                  <a:lnTo>
                    <a:pt x="74" y="80"/>
                  </a:lnTo>
                  <a:lnTo>
                    <a:pt x="84" y="70"/>
                  </a:lnTo>
                  <a:lnTo>
                    <a:pt x="92" y="58"/>
                  </a:lnTo>
                  <a:lnTo>
                    <a:pt x="92" y="54"/>
                  </a:lnTo>
                  <a:lnTo>
                    <a:pt x="92" y="52"/>
                  </a:lnTo>
                  <a:lnTo>
                    <a:pt x="102" y="46"/>
                  </a:lnTo>
                  <a:lnTo>
                    <a:pt x="108" y="40"/>
                  </a:lnTo>
                  <a:lnTo>
                    <a:pt x="112" y="28"/>
                  </a:lnTo>
                  <a:lnTo>
                    <a:pt x="114" y="16"/>
                  </a:lnTo>
                  <a:lnTo>
                    <a:pt x="124" y="10"/>
                  </a:lnTo>
                  <a:lnTo>
                    <a:pt x="130" y="10"/>
                  </a:lnTo>
                  <a:lnTo>
                    <a:pt x="136" y="10"/>
                  </a:lnTo>
                  <a:lnTo>
                    <a:pt x="138" y="4"/>
                  </a:lnTo>
                  <a:lnTo>
                    <a:pt x="146" y="4"/>
                  </a:lnTo>
                  <a:lnTo>
                    <a:pt x="150" y="4"/>
                  </a:lnTo>
                  <a:lnTo>
                    <a:pt x="152" y="0"/>
                  </a:lnTo>
                  <a:lnTo>
                    <a:pt x="130" y="0"/>
                  </a:lnTo>
                  <a:lnTo>
                    <a:pt x="134" y="0"/>
                  </a:lnTo>
                  <a:close/>
                </a:path>
              </a:pathLst>
            </a:custGeom>
            <a:solidFill>
              <a:srgbClr val="CC987A"/>
            </a:solidFill>
            <a:ln w="9525">
              <a:noFill/>
              <a:round/>
              <a:headEnd/>
              <a:tailEnd/>
            </a:ln>
          </p:spPr>
          <p:txBody>
            <a:bodyPr/>
            <a:lstStyle/>
            <a:p>
              <a:pPr>
                <a:defRPr/>
              </a:pPr>
              <a:endParaRPr lang="en-US">
                <a:solidFill>
                  <a:prstClr val="black"/>
                </a:solidFill>
                <a:latin typeface="Calibri"/>
              </a:endParaRPr>
            </a:p>
          </p:txBody>
        </p:sp>
        <p:sp>
          <p:nvSpPr>
            <p:cNvPr id="296" name="Freeform 292"/>
            <p:cNvSpPr>
              <a:spLocks/>
            </p:cNvSpPr>
            <p:nvPr/>
          </p:nvSpPr>
          <p:spPr bwMode="auto">
            <a:xfrm>
              <a:off x="3518" y="1076"/>
              <a:ext cx="152" cy="417"/>
            </a:xfrm>
            <a:custGeom>
              <a:avLst/>
              <a:gdLst/>
              <a:ahLst/>
              <a:cxnLst>
                <a:cxn ang="0">
                  <a:pos x="128" y="0"/>
                </a:cxn>
                <a:cxn ang="0">
                  <a:pos x="124" y="10"/>
                </a:cxn>
                <a:cxn ang="0">
                  <a:pos x="104" y="22"/>
                </a:cxn>
                <a:cxn ang="0">
                  <a:pos x="84" y="38"/>
                </a:cxn>
                <a:cxn ang="0">
                  <a:pos x="72" y="54"/>
                </a:cxn>
                <a:cxn ang="0">
                  <a:pos x="58" y="90"/>
                </a:cxn>
                <a:cxn ang="0">
                  <a:pos x="54" y="112"/>
                </a:cxn>
                <a:cxn ang="0">
                  <a:pos x="48" y="130"/>
                </a:cxn>
                <a:cxn ang="0">
                  <a:pos x="42" y="174"/>
                </a:cxn>
                <a:cxn ang="0">
                  <a:pos x="38" y="186"/>
                </a:cxn>
                <a:cxn ang="0">
                  <a:pos x="36" y="228"/>
                </a:cxn>
                <a:cxn ang="0">
                  <a:pos x="32" y="252"/>
                </a:cxn>
                <a:cxn ang="0">
                  <a:pos x="30" y="260"/>
                </a:cxn>
                <a:cxn ang="0">
                  <a:pos x="28" y="274"/>
                </a:cxn>
                <a:cxn ang="0">
                  <a:pos x="26" y="337"/>
                </a:cxn>
                <a:cxn ang="0">
                  <a:pos x="20" y="373"/>
                </a:cxn>
                <a:cxn ang="0">
                  <a:pos x="8" y="403"/>
                </a:cxn>
                <a:cxn ang="0">
                  <a:pos x="12" y="407"/>
                </a:cxn>
                <a:cxn ang="0">
                  <a:pos x="20" y="391"/>
                </a:cxn>
                <a:cxn ang="0">
                  <a:pos x="36" y="381"/>
                </a:cxn>
                <a:cxn ang="0">
                  <a:pos x="44" y="361"/>
                </a:cxn>
                <a:cxn ang="0">
                  <a:pos x="44" y="379"/>
                </a:cxn>
                <a:cxn ang="0">
                  <a:pos x="38" y="417"/>
                </a:cxn>
                <a:cxn ang="0">
                  <a:pos x="54" y="365"/>
                </a:cxn>
                <a:cxn ang="0">
                  <a:pos x="58" y="252"/>
                </a:cxn>
                <a:cxn ang="0">
                  <a:pos x="58" y="186"/>
                </a:cxn>
                <a:cxn ang="0">
                  <a:pos x="66" y="152"/>
                </a:cxn>
                <a:cxn ang="0">
                  <a:pos x="66" y="82"/>
                </a:cxn>
                <a:cxn ang="0">
                  <a:pos x="84" y="70"/>
                </a:cxn>
                <a:cxn ang="0">
                  <a:pos x="92" y="54"/>
                </a:cxn>
                <a:cxn ang="0">
                  <a:pos x="102" y="46"/>
                </a:cxn>
                <a:cxn ang="0">
                  <a:pos x="112" y="28"/>
                </a:cxn>
                <a:cxn ang="0">
                  <a:pos x="124" y="10"/>
                </a:cxn>
                <a:cxn ang="0">
                  <a:pos x="136" y="10"/>
                </a:cxn>
                <a:cxn ang="0">
                  <a:pos x="146" y="4"/>
                </a:cxn>
                <a:cxn ang="0">
                  <a:pos x="152" y="0"/>
                </a:cxn>
                <a:cxn ang="0">
                  <a:pos x="134" y="0"/>
                </a:cxn>
              </a:cxnLst>
              <a:rect l="0" t="0" r="r" b="b"/>
              <a:pathLst>
                <a:path w="152" h="417">
                  <a:moveTo>
                    <a:pt x="134" y="0"/>
                  </a:moveTo>
                  <a:lnTo>
                    <a:pt x="128" y="0"/>
                  </a:lnTo>
                  <a:lnTo>
                    <a:pt x="128" y="6"/>
                  </a:lnTo>
                  <a:lnTo>
                    <a:pt x="124" y="10"/>
                  </a:lnTo>
                  <a:lnTo>
                    <a:pt x="116" y="12"/>
                  </a:lnTo>
                  <a:lnTo>
                    <a:pt x="104" y="22"/>
                  </a:lnTo>
                  <a:lnTo>
                    <a:pt x="92" y="32"/>
                  </a:lnTo>
                  <a:lnTo>
                    <a:pt x="84" y="38"/>
                  </a:lnTo>
                  <a:lnTo>
                    <a:pt x="78" y="50"/>
                  </a:lnTo>
                  <a:lnTo>
                    <a:pt x="72" y="54"/>
                  </a:lnTo>
                  <a:lnTo>
                    <a:pt x="68" y="68"/>
                  </a:lnTo>
                  <a:lnTo>
                    <a:pt x="58" y="90"/>
                  </a:lnTo>
                  <a:lnTo>
                    <a:pt x="54" y="100"/>
                  </a:lnTo>
                  <a:lnTo>
                    <a:pt x="54" y="112"/>
                  </a:lnTo>
                  <a:lnTo>
                    <a:pt x="50" y="120"/>
                  </a:lnTo>
                  <a:lnTo>
                    <a:pt x="48" y="130"/>
                  </a:lnTo>
                  <a:lnTo>
                    <a:pt x="44" y="152"/>
                  </a:lnTo>
                  <a:lnTo>
                    <a:pt x="42" y="174"/>
                  </a:lnTo>
                  <a:lnTo>
                    <a:pt x="40" y="180"/>
                  </a:lnTo>
                  <a:lnTo>
                    <a:pt x="38" y="186"/>
                  </a:lnTo>
                  <a:lnTo>
                    <a:pt x="36" y="202"/>
                  </a:lnTo>
                  <a:lnTo>
                    <a:pt x="36" y="228"/>
                  </a:lnTo>
                  <a:lnTo>
                    <a:pt x="36" y="240"/>
                  </a:lnTo>
                  <a:lnTo>
                    <a:pt x="32" y="252"/>
                  </a:lnTo>
                  <a:lnTo>
                    <a:pt x="32" y="258"/>
                  </a:lnTo>
                  <a:lnTo>
                    <a:pt x="30" y="260"/>
                  </a:lnTo>
                  <a:lnTo>
                    <a:pt x="28" y="268"/>
                  </a:lnTo>
                  <a:lnTo>
                    <a:pt x="28" y="274"/>
                  </a:lnTo>
                  <a:lnTo>
                    <a:pt x="26" y="299"/>
                  </a:lnTo>
                  <a:lnTo>
                    <a:pt x="26" y="337"/>
                  </a:lnTo>
                  <a:lnTo>
                    <a:pt x="24" y="355"/>
                  </a:lnTo>
                  <a:lnTo>
                    <a:pt x="20" y="373"/>
                  </a:lnTo>
                  <a:lnTo>
                    <a:pt x="14" y="395"/>
                  </a:lnTo>
                  <a:lnTo>
                    <a:pt x="8" y="403"/>
                  </a:lnTo>
                  <a:lnTo>
                    <a:pt x="0" y="411"/>
                  </a:lnTo>
                  <a:lnTo>
                    <a:pt x="12" y="407"/>
                  </a:lnTo>
                  <a:lnTo>
                    <a:pt x="18" y="401"/>
                  </a:lnTo>
                  <a:lnTo>
                    <a:pt x="20" y="391"/>
                  </a:lnTo>
                  <a:lnTo>
                    <a:pt x="26" y="389"/>
                  </a:lnTo>
                  <a:lnTo>
                    <a:pt x="36" y="381"/>
                  </a:lnTo>
                  <a:lnTo>
                    <a:pt x="40" y="375"/>
                  </a:lnTo>
                  <a:lnTo>
                    <a:pt x="44" y="361"/>
                  </a:lnTo>
                  <a:lnTo>
                    <a:pt x="44" y="347"/>
                  </a:lnTo>
                  <a:lnTo>
                    <a:pt x="44" y="379"/>
                  </a:lnTo>
                  <a:lnTo>
                    <a:pt x="42" y="411"/>
                  </a:lnTo>
                  <a:lnTo>
                    <a:pt x="38" y="417"/>
                  </a:lnTo>
                  <a:lnTo>
                    <a:pt x="48" y="391"/>
                  </a:lnTo>
                  <a:lnTo>
                    <a:pt x="54" y="365"/>
                  </a:lnTo>
                  <a:lnTo>
                    <a:pt x="58" y="321"/>
                  </a:lnTo>
                  <a:lnTo>
                    <a:pt x="58" y="252"/>
                  </a:lnTo>
                  <a:lnTo>
                    <a:pt x="56" y="218"/>
                  </a:lnTo>
                  <a:lnTo>
                    <a:pt x="58" y="186"/>
                  </a:lnTo>
                  <a:lnTo>
                    <a:pt x="62" y="174"/>
                  </a:lnTo>
                  <a:lnTo>
                    <a:pt x="66" y="152"/>
                  </a:lnTo>
                  <a:lnTo>
                    <a:pt x="66" y="116"/>
                  </a:lnTo>
                  <a:lnTo>
                    <a:pt x="66" y="82"/>
                  </a:lnTo>
                  <a:lnTo>
                    <a:pt x="74" y="80"/>
                  </a:lnTo>
                  <a:lnTo>
                    <a:pt x="84" y="70"/>
                  </a:lnTo>
                  <a:lnTo>
                    <a:pt x="92" y="58"/>
                  </a:lnTo>
                  <a:lnTo>
                    <a:pt x="92" y="54"/>
                  </a:lnTo>
                  <a:lnTo>
                    <a:pt x="92" y="52"/>
                  </a:lnTo>
                  <a:lnTo>
                    <a:pt x="102" y="46"/>
                  </a:lnTo>
                  <a:lnTo>
                    <a:pt x="108" y="40"/>
                  </a:lnTo>
                  <a:lnTo>
                    <a:pt x="112" y="28"/>
                  </a:lnTo>
                  <a:lnTo>
                    <a:pt x="114" y="16"/>
                  </a:lnTo>
                  <a:lnTo>
                    <a:pt x="124" y="10"/>
                  </a:lnTo>
                  <a:lnTo>
                    <a:pt x="130" y="10"/>
                  </a:lnTo>
                  <a:lnTo>
                    <a:pt x="136" y="10"/>
                  </a:lnTo>
                  <a:lnTo>
                    <a:pt x="138" y="4"/>
                  </a:lnTo>
                  <a:lnTo>
                    <a:pt x="146" y="4"/>
                  </a:lnTo>
                  <a:lnTo>
                    <a:pt x="150" y="4"/>
                  </a:lnTo>
                  <a:lnTo>
                    <a:pt x="152" y="0"/>
                  </a:lnTo>
                  <a:lnTo>
                    <a:pt x="130" y="0"/>
                  </a:lnTo>
                  <a:lnTo>
                    <a:pt x="134" y="0"/>
                  </a:lnTo>
                  <a:close/>
                </a:path>
              </a:pathLst>
            </a:custGeom>
            <a:noFill/>
            <a:ln w="12700">
              <a:solidFill>
                <a:srgbClr val="C1845B"/>
              </a:solidFill>
              <a:prstDash val="solid"/>
              <a:round/>
              <a:headEnd/>
              <a:tailEnd/>
            </a:ln>
          </p:spPr>
          <p:txBody>
            <a:bodyPr/>
            <a:lstStyle/>
            <a:p>
              <a:pPr>
                <a:defRPr/>
              </a:pPr>
              <a:endParaRPr lang="en-US">
                <a:solidFill>
                  <a:prstClr val="black"/>
                </a:solidFill>
                <a:latin typeface="Calibri"/>
              </a:endParaRPr>
            </a:p>
          </p:txBody>
        </p:sp>
        <p:sp>
          <p:nvSpPr>
            <p:cNvPr id="297" name="Freeform 293"/>
            <p:cNvSpPr>
              <a:spLocks/>
            </p:cNvSpPr>
            <p:nvPr/>
          </p:nvSpPr>
          <p:spPr bwMode="auto">
            <a:xfrm>
              <a:off x="3797" y="1372"/>
              <a:ext cx="70" cy="177"/>
            </a:xfrm>
            <a:custGeom>
              <a:avLst/>
              <a:gdLst/>
              <a:ahLst/>
              <a:cxnLst>
                <a:cxn ang="0">
                  <a:pos x="0" y="81"/>
                </a:cxn>
                <a:cxn ang="0">
                  <a:pos x="6" y="109"/>
                </a:cxn>
                <a:cxn ang="0">
                  <a:pos x="8" y="125"/>
                </a:cxn>
                <a:cxn ang="0">
                  <a:pos x="8" y="139"/>
                </a:cxn>
                <a:cxn ang="0">
                  <a:pos x="18" y="147"/>
                </a:cxn>
                <a:cxn ang="0">
                  <a:pos x="34" y="157"/>
                </a:cxn>
                <a:cxn ang="0">
                  <a:pos x="52" y="167"/>
                </a:cxn>
                <a:cxn ang="0">
                  <a:pos x="56" y="171"/>
                </a:cxn>
                <a:cxn ang="0">
                  <a:pos x="60" y="177"/>
                </a:cxn>
                <a:cxn ang="0">
                  <a:pos x="66" y="177"/>
                </a:cxn>
                <a:cxn ang="0">
                  <a:pos x="68" y="177"/>
                </a:cxn>
                <a:cxn ang="0">
                  <a:pos x="70" y="171"/>
                </a:cxn>
                <a:cxn ang="0">
                  <a:pos x="68" y="167"/>
                </a:cxn>
                <a:cxn ang="0">
                  <a:pos x="44" y="139"/>
                </a:cxn>
                <a:cxn ang="0">
                  <a:pos x="40" y="133"/>
                </a:cxn>
                <a:cxn ang="0">
                  <a:pos x="36" y="111"/>
                </a:cxn>
                <a:cxn ang="0">
                  <a:pos x="24" y="57"/>
                </a:cxn>
                <a:cxn ang="0">
                  <a:pos x="22" y="29"/>
                </a:cxn>
                <a:cxn ang="0">
                  <a:pos x="20" y="0"/>
                </a:cxn>
                <a:cxn ang="0">
                  <a:pos x="14" y="5"/>
                </a:cxn>
                <a:cxn ang="0">
                  <a:pos x="12" y="15"/>
                </a:cxn>
                <a:cxn ang="0">
                  <a:pos x="10" y="19"/>
                </a:cxn>
                <a:cxn ang="0">
                  <a:pos x="6" y="23"/>
                </a:cxn>
                <a:cxn ang="0">
                  <a:pos x="2" y="37"/>
                </a:cxn>
                <a:cxn ang="0">
                  <a:pos x="2" y="59"/>
                </a:cxn>
                <a:cxn ang="0">
                  <a:pos x="2" y="69"/>
                </a:cxn>
                <a:cxn ang="0">
                  <a:pos x="0" y="81"/>
                </a:cxn>
              </a:cxnLst>
              <a:rect l="0" t="0" r="r" b="b"/>
              <a:pathLst>
                <a:path w="70" h="177">
                  <a:moveTo>
                    <a:pt x="0" y="81"/>
                  </a:moveTo>
                  <a:lnTo>
                    <a:pt x="6" y="109"/>
                  </a:lnTo>
                  <a:lnTo>
                    <a:pt x="8" y="125"/>
                  </a:lnTo>
                  <a:lnTo>
                    <a:pt x="8" y="139"/>
                  </a:lnTo>
                  <a:lnTo>
                    <a:pt x="18" y="147"/>
                  </a:lnTo>
                  <a:lnTo>
                    <a:pt x="34" y="157"/>
                  </a:lnTo>
                  <a:lnTo>
                    <a:pt x="52" y="167"/>
                  </a:lnTo>
                  <a:lnTo>
                    <a:pt x="56" y="171"/>
                  </a:lnTo>
                  <a:lnTo>
                    <a:pt x="60" y="177"/>
                  </a:lnTo>
                  <a:lnTo>
                    <a:pt x="66" y="177"/>
                  </a:lnTo>
                  <a:lnTo>
                    <a:pt x="68" y="177"/>
                  </a:lnTo>
                  <a:lnTo>
                    <a:pt x="70" y="171"/>
                  </a:lnTo>
                  <a:lnTo>
                    <a:pt x="68" y="167"/>
                  </a:lnTo>
                  <a:lnTo>
                    <a:pt x="44" y="139"/>
                  </a:lnTo>
                  <a:lnTo>
                    <a:pt x="40" y="133"/>
                  </a:lnTo>
                  <a:lnTo>
                    <a:pt x="36" y="111"/>
                  </a:lnTo>
                  <a:lnTo>
                    <a:pt x="24" y="57"/>
                  </a:lnTo>
                  <a:lnTo>
                    <a:pt x="22" y="29"/>
                  </a:lnTo>
                  <a:lnTo>
                    <a:pt x="20" y="0"/>
                  </a:lnTo>
                  <a:lnTo>
                    <a:pt x="14" y="5"/>
                  </a:lnTo>
                  <a:lnTo>
                    <a:pt x="12" y="15"/>
                  </a:lnTo>
                  <a:lnTo>
                    <a:pt x="10" y="19"/>
                  </a:lnTo>
                  <a:lnTo>
                    <a:pt x="6" y="23"/>
                  </a:lnTo>
                  <a:lnTo>
                    <a:pt x="2" y="37"/>
                  </a:lnTo>
                  <a:lnTo>
                    <a:pt x="2" y="59"/>
                  </a:lnTo>
                  <a:lnTo>
                    <a:pt x="2" y="69"/>
                  </a:lnTo>
                  <a:lnTo>
                    <a:pt x="0" y="81"/>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298" name="Freeform 294"/>
            <p:cNvSpPr>
              <a:spLocks/>
            </p:cNvSpPr>
            <p:nvPr/>
          </p:nvSpPr>
          <p:spPr bwMode="auto">
            <a:xfrm>
              <a:off x="3797" y="1372"/>
              <a:ext cx="70" cy="177"/>
            </a:xfrm>
            <a:custGeom>
              <a:avLst/>
              <a:gdLst/>
              <a:ahLst/>
              <a:cxnLst>
                <a:cxn ang="0">
                  <a:pos x="0" y="81"/>
                </a:cxn>
                <a:cxn ang="0">
                  <a:pos x="6" y="109"/>
                </a:cxn>
                <a:cxn ang="0">
                  <a:pos x="8" y="125"/>
                </a:cxn>
                <a:cxn ang="0">
                  <a:pos x="8" y="139"/>
                </a:cxn>
                <a:cxn ang="0">
                  <a:pos x="18" y="147"/>
                </a:cxn>
                <a:cxn ang="0">
                  <a:pos x="34" y="157"/>
                </a:cxn>
                <a:cxn ang="0">
                  <a:pos x="52" y="167"/>
                </a:cxn>
                <a:cxn ang="0">
                  <a:pos x="56" y="171"/>
                </a:cxn>
                <a:cxn ang="0">
                  <a:pos x="60" y="177"/>
                </a:cxn>
                <a:cxn ang="0">
                  <a:pos x="66" y="177"/>
                </a:cxn>
                <a:cxn ang="0">
                  <a:pos x="68" y="177"/>
                </a:cxn>
                <a:cxn ang="0">
                  <a:pos x="70" y="171"/>
                </a:cxn>
                <a:cxn ang="0">
                  <a:pos x="68" y="167"/>
                </a:cxn>
                <a:cxn ang="0">
                  <a:pos x="44" y="139"/>
                </a:cxn>
                <a:cxn ang="0">
                  <a:pos x="40" y="133"/>
                </a:cxn>
                <a:cxn ang="0">
                  <a:pos x="36" y="111"/>
                </a:cxn>
                <a:cxn ang="0">
                  <a:pos x="24" y="57"/>
                </a:cxn>
                <a:cxn ang="0">
                  <a:pos x="22" y="29"/>
                </a:cxn>
                <a:cxn ang="0">
                  <a:pos x="20" y="0"/>
                </a:cxn>
                <a:cxn ang="0">
                  <a:pos x="14" y="5"/>
                </a:cxn>
                <a:cxn ang="0">
                  <a:pos x="12" y="15"/>
                </a:cxn>
                <a:cxn ang="0">
                  <a:pos x="10" y="19"/>
                </a:cxn>
                <a:cxn ang="0">
                  <a:pos x="6" y="23"/>
                </a:cxn>
                <a:cxn ang="0">
                  <a:pos x="2" y="37"/>
                </a:cxn>
                <a:cxn ang="0">
                  <a:pos x="2" y="59"/>
                </a:cxn>
                <a:cxn ang="0">
                  <a:pos x="2" y="69"/>
                </a:cxn>
                <a:cxn ang="0">
                  <a:pos x="0" y="81"/>
                </a:cxn>
              </a:cxnLst>
              <a:rect l="0" t="0" r="r" b="b"/>
              <a:pathLst>
                <a:path w="70" h="177">
                  <a:moveTo>
                    <a:pt x="0" y="81"/>
                  </a:moveTo>
                  <a:lnTo>
                    <a:pt x="6" y="109"/>
                  </a:lnTo>
                  <a:lnTo>
                    <a:pt x="8" y="125"/>
                  </a:lnTo>
                  <a:lnTo>
                    <a:pt x="8" y="139"/>
                  </a:lnTo>
                  <a:lnTo>
                    <a:pt x="18" y="147"/>
                  </a:lnTo>
                  <a:lnTo>
                    <a:pt x="34" y="157"/>
                  </a:lnTo>
                  <a:lnTo>
                    <a:pt x="52" y="167"/>
                  </a:lnTo>
                  <a:lnTo>
                    <a:pt x="56" y="171"/>
                  </a:lnTo>
                  <a:lnTo>
                    <a:pt x="60" y="177"/>
                  </a:lnTo>
                  <a:lnTo>
                    <a:pt x="66" y="177"/>
                  </a:lnTo>
                  <a:lnTo>
                    <a:pt x="68" y="177"/>
                  </a:lnTo>
                  <a:lnTo>
                    <a:pt x="70" y="171"/>
                  </a:lnTo>
                  <a:lnTo>
                    <a:pt x="68" y="167"/>
                  </a:lnTo>
                  <a:lnTo>
                    <a:pt x="44" y="139"/>
                  </a:lnTo>
                  <a:lnTo>
                    <a:pt x="40" y="133"/>
                  </a:lnTo>
                  <a:lnTo>
                    <a:pt x="36" y="111"/>
                  </a:lnTo>
                  <a:lnTo>
                    <a:pt x="24" y="57"/>
                  </a:lnTo>
                  <a:lnTo>
                    <a:pt x="22" y="29"/>
                  </a:lnTo>
                  <a:lnTo>
                    <a:pt x="20" y="0"/>
                  </a:lnTo>
                  <a:lnTo>
                    <a:pt x="14" y="5"/>
                  </a:lnTo>
                  <a:lnTo>
                    <a:pt x="12" y="15"/>
                  </a:lnTo>
                  <a:lnTo>
                    <a:pt x="10" y="19"/>
                  </a:lnTo>
                  <a:lnTo>
                    <a:pt x="6" y="23"/>
                  </a:lnTo>
                  <a:lnTo>
                    <a:pt x="2" y="37"/>
                  </a:lnTo>
                  <a:lnTo>
                    <a:pt x="2" y="59"/>
                  </a:lnTo>
                  <a:lnTo>
                    <a:pt x="2" y="69"/>
                  </a:lnTo>
                  <a:lnTo>
                    <a:pt x="0" y="81"/>
                  </a:lnTo>
                  <a:close/>
                </a:path>
              </a:pathLst>
            </a:custGeom>
            <a:solidFill>
              <a:srgbClr val="800000"/>
            </a:solidFill>
            <a:ln w="12700">
              <a:solidFill>
                <a:srgbClr val="C1845B"/>
              </a:solidFill>
              <a:prstDash val="solid"/>
              <a:round/>
              <a:headEnd/>
              <a:tailEnd/>
            </a:ln>
          </p:spPr>
          <p:txBody>
            <a:bodyPr/>
            <a:lstStyle/>
            <a:p>
              <a:pPr>
                <a:defRPr/>
              </a:pPr>
              <a:endParaRPr lang="en-US">
                <a:solidFill>
                  <a:prstClr val="black"/>
                </a:solidFill>
                <a:latin typeface="Calibri"/>
              </a:endParaRPr>
            </a:p>
          </p:txBody>
        </p:sp>
        <p:sp>
          <p:nvSpPr>
            <p:cNvPr id="299" name="Freeform 295"/>
            <p:cNvSpPr>
              <a:spLocks/>
            </p:cNvSpPr>
            <p:nvPr/>
          </p:nvSpPr>
          <p:spPr bwMode="auto">
            <a:xfrm>
              <a:off x="3666" y="1393"/>
              <a:ext cx="69" cy="52"/>
            </a:xfrm>
            <a:custGeom>
              <a:avLst/>
              <a:gdLst/>
              <a:ahLst/>
              <a:cxnLst>
                <a:cxn ang="0">
                  <a:pos x="4" y="16"/>
                </a:cxn>
                <a:cxn ang="0">
                  <a:pos x="10" y="24"/>
                </a:cxn>
                <a:cxn ang="0">
                  <a:pos x="18" y="30"/>
                </a:cxn>
                <a:cxn ang="0">
                  <a:pos x="22" y="36"/>
                </a:cxn>
                <a:cxn ang="0">
                  <a:pos x="28" y="40"/>
                </a:cxn>
                <a:cxn ang="0">
                  <a:pos x="28" y="42"/>
                </a:cxn>
                <a:cxn ang="0">
                  <a:pos x="31" y="46"/>
                </a:cxn>
                <a:cxn ang="0">
                  <a:pos x="39" y="50"/>
                </a:cxn>
                <a:cxn ang="0">
                  <a:pos x="47" y="52"/>
                </a:cxn>
                <a:cxn ang="0">
                  <a:pos x="51" y="50"/>
                </a:cxn>
                <a:cxn ang="0">
                  <a:pos x="59" y="40"/>
                </a:cxn>
                <a:cxn ang="0">
                  <a:pos x="63" y="36"/>
                </a:cxn>
                <a:cxn ang="0">
                  <a:pos x="69" y="32"/>
                </a:cxn>
                <a:cxn ang="0">
                  <a:pos x="69" y="24"/>
                </a:cxn>
                <a:cxn ang="0">
                  <a:pos x="65" y="20"/>
                </a:cxn>
                <a:cxn ang="0">
                  <a:pos x="55" y="18"/>
                </a:cxn>
                <a:cxn ang="0">
                  <a:pos x="47" y="16"/>
                </a:cxn>
                <a:cxn ang="0">
                  <a:pos x="39" y="12"/>
                </a:cxn>
                <a:cxn ang="0">
                  <a:pos x="26" y="10"/>
                </a:cxn>
                <a:cxn ang="0">
                  <a:pos x="12" y="10"/>
                </a:cxn>
                <a:cxn ang="0">
                  <a:pos x="12" y="8"/>
                </a:cxn>
                <a:cxn ang="0">
                  <a:pos x="6" y="6"/>
                </a:cxn>
                <a:cxn ang="0">
                  <a:pos x="0" y="0"/>
                </a:cxn>
                <a:cxn ang="0">
                  <a:pos x="0" y="8"/>
                </a:cxn>
                <a:cxn ang="0">
                  <a:pos x="4" y="12"/>
                </a:cxn>
                <a:cxn ang="0">
                  <a:pos x="4" y="16"/>
                </a:cxn>
              </a:cxnLst>
              <a:rect l="0" t="0" r="r" b="b"/>
              <a:pathLst>
                <a:path w="69" h="52">
                  <a:moveTo>
                    <a:pt x="4" y="16"/>
                  </a:moveTo>
                  <a:lnTo>
                    <a:pt x="10" y="24"/>
                  </a:lnTo>
                  <a:lnTo>
                    <a:pt x="18" y="30"/>
                  </a:lnTo>
                  <a:lnTo>
                    <a:pt x="22" y="36"/>
                  </a:lnTo>
                  <a:lnTo>
                    <a:pt x="28" y="40"/>
                  </a:lnTo>
                  <a:lnTo>
                    <a:pt x="28" y="42"/>
                  </a:lnTo>
                  <a:lnTo>
                    <a:pt x="31" y="46"/>
                  </a:lnTo>
                  <a:lnTo>
                    <a:pt x="39" y="50"/>
                  </a:lnTo>
                  <a:lnTo>
                    <a:pt x="47" y="52"/>
                  </a:lnTo>
                  <a:lnTo>
                    <a:pt x="51" y="50"/>
                  </a:lnTo>
                  <a:lnTo>
                    <a:pt x="59" y="40"/>
                  </a:lnTo>
                  <a:lnTo>
                    <a:pt x="63" y="36"/>
                  </a:lnTo>
                  <a:lnTo>
                    <a:pt x="69" y="32"/>
                  </a:lnTo>
                  <a:lnTo>
                    <a:pt x="69" y="24"/>
                  </a:lnTo>
                  <a:lnTo>
                    <a:pt x="65" y="20"/>
                  </a:lnTo>
                  <a:lnTo>
                    <a:pt x="55" y="18"/>
                  </a:lnTo>
                  <a:lnTo>
                    <a:pt x="47" y="16"/>
                  </a:lnTo>
                  <a:lnTo>
                    <a:pt x="39" y="12"/>
                  </a:lnTo>
                  <a:lnTo>
                    <a:pt x="26" y="10"/>
                  </a:lnTo>
                  <a:lnTo>
                    <a:pt x="12" y="10"/>
                  </a:lnTo>
                  <a:lnTo>
                    <a:pt x="12" y="8"/>
                  </a:lnTo>
                  <a:lnTo>
                    <a:pt x="6" y="6"/>
                  </a:lnTo>
                  <a:lnTo>
                    <a:pt x="0" y="0"/>
                  </a:lnTo>
                  <a:lnTo>
                    <a:pt x="0" y="8"/>
                  </a:lnTo>
                  <a:lnTo>
                    <a:pt x="4" y="12"/>
                  </a:lnTo>
                  <a:lnTo>
                    <a:pt x="4" y="16"/>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300" name="Freeform 296"/>
            <p:cNvSpPr>
              <a:spLocks/>
            </p:cNvSpPr>
            <p:nvPr/>
          </p:nvSpPr>
          <p:spPr bwMode="auto">
            <a:xfrm>
              <a:off x="3666" y="1393"/>
              <a:ext cx="69" cy="52"/>
            </a:xfrm>
            <a:custGeom>
              <a:avLst/>
              <a:gdLst/>
              <a:ahLst/>
              <a:cxnLst>
                <a:cxn ang="0">
                  <a:pos x="4" y="16"/>
                </a:cxn>
                <a:cxn ang="0">
                  <a:pos x="10" y="24"/>
                </a:cxn>
                <a:cxn ang="0">
                  <a:pos x="18" y="30"/>
                </a:cxn>
                <a:cxn ang="0">
                  <a:pos x="22" y="36"/>
                </a:cxn>
                <a:cxn ang="0">
                  <a:pos x="28" y="40"/>
                </a:cxn>
                <a:cxn ang="0">
                  <a:pos x="28" y="42"/>
                </a:cxn>
                <a:cxn ang="0">
                  <a:pos x="31" y="46"/>
                </a:cxn>
                <a:cxn ang="0">
                  <a:pos x="39" y="50"/>
                </a:cxn>
                <a:cxn ang="0">
                  <a:pos x="47" y="52"/>
                </a:cxn>
                <a:cxn ang="0">
                  <a:pos x="51" y="50"/>
                </a:cxn>
                <a:cxn ang="0">
                  <a:pos x="59" y="40"/>
                </a:cxn>
                <a:cxn ang="0">
                  <a:pos x="63" y="36"/>
                </a:cxn>
                <a:cxn ang="0">
                  <a:pos x="69" y="32"/>
                </a:cxn>
                <a:cxn ang="0">
                  <a:pos x="69" y="24"/>
                </a:cxn>
                <a:cxn ang="0">
                  <a:pos x="65" y="20"/>
                </a:cxn>
                <a:cxn ang="0">
                  <a:pos x="55" y="18"/>
                </a:cxn>
                <a:cxn ang="0">
                  <a:pos x="47" y="16"/>
                </a:cxn>
                <a:cxn ang="0">
                  <a:pos x="39" y="12"/>
                </a:cxn>
                <a:cxn ang="0">
                  <a:pos x="26" y="10"/>
                </a:cxn>
                <a:cxn ang="0">
                  <a:pos x="12" y="10"/>
                </a:cxn>
                <a:cxn ang="0">
                  <a:pos x="12" y="8"/>
                </a:cxn>
                <a:cxn ang="0">
                  <a:pos x="6" y="6"/>
                </a:cxn>
                <a:cxn ang="0">
                  <a:pos x="0" y="0"/>
                </a:cxn>
                <a:cxn ang="0">
                  <a:pos x="0" y="8"/>
                </a:cxn>
                <a:cxn ang="0">
                  <a:pos x="4" y="12"/>
                </a:cxn>
                <a:cxn ang="0">
                  <a:pos x="4" y="16"/>
                </a:cxn>
              </a:cxnLst>
              <a:rect l="0" t="0" r="r" b="b"/>
              <a:pathLst>
                <a:path w="69" h="52">
                  <a:moveTo>
                    <a:pt x="4" y="16"/>
                  </a:moveTo>
                  <a:lnTo>
                    <a:pt x="10" y="24"/>
                  </a:lnTo>
                  <a:lnTo>
                    <a:pt x="18" y="30"/>
                  </a:lnTo>
                  <a:lnTo>
                    <a:pt x="22" y="36"/>
                  </a:lnTo>
                  <a:lnTo>
                    <a:pt x="28" y="40"/>
                  </a:lnTo>
                  <a:lnTo>
                    <a:pt x="28" y="42"/>
                  </a:lnTo>
                  <a:lnTo>
                    <a:pt x="31" y="46"/>
                  </a:lnTo>
                  <a:lnTo>
                    <a:pt x="39" y="50"/>
                  </a:lnTo>
                  <a:lnTo>
                    <a:pt x="47" y="52"/>
                  </a:lnTo>
                  <a:lnTo>
                    <a:pt x="51" y="50"/>
                  </a:lnTo>
                  <a:lnTo>
                    <a:pt x="59" y="40"/>
                  </a:lnTo>
                  <a:lnTo>
                    <a:pt x="63" y="36"/>
                  </a:lnTo>
                  <a:lnTo>
                    <a:pt x="69" y="32"/>
                  </a:lnTo>
                  <a:lnTo>
                    <a:pt x="69" y="24"/>
                  </a:lnTo>
                  <a:lnTo>
                    <a:pt x="65" y="20"/>
                  </a:lnTo>
                  <a:lnTo>
                    <a:pt x="55" y="18"/>
                  </a:lnTo>
                  <a:lnTo>
                    <a:pt x="47" y="16"/>
                  </a:lnTo>
                  <a:lnTo>
                    <a:pt x="39" y="12"/>
                  </a:lnTo>
                  <a:lnTo>
                    <a:pt x="26" y="10"/>
                  </a:lnTo>
                  <a:lnTo>
                    <a:pt x="12" y="10"/>
                  </a:lnTo>
                  <a:lnTo>
                    <a:pt x="12" y="8"/>
                  </a:lnTo>
                  <a:lnTo>
                    <a:pt x="6" y="6"/>
                  </a:lnTo>
                  <a:lnTo>
                    <a:pt x="0" y="0"/>
                  </a:lnTo>
                  <a:lnTo>
                    <a:pt x="0" y="8"/>
                  </a:lnTo>
                  <a:lnTo>
                    <a:pt x="4" y="12"/>
                  </a:lnTo>
                  <a:lnTo>
                    <a:pt x="4" y="16"/>
                  </a:lnTo>
                  <a:close/>
                </a:path>
              </a:pathLst>
            </a:custGeom>
            <a:solidFill>
              <a:srgbClr val="800000"/>
            </a:solidFill>
            <a:ln w="12700">
              <a:solidFill>
                <a:srgbClr val="C1845B"/>
              </a:solidFill>
              <a:prstDash val="solid"/>
              <a:round/>
              <a:headEnd/>
              <a:tailEnd/>
            </a:ln>
          </p:spPr>
          <p:txBody>
            <a:bodyPr/>
            <a:lstStyle/>
            <a:p>
              <a:pPr>
                <a:defRPr/>
              </a:pPr>
              <a:endParaRPr lang="en-US">
                <a:solidFill>
                  <a:prstClr val="black"/>
                </a:solidFill>
                <a:latin typeface="Calibri"/>
              </a:endParaRPr>
            </a:p>
          </p:txBody>
        </p:sp>
        <p:sp>
          <p:nvSpPr>
            <p:cNvPr id="301" name="Freeform 297"/>
            <p:cNvSpPr>
              <a:spLocks/>
            </p:cNvSpPr>
            <p:nvPr/>
          </p:nvSpPr>
          <p:spPr bwMode="auto">
            <a:xfrm>
              <a:off x="3652" y="1320"/>
              <a:ext cx="53" cy="26"/>
            </a:xfrm>
            <a:custGeom>
              <a:avLst/>
              <a:gdLst/>
              <a:ahLst/>
              <a:cxnLst>
                <a:cxn ang="0">
                  <a:pos x="49" y="0"/>
                </a:cxn>
                <a:cxn ang="0">
                  <a:pos x="47" y="2"/>
                </a:cxn>
                <a:cxn ang="0">
                  <a:pos x="45" y="6"/>
                </a:cxn>
                <a:cxn ang="0">
                  <a:pos x="38" y="8"/>
                </a:cxn>
                <a:cxn ang="0">
                  <a:pos x="30" y="10"/>
                </a:cxn>
                <a:cxn ang="0">
                  <a:pos x="22" y="16"/>
                </a:cxn>
                <a:cxn ang="0">
                  <a:pos x="14" y="18"/>
                </a:cxn>
                <a:cxn ang="0">
                  <a:pos x="8" y="22"/>
                </a:cxn>
                <a:cxn ang="0">
                  <a:pos x="0" y="26"/>
                </a:cxn>
                <a:cxn ang="0">
                  <a:pos x="10" y="26"/>
                </a:cxn>
                <a:cxn ang="0">
                  <a:pos x="28" y="20"/>
                </a:cxn>
                <a:cxn ang="0">
                  <a:pos x="36" y="16"/>
                </a:cxn>
                <a:cxn ang="0">
                  <a:pos x="40" y="14"/>
                </a:cxn>
                <a:cxn ang="0">
                  <a:pos x="40" y="14"/>
                </a:cxn>
                <a:cxn ang="0">
                  <a:pos x="49" y="10"/>
                </a:cxn>
                <a:cxn ang="0">
                  <a:pos x="53" y="6"/>
                </a:cxn>
                <a:cxn ang="0">
                  <a:pos x="53" y="2"/>
                </a:cxn>
                <a:cxn ang="0">
                  <a:pos x="49" y="0"/>
                </a:cxn>
              </a:cxnLst>
              <a:rect l="0" t="0" r="r" b="b"/>
              <a:pathLst>
                <a:path w="53" h="26">
                  <a:moveTo>
                    <a:pt x="49" y="0"/>
                  </a:moveTo>
                  <a:lnTo>
                    <a:pt x="47" y="2"/>
                  </a:lnTo>
                  <a:lnTo>
                    <a:pt x="45" y="6"/>
                  </a:lnTo>
                  <a:lnTo>
                    <a:pt x="38" y="8"/>
                  </a:lnTo>
                  <a:lnTo>
                    <a:pt x="30" y="10"/>
                  </a:lnTo>
                  <a:lnTo>
                    <a:pt x="22" y="16"/>
                  </a:lnTo>
                  <a:lnTo>
                    <a:pt x="14" y="18"/>
                  </a:lnTo>
                  <a:lnTo>
                    <a:pt x="8" y="22"/>
                  </a:lnTo>
                  <a:lnTo>
                    <a:pt x="0" y="26"/>
                  </a:lnTo>
                  <a:lnTo>
                    <a:pt x="10" y="26"/>
                  </a:lnTo>
                  <a:lnTo>
                    <a:pt x="28" y="20"/>
                  </a:lnTo>
                  <a:lnTo>
                    <a:pt x="36" y="16"/>
                  </a:lnTo>
                  <a:lnTo>
                    <a:pt x="40" y="14"/>
                  </a:lnTo>
                  <a:lnTo>
                    <a:pt x="40" y="14"/>
                  </a:lnTo>
                  <a:lnTo>
                    <a:pt x="49" y="10"/>
                  </a:lnTo>
                  <a:lnTo>
                    <a:pt x="53" y="6"/>
                  </a:lnTo>
                  <a:lnTo>
                    <a:pt x="53" y="2"/>
                  </a:lnTo>
                  <a:lnTo>
                    <a:pt x="49"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302" name="Freeform 298"/>
            <p:cNvSpPr>
              <a:spLocks/>
            </p:cNvSpPr>
            <p:nvPr/>
          </p:nvSpPr>
          <p:spPr bwMode="auto">
            <a:xfrm>
              <a:off x="3652" y="1320"/>
              <a:ext cx="53" cy="26"/>
            </a:xfrm>
            <a:custGeom>
              <a:avLst/>
              <a:gdLst/>
              <a:ahLst/>
              <a:cxnLst>
                <a:cxn ang="0">
                  <a:pos x="49" y="0"/>
                </a:cxn>
                <a:cxn ang="0">
                  <a:pos x="47" y="2"/>
                </a:cxn>
                <a:cxn ang="0">
                  <a:pos x="45" y="6"/>
                </a:cxn>
                <a:cxn ang="0">
                  <a:pos x="38" y="8"/>
                </a:cxn>
                <a:cxn ang="0">
                  <a:pos x="30" y="10"/>
                </a:cxn>
                <a:cxn ang="0">
                  <a:pos x="22" y="16"/>
                </a:cxn>
                <a:cxn ang="0">
                  <a:pos x="14" y="18"/>
                </a:cxn>
                <a:cxn ang="0">
                  <a:pos x="8" y="22"/>
                </a:cxn>
                <a:cxn ang="0">
                  <a:pos x="0" y="26"/>
                </a:cxn>
                <a:cxn ang="0">
                  <a:pos x="10" y="26"/>
                </a:cxn>
                <a:cxn ang="0">
                  <a:pos x="28" y="20"/>
                </a:cxn>
                <a:cxn ang="0">
                  <a:pos x="36" y="16"/>
                </a:cxn>
                <a:cxn ang="0">
                  <a:pos x="40" y="14"/>
                </a:cxn>
                <a:cxn ang="0">
                  <a:pos x="40" y="14"/>
                </a:cxn>
                <a:cxn ang="0">
                  <a:pos x="49" y="10"/>
                </a:cxn>
                <a:cxn ang="0">
                  <a:pos x="53" y="6"/>
                </a:cxn>
                <a:cxn ang="0">
                  <a:pos x="53" y="2"/>
                </a:cxn>
                <a:cxn ang="0">
                  <a:pos x="49" y="0"/>
                </a:cxn>
              </a:cxnLst>
              <a:rect l="0" t="0" r="r" b="b"/>
              <a:pathLst>
                <a:path w="53" h="26">
                  <a:moveTo>
                    <a:pt x="49" y="0"/>
                  </a:moveTo>
                  <a:lnTo>
                    <a:pt x="47" y="2"/>
                  </a:lnTo>
                  <a:lnTo>
                    <a:pt x="45" y="6"/>
                  </a:lnTo>
                  <a:lnTo>
                    <a:pt x="38" y="8"/>
                  </a:lnTo>
                  <a:lnTo>
                    <a:pt x="30" y="10"/>
                  </a:lnTo>
                  <a:lnTo>
                    <a:pt x="22" y="16"/>
                  </a:lnTo>
                  <a:lnTo>
                    <a:pt x="14" y="18"/>
                  </a:lnTo>
                  <a:lnTo>
                    <a:pt x="8" y="22"/>
                  </a:lnTo>
                  <a:lnTo>
                    <a:pt x="0" y="26"/>
                  </a:lnTo>
                  <a:lnTo>
                    <a:pt x="10" y="26"/>
                  </a:lnTo>
                  <a:lnTo>
                    <a:pt x="28" y="20"/>
                  </a:lnTo>
                  <a:lnTo>
                    <a:pt x="36" y="16"/>
                  </a:lnTo>
                  <a:lnTo>
                    <a:pt x="40" y="14"/>
                  </a:lnTo>
                  <a:lnTo>
                    <a:pt x="40" y="14"/>
                  </a:lnTo>
                  <a:lnTo>
                    <a:pt x="49" y="10"/>
                  </a:lnTo>
                  <a:lnTo>
                    <a:pt x="53" y="6"/>
                  </a:lnTo>
                  <a:lnTo>
                    <a:pt x="53" y="2"/>
                  </a:lnTo>
                  <a:lnTo>
                    <a:pt x="49" y="0"/>
                  </a:lnTo>
                  <a:close/>
                </a:path>
              </a:pathLst>
            </a:custGeom>
            <a:solidFill>
              <a:srgbClr val="800000"/>
            </a:solidFill>
            <a:ln w="12700">
              <a:solidFill>
                <a:srgbClr val="C1845B"/>
              </a:solidFill>
              <a:prstDash val="solid"/>
              <a:round/>
              <a:headEnd/>
              <a:tailEnd/>
            </a:ln>
          </p:spPr>
          <p:txBody>
            <a:bodyPr/>
            <a:lstStyle/>
            <a:p>
              <a:pPr>
                <a:defRPr/>
              </a:pPr>
              <a:endParaRPr lang="en-US">
                <a:solidFill>
                  <a:prstClr val="black"/>
                </a:solidFill>
                <a:latin typeface="Calibri"/>
              </a:endParaRPr>
            </a:p>
          </p:txBody>
        </p:sp>
        <p:sp>
          <p:nvSpPr>
            <p:cNvPr id="303" name="Freeform 299"/>
            <p:cNvSpPr>
              <a:spLocks/>
            </p:cNvSpPr>
            <p:nvPr/>
          </p:nvSpPr>
          <p:spPr bwMode="auto">
            <a:xfrm>
              <a:off x="3729" y="1326"/>
              <a:ext cx="20" cy="12"/>
            </a:xfrm>
            <a:custGeom>
              <a:avLst/>
              <a:gdLst/>
              <a:ahLst/>
              <a:cxnLst>
                <a:cxn ang="0">
                  <a:pos x="0" y="0"/>
                </a:cxn>
                <a:cxn ang="0">
                  <a:pos x="0" y="4"/>
                </a:cxn>
                <a:cxn ang="0">
                  <a:pos x="4" y="6"/>
                </a:cxn>
                <a:cxn ang="0">
                  <a:pos x="16" y="10"/>
                </a:cxn>
                <a:cxn ang="0">
                  <a:pos x="18" y="12"/>
                </a:cxn>
                <a:cxn ang="0">
                  <a:pos x="20" y="10"/>
                </a:cxn>
                <a:cxn ang="0">
                  <a:pos x="20" y="10"/>
                </a:cxn>
                <a:cxn ang="0">
                  <a:pos x="18" y="8"/>
                </a:cxn>
                <a:cxn ang="0">
                  <a:pos x="12" y="6"/>
                </a:cxn>
                <a:cxn ang="0">
                  <a:pos x="8" y="0"/>
                </a:cxn>
                <a:cxn ang="0">
                  <a:pos x="4" y="0"/>
                </a:cxn>
                <a:cxn ang="0">
                  <a:pos x="0" y="0"/>
                </a:cxn>
              </a:cxnLst>
              <a:rect l="0" t="0" r="r" b="b"/>
              <a:pathLst>
                <a:path w="20" h="12">
                  <a:moveTo>
                    <a:pt x="0" y="0"/>
                  </a:moveTo>
                  <a:lnTo>
                    <a:pt x="0" y="4"/>
                  </a:lnTo>
                  <a:lnTo>
                    <a:pt x="4" y="6"/>
                  </a:lnTo>
                  <a:lnTo>
                    <a:pt x="16" y="10"/>
                  </a:lnTo>
                  <a:lnTo>
                    <a:pt x="18" y="12"/>
                  </a:lnTo>
                  <a:lnTo>
                    <a:pt x="20" y="10"/>
                  </a:lnTo>
                  <a:lnTo>
                    <a:pt x="20" y="10"/>
                  </a:lnTo>
                  <a:lnTo>
                    <a:pt x="18" y="8"/>
                  </a:lnTo>
                  <a:lnTo>
                    <a:pt x="12" y="6"/>
                  </a:lnTo>
                  <a:lnTo>
                    <a:pt x="8" y="0"/>
                  </a:lnTo>
                  <a:lnTo>
                    <a:pt x="4" y="0"/>
                  </a:lnTo>
                  <a:lnTo>
                    <a:pt x="0" y="0"/>
                  </a:lnTo>
                  <a:close/>
                </a:path>
              </a:pathLst>
            </a:custGeom>
            <a:solidFill>
              <a:schemeClr val="accent2"/>
            </a:solidFill>
            <a:ln w="9525">
              <a:noFill/>
              <a:round/>
              <a:headEnd/>
              <a:tailEnd/>
            </a:ln>
          </p:spPr>
          <p:txBody>
            <a:bodyPr/>
            <a:lstStyle/>
            <a:p>
              <a:pPr>
                <a:defRPr/>
              </a:pPr>
              <a:endParaRPr lang="en-US">
                <a:solidFill>
                  <a:prstClr val="black"/>
                </a:solidFill>
                <a:latin typeface="Calibri"/>
              </a:endParaRPr>
            </a:p>
          </p:txBody>
        </p:sp>
        <p:sp>
          <p:nvSpPr>
            <p:cNvPr id="304" name="Freeform 300"/>
            <p:cNvSpPr>
              <a:spLocks/>
            </p:cNvSpPr>
            <p:nvPr/>
          </p:nvSpPr>
          <p:spPr bwMode="auto">
            <a:xfrm>
              <a:off x="3729" y="1326"/>
              <a:ext cx="20" cy="12"/>
            </a:xfrm>
            <a:custGeom>
              <a:avLst/>
              <a:gdLst/>
              <a:ahLst/>
              <a:cxnLst>
                <a:cxn ang="0">
                  <a:pos x="0" y="0"/>
                </a:cxn>
                <a:cxn ang="0">
                  <a:pos x="0" y="4"/>
                </a:cxn>
                <a:cxn ang="0">
                  <a:pos x="4" y="6"/>
                </a:cxn>
                <a:cxn ang="0">
                  <a:pos x="16" y="10"/>
                </a:cxn>
                <a:cxn ang="0">
                  <a:pos x="18" y="12"/>
                </a:cxn>
                <a:cxn ang="0">
                  <a:pos x="20" y="10"/>
                </a:cxn>
                <a:cxn ang="0">
                  <a:pos x="20" y="10"/>
                </a:cxn>
                <a:cxn ang="0">
                  <a:pos x="18" y="8"/>
                </a:cxn>
                <a:cxn ang="0">
                  <a:pos x="12" y="6"/>
                </a:cxn>
                <a:cxn ang="0">
                  <a:pos x="8" y="0"/>
                </a:cxn>
                <a:cxn ang="0">
                  <a:pos x="4" y="0"/>
                </a:cxn>
                <a:cxn ang="0">
                  <a:pos x="0" y="0"/>
                </a:cxn>
              </a:cxnLst>
              <a:rect l="0" t="0" r="r" b="b"/>
              <a:pathLst>
                <a:path w="20" h="12">
                  <a:moveTo>
                    <a:pt x="0" y="0"/>
                  </a:moveTo>
                  <a:lnTo>
                    <a:pt x="0" y="4"/>
                  </a:lnTo>
                  <a:lnTo>
                    <a:pt x="4" y="6"/>
                  </a:lnTo>
                  <a:lnTo>
                    <a:pt x="16" y="10"/>
                  </a:lnTo>
                  <a:lnTo>
                    <a:pt x="18" y="12"/>
                  </a:lnTo>
                  <a:lnTo>
                    <a:pt x="20" y="10"/>
                  </a:lnTo>
                  <a:lnTo>
                    <a:pt x="20" y="10"/>
                  </a:lnTo>
                  <a:lnTo>
                    <a:pt x="18" y="8"/>
                  </a:lnTo>
                  <a:lnTo>
                    <a:pt x="12" y="6"/>
                  </a:lnTo>
                  <a:lnTo>
                    <a:pt x="8" y="0"/>
                  </a:lnTo>
                  <a:lnTo>
                    <a:pt x="4" y="0"/>
                  </a:lnTo>
                  <a:lnTo>
                    <a:pt x="0" y="0"/>
                  </a:lnTo>
                  <a:close/>
                </a:path>
              </a:pathLst>
            </a:custGeom>
            <a:solidFill>
              <a:schemeClr val="accent2"/>
            </a:solidFill>
            <a:ln w="12700">
              <a:solidFill>
                <a:srgbClr val="C1845B"/>
              </a:solidFill>
              <a:prstDash val="solid"/>
              <a:round/>
              <a:headEnd/>
              <a:tailEnd/>
            </a:ln>
          </p:spPr>
          <p:txBody>
            <a:bodyPr/>
            <a:lstStyle/>
            <a:p>
              <a:pPr>
                <a:defRPr/>
              </a:pPr>
              <a:endParaRPr lang="en-US">
                <a:solidFill>
                  <a:prstClr val="black"/>
                </a:solidFill>
                <a:latin typeface="Calibri"/>
              </a:endParaRPr>
            </a:p>
          </p:txBody>
        </p:sp>
        <p:sp>
          <p:nvSpPr>
            <p:cNvPr id="305" name="Freeform 301"/>
            <p:cNvSpPr>
              <a:spLocks/>
            </p:cNvSpPr>
            <p:nvPr/>
          </p:nvSpPr>
          <p:spPr bwMode="auto">
            <a:xfrm>
              <a:off x="3725" y="1222"/>
              <a:ext cx="44" cy="18"/>
            </a:xfrm>
            <a:custGeom>
              <a:avLst/>
              <a:gdLst/>
              <a:ahLst/>
              <a:cxnLst>
                <a:cxn ang="0">
                  <a:pos x="0" y="10"/>
                </a:cxn>
                <a:cxn ang="0">
                  <a:pos x="2" y="8"/>
                </a:cxn>
                <a:cxn ang="0">
                  <a:pos x="14" y="6"/>
                </a:cxn>
                <a:cxn ang="0">
                  <a:pos x="30" y="0"/>
                </a:cxn>
                <a:cxn ang="0">
                  <a:pos x="36" y="0"/>
                </a:cxn>
                <a:cxn ang="0">
                  <a:pos x="42" y="2"/>
                </a:cxn>
                <a:cxn ang="0">
                  <a:pos x="44" y="6"/>
                </a:cxn>
                <a:cxn ang="0">
                  <a:pos x="42" y="10"/>
                </a:cxn>
                <a:cxn ang="0">
                  <a:pos x="36" y="16"/>
                </a:cxn>
                <a:cxn ang="0">
                  <a:pos x="24" y="18"/>
                </a:cxn>
                <a:cxn ang="0">
                  <a:pos x="8" y="18"/>
                </a:cxn>
                <a:cxn ang="0">
                  <a:pos x="2" y="14"/>
                </a:cxn>
                <a:cxn ang="0">
                  <a:pos x="0" y="10"/>
                </a:cxn>
              </a:cxnLst>
              <a:rect l="0" t="0" r="r" b="b"/>
              <a:pathLst>
                <a:path w="44" h="18">
                  <a:moveTo>
                    <a:pt x="0" y="10"/>
                  </a:moveTo>
                  <a:lnTo>
                    <a:pt x="2" y="8"/>
                  </a:lnTo>
                  <a:lnTo>
                    <a:pt x="14" y="6"/>
                  </a:lnTo>
                  <a:lnTo>
                    <a:pt x="30" y="0"/>
                  </a:lnTo>
                  <a:lnTo>
                    <a:pt x="36" y="0"/>
                  </a:lnTo>
                  <a:lnTo>
                    <a:pt x="42" y="2"/>
                  </a:lnTo>
                  <a:lnTo>
                    <a:pt x="44" y="6"/>
                  </a:lnTo>
                  <a:lnTo>
                    <a:pt x="42" y="10"/>
                  </a:lnTo>
                  <a:lnTo>
                    <a:pt x="36" y="16"/>
                  </a:lnTo>
                  <a:lnTo>
                    <a:pt x="24" y="18"/>
                  </a:lnTo>
                  <a:lnTo>
                    <a:pt x="8" y="18"/>
                  </a:lnTo>
                  <a:lnTo>
                    <a:pt x="2" y="14"/>
                  </a:lnTo>
                  <a:lnTo>
                    <a:pt x="0" y="10"/>
                  </a:lnTo>
                  <a:close/>
                </a:path>
              </a:pathLst>
            </a:custGeom>
            <a:solidFill>
              <a:srgbClr val="CCCCCC"/>
            </a:solidFill>
            <a:ln w="9525">
              <a:noFill/>
              <a:round/>
              <a:headEnd/>
              <a:tailEnd/>
            </a:ln>
          </p:spPr>
          <p:txBody>
            <a:bodyPr/>
            <a:lstStyle/>
            <a:p>
              <a:pPr>
                <a:defRPr/>
              </a:pPr>
              <a:endParaRPr lang="en-US">
                <a:solidFill>
                  <a:prstClr val="black"/>
                </a:solidFill>
                <a:latin typeface="Calibri"/>
              </a:endParaRPr>
            </a:p>
          </p:txBody>
        </p:sp>
        <p:sp>
          <p:nvSpPr>
            <p:cNvPr id="306" name="Freeform 302"/>
            <p:cNvSpPr>
              <a:spLocks/>
            </p:cNvSpPr>
            <p:nvPr/>
          </p:nvSpPr>
          <p:spPr bwMode="auto">
            <a:xfrm>
              <a:off x="3725" y="1222"/>
              <a:ext cx="44" cy="18"/>
            </a:xfrm>
            <a:custGeom>
              <a:avLst/>
              <a:gdLst/>
              <a:ahLst/>
              <a:cxnLst>
                <a:cxn ang="0">
                  <a:pos x="0" y="10"/>
                </a:cxn>
                <a:cxn ang="0">
                  <a:pos x="2" y="8"/>
                </a:cxn>
                <a:cxn ang="0">
                  <a:pos x="14" y="6"/>
                </a:cxn>
                <a:cxn ang="0">
                  <a:pos x="30" y="0"/>
                </a:cxn>
                <a:cxn ang="0">
                  <a:pos x="36" y="0"/>
                </a:cxn>
                <a:cxn ang="0">
                  <a:pos x="42" y="2"/>
                </a:cxn>
                <a:cxn ang="0">
                  <a:pos x="44" y="6"/>
                </a:cxn>
                <a:cxn ang="0">
                  <a:pos x="42" y="10"/>
                </a:cxn>
                <a:cxn ang="0">
                  <a:pos x="36" y="16"/>
                </a:cxn>
                <a:cxn ang="0">
                  <a:pos x="24" y="18"/>
                </a:cxn>
                <a:cxn ang="0">
                  <a:pos x="8" y="18"/>
                </a:cxn>
                <a:cxn ang="0">
                  <a:pos x="2" y="14"/>
                </a:cxn>
                <a:cxn ang="0">
                  <a:pos x="0" y="10"/>
                </a:cxn>
              </a:cxnLst>
              <a:rect l="0" t="0" r="r" b="b"/>
              <a:pathLst>
                <a:path w="44" h="18">
                  <a:moveTo>
                    <a:pt x="0" y="10"/>
                  </a:moveTo>
                  <a:lnTo>
                    <a:pt x="2" y="8"/>
                  </a:lnTo>
                  <a:lnTo>
                    <a:pt x="14" y="6"/>
                  </a:lnTo>
                  <a:lnTo>
                    <a:pt x="30" y="0"/>
                  </a:lnTo>
                  <a:lnTo>
                    <a:pt x="36" y="0"/>
                  </a:lnTo>
                  <a:lnTo>
                    <a:pt x="42" y="2"/>
                  </a:lnTo>
                  <a:lnTo>
                    <a:pt x="44" y="6"/>
                  </a:lnTo>
                  <a:lnTo>
                    <a:pt x="42" y="10"/>
                  </a:lnTo>
                  <a:lnTo>
                    <a:pt x="36" y="16"/>
                  </a:lnTo>
                  <a:lnTo>
                    <a:pt x="24" y="18"/>
                  </a:lnTo>
                  <a:lnTo>
                    <a:pt x="8" y="18"/>
                  </a:lnTo>
                  <a:lnTo>
                    <a:pt x="2" y="14"/>
                  </a:lnTo>
                  <a:lnTo>
                    <a:pt x="0" y="10"/>
                  </a:lnTo>
                  <a:close/>
                </a:path>
              </a:pathLst>
            </a:custGeom>
            <a:noFill/>
            <a:ln w="3175">
              <a:solidFill>
                <a:srgbClr val="987F66"/>
              </a:solidFill>
              <a:prstDash val="solid"/>
              <a:round/>
              <a:headEnd/>
              <a:tailEnd/>
            </a:ln>
          </p:spPr>
          <p:txBody>
            <a:bodyPr/>
            <a:lstStyle/>
            <a:p>
              <a:pPr>
                <a:defRPr/>
              </a:pPr>
              <a:endParaRPr lang="en-US">
                <a:solidFill>
                  <a:prstClr val="black"/>
                </a:solidFill>
                <a:latin typeface="Calibri"/>
              </a:endParaRPr>
            </a:p>
          </p:txBody>
        </p:sp>
        <p:sp>
          <p:nvSpPr>
            <p:cNvPr id="307" name="Freeform 303"/>
            <p:cNvSpPr>
              <a:spLocks/>
            </p:cNvSpPr>
            <p:nvPr/>
          </p:nvSpPr>
          <p:spPr bwMode="auto">
            <a:xfrm>
              <a:off x="3628" y="1210"/>
              <a:ext cx="64" cy="28"/>
            </a:xfrm>
            <a:custGeom>
              <a:avLst/>
              <a:gdLst/>
              <a:ahLst/>
              <a:cxnLst>
                <a:cxn ang="0">
                  <a:pos x="64" y="16"/>
                </a:cxn>
                <a:cxn ang="0">
                  <a:pos x="60" y="20"/>
                </a:cxn>
                <a:cxn ang="0">
                  <a:pos x="50" y="22"/>
                </a:cxn>
                <a:cxn ang="0">
                  <a:pos x="34" y="24"/>
                </a:cxn>
                <a:cxn ang="0">
                  <a:pos x="18" y="26"/>
                </a:cxn>
                <a:cxn ang="0">
                  <a:pos x="8" y="28"/>
                </a:cxn>
                <a:cxn ang="0">
                  <a:pos x="4" y="28"/>
                </a:cxn>
                <a:cxn ang="0">
                  <a:pos x="0" y="22"/>
                </a:cxn>
                <a:cxn ang="0">
                  <a:pos x="2" y="14"/>
                </a:cxn>
                <a:cxn ang="0">
                  <a:pos x="12" y="6"/>
                </a:cxn>
                <a:cxn ang="0">
                  <a:pos x="22" y="0"/>
                </a:cxn>
                <a:cxn ang="0">
                  <a:pos x="46" y="2"/>
                </a:cxn>
                <a:cxn ang="0">
                  <a:pos x="56" y="6"/>
                </a:cxn>
                <a:cxn ang="0">
                  <a:pos x="64" y="16"/>
                </a:cxn>
              </a:cxnLst>
              <a:rect l="0" t="0" r="r" b="b"/>
              <a:pathLst>
                <a:path w="64" h="28">
                  <a:moveTo>
                    <a:pt x="64" y="16"/>
                  </a:moveTo>
                  <a:lnTo>
                    <a:pt x="60" y="20"/>
                  </a:lnTo>
                  <a:lnTo>
                    <a:pt x="50" y="22"/>
                  </a:lnTo>
                  <a:lnTo>
                    <a:pt x="34" y="24"/>
                  </a:lnTo>
                  <a:lnTo>
                    <a:pt x="18" y="26"/>
                  </a:lnTo>
                  <a:lnTo>
                    <a:pt x="8" y="28"/>
                  </a:lnTo>
                  <a:lnTo>
                    <a:pt x="4" y="28"/>
                  </a:lnTo>
                  <a:lnTo>
                    <a:pt x="0" y="22"/>
                  </a:lnTo>
                  <a:lnTo>
                    <a:pt x="2" y="14"/>
                  </a:lnTo>
                  <a:lnTo>
                    <a:pt x="12" y="6"/>
                  </a:lnTo>
                  <a:lnTo>
                    <a:pt x="22" y="0"/>
                  </a:lnTo>
                  <a:lnTo>
                    <a:pt x="46" y="2"/>
                  </a:lnTo>
                  <a:lnTo>
                    <a:pt x="56" y="6"/>
                  </a:lnTo>
                  <a:lnTo>
                    <a:pt x="64" y="16"/>
                  </a:lnTo>
                  <a:close/>
                </a:path>
              </a:pathLst>
            </a:custGeom>
            <a:solidFill>
              <a:srgbClr val="7F3200"/>
            </a:solidFill>
            <a:ln w="9525">
              <a:noFill/>
              <a:round/>
              <a:headEnd/>
              <a:tailEnd/>
            </a:ln>
          </p:spPr>
          <p:txBody>
            <a:bodyPr/>
            <a:lstStyle/>
            <a:p>
              <a:pPr>
                <a:defRPr/>
              </a:pPr>
              <a:endParaRPr lang="en-US">
                <a:solidFill>
                  <a:prstClr val="black"/>
                </a:solidFill>
                <a:latin typeface="Calibri"/>
              </a:endParaRPr>
            </a:p>
          </p:txBody>
        </p:sp>
        <p:sp>
          <p:nvSpPr>
            <p:cNvPr id="308" name="Freeform 304"/>
            <p:cNvSpPr>
              <a:spLocks/>
            </p:cNvSpPr>
            <p:nvPr/>
          </p:nvSpPr>
          <p:spPr bwMode="auto">
            <a:xfrm>
              <a:off x="3628" y="1210"/>
              <a:ext cx="64" cy="28"/>
            </a:xfrm>
            <a:custGeom>
              <a:avLst/>
              <a:gdLst/>
              <a:ahLst/>
              <a:cxnLst>
                <a:cxn ang="0">
                  <a:pos x="64" y="16"/>
                </a:cxn>
                <a:cxn ang="0">
                  <a:pos x="60" y="20"/>
                </a:cxn>
                <a:cxn ang="0">
                  <a:pos x="50" y="22"/>
                </a:cxn>
                <a:cxn ang="0">
                  <a:pos x="34" y="24"/>
                </a:cxn>
                <a:cxn ang="0">
                  <a:pos x="18" y="26"/>
                </a:cxn>
                <a:cxn ang="0">
                  <a:pos x="8" y="28"/>
                </a:cxn>
                <a:cxn ang="0">
                  <a:pos x="4" y="28"/>
                </a:cxn>
                <a:cxn ang="0">
                  <a:pos x="0" y="22"/>
                </a:cxn>
                <a:cxn ang="0">
                  <a:pos x="2" y="14"/>
                </a:cxn>
                <a:cxn ang="0">
                  <a:pos x="12" y="6"/>
                </a:cxn>
                <a:cxn ang="0">
                  <a:pos x="22" y="0"/>
                </a:cxn>
                <a:cxn ang="0">
                  <a:pos x="46" y="2"/>
                </a:cxn>
                <a:cxn ang="0">
                  <a:pos x="56" y="6"/>
                </a:cxn>
                <a:cxn ang="0">
                  <a:pos x="64" y="16"/>
                </a:cxn>
              </a:cxnLst>
              <a:rect l="0" t="0" r="r" b="b"/>
              <a:pathLst>
                <a:path w="64" h="28">
                  <a:moveTo>
                    <a:pt x="64" y="16"/>
                  </a:moveTo>
                  <a:lnTo>
                    <a:pt x="60" y="20"/>
                  </a:lnTo>
                  <a:lnTo>
                    <a:pt x="50" y="22"/>
                  </a:lnTo>
                  <a:lnTo>
                    <a:pt x="34" y="24"/>
                  </a:lnTo>
                  <a:lnTo>
                    <a:pt x="18" y="26"/>
                  </a:lnTo>
                  <a:lnTo>
                    <a:pt x="8" y="28"/>
                  </a:lnTo>
                  <a:lnTo>
                    <a:pt x="4" y="28"/>
                  </a:lnTo>
                  <a:lnTo>
                    <a:pt x="0" y="22"/>
                  </a:lnTo>
                  <a:lnTo>
                    <a:pt x="2" y="14"/>
                  </a:lnTo>
                  <a:lnTo>
                    <a:pt x="12" y="6"/>
                  </a:lnTo>
                  <a:lnTo>
                    <a:pt x="22" y="0"/>
                  </a:lnTo>
                  <a:lnTo>
                    <a:pt x="46" y="2"/>
                  </a:lnTo>
                  <a:lnTo>
                    <a:pt x="56" y="6"/>
                  </a:lnTo>
                  <a:lnTo>
                    <a:pt x="64" y="16"/>
                  </a:lnTo>
                  <a:close/>
                </a:path>
              </a:pathLst>
            </a:custGeom>
            <a:noFill/>
            <a:ln w="6350">
              <a:solidFill>
                <a:srgbClr val="CC9872"/>
              </a:solidFill>
              <a:prstDash val="solid"/>
              <a:round/>
              <a:headEnd/>
              <a:tailEnd/>
            </a:ln>
          </p:spPr>
          <p:txBody>
            <a:bodyPr/>
            <a:lstStyle/>
            <a:p>
              <a:pPr>
                <a:defRPr/>
              </a:pPr>
              <a:endParaRPr lang="en-US">
                <a:solidFill>
                  <a:prstClr val="black"/>
                </a:solidFill>
                <a:latin typeface="Calibri"/>
              </a:endParaRPr>
            </a:p>
          </p:txBody>
        </p:sp>
        <p:sp>
          <p:nvSpPr>
            <p:cNvPr id="309" name="Freeform 305"/>
            <p:cNvSpPr>
              <a:spLocks/>
            </p:cNvSpPr>
            <p:nvPr/>
          </p:nvSpPr>
          <p:spPr bwMode="auto">
            <a:xfrm>
              <a:off x="3634" y="1216"/>
              <a:ext cx="50" cy="14"/>
            </a:xfrm>
            <a:custGeom>
              <a:avLst/>
              <a:gdLst/>
              <a:ahLst/>
              <a:cxnLst>
                <a:cxn ang="0">
                  <a:pos x="50" y="6"/>
                </a:cxn>
                <a:cxn ang="0">
                  <a:pos x="50" y="8"/>
                </a:cxn>
                <a:cxn ang="0">
                  <a:pos x="24" y="10"/>
                </a:cxn>
                <a:cxn ang="0">
                  <a:pos x="0" y="14"/>
                </a:cxn>
                <a:cxn ang="0">
                  <a:pos x="8" y="6"/>
                </a:cxn>
                <a:cxn ang="0">
                  <a:pos x="16" y="2"/>
                </a:cxn>
                <a:cxn ang="0">
                  <a:pos x="30" y="0"/>
                </a:cxn>
                <a:cxn ang="0">
                  <a:pos x="46" y="2"/>
                </a:cxn>
                <a:cxn ang="0">
                  <a:pos x="50" y="6"/>
                </a:cxn>
              </a:cxnLst>
              <a:rect l="0" t="0" r="r" b="b"/>
              <a:pathLst>
                <a:path w="50" h="14">
                  <a:moveTo>
                    <a:pt x="50" y="6"/>
                  </a:moveTo>
                  <a:lnTo>
                    <a:pt x="50" y="8"/>
                  </a:lnTo>
                  <a:lnTo>
                    <a:pt x="24" y="10"/>
                  </a:lnTo>
                  <a:lnTo>
                    <a:pt x="0" y="14"/>
                  </a:lnTo>
                  <a:lnTo>
                    <a:pt x="8" y="6"/>
                  </a:lnTo>
                  <a:lnTo>
                    <a:pt x="16" y="2"/>
                  </a:lnTo>
                  <a:lnTo>
                    <a:pt x="30" y="0"/>
                  </a:lnTo>
                  <a:lnTo>
                    <a:pt x="46" y="2"/>
                  </a:lnTo>
                  <a:lnTo>
                    <a:pt x="50" y="6"/>
                  </a:lnTo>
                  <a:close/>
                </a:path>
              </a:pathLst>
            </a:custGeom>
            <a:solidFill>
              <a:srgbClr val="B26632"/>
            </a:solidFill>
            <a:ln w="9525">
              <a:noFill/>
              <a:round/>
              <a:headEnd/>
              <a:tailEnd/>
            </a:ln>
          </p:spPr>
          <p:txBody>
            <a:bodyPr/>
            <a:lstStyle/>
            <a:p>
              <a:pPr>
                <a:defRPr/>
              </a:pPr>
              <a:endParaRPr lang="en-US">
                <a:solidFill>
                  <a:prstClr val="black"/>
                </a:solidFill>
                <a:latin typeface="Calibri"/>
              </a:endParaRPr>
            </a:p>
          </p:txBody>
        </p:sp>
        <p:sp>
          <p:nvSpPr>
            <p:cNvPr id="310" name="Freeform 306"/>
            <p:cNvSpPr>
              <a:spLocks/>
            </p:cNvSpPr>
            <p:nvPr/>
          </p:nvSpPr>
          <p:spPr bwMode="auto">
            <a:xfrm>
              <a:off x="3634" y="1216"/>
              <a:ext cx="50" cy="14"/>
            </a:xfrm>
            <a:custGeom>
              <a:avLst/>
              <a:gdLst/>
              <a:ahLst/>
              <a:cxnLst>
                <a:cxn ang="0">
                  <a:pos x="50" y="6"/>
                </a:cxn>
                <a:cxn ang="0">
                  <a:pos x="50" y="8"/>
                </a:cxn>
                <a:cxn ang="0">
                  <a:pos x="24" y="10"/>
                </a:cxn>
                <a:cxn ang="0">
                  <a:pos x="0" y="14"/>
                </a:cxn>
                <a:cxn ang="0">
                  <a:pos x="8" y="6"/>
                </a:cxn>
                <a:cxn ang="0">
                  <a:pos x="16" y="2"/>
                </a:cxn>
                <a:cxn ang="0">
                  <a:pos x="30" y="0"/>
                </a:cxn>
                <a:cxn ang="0">
                  <a:pos x="46" y="2"/>
                </a:cxn>
                <a:cxn ang="0">
                  <a:pos x="50" y="6"/>
                </a:cxn>
              </a:cxnLst>
              <a:rect l="0" t="0" r="r" b="b"/>
              <a:pathLst>
                <a:path w="50" h="14">
                  <a:moveTo>
                    <a:pt x="50" y="6"/>
                  </a:moveTo>
                  <a:lnTo>
                    <a:pt x="50" y="8"/>
                  </a:lnTo>
                  <a:lnTo>
                    <a:pt x="24" y="10"/>
                  </a:lnTo>
                  <a:lnTo>
                    <a:pt x="0" y="14"/>
                  </a:lnTo>
                  <a:lnTo>
                    <a:pt x="8" y="6"/>
                  </a:lnTo>
                  <a:lnTo>
                    <a:pt x="16" y="2"/>
                  </a:lnTo>
                  <a:lnTo>
                    <a:pt x="30" y="0"/>
                  </a:lnTo>
                  <a:lnTo>
                    <a:pt x="46" y="2"/>
                  </a:lnTo>
                  <a:lnTo>
                    <a:pt x="50" y="6"/>
                  </a:lnTo>
                  <a:close/>
                </a:path>
              </a:pathLst>
            </a:custGeom>
            <a:noFill/>
            <a:ln w="3175">
              <a:solidFill>
                <a:srgbClr val="B26632"/>
              </a:solidFill>
              <a:prstDash val="solid"/>
              <a:round/>
              <a:headEnd/>
              <a:tailEnd/>
            </a:ln>
          </p:spPr>
          <p:txBody>
            <a:bodyPr/>
            <a:lstStyle/>
            <a:p>
              <a:pPr>
                <a:defRPr/>
              </a:pPr>
              <a:endParaRPr lang="en-US">
                <a:solidFill>
                  <a:prstClr val="black"/>
                </a:solidFill>
                <a:latin typeface="Calibri"/>
              </a:endParaRPr>
            </a:p>
          </p:txBody>
        </p:sp>
        <p:sp>
          <p:nvSpPr>
            <p:cNvPr id="311" name="Freeform 307"/>
            <p:cNvSpPr>
              <a:spLocks/>
            </p:cNvSpPr>
            <p:nvPr/>
          </p:nvSpPr>
          <p:spPr bwMode="auto">
            <a:xfrm>
              <a:off x="3638" y="1236"/>
              <a:ext cx="48" cy="16"/>
            </a:xfrm>
            <a:custGeom>
              <a:avLst/>
              <a:gdLst/>
              <a:ahLst/>
              <a:cxnLst>
                <a:cxn ang="0">
                  <a:pos x="14" y="2"/>
                </a:cxn>
                <a:cxn ang="0">
                  <a:pos x="24" y="0"/>
                </a:cxn>
                <a:cxn ang="0">
                  <a:pos x="32" y="0"/>
                </a:cxn>
                <a:cxn ang="0">
                  <a:pos x="40" y="2"/>
                </a:cxn>
                <a:cxn ang="0">
                  <a:pos x="48" y="4"/>
                </a:cxn>
                <a:cxn ang="0">
                  <a:pos x="48" y="4"/>
                </a:cxn>
                <a:cxn ang="0">
                  <a:pos x="42" y="10"/>
                </a:cxn>
                <a:cxn ang="0">
                  <a:pos x="32" y="16"/>
                </a:cxn>
                <a:cxn ang="0">
                  <a:pos x="18" y="16"/>
                </a:cxn>
                <a:cxn ang="0">
                  <a:pos x="0" y="12"/>
                </a:cxn>
                <a:cxn ang="0">
                  <a:pos x="4" y="6"/>
                </a:cxn>
                <a:cxn ang="0">
                  <a:pos x="8" y="4"/>
                </a:cxn>
                <a:cxn ang="0">
                  <a:pos x="14" y="2"/>
                </a:cxn>
              </a:cxnLst>
              <a:rect l="0" t="0" r="r" b="b"/>
              <a:pathLst>
                <a:path w="48" h="16">
                  <a:moveTo>
                    <a:pt x="14" y="2"/>
                  </a:moveTo>
                  <a:lnTo>
                    <a:pt x="24" y="0"/>
                  </a:lnTo>
                  <a:lnTo>
                    <a:pt x="32" y="0"/>
                  </a:lnTo>
                  <a:lnTo>
                    <a:pt x="40" y="2"/>
                  </a:lnTo>
                  <a:lnTo>
                    <a:pt x="48" y="4"/>
                  </a:lnTo>
                  <a:lnTo>
                    <a:pt x="48" y="4"/>
                  </a:lnTo>
                  <a:lnTo>
                    <a:pt x="42" y="10"/>
                  </a:lnTo>
                  <a:lnTo>
                    <a:pt x="32" y="16"/>
                  </a:lnTo>
                  <a:lnTo>
                    <a:pt x="18" y="16"/>
                  </a:lnTo>
                  <a:lnTo>
                    <a:pt x="0" y="12"/>
                  </a:lnTo>
                  <a:lnTo>
                    <a:pt x="4" y="6"/>
                  </a:lnTo>
                  <a:lnTo>
                    <a:pt x="8" y="4"/>
                  </a:lnTo>
                  <a:lnTo>
                    <a:pt x="14" y="2"/>
                  </a:lnTo>
                  <a:close/>
                </a:path>
              </a:pathLst>
            </a:custGeom>
            <a:solidFill>
              <a:srgbClr val="CCCCCC"/>
            </a:solidFill>
            <a:ln w="9525">
              <a:noFill/>
              <a:round/>
              <a:headEnd/>
              <a:tailEnd/>
            </a:ln>
          </p:spPr>
          <p:txBody>
            <a:bodyPr/>
            <a:lstStyle/>
            <a:p>
              <a:pPr>
                <a:defRPr/>
              </a:pPr>
              <a:endParaRPr lang="en-US">
                <a:solidFill>
                  <a:prstClr val="black"/>
                </a:solidFill>
                <a:latin typeface="Calibri"/>
              </a:endParaRPr>
            </a:p>
          </p:txBody>
        </p:sp>
        <p:sp>
          <p:nvSpPr>
            <p:cNvPr id="312" name="Freeform 308"/>
            <p:cNvSpPr>
              <a:spLocks/>
            </p:cNvSpPr>
            <p:nvPr/>
          </p:nvSpPr>
          <p:spPr bwMode="auto">
            <a:xfrm>
              <a:off x="3638" y="1236"/>
              <a:ext cx="48" cy="16"/>
            </a:xfrm>
            <a:custGeom>
              <a:avLst/>
              <a:gdLst/>
              <a:ahLst/>
              <a:cxnLst>
                <a:cxn ang="0">
                  <a:pos x="14" y="2"/>
                </a:cxn>
                <a:cxn ang="0">
                  <a:pos x="24" y="0"/>
                </a:cxn>
                <a:cxn ang="0">
                  <a:pos x="32" y="0"/>
                </a:cxn>
                <a:cxn ang="0">
                  <a:pos x="40" y="2"/>
                </a:cxn>
                <a:cxn ang="0">
                  <a:pos x="48" y="4"/>
                </a:cxn>
                <a:cxn ang="0">
                  <a:pos x="48" y="4"/>
                </a:cxn>
                <a:cxn ang="0">
                  <a:pos x="42" y="10"/>
                </a:cxn>
                <a:cxn ang="0">
                  <a:pos x="32" y="16"/>
                </a:cxn>
                <a:cxn ang="0">
                  <a:pos x="18" y="16"/>
                </a:cxn>
                <a:cxn ang="0">
                  <a:pos x="0" y="12"/>
                </a:cxn>
                <a:cxn ang="0">
                  <a:pos x="4" y="6"/>
                </a:cxn>
                <a:cxn ang="0">
                  <a:pos x="8" y="4"/>
                </a:cxn>
                <a:cxn ang="0">
                  <a:pos x="14" y="2"/>
                </a:cxn>
              </a:cxnLst>
              <a:rect l="0" t="0" r="r" b="b"/>
              <a:pathLst>
                <a:path w="48" h="16">
                  <a:moveTo>
                    <a:pt x="14" y="2"/>
                  </a:moveTo>
                  <a:lnTo>
                    <a:pt x="24" y="0"/>
                  </a:lnTo>
                  <a:lnTo>
                    <a:pt x="32" y="0"/>
                  </a:lnTo>
                  <a:lnTo>
                    <a:pt x="40" y="2"/>
                  </a:lnTo>
                  <a:lnTo>
                    <a:pt x="48" y="4"/>
                  </a:lnTo>
                  <a:lnTo>
                    <a:pt x="48" y="4"/>
                  </a:lnTo>
                  <a:lnTo>
                    <a:pt x="42" y="10"/>
                  </a:lnTo>
                  <a:lnTo>
                    <a:pt x="32" y="16"/>
                  </a:lnTo>
                  <a:lnTo>
                    <a:pt x="18" y="16"/>
                  </a:lnTo>
                  <a:lnTo>
                    <a:pt x="0" y="12"/>
                  </a:lnTo>
                  <a:lnTo>
                    <a:pt x="4" y="6"/>
                  </a:lnTo>
                  <a:lnTo>
                    <a:pt x="8" y="4"/>
                  </a:lnTo>
                  <a:lnTo>
                    <a:pt x="14" y="2"/>
                  </a:lnTo>
                  <a:close/>
                </a:path>
              </a:pathLst>
            </a:custGeom>
            <a:noFill/>
            <a:ln w="3175">
              <a:solidFill>
                <a:srgbClr val="987F66"/>
              </a:solidFill>
              <a:prstDash val="solid"/>
              <a:round/>
              <a:headEnd/>
              <a:tailEnd/>
            </a:ln>
          </p:spPr>
          <p:txBody>
            <a:bodyPr/>
            <a:lstStyle/>
            <a:p>
              <a:pPr>
                <a:defRPr/>
              </a:pPr>
              <a:endParaRPr lang="en-US">
                <a:solidFill>
                  <a:prstClr val="black"/>
                </a:solidFill>
                <a:latin typeface="Calibri"/>
              </a:endParaRPr>
            </a:p>
          </p:txBody>
        </p:sp>
        <p:sp>
          <p:nvSpPr>
            <p:cNvPr id="313" name="Freeform 309"/>
            <p:cNvSpPr>
              <a:spLocks/>
            </p:cNvSpPr>
            <p:nvPr/>
          </p:nvSpPr>
          <p:spPr bwMode="auto">
            <a:xfrm>
              <a:off x="3656" y="1238"/>
              <a:ext cx="16" cy="12"/>
            </a:xfrm>
            <a:custGeom>
              <a:avLst/>
              <a:gdLst/>
              <a:ahLst/>
              <a:cxnLst>
                <a:cxn ang="0">
                  <a:pos x="0" y="0"/>
                </a:cxn>
                <a:cxn ang="0">
                  <a:pos x="2" y="8"/>
                </a:cxn>
                <a:cxn ang="0">
                  <a:pos x="4" y="12"/>
                </a:cxn>
                <a:cxn ang="0">
                  <a:pos x="8" y="12"/>
                </a:cxn>
                <a:cxn ang="0">
                  <a:pos x="12" y="10"/>
                </a:cxn>
                <a:cxn ang="0">
                  <a:pos x="16" y="4"/>
                </a:cxn>
                <a:cxn ang="0">
                  <a:pos x="16" y="0"/>
                </a:cxn>
                <a:cxn ang="0">
                  <a:pos x="10" y="0"/>
                </a:cxn>
                <a:cxn ang="0">
                  <a:pos x="4" y="0"/>
                </a:cxn>
                <a:cxn ang="0">
                  <a:pos x="0" y="0"/>
                </a:cxn>
              </a:cxnLst>
              <a:rect l="0" t="0" r="r" b="b"/>
              <a:pathLst>
                <a:path w="16" h="12">
                  <a:moveTo>
                    <a:pt x="0" y="0"/>
                  </a:moveTo>
                  <a:lnTo>
                    <a:pt x="2" y="8"/>
                  </a:lnTo>
                  <a:lnTo>
                    <a:pt x="4" y="12"/>
                  </a:lnTo>
                  <a:lnTo>
                    <a:pt x="8" y="12"/>
                  </a:lnTo>
                  <a:lnTo>
                    <a:pt x="12" y="10"/>
                  </a:lnTo>
                  <a:lnTo>
                    <a:pt x="16" y="4"/>
                  </a:lnTo>
                  <a:lnTo>
                    <a:pt x="16" y="0"/>
                  </a:lnTo>
                  <a:lnTo>
                    <a:pt x="10" y="0"/>
                  </a:lnTo>
                  <a:lnTo>
                    <a:pt x="4" y="0"/>
                  </a:lnTo>
                  <a:lnTo>
                    <a:pt x="0" y="0"/>
                  </a:lnTo>
                  <a:close/>
                </a:path>
              </a:pathLst>
            </a:custGeom>
            <a:solidFill>
              <a:srgbClr val="3F0000"/>
            </a:solidFill>
            <a:ln w="9525">
              <a:noFill/>
              <a:round/>
              <a:headEnd/>
              <a:tailEnd/>
            </a:ln>
          </p:spPr>
          <p:txBody>
            <a:bodyPr/>
            <a:lstStyle/>
            <a:p>
              <a:pPr>
                <a:defRPr/>
              </a:pPr>
              <a:endParaRPr lang="en-US">
                <a:solidFill>
                  <a:prstClr val="black"/>
                </a:solidFill>
                <a:latin typeface="Calibri"/>
              </a:endParaRPr>
            </a:p>
          </p:txBody>
        </p:sp>
        <p:sp>
          <p:nvSpPr>
            <p:cNvPr id="314" name="Freeform 310"/>
            <p:cNvSpPr>
              <a:spLocks/>
            </p:cNvSpPr>
            <p:nvPr/>
          </p:nvSpPr>
          <p:spPr bwMode="auto">
            <a:xfrm>
              <a:off x="3656" y="1238"/>
              <a:ext cx="16" cy="12"/>
            </a:xfrm>
            <a:custGeom>
              <a:avLst/>
              <a:gdLst/>
              <a:ahLst/>
              <a:cxnLst>
                <a:cxn ang="0">
                  <a:pos x="0" y="0"/>
                </a:cxn>
                <a:cxn ang="0">
                  <a:pos x="2" y="8"/>
                </a:cxn>
                <a:cxn ang="0">
                  <a:pos x="4" y="12"/>
                </a:cxn>
                <a:cxn ang="0">
                  <a:pos x="8" y="12"/>
                </a:cxn>
                <a:cxn ang="0">
                  <a:pos x="12" y="10"/>
                </a:cxn>
                <a:cxn ang="0">
                  <a:pos x="16" y="4"/>
                </a:cxn>
                <a:cxn ang="0">
                  <a:pos x="16" y="0"/>
                </a:cxn>
                <a:cxn ang="0">
                  <a:pos x="10" y="0"/>
                </a:cxn>
                <a:cxn ang="0">
                  <a:pos x="4" y="0"/>
                </a:cxn>
                <a:cxn ang="0">
                  <a:pos x="0" y="0"/>
                </a:cxn>
              </a:cxnLst>
              <a:rect l="0" t="0" r="r" b="b"/>
              <a:pathLst>
                <a:path w="16" h="12">
                  <a:moveTo>
                    <a:pt x="0" y="0"/>
                  </a:moveTo>
                  <a:lnTo>
                    <a:pt x="2" y="8"/>
                  </a:lnTo>
                  <a:lnTo>
                    <a:pt x="4" y="12"/>
                  </a:lnTo>
                  <a:lnTo>
                    <a:pt x="8" y="12"/>
                  </a:lnTo>
                  <a:lnTo>
                    <a:pt x="12" y="10"/>
                  </a:lnTo>
                  <a:lnTo>
                    <a:pt x="16" y="4"/>
                  </a:lnTo>
                  <a:lnTo>
                    <a:pt x="16" y="0"/>
                  </a:lnTo>
                  <a:lnTo>
                    <a:pt x="10" y="0"/>
                  </a:lnTo>
                  <a:lnTo>
                    <a:pt x="4" y="0"/>
                  </a:lnTo>
                  <a:lnTo>
                    <a:pt x="0" y="0"/>
                  </a:lnTo>
                  <a:close/>
                </a:path>
              </a:pathLst>
            </a:custGeom>
            <a:noFill/>
            <a:ln w="3175">
              <a:solidFill>
                <a:srgbClr val="B26632"/>
              </a:solidFill>
              <a:prstDash val="solid"/>
              <a:round/>
              <a:headEnd/>
              <a:tailEnd/>
            </a:ln>
          </p:spPr>
          <p:txBody>
            <a:bodyPr/>
            <a:lstStyle/>
            <a:p>
              <a:pPr>
                <a:defRPr/>
              </a:pPr>
              <a:endParaRPr lang="en-US">
                <a:solidFill>
                  <a:prstClr val="black"/>
                </a:solidFill>
                <a:latin typeface="Calibri"/>
              </a:endParaRPr>
            </a:p>
          </p:txBody>
        </p:sp>
        <p:sp>
          <p:nvSpPr>
            <p:cNvPr id="315" name="Freeform 311"/>
            <p:cNvSpPr>
              <a:spLocks/>
            </p:cNvSpPr>
            <p:nvPr/>
          </p:nvSpPr>
          <p:spPr bwMode="auto">
            <a:xfrm>
              <a:off x="3739" y="1226"/>
              <a:ext cx="14" cy="12"/>
            </a:xfrm>
            <a:custGeom>
              <a:avLst/>
              <a:gdLst/>
              <a:ahLst/>
              <a:cxnLst>
                <a:cxn ang="0">
                  <a:pos x="0" y="2"/>
                </a:cxn>
                <a:cxn ang="0">
                  <a:pos x="0" y="8"/>
                </a:cxn>
                <a:cxn ang="0">
                  <a:pos x="2" y="10"/>
                </a:cxn>
                <a:cxn ang="0">
                  <a:pos x="6" y="12"/>
                </a:cxn>
                <a:cxn ang="0">
                  <a:pos x="12" y="10"/>
                </a:cxn>
                <a:cxn ang="0">
                  <a:pos x="14" y="6"/>
                </a:cxn>
                <a:cxn ang="0">
                  <a:pos x="12" y="0"/>
                </a:cxn>
                <a:cxn ang="0">
                  <a:pos x="6" y="0"/>
                </a:cxn>
                <a:cxn ang="0">
                  <a:pos x="0" y="2"/>
                </a:cxn>
              </a:cxnLst>
              <a:rect l="0" t="0" r="r" b="b"/>
              <a:pathLst>
                <a:path w="14" h="12">
                  <a:moveTo>
                    <a:pt x="0" y="2"/>
                  </a:moveTo>
                  <a:lnTo>
                    <a:pt x="0" y="8"/>
                  </a:lnTo>
                  <a:lnTo>
                    <a:pt x="2" y="10"/>
                  </a:lnTo>
                  <a:lnTo>
                    <a:pt x="6" y="12"/>
                  </a:lnTo>
                  <a:lnTo>
                    <a:pt x="12" y="10"/>
                  </a:lnTo>
                  <a:lnTo>
                    <a:pt x="14" y="6"/>
                  </a:lnTo>
                  <a:lnTo>
                    <a:pt x="12" y="0"/>
                  </a:lnTo>
                  <a:lnTo>
                    <a:pt x="6" y="0"/>
                  </a:lnTo>
                  <a:lnTo>
                    <a:pt x="0" y="2"/>
                  </a:lnTo>
                  <a:close/>
                </a:path>
              </a:pathLst>
            </a:custGeom>
            <a:solidFill>
              <a:srgbClr val="3F0000"/>
            </a:solidFill>
            <a:ln w="9525">
              <a:noFill/>
              <a:round/>
              <a:headEnd/>
              <a:tailEnd/>
            </a:ln>
          </p:spPr>
          <p:txBody>
            <a:bodyPr/>
            <a:lstStyle/>
            <a:p>
              <a:pPr>
                <a:defRPr/>
              </a:pPr>
              <a:endParaRPr lang="en-US">
                <a:solidFill>
                  <a:prstClr val="black"/>
                </a:solidFill>
                <a:latin typeface="Calibri"/>
              </a:endParaRPr>
            </a:p>
          </p:txBody>
        </p:sp>
        <p:sp>
          <p:nvSpPr>
            <p:cNvPr id="316" name="Freeform 312"/>
            <p:cNvSpPr>
              <a:spLocks/>
            </p:cNvSpPr>
            <p:nvPr/>
          </p:nvSpPr>
          <p:spPr bwMode="auto">
            <a:xfrm>
              <a:off x="3739" y="1226"/>
              <a:ext cx="14" cy="12"/>
            </a:xfrm>
            <a:custGeom>
              <a:avLst/>
              <a:gdLst/>
              <a:ahLst/>
              <a:cxnLst>
                <a:cxn ang="0">
                  <a:pos x="0" y="2"/>
                </a:cxn>
                <a:cxn ang="0">
                  <a:pos x="0" y="8"/>
                </a:cxn>
                <a:cxn ang="0">
                  <a:pos x="2" y="10"/>
                </a:cxn>
                <a:cxn ang="0">
                  <a:pos x="6" y="12"/>
                </a:cxn>
                <a:cxn ang="0">
                  <a:pos x="12" y="10"/>
                </a:cxn>
                <a:cxn ang="0">
                  <a:pos x="14" y="6"/>
                </a:cxn>
                <a:cxn ang="0">
                  <a:pos x="12" y="0"/>
                </a:cxn>
                <a:cxn ang="0">
                  <a:pos x="6" y="0"/>
                </a:cxn>
                <a:cxn ang="0">
                  <a:pos x="0" y="2"/>
                </a:cxn>
              </a:cxnLst>
              <a:rect l="0" t="0" r="r" b="b"/>
              <a:pathLst>
                <a:path w="14" h="12">
                  <a:moveTo>
                    <a:pt x="0" y="2"/>
                  </a:moveTo>
                  <a:lnTo>
                    <a:pt x="0" y="8"/>
                  </a:lnTo>
                  <a:lnTo>
                    <a:pt x="2" y="10"/>
                  </a:lnTo>
                  <a:lnTo>
                    <a:pt x="6" y="12"/>
                  </a:lnTo>
                  <a:lnTo>
                    <a:pt x="12" y="10"/>
                  </a:lnTo>
                  <a:lnTo>
                    <a:pt x="14" y="6"/>
                  </a:lnTo>
                  <a:lnTo>
                    <a:pt x="12" y="0"/>
                  </a:lnTo>
                  <a:lnTo>
                    <a:pt x="6" y="0"/>
                  </a:lnTo>
                  <a:lnTo>
                    <a:pt x="0" y="2"/>
                  </a:lnTo>
                  <a:close/>
                </a:path>
              </a:pathLst>
            </a:custGeom>
            <a:noFill/>
            <a:ln w="3175">
              <a:solidFill>
                <a:srgbClr val="B26632"/>
              </a:solidFill>
              <a:prstDash val="solid"/>
              <a:round/>
              <a:headEnd/>
              <a:tailEnd/>
            </a:ln>
          </p:spPr>
          <p:txBody>
            <a:bodyPr/>
            <a:lstStyle/>
            <a:p>
              <a:pPr>
                <a:defRPr/>
              </a:pPr>
              <a:endParaRPr lang="en-US">
                <a:solidFill>
                  <a:prstClr val="black"/>
                </a:solidFill>
                <a:latin typeface="Calibri"/>
              </a:endParaRPr>
            </a:p>
          </p:txBody>
        </p:sp>
        <p:sp>
          <p:nvSpPr>
            <p:cNvPr id="317" name="Line 313"/>
            <p:cNvSpPr>
              <a:spLocks noChangeShapeType="1"/>
            </p:cNvSpPr>
            <p:nvPr/>
          </p:nvSpPr>
          <p:spPr bwMode="auto">
            <a:xfrm>
              <a:off x="3614" y="2452"/>
              <a:ext cx="10" cy="10"/>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18" name="Line 314"/>
            <p:cNvSpPr>
              <a:spLocks noChangeShapeType="1"/>
            </p:cNvSpPr>
            <p:nvPr/>
          </p:nvSpPr>
          <p:spPr bwMode="auto">
            <a:xfrm>
              <a:off x="3620" y="2486"/>
              <a:ext cx="6" cy="6"/>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19" name="Line 315"/>
            <p:cNvSpPr>
              <a:spLocks noChangeShapeType="1"/>
            </p:cNvSpPr>
            <p:nvPr/>
          </p:nvSpPr>
          <p:spPr bwMode="auto">
            <a:xfrm>
              <a:off x="3624" y="2520"/>
              <a:ext cx="4" cy="6"/>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20" name="Line 316"/>
            <p:cNvSpPr>
              <a:spLocks noChangeShapeType="1"/>
            </p:cNvSpPr>
            <p:nvPr/>
          </p:nvSpPr>
          <p:spPr bwMode="auto">
            <a:xfrm>
              <a:off x="3504" y="2168"/>
              <a:ext cx="24" cy="14"/>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21" name="Line 317"/>
            <p:cNvSpPr>
              <a:spLocks noChangeShapeType="1"/>
            </p:cNvSpPr>
            <p:nvPr/>
          </p:nvSpPr>
          <p:spPr bwMode="auto">
            <a:xfrm>
              <a:off x="3476" y="2168"/>
              <a:ext cx="20" cy="14"/>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22" name="Line 318"/>
            <p:cNvSpPr>
              <a:spLocks noChangeShapeType="1"/>
            </p:cNvSpPr>
            <p:nvPr/>
          </p:nvSpPr>
          <p:spPr bwMode="auto">
            <a:xfrm>
              <a:off x="3450" y="2154"/>
              <a:ext cx="8" cy="18"/>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23" name="Line 319"/>
            <p:cNvSpPr>
              <a:spLocks noChangeShapeType="1"/>
            </p:cNvSpPr>
            <p:nvPr/>
          </p:nvSpPr>
          <p:spPr bwMode="auto">
            <a:xfrm>
              <a:off x="3562" y="2174"/>
              <a:ext cx="12" cy="4"/>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24" name="Line 320"/>
            <p:cNvSpPr>
              <a:spLocks noChangeShapeType="1"/>
            </p:cNvSpPr>
            <p:nvPr/>
          </p:nvSpPr>
          <p:spPr bwMode="auto">
            <a:xfrm>
              <a:off x="3594" y="2176"/>
              <a:ext cx="16" cy="10"/>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25" name="Line 321"/>
            <p:cNvSpPr>
              <a:spLocks noChangeShapeType="1"/>
            </p:cNvSpPr>
            <p:nvPr/>
          </p:nvSpPr>
          <p:spPr bwMode="auto">
            <a:xfrm>
              <a:off x="3536" y="2172"/>
              <a:ext cx="26" cy="14"/>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26" name="Line 322"/>
            <p:cNvSpPr>
              <a:spLocks noChangeShapeType="1"/>
            </p:cNvSpPr>
            <p:nvPr/>
          </p:nvSpPr>
          <p:spPr bwMode="auto">
            <a:xfrm>
              <a:off x="3628" y="2280"/>
              <a:ext cx="6" cy="8"/>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27" name="Line 323"/>
            <p:cNvSpPr>
              <a:spLocks noChangeShapeType="1"/>
            </p:cNvSpPr>
            <p:nvPr/>
          </p:nvSpPr>
          <p:spPr bwMode="auto">
            <a:xfrm>
              <a:off x="3618" y="2334"/>
              <a:ext cx="6" cy="12"/>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28" name="Line 324"/>
            <p:cNvSpPr>
              <a:spLocks noChangeShapeType="1"/>
            </p:cNvSpPr>
            <p:nvPr/>
          </p:nvSpPr>
          <p:spPr bwMode="auto">
            <a:xfrm>
              <a:off x="3616" y="2364"/>
              <a:ext cx="8" cy="10"/>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29" name="Line 325"/>
            <p:cNvSpPr>
              <a:spLocks noChangeShapeType="1"/>
            </p:cNvSpPr>
            <p:nvPr/>
          </p:nvSpPr>
          <p:spPr bwMode="auto">
            <a:xfrm>
              <a:off x="3618" y="2394"/>
              <a:ext cx="6" cy="12"/>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30" name="Line 326"/>
            <p:cNvSpPr>
              <a:spLocks noChangeShapeType="1"/>
            </p:cNvSpPr>
            <p:nvPr/>
          </p:nvSpPr>
          <p:spPr bwMode="auto">
            <a:xfrm>
              <a:off x="3616" y="2422"/>
              <a:ext cx="8" cy="10"/>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31" name="Line 327"/>
            <p:cNvSpPr>
              <a:spLocks noChangeShapeType="1"/>
            </p:cNvSpPr>
            <p:nvPr/>
          </p:nvSpPr>
          <p:spPr bwMode="auto">
            <a:xfrm>
              <a:off x="3624" y="2310"/>
              <a:ext cx="4" cy="6"/>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32" name="Line 328"/>
            <p:cNvSpPr>
              <a:spLocks noChangeShapeType="1"/>
            </p:cNvSpPr>
            <p:nvPr/>
          </p:nvSpPr>
          <p:spPr bwMode="auto">
            <a:xfrm>
              <a:off x="3634" y="2250"/>
              <a:ext cx="6" cy="10"/>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33" name="Line 329"/>
            <p:cNvSpPr>
              <a:spLocks noChangeShapeType="1"/>
            </p:cNvSpPr>
            <p:nvPr/>
          </p:nvSpPr>
          <p:spPr bwMode="auto">
            <a:xfrm>
              <a:off x="3640" y="2212"/>
              <a:ext cx="4" cy="16"/>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34" name="Line 330"/>
            <p:cNvSpPr>
              <a:spLocks noChangeShapeType="1"/>
            </p:cNvSpPr>
            <p:nvPr/>
          </p:nvSpPr>
          <p:spPr bwMode="auto">
            <a:xfrm flipH="1">
              <a:off x="3781" y="2172"/>
              <a:ext cx="16" cy="8"/>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35" name="Line 331"/>
            <p:cNvSpPr>
              <a:spLocks noChangeShapeType="1"/>
            </p:cNvSpPr>
            <p:nvPr/>
          </p:nvSpPr>
          <p:spPr bwMode="auto">
            <a:xfrm flipH="1">
              <a:off x="3825" y="2166"/>
              <a:ext cx="10" cy="10"/>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36" name="Line 332"/>
            <p:cNvSpPr>
              <a:spLocks noChangeShapeType="1"/>
            </p:cNvSpPr>
            <p:nvPr/>
          </p:nvSpPr>
          <p:spPr bwMode="auto">
            <a:xfrm flipH="1">
              <a:off x="3743" y="2172"/>
              <a:ext cx="16" cy="8"/>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37" name="Line 333"/>
            <p:cNvSpPr>
              <a:spLocks noChangeShapeType="1"/>
            </p:cNvSpPr>
            <p:nvPr/>
          </p:nvSpPr>
          <p:spPr bwMode="auto">
            <a:xfrm>
              <a:off x="3676" y="2310"/>
              <a:ext cx="8" cy="10"/>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38" name="Line 334"/>
            <p:cNvSpPr>
              <a:spLocks noChangeShapeType="1"/>
            </p:cNvSpPr>
            <p:nvPr/>
          </p:nvSpPr>
          <p:spPr bwMode="auto">
            <a:xfrm>
              <a:off x="3684" y="2350"/>
              <a:ext cx="10" cy="12"/>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39" name="Line 335"/>
            <p:cNvSpPr>
              <a:spLocks noChangeShapeType="1"/>
            </p:cNvSpPr>
            <p:nvPr/>
          </p:nvSpPr>
          <p:spPr bwMode="auto">
            <a:xfrm>
              <a:off x="3690" y="2392"/>
              <a:ext cx="13" cy="12"/>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40" name="Line 336"/>
            <p:cNvSpPr>
              <a:spLocks noChangeShapeType="1"/>
            </p:cNvSpPr>
            <p:nvPr/>
          </p:nvSpPr>
          <p:spPr bwMode="auto">
            <a:xfrm>
              <a:off x="3697" y="2426"/>
              <a:ext cx="8" cy="8"/>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41" name="Line 337"/>
            <p:cNvSpPr>
              <a:spLocks noChangeShapeType="1"/>
            </p:cNvSpPr>
            <p:nvPr/>
          </p:nvSpPr>
          <p:spPr bwMode="auto">
            <a:xfrm>
              <a:off x="3701" y="2450"/>
              <a:ext cx="10" cy="10"/>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42" name="Line 338"/>
            <p:cNvSpPr>
              <a:spLocks noChangeShapeType="1"/>
            </p:cNvSpPr>
            <p:nvPr/>
          </p:nvSpPr>
          <p:spPr bwMode="auto">
            <a:xfrm>
              <a:off x="3707" y="2480"/>
              <a:ext cx="6" cy="12"/>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43" name="Line 339"/>
            <p:cNvSpPr>
              <a:spLocks noChangeShapeType="1"/>
            </p:cNvSpPr>
            <p:nvPr/>
          </p:nvSpPr>
          <p:spPr bwMode="auto">
            <a:xfrm>
              <a:off x="3711" y="2510"/>
              <a:ext cx="4" cy="8"/>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44" name="Line 340"/>
            <p:cNvSpPr>
              <a:spLocks noChangeShapeType="1"/>
            </p:cNvSpPr>
            <p:nvPr/>
          </p:nvSpPr>
          <p:spPr bwMode="auto">
            <a:xfrm>
              <a:off x="3713" y="2534"/>
              <a:ext cx="6" cy="14"/>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45" name="Line 341"/>
            <p:cNvSpPr>
              <a:spLocks noChangeShapeType="1"/>
            </p:cNvSpPr>
            <p:nvPr/>
          </p:nvSpPr>
          <p:spPr bwMode="auto">
            <a:xfrm>
              <a:off x="3713" y="2562"/>
              <a:ext cx="8" cy="12"/>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46" name="Line 342"/>
            <p:cNvSpPr>
              <a:spLocks noChangeShapeType="1"/>
            </p:cNvSpPr>
            <p:nvPr/>
          </p:nvSpPr>
          <p:spPr bwMode="auto">
            <a:xfrm>
              <a:off x="3717" y="2592"/>
              <a:ext cx="4" cy="10"/>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47" name="Line 343"/>
            <p:cNvSpPr>
              <a:spLocks noChangeShapeType="1"/>
            </p:cNvSpPr>
            <p:nvPr/>
          </p:nvSpPr>
          <p:spPr bwMode="auto">
            <a:xfrm>
              <a:off x="3715" y="2618"/>
              <a:ext cx="6" cy="8"/>
            </a:xfrm>
            <a:prstGeom prst="line">
              <a:avLst/>
            </a:prstGeom>
            <a:noFill/>
            <a:ln w="15875">
              <a:solidFill>
                <a:srgbClr val="FFF2D8"/>
              </a:solidFill>
              <a:round/>
              <a:headEnd/>
              <a:tailEnd/>
            </a:ln>
          </p:spPr>
          <p:txBody>
            <a:bodyPr/>
            <a:lstStyle/>
            <a:p>
              <a:pPr>
                <a:defRPr/>
              </a:pPr>
              <a:endParaRPr lang="en-US">
                <a:solidFill>
                  <a:prstClr val="black"/>
                </a:solidFill>
                <a:latin typeface="Calibri"/>
              </a:endParaRPr>
            </a:p>
          </p:txBody>
        </p:sp>
        <p:sp>
          <p:nvSpPr>
            <p:cNvPr id="348" name="Freeform 344"/>
            <p:cNvSpPr>
              <a:spLocks/>
            </p:cNvSpPr>
            <p:nvPr/>
          </p:nvSpPr>
          <p:spPr bwMode="auto">
            <a:xfrm>
              <a:off x="3638" y="1232"/>
              <a:ext cx="44" cy="8"/>
            </a:xfrm>
            <a:custGeom>
              <a:avLst/>
              <a:gdLst/>
              <a:ahLst/>
              <a:cxnLst>
                <a:cxn ang="0">
                  <a:pos x="0" y="8"/>
                </a:cxn>
                <a:cxn ang="0">
                  <a:pos x="12" y="2"/>
                </a:cxn>
                <a:cxn ang="0">
                  <a:pos x="24" y="0"/>
                </a:cxn>
                <a:cxn ang="0">
                  <a:pos x="44" y="2"/>
                </a:cxn>
              </a:cxnLst>
              <a:rect l="0" t="0" r="r" b="b"/>
              <a:pathLst>
                <a:path w="44" h="8">
                  <a:moveTo>
                    <a:pt x="0" y="8"/>
                  </a:moveTo>
                  <a:lnTo>
                    <a:pt x="12" y="2"/>
                  </a:lnTo>
                  <a:lnTo>
                    <a:pt x="24" y="0"/>
                  </a:lnTo>
                  <a:lnTo>
                    <a:pt x="44" y="2"/>
                  </a:lnTo>
                </a:path>
              </a:pathLst>
            </a:custGeom>
            <a:noFill/>
            <a:ln w="6350">
              <a:solidFill>
                <a:srgbClr val="7F3200"/>
              </a:solidFill>
              <a:prstDash val="solid"/>
              <a:round/>
              <a:headEnd/>
              <a:tailEnd/>
            </a:ln>
          </p:spPr>
          <p:txBody>
            <a:bodyPr/>
            <a:lstStyle/>
            <a:p>
              <a:pPr>
                <a:defRPr/>
              </a:pPr>
              <a:endParaRPr lang="en-US">
                <a:solidFill>
                  <a:prstClr val="black"/>
                </a:solidFill>
                <a:latin typeface="Calibri"/>
              </a:endParaRPr>
            </a:p>
          </p:txBody>
        </p:sp>
        <p:sp>
          <p:nvSpPr>
            <p:cNvPr id="349" name="Text Box 345"/>
            <p:cNvSpPr txBox="1">
              <a:spLocks noChangeArrowheads="1"/>
            </p:cNvSpPr>
            <p:nvPr/>
          </p:nvSpPr>
          <p:spPr bwMode="auto">
            <a:xfrm>
              <a:off x="4166" y="1983"/>
              <a:ext cx="1329" cy="480"/>
            </a:xfrm>
            <a:prstGeom prst="rect">
              <a:avLst/>
            </a:prstGeom>
            <a:noFill/>
            <a:ln w="9525">
              <a:noFill/>
              <a:miter lim="800000"/>
              <a:headEnd/>
              <a:tailEnd/>
            </a:ln>
          </p:spPr>
          <p:txBody>
            <a:bodyPr wrap="none">
              <a:spAutoFit/>
            </a:bodyPr>
            <a:lstStyle/>
            <a:p>
              <a:r>
                <a:rPr lang="en-US" sz="4400" b="1">
                  <a:solidFill>
                    <a:srgbClr val="990000"/>
                  </a:solidFill>
                  <a:latin typeface="Times New Roman" pitchFamily="18" charset="0"/>
                </a:rPr>
                <a:t>Humine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7"/>
                                        </p:tgtEl>
                                        <p:attrNameLst>
                                          <p:attrName>style.visibility</p:attrName>
                                        </p:attrNameLst>
                                      </p:cBhvr>
                                      <p:to>
                                        <p:strVal val="visible"/>
                                      </p:to>
                                    </p:set>
                                    <p:anim calcmode="lin" valueType="num">
                                      <p:cBhvr additive="base">
                                        <p:cTn id="13" dur="500" fill="hold"/>
                                        <p:tgtEl>
                                          <p:spTgt spid="177"/>
                                        </p:tgtEl>
                                        <p:attrNameLst>
                                          <p:attrName>ppt_x</p:attrName>
                                        </p:attrNameLst>
                                      </p:cBhvr>
                                      <p:tavLst>
                                        <p:tav tm="0">
                                          <p:val>
                                            <p:strVal val="0-#ppt_w/2"/>
                                          </p:val>
                                        </p:tav>
                                        <p:tav tm="100000">
                                          <p:val>
                                            <p:strVal val="#ppt_x"/>
                                          </p:val>
                                        </p:tav>
                                      </p:tavLst>
                                    </p:anim>
                                    <p:anim calcmode="lin" valueType="num">
                                      <p:cBhvr additive="base">
                                        <p:cTn id="14" dur="500" fill="hold"/>
                                        <p:tgtEl>
                                          <p:spTgt spid="17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81"/>
                                        </p:tgtEl>
                                        <p:attrNameLst>
                                          <p:attrName>style.visibility</p:attrName>
                                        </p:attrNameLst>
                                      </p:cBhvr>
                                      <p:to>
                                        <p:strVal val="visible"/>
                                      </p:to>
                                    </p:set>
                                    <p:animEffect transition="in" filter="box(in)">
                                      <p:cBhvr>
                                        <p:cTn id="19"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Chalcedon</a:t>
            </a:r>
          </a:p>
        </p:txBody>
      </p:sp>
      <p:sp>
        <p:nvSpPr>
          <p:cNvPr id="5" name="Rectangle 3"/>
          <p:cNvSpPr txBox="1">
            <a:spLocks noChangeArrowheads="1"/>
          </p:cNvSpPr>
          <p:nvPr/>
        </p:nvSpPr>
        <p:spPr>
          <a:xfrm>
            <a:off x="2667000" y="1600201"/>
            <a:ext cx="7543800" cy="4525963"/>
          </a:xfrm>
          <a:prstGeom prst="rect">
            <a:avLst/>
          </a:prstGeom>
        </p:spPr>
        <p:txBody>
          <a:bodyPr vert="horz" lIns="91440" tIns="45720" rIns="91440" bIns="45720" rtlCol="0">
            <a:normAutofit/>
          </a:bodyPr>
          <a:lstStyle/>
          <a:p>
            <a:pPr>
              <a:lnSpc>
                <a:spcPct val="80000"/>
              </a:lnSpc>
            </a:pPr>
            <a:endParaRPr lang="en-US" sz="3200" dirty="0">
              <a:solidFill>
                <a:prstClr val="black"/>
              </a:solidFill>
              <a:latin typeface="Calibri"/>
            </a:endParaRPr>
          </a:p>
          <a:p>
            <a:pPr>
              <a:lnSpc>
                <a:spcPct val="80000"/>
              </a:lnSpc>
            </a:pPr>
            <a:endParaRPr lang="en-US" sz="3200" dirty="0">
              <a:solidFill>
                <a:prstClr val="black"/>
              </a:solidFill>
              <a:latin typeface="Calibri"/>
            </a:endParaRPr>
          </a:p>
          <a:p>
            <a:pPr>
              <a:lnSpc>
                <a:spcPct val="80000"/>
              </a:lnSpc>
            </a:pPr>
            <a:endParaRPr lang="en-US" sz="3200" dirty="0">
              <a:solidFill>
                <a:prstClr val="black"/>
              </a:solidFill>
              <a:latin typeface="Calibri"/>
            </a:endParaRPr>
          </a:p>
          <a:p>
            <a:pPr>
              <a:lnSpc>
                <a:spcPct val="80000"/>
              </a:lnSpc>
            </a:pPr>
            <a:r>
              <a:rPr lang="en-US" sz="3200" dirty="0">
                <a:solidFill>
                  <a:prstClr val="black"/>
                </a:solidFill>
                <a:latin typeface="Calibri"/>
              </a:rPr>
              <a:t>What is wrong with </a:t>
            </a:r>
            <a:r>
              <a:rPr lang="en-US" sz="3200" dirty="0" err="1">
                <a:solidFill>
                  <a:prstClr val="black"/>
                </a:solidFill>
                <a:latin typeface="Calibri"/>
              </a:rPr>
              <a:t>Monophysitism</a:t>
            </a:r>
            <a:r>
              <a:rPr lang="en-US" sz="3200" dirty="0">
                <a:solidFill>
                  <a:prstClr val="black"/>
                </a:solidFill>
                <a:latin typeface="Calibri"/>
              </a:rPr>
              <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Chalcedon</a:t>
            </a:r>
          </a:p>
        </p:txBody>
      </p:sp>
      <p:sp>
        <p:nvSpPr>
          <p:cNvPr id="5" name="Rectangle 3"/>
          <p:cNvSpPr txBox="1">
            <a:spLocks noChangeArrowheads="1"/>
          </p:cNvSpPr>
          <p:nvPr/>
        </p:nvSpPr>
        <p:spPr>
          <a:xfrm>
            <a:off x="2438400" y="914401"/>
            <a:ext cx="7543800" cy="4525963"/>
          </a:xfrm>
          <a:prstGeom prst="rect">
            <a:avLst/>
          </a:prstGeom>
        </p:spPr>
        <p:txBody>
          <a:bodyPr vert="horz" lIns="91440" tIns="45720" rIns="91440" bIns="45720" rtlCol="0">
            <a:normAutofit lnSpcReduction="10000"/>
          </a:bodyPr>
          <a:lstStyle/>
          <a:p>
            <a:pPr>
              <a:lnSpc>
                <a:spcPct val="80000"/>
              </a:lnSpc>
            </a:pPr>
            <a:r>
              <a:rPr lang="en-US" sz="2800" b="1" dirty="0">
                <a:solidFill>
                  <a:prstClr val="black"/>
                </a:solidFill>
                <a:latin typeface="Calibri"/>
              </a:rPr>
              <a:t>Definition of Chalcedon 451</a:t>
            </a:r>
          </a:p>
          <a:p>
            <a:pPr>
              <a:lnSpc>
                <a:spcPct val="80000"/>
              </a:lnSpc>
            </a:pPr>
            <a:r>
              <a:rPr lang="en-US" sz="2800" dirty="0">
                <a:solidFill>
                  <a:prstClr val="black"/>
                </a:solidFill>
                <a:latin typeface="Calibri"/>
              </a:rPr>
              <a:t>“Therefore, following the holy fathers, we all with one accord teach men to acknowledge one and the same Son, our Lord Jesus Christ, at once complete in Godhead and complete in manhood, truly God and truly man, consisting also of a reasonable soul and body; of one substance with the Father as regards his Godhead, and at the same time of one substance with us as regards his manhood; like us in all respects, apart from sin; as regards his Godhead, begotten of the Father before the ages, but yet as regards his manhood begotten, for us men and for our salvation, of Mary the Virgin, the God-bearer . . .”</a:t>
            </a:r>
          </a:p>
          <a:p>
            <a:pPr>
              <a:lnSpc>
                <a:spcPct val="80000"/>
              </a:lnSpc>
            </a:pPr>
            <a:endParaRPr lang="en-US" sz="3200" dirty="0">
              <a:solidFill>
                <a:prstClr val="black"/>
              </a:solidFill>
              <a:latin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Chalcedon</a:t>
            </a:r>
          </a:p>
        </p:txBody>
      </p:sp>
      <p:sp>
        <p:nvSpPr>
          <p:cNvPr id="5" name="Rectangle 3"/>
          <p:cNvSpPr txBox="1">
            <a:spLocks noChangeArrowheads="1"/>
          </p:cNvSpPr>
          <p:nvPr/>
        </p:nvSpPr>
        <p:spPr>
          <a:xfrm>
            <a:off x="2438400" y="914401"/>
            <a:ext cx="7543800" cy="4525963"/>
          </a:xfrm>
          <a:prstGeom prst="rect">
            <a:avLst/>
          </a:prstGeom>
        </p:spPr>
        <p:txBody>
          <a:bodyPr vert="horz" lIns="91440" tIns="45720" rIns="91440" bIns="45720" rtlCol="0">
            <a:normAutofit fontScale="92500" lnSpcReduction="10000"/>
          </a:bodyPr>
          <a:lstStyle/>
          <a:p>
            <a:pPr>
              <a:lnSpc>
                <a:spcPct val="80000"/>
              </a:lnSpc>
            </a:pPr>
            <a:r>
              <a:rPr lang="en-US" sz="2800" b="1" dirty="0">
                <a:solidFill>
                  <a:prstClr val="black"/>
                </a:solidFill>
                <a:latin typeface="Calibri"/>
              </a:rPr>
              <a:t>Definition of Chalcedon 451</a:t>
            </a:r>
          </a:p>
          <a:p>
            <a:pPr>
              <a:lnSpc>
                <a:spcPct val="90000"/>
              </a:lnSpc>
            </a:pPr>
            <a:r>
              <a:rPr lang="en-US" sz="2800" dirty="0">
                <a:solidFill>
                  <a:prstClr val="black"/>
                </a:solidFill>
                <a:latin typeface="Calibri"/>
              </a:rPr>
              <a:t>“. . . one and the same Christ, Son, Lord, Only-begotten, recognized in two natures, without confusion, without change, without division, without separation; the distinction of natures being in no way annulled by the union, but rather the characteristics of each nature being preserved and coming together to form one person and subsistence, not as parted or separated into two persons, but one and the same Son and Only-begotten God the Word, Lord Jesus Christ; even as the prophets from earliest times spoke of him, and our Lord Jesus Christ himself taught us, and the creed of the fathers has handed down to us.” </a:t>
            </a:r>
          </a:p>
          <a:p>
            <a:pPr>
              <a:lnSpc>
                <a:spcPct val="80000"/>
              </a:lnSpc>
            </a:pPr>
            <a:endParaRPr lang="en-US" sz="3200" dirty="0">
              <a:solidFill>
                <a:prstClr val="black"/>
              </a:solidFill>
              <a:latin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14"/>
          <p:cNvGraphicFramePr>
            <a:graphicFrameLocks noChangeAspect="1"/>
          </p:cNvGraphicFramePr>
          <p:nvPr/>
        </p:nvGraphicFramePr>
        <p:xfrm>
          <a:off x="1524000" y="1"/>
          <a:ext cx="9144000" cy="6911975"/>
        </p:xfrm>
        <a:graphic>
          <a:graphicData uri="http://schemas.openxmlformats.org/presentationml/2006/ole">
            <mc:AlternateContent xmlns:mc="http://schemas.openxmlformats.org/markup-compatibility/2006">
              <mc:Choice xmlns:v="urn:schemas-microsoft-com:vml" Requires="v">
                <p:oleObj spid="_x0000_s1026" name="Image" r:id="rId4" imgW="11868690" imgH="8971408" progId="">
                  <p:embed/>
                </p:oleObj>
              </mc:Choice>
              <mc:Fallback>
                <p:oleObj name="Image" r:id="rId4" imgW="11868690" imgH="8971408" progId="">
                  <p:embed/>
                  <p:pic>
                    <p:nvPicPr>
                      <p:cNvPr id="5122"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
                        <a:ext cx="9144000" cy="691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339" name="Text Box 3"/>
          <p:cNvSpPr txBox="1">
            <a:spLocks noChangeArrowheads="1"/>
          </p:cNvSpPr>
          <p:nvPr/>
        </p:nvSpPr>
        <p:spPr bwMode="auto">
          <a:xfrm>
            <a:off x="1571626" y="-46038"/>
            <a:ext cx="5449505" cy="584775"/>
          </a:xfrm>
          <a:prstGeom prst="rect">
            <a:avLst/>
          </a:prstGeom>
          <a:noFill/>
          <a:ln w="9525">
            <a:noFill/>
            <a:miter lim="800000"/>
            <a:headEnd/>
            <a:tailEnd/>
          </a:ln>
          <a:effectLst/>
        </p:spPr>
        <p:txBody>
          <a:bodyPr wrap="none">
            <a:spAutoFit/>
          </a:bodyPr>
          <a:lstStyle/>
          <a:p>
            <a:pPr>
              <a:defRPr/>
            </a:pPr>
            <a:r>
              <a:rPr lang="en-US" sz="3200">
                <a:solidFill>
                  <a:srgbClr val="990000"/>
                </a:solidFill>
                <a:effectLst>
                  <a:outerShdw blurRad="38100" dist="38100" dir="2700000" algn="tl">
                    <a:srgbClr val="C0C0C0"/>
                  </a:outerShdw>
                </a:effectLst>
                <a:latin typeface="Calligrapher" pitchFamily="2" charset="0"/>
              </a:rPr>
              <a:t>First Seven Ecumenical Councils</a:t>
            </a:r>
          </a:p>
        </p:txBody>
      </p:sp>
      <p:sp>
        <p:nvSpPr>
          <p:cNvPr id="1038340" name="Text Box 4"/>
          <p:cNvSpPr txBox="1">
            <a:spLocks noChangeArrowheads="1"/>
          </p:cNvSpPr>
          <p:nvPr/>
        </p:nvSpPr>
        <p:spPr bwMode="auto">
          <a:xfrm>
            <a:off x="4572000" y="1489076"/>
            <a:ext cx="2560638" cy="366713"/>
          </a:xfrm>
          <a:prstGeom prst="rect">
            <a:avLst/>
          </a:prstGeom>
          <a:noFill/>
          <a:ln w="9525">
            <a:noFill/>
            <a:miter lim="800000"/>
            <a:headEnd/>
            <a:tailEnd/>
          </a:ln>
          <a:effectLst/>
        </p:spPr>
        <p:txBody>
          <a:bodyPr wrap="none">
            <a:spAutoFit/>
          </a:bodyPr>
          <a:lstStyle/>
          <a:p>
            <a:pPr marL="342900" indent="-342900">
              <a:defRPr/>
            </a:pPr>
            <a:r>
              <a:rPr lang="en-US" b="1">
                <a:solidFill>
                  <a:prstClr val="black"/>
                </a:solidFill>
                <a:effectLst>
                  <a:outerShdw blurRad="38100" dist="38100" dir="2700000" algn="tl">
                    <a:srgbClr val="C0C0C0"/>
                  </a:outerShdw>
                </a:effectLst>
                <a:latin typeface="Calibri"/>
              </a:rPr>
              <a:t>2. Constantinople I (381)</a:t>
            </a:r>
          </a:p>
        </p:txBody>
      </p:sp>
      <p:sp>
        <p:nvSpPr>
          <p:cNvPr id="1038341" name="Text Box 5"/>
          <p:cNvSpPr txBox="1">
            <a:spLocks noChangeArrowheads="1"/>
          </p:cNvSpPr>
          <p:nvPr/>
        </p:nvSpPr>
        <p:spPr bwMode="auto">
          <a:xfrm>
            <a:off x="4572001" y="1703388"/>
            <a:ext cx="2644775" cy="366712"/>
          </a:xfrm>
          <a:prstGeom prst="rect">
            <a:avLst/>
          </a:prstGeom>
          <a:noFill/>
          <a:ln w="9525">
            <a:noFill/>
            <a:miter lim="800000"/>
            <a:headEnd/>
            <a:tailEnd/>
          </a:ln>
          <a:effectLst/>
        </p:spPr>
        <p:txBody>
          <a:bodyPr wrap="none">
            <a:spAutoFit/>
          </a:bodyPr>
          <a:lstStyle/>
          <a:p>
            <a:pPr marL="342900" indent="-342900">
              <a:defRPr/>
            </a:pPr>
            <a:r>
              <a:rPr lang="en-US" b="1">
                <a:solidFill>
                  <a:prstClr val="black"/>
                </a:solidFill>
                <a:effectLst>
                  <a:outerShdw blurRad="38100" dist="38100" dir="2700000" algn="tl">
                    <a:srgbClr val="C0C0C0"/>
                  </a:outerShdw>
                </a:effectLst>
                <a:latin typeface="Calibri"/>
              </a:rPr>
              <a:t>5. Constantinople II (553)</a:t>
            </a:r>
          </a:p>
        </p:txBody>
      </p:sp>
      <p:sp>
        <p:nvSpPr>
          <p:cNvPr id="1038342" name="Text Box 6"/>
          <p:cNvSpPr txBox="1">
            <a:spLocks noChangeArrowheads="1"/>
          </p:cNvSpPr>
          <p:nvPr/>
        </p:nvSpPr>
        <p:spPr bwMode="auto">
          <a:xfrm>
            <a:off x="4572000" y="1919288"/>
            <a:ext cx="3157538" cy="366712"/>
          </a:xfrm>
          <a:prstGeom prst="rect">
            <a:avLst/>
          </a:prstGeom>
          <a:noFill/>
          <a:ln w="9525">
            <a:noFill/>
            <a:miter lim="800000"/>
            <a:headEnd/>
            <a:tailEnd/>
          </a:ln>
          <a:effectLst/>
        </p:spPr>
        <p:txBody>
          <a:bodyPr wrap="none">
            <a:spAutoFit/>
          </a:bodyPr>
          <a:lstStyle/>
          <a:p>
            <a:pPr marL="342900" indent="-342900">
              <a:defRPr/>
            </a:pPr>
            <a:r>
              <a:rPr lang="en-US" b="1">
                <a:solidFill>
                  <a:prstClr val="black"/>
                </a:solidFill>
                <a:effectLst>
                  <a:outerShdw blurRad="38100" dist="38100" dir="2700000" algn="tl">
                    <a:srgbClr val="C0C0C0"/>
                  </a:outerShdw>
                </a:effectLst>
                <a:latin typeface="Calibri"/>
              </a:rPr>
              <a:t>6. Constantinople III (680–681)</a:t>
            </a:r>
          </a:p>
        </p:txBody>
      </p:sp>
      <p:sp>
        <p:nvSpPr>
          <p:cNvPr id="1038343" name="Text Box 7"/>
          <p:cNvSpPr txBox="1">
            <a:spLocks noChangeArrowheads="1"/>
          </p:cNvSpPr>
          <p:nvPr/>
        </p:nvSpPr>
        <p:spPr bwMode="auto">
          <a:xfrm>
            <a:off x="6365875" y="3048000"/>
            <a:ext cx="1744388" cy="369332"/>
          </a:xfrm>
          <a:prstGeom prst="rect">
            <a:avLst/>
          </a:prstGeom>
          <a:noFill/>
          <a:ln w="9525">
            <a:noFill/>
            <a:miter lim="800000"/>
            <a:headEnd/>
            <a:tailEnd/>
          </a:ln>
          <a:effectLst/>
        </p:spPr>
        <p:txBody>
          <a:bodyPr wrap="none">
            <a:spAutoFit/>
          </a:bodyPr>
          <a:lstStyle/>
          <a:p>
            <a:pPr marL="342900" indent="-342900">
              <a:defRPr/>
            </a:pPr>
            <a:r>
              <a:rPr lang="en-US" b="1">
                <a:solidFill>
                  <a:prstClr val="black"/>
                </a:solidFill>
                <a:effectLst>
                  <a:outerShdw blurRad="38100" dist="38100" dir="2700000" algn="tl">
                    <a:srgbClr val="C0C0C0"/>
                  </a:outerShdw>
                </a:effectLst>
                <a:latin typeface="Calibri"/>
              </a:rPr>
              <a:t>3. Ephesus (431)</a:t>
            </a:r>
          </a:p>
        </p:txBody>
      </p:sp>
      <p:sp>
        <p:nvSpPr>
          <p:cNvPr id="1038344" name="Text Box 8"/>
          <p:cNvSpPr txBox="1">
            <a:spLocks noChangeArrowheads="1"/>
          </p:cNvSpPr>
          <p:nvPr/>
        </p:nvSpPr>
        <p:spPr bwMode="auto">
          <a:xfrm>
            <a:off x="6656388" y="2286001"/>
            <a:ext cx="1606550" cy="366713"/>
          </a:xfrm>
          <a:prstGeom prst="rect">
            <a:avLst/>
          </a:prstGeom>
          <a:noFill/>
          <a:ln w="9525">
            <a:noFill/>
            <a:miter lim="800000"/>
            <a:headEnd/>
            <a:tailEnd/>
          </a:ln>
          <a:effectLst/>
        </p:spPr>
        <p:txBody>
          <a:bodyPr wrap="none">
            <a:spAutoFit/>
          </a:bodyPr>
          <a:lstStyle/>
          <a:p>
            <a:pPr marL="342900" indent="-342900">
              <a:defRPr/>
            </a:pPr>
            <a:r>
              <a:rPr lang="en-US" b="1">
                <a:solidFill>
                  <a:prstClr val="black"/>
                </a:solidFill>
                <a:effectLst>
                  <a:outerShdw blurRad="38100" dist="38100" dir="2700000" algn="tl">
                    <a:srgbClr val="C0C0C0"/>
                  </a:outerShdw>
                </a:effectLst>
                <a:latin typeface="Calibri"/>
              </a:rPr>
              <a:t>1. Nicea I (325)</a:t>
            </a:r>
          </a:p>
        </p:txBody>
      </p:sp>
      <p:sp>
        <p:nvSpPr>
          <p:cNvPr id="1038345" name="Text Box 9"/>
          <p:cNvSpPr txBox="1">
            <a:spLocks noChangeArrowheads="1"/>
          </p:cNvSpPr>
          <p:nvPr/>
        </p:nvSpPr>
        <p:spPr bwMode="auto">
          <a:xfrm>
            <a:off x="7553326" y="1843088"/>
            <a:ext cx="1971675" cy="366712"/>
          </a:xfrm>
          <a:prstGeom prst="rect">
            <a:avLst/>
          </a:prstGeom>
          <a:noFill/>
          <a:ln w="9525">
            <a:noFill/>
            <a:miter lim="800000"/>
            <a:headEnd/>
            <a:tailEnd/>
          </a:ln>
          <a:effectLst/>
        </p:spPr>
        <p:txBody>
          <a:bodyPr wrap="none">
            <a:spAutoFit/>
          </a:bodyPr>
          <a:lstStyle/>
          <a:p>
            <a:pPr marL="342900" indent="-342900">
              <a:defRPr/>
            </a:pPr>
            <a:r>
              <a:rPr lang="en-US" b="1">
                <a:solidFill>
                  <a:prstClr val="black"/>
                </a:solidFill>
                <a:effectLst>
                  <a:outerShdw blurRad="38100" dist="38100" dir="2700000" algn="tl">
                    <a:srgbClr val="C0C0C0"/>
                  </a:outerShdw>
                </a:effectLst>
                <a:latin typeface="Calibri"/>
              </a:rPr>
              <a:t>4. Chalcedon (451)</a:t>
            </a:r>
          </a:p>
        </p:txBody>
      </p:sp>
      <p:sp>
        <p:nvSpPr>
          <p:cNvPr id="1038346" name="Text Box 10"/>
          <p:cNvSpPr txBox="1">
            <a:spLocks noChangeArrowheads="1"/>
          </p:cNvSpPr>
          <p:nvPr/>
        </p:nvSpPr>
        <p:spPr bwMode="auto">
          <a:xfrm>
            <a:off x="6670675" y="2514601"/>
            <a:ext cx="1690688" cy="366713"/>
          </a:xfrm>
          <a:prstGeom prst="rect">
            <a:avLst/>
          </a:prstGeom>
          <a:noFill/>
          <a:ln w="9525">
            <a:noFill/>
            <a:miter lim="800000"/>
            <a:headEnd/>
            <a:tailEnd/>
          </a:ln>
          <a:effectLst/>
        </p:spPr>
        <p:txBody>
          <a:bodyPr wrap="none">
            <a:spAutoFit/>
          </a:bodyPr>
          <a:lstStyle/>
          <a:p>
            <a:pPr marL="342900" indent="-342900">
              <a:defRPr/>
            </a:pPr>
            <a:r>
              <a:rPr lang="en-US" b="1">
                <a:solidFill>
                  <a:prstClr val="black"/>
                </a:solidFill>
                <a:effectLst>
                  <a:outerShdw blurRad="38100" dist="38100" dir="2700000" algn="tl">
                    <a:srgbClr val="C0C0C0"/>
                  </a:outerShdw>
                </a:effectLst>
                <a:latin typeface="Calibri"/>
              </a:rPr>
              <a:t>7. Nicea II (787)</a:t>
            </a:r>
          </a:p>
        </p:txBody>
      </p:sp>
      <p:sp>
        <p:nvSpPr>
          <p:cNvPr id="5131" name="Text Box 11"/>
          <p:cNvSpPr txBox="1">
            <a:spLocks noChangeArrowheads="1"/>
          </p:cNvSpPr>
          <p:nvPr/>
        </p:nvSpPr>
        <p:spPr bwMode="auto">
          <a:xfrm>
            <a:off x="1812925" y="5522913"/>
            <a:ext cx="5441950" cy="641350"/>
          </a:xfrm>
          <a:prstGeom prst="rect">
            <a:avLst/>
          </a:prstGeom>
          <a:noFill/>
          <a:ln w="9525">
            <a:noFill/>
            <a:miter lim="800000"/>
            <a:headEnd/>
            <a:tailEnd/>
          </a:ln>
        </p:spPr>
        <p:txBody>
          <a:bodyPr wrap="none">
            <a:spAutoFit/>
          </a:bodyPr>
          <a:lstStyle/>
          <a:p>
            <a:r>
              <a:rPr lang="en-US">
                <a:solidFill>
                  <a:prstClr val="black"/>
                </a:solidFill>
                <a:latin typeface="Arial" charset="0"/>
              </a:rPr>
              <a:t>These seven councils were convoked  by emperors </a:t>
            </a:r>
          </a:p>
          <a:p>
            <a:r>
              <a:rPr lang="en-US">
                <a:solidFill>
                  <a:prstClr val="black"/>
                </a:solidFill>
                <a:latin typeface="Arial" charset="0"/>
              </a:rPr>
              <a:t>and had representation from the East and West.</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15400" y="1447800"/>
            <a:ext cx="685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40461" name="Rectangle 77"/>
          <p:cNvSpPr>
            <a:spLocks noChangeArrowheads="1"/>
          </p:cNvSpPr>
          <p:nvPr/>
        </p:nvSpPr>
        <p:spPr bwMode="auto">
          <a:xfrm>
            <a:off x="1524000" y="0"/>
            <a:ext cx="9144000" cy="6858000"/>
          </a:xfrm>
          <a:prstGeom prst="rect">
            <a:avLst/>
          </a:prstGeom>
          <a:solidFill>
            <a:schemeClr val="bg1"/>
          </a:solidFill>
          <a:ln w="9525" algn="ctr">
            <a:solidFill>
              <a:schemeClr val="tx1"/>
            </a:solidFill>
            <a:miter lim="800000"/>
            <a:headEnd/>
            <a:tailEnd/>
          </a:ln>
          <a:effectLst/>
        </p:spPr>
        <p:txBody>
          <a:bodyPr wrap="none" anchor="ctr"/>
          <a:lstStyle/>
          <a:p>
            <a:pPr>
              <a:defRPr/>
            </a:pPr>
            <a:endParaRPr lang="en-US">
              <a:solidFill>
                <a:prstClr val="black"/>
              </a:solidFill>
              <a:latin typeface="Calibri"/>
            </a:endParaRPr>
          </a:p>
        </p:txBody>
      </p:sp>
      <p:sp>
        <p:nvSpPr>
          <p:cNvPr id="1040386" name="Rectangle 2"/>
          <p:cNvSpPr>
            <a:spLocks noGrp="1" noChangeArrowheads="1"/>
          </p:cNvSpPr>
          <p:nvPr>
            <p:ph type="title"/>
          </p:nvPr>
        </p:nvSpPr>
        <p:spPr>
          <a:xfrm>
            <a:off x="1981200" y="304800"/>
            <a:ext cx="8229600" cy="1143000"/>
          </a:xfrm>
        </p:spPr>
        <p:txBody>
          <a:bodyPr/>
          <a:lstStyle/>
          <a:p>
            <a:pPr eaLnBrk="1" hangingPunct="1">
              <a:defRPr/>
            </a:pPr>
            <a:r>
              <a:rPr lang="en-US">
                <a:latin typeface="Perpetua" pitchFamily="18" charset="0"/>
              </a:rPr>
              <a:t>Seven Ecumenical Councils</a:t>
            </a:r>
          </a:p>
        </p:txBody>
      </p:sp>
      <p:graphicFrame>
        <p:nvGraphicFramePr>
          <p:cNvPr id="1040467" name="Group 83"/>
          <p:cNvGraphicFramePr>
            <a:graphicFrameLocks noGrp="1"/>
          </p:cNvGraphicFramePr>
          <p:nvPr>
            <p:ph idx="4294967295"/>
          </p:nvPr>
        </p:nvGraphicFramePr>
        <p:xfrm>
          <a:off x="1524000" y="1535113"/>
          <a:ext cx="9220200" cy="4937760"/>
        </p:xfrm>
        <a:graphic>
          <a:graphicData uri="http://schemas.openxmlformats.org/drawingml/2006/table">
            <a:tbl>
              <a:tblPr/>
              <a:tblGrid>
                <a:gridCol w="11430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1157288">
                  <a:extLst>
                    <a:ext uri="{9D8B030D-6E8A-4147-A177-3AD203B41FA5}">
                      <a16:colId xmlns:a16="http://schemas.microsoft.com/office/drawing/2014/main" val="20002"/>
                    </a:ext>
                  </a:extLst>
                </a:gridCol>
                <a:gridCol w="1236662">
                  <a:extLst>
                    <a:ext uri="{9D8B030D-6E8A-4147-A177-3AD203B41FA5}">
                      <a16:colId xmlns:a16="http://schemas.microsoft.com/office/drawing/2014/main" val="20003"/>
                    </a:ext>
                  </a:extLst>
                </a:gridCol>
                <a:gridCol w="744538">
                  <a:extLst>
                    <a:ext uri="{9D8B030D-6E8A-4147-A177-3AD203B41FA5}">
                      <a16:colId xmlns:a16="http://schemas.microsoft.com/office/drawing/2014/main" val="20004"/>
                    </a:ext>
                  </a:extLst>
                </a:gridCol>
                <a:gridCol w="3055937">
                  <a:extLst>
                    <a:ext uri="{9D8B030D-6E8A-4147-A177-3AD203B41FA5}">
                      <a16:colId xmlns:a16="http://schemas.microsoft.com/office/drawing/2014/main" val="20005"/>
                    </a:ext>
                  </a:extLst>
                </a:gridCol>
                <a:gridCol w="1298575">
                  <a:extLst>
                    <a:ext uri="{9D8B030D-6E8A-4147-A177-3AD203B41FA5}">
                      <a16:colId xmlns:a16="http://schemas.microsoft.com/office/drawing/2014/main" val="20006"/>
                    </a:ext>
                  </a:extLst>
                </a:gridCol>
              </a:tblGrid>
              <a:tr h="457200">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Council</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Year</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Summoned By</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Ecclesiastical Representative</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Bishops Present</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Primary Actions</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Acceptance</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Nicea</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325</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Constantine</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Athanasius  (although not present)</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300 (mostly Eastern)</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Formulated the Nicene Creed, which is respected as the orthodox understanding of the divinity of Christ.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Condemned Arianism. </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All orthodox Christianity</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8175">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Constantinople I</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381</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Theodosius</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Gregory of Nazianzus</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186</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Formulated the orthodox understanding of the Holy Spirit by reaffirming and adding to the Nicene Creed.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Provided a catholic succession in the patriarchal See of Constantinople.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Condemned Apollanarius.</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Condemned Eutyches.</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All orthodox Christianity (Nicene Creed)</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650">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Ephesus</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431</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Theodosius II</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Cyril</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60</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Condemned Nestorius and approved the term </a:t>
                      </a:r>
                      <a:r>
                        <a:rPr kumimoji="0" lang="en-US" sz="900" b="0" i="1" u="none" strike="noStrike" cap="none" normalizeH="0" baseline="0">
                          <a:ln>
                            <a:noFill/>
                          </a:ln>
                          <a:solidFill>
                            <a:schemeClr val="tx1"/>
                          </a:solidFill>
                          <a:effectLst/>
                          <a:latin typeface="Times New Roman" pitchFamily="18" charset="0"/>
                          <a:cs typeface="Times New Roman" pitchFamily="18" charset="0"/>
                        </a:rPr>
                        <a:t>Theotokos</a:t>
                      </a:r>
                      <a:r>
                        <a:rPr kumimoji="0" lang="en-US" sz="900" b="0" i="0" u="none" strike="noStrike" cap="none" normalizeH="0" baseline="0">
                          <a:ln>
                            <a:noFill/>
                          </a:ln>
                          <a:solidFill>
                            <a:schemeClr val="tx1"/>
                          </a:solidFill>
                          <a:effectLst/>
                          <a:latin typeface="Times New Roman" pitchFamily="18" charset="0"/>
                          <a:cs typeface="Times New Roman" pitchFamily="18" charset="0"/>
                        </a:rPr>
                        <a:t> (‘God Bearer”) for Mary.</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Condemned Chiliasm.</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Condemned Pelagianism. </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Most orthodox Christianity</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650">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Chalcedon</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451</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Marcian and Valentinian</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Pope Leo I</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450</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Formulated the Definition of Chalcedon, which is respected as the orthodox understanding of the hypostatic union of Christ.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Condemned Eutyches again.</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Marriage forbidden for clergy.</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All orthodox Christianity (Definition of Chalcedon)</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1650">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Constantinople II</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553</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Justinian</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Pope Vigilius</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165 (mostly Eastern)</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Condemned Theodore of Mopseustia, therefore giving more allowance to Monophysites.</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Established the perpetual virginity of Mary.</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Condemned Origin.</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Some Eastern Orthodox and some Roman Catholics. Rejected by most Protestants.</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125">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Constantinople III</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678</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Pogonatus</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Pope Agatho</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174</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Condemned Monothelitism.</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Condemned Pope Honorius for acceptance of Monothelitism.</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Protestants, Eastern Orthodox and some Roman Catholics</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125">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Nicea II</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787</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Irene (regent, Constantine’s widow)</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Tarasius</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300</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Condemned Iconclasm inaugurated by Emperor Leo III.</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rgbClr val="800000"/>
                        </a:buClr>
                        <a:buSzTx/>
                        <a:buFontTx/>
                        <a:buNone/>
                        <a:tabLst/>
                      </a:pPr>
                      <a:r>
                        <a:rPr kumimoji="0" lang="en-US" sz="900" b="0" i="0" u="none" strike="noStrike" cap="none" normalizeH="0" baseline="0">
                          <a:ln>
                            <a:noFill/>
                          </a:ln>
                          <a:solidFill>
                            <a:schemeClr val="tx1"/>
                          </a:solidFill>
                          <a:effectLst/>
                          <a:latin typeface="Times New Roman" pitchFamily="18" charset="0"/>
                          <a:cs typeface="Times New Roman" pitchFamily="18" charset="0"/>
                        </a:rPr>
                        <a:t>Requirement of relics for all churches to be consecrated.</a:t>
                      </a:r>
                      <a:endParaRPr kumimoji="0" lang="en-US" sz="1800" b="0" i="0" u="none" strike="noStrike" cap="none" normalizeH="0" baseline="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00000"/>
                        </a:buClr>
                        <a:buSzTx/>
                        <a:buFontTx/>
                        <a:buNone/>
                        <a:tabLst/>
                      </a:pPr>
                      <a:r>
                        <a:rPr kumimoji="0" lang="en-US" sz="900" b="0" i="0" u="none" strike="noStrike" cap="none" normalizeH="0" baseline="0" dirty="0">
                          <a:ln>
                            <a:noFill/>
                          </a:ln>
                          <a:solidFill>
                            <a:schemeClr val="tx1"/>
                          </a:solidFill>
                          <a:effectLst/>
                          <a:latin typeface="Times New Roman" pitchFamily="18" charset="0"/>
                          <a:cs typeface="Times New Roman" pitchFamily="18" charset="0"/>
                        </a:rPr>
                        <a:t>Roman Catholic and Eastern</a:t>
                      </a:r>
                      <a:r>
                        <a:rPr kumimoji="0" lang="en-US" sz="1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900" b="0" i="0" u="none" strike="noStrike" cap="none" normalizeH="0" baseline="0" dirty="0">
                          <a:ln>
                            <a:noFill/>
                          </a:ln>
                          <a:solidFill>
                            <a:schemeClr val="tx1"/>
                          </a:solidFill>
                          <a:effectLst/>
                          <a:latin typeface="Times New Roman" pitchFamily="18" charset="0"/>
                          <a:cs typeface="Times New Roman" pitchFamily="18" charset="0"/>
                        </a:rPr>
                        <a:t>Orthodox</a:t>
                      </a:r>
                      <a:endParaRPr kumimoji="0" lang="en-US" sz="1800" b="0" i="0" u="none" strike="noStrike" cap="none" normalizeH="0" baseline="0" dirty="0">
                        <a:ln>
                          <a:noFill/>
                        </a:ln>
                        <a:solidFill>
                          <a:schemeClr val="tx1"/>
                        </a:solidFill>
                        <a:effectLst/>
                        <a:latin typeface="Perpetu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7924800" y="4999038"/>
            <a:ext cx="3581400" cy="1173163"/>
          </a:xfrm>
        </p:spPr>
        <p:txBody>
          <a:bodyPr>
            <a:noAutofit/>
          </a:bodyPr>
          <a:lstStyle/>
          <a:p>
            <a:pPr>
              <a:buNone/>
            </a:pPr>
            <a:r>
              <a:rPr lang="en-US" sz="3600" dirty="0">
                <a:solidFill>
                  <a:srgbClr val="000000"/>
                </a:solidFill>
                <a:latin typeface="Gotham-Book"/>
                <a:cs typeface="Gotham-Book"/>
              </a:rPr>
              <a:t>Augustine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Augustine</a:t>
            </a:r>
          </a:p>
        </p:txBody>
      </p:sp>
      <p:pic>
        <p:nvPicPr>
          <p:cNvPr id="149506" name="Picture 2" descr="http://www.artchive.com/artchive/b/botticelli/st_augustine.jpg"/>
          <p:cNvPicPr>
            <a:picLocks noChangeAspect="1" noChangeArrowheads="1"/>
          </p:cNvPicPr>
          <p:nvPr/>
        </p:nvPicPr>
        <p:blipFill>
          <a:blip r:embed="rId4" cstate="print"/>
          <a:srcRect/>
          <a:stretch>
            <a:fillRect/>
          </a:stretch>
        </p:blipFill>
        <p:spPr bwMode="auto">
          <a:xfrm>
            <a:off x="7086600" y="762001"/>
            <a:ext cx="2990850" cy="4791075"/>
          </a:xfrm>
          <a:prstGeom prst="rect">
            <a:avLst/>
          </a:prstGeom>
          <a:noFill/>
        </p:spPr>
      </p:pic>
      <p:sp>
        <p:nvSpPr>
          <p:cNvPr id="6" name="TextBox 5"/>
          <p:cNvSpPr txBox="1"/>
          <p:nvPr/>
        </p:nvSpPr>
        <p:spPr>
          <a:xfrm>
            <a:off x="2057400" y="1066800"/>
            <a:ext cx="4419600" cy="3970318"/>
          </a:xfrm>
          <a:prstGeom prst="rect">
            <a:avLst/>
          </a:prstGeom>
          <a:noFill/>
        </p:spPr>
        <p:txBody>
          <a:bodyPr wrap="square" rtlCol="0">
            <a:spAutoFit/>
          </a:bodyPr>
          <a:lstStyle/>
          <a:p>
            <a:r>
              <a:rPr lang="en-US" sz="2800" b="1" dirty="0">
                <a:solidFill>
                  <a:prstClr val="black"/>
                </a:solidFill>
                <a:latin typeface="Calibri"/>
              </a:rPr>
              <a:t>St Augustine</a:t>
            </a:r>
          </a:p>
          <a:p>
            <a:r>
              <a:rPr lang="en-US" sz="2800" dirty="0">
                <a:solidFill>
                  <a:prstClr val="black"/>
                </a:solidFill>
                <a:latin typeface="Calibri"/>
              </a:rPr>
              <a:t>354-430</a:t>
            </a:r>
          </a:p>
          <a:p>
            <a:r>
              <a:rPr lang="en-US" sz="2800" dirty="0">
                <a:solidFill>
                  <a:prstClr val="black"/>
                </a:solidFill>
                <a:latin typeface="Calibri"/>
              </a:rPr>
              <a:t>Bishop of Hippo often regarded as the greatest theologian between Paul and Calvin. Augustine, among other things, battled Pelagius over the issues of sin and grace.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Augustine</a:t>
            </a:r>
          </a:p>
        </p:txBody>
      </p:sp>
      <p:pic>
        <p:nvPicPr>
          <p:cNvPr id="149506" name="Picture 2" descr="http://www.artchive.com/artchive/b/botticelli/st_augustine.jpg"/>
          <p:cNvPicPr>
            <a:picLocks noChangeAspect="1" noChangeArrowheads="1"/>
          </p:cNvPicPr>
          <p:nvPr/>
        </p:nvPicPr>
        <p:blipFill>
          <a:blip r:embed="rId4" cstate="print"/>
          <a:srcRect/>
          <a:stretch>
            <a:fillRect/>
          </a:stretch>
        </p:blipFill>
        <p:spPr bwMode="auto">
          <a:xfrm>
            <a:off x="7086600" y="762001"/>
            <a:ext cx="2990850" cy="4791075"/>
          </a:xfrm>
          <a:prstGeom prst="rect">
            <a:avLst/>
          </a:prstGeom>
          <a:noFill/>
        </p:spPr>
      </p:pic>
      <p:sp>
        <p:nvSpPr>
          <p:cNvPr id="6" name="TextBox 5"/>
          <p:cNvSpPr txBox="1"/>
          <p:nvPr/>
        </p:nvSpPr>
        <p:spPr>
          <a:xfrm>
            <a:off x="1905000" y="2120206"/>
            <a:ext cx="4800600" cy="1384995"/>
          </a:xfrm>
          <a:prstGeom prst="rect">
            <a:avLst/>
          </a:prstGeom>
          <a:noFill/>
        </p:spPr>
        <p:txBody>
          <a:bodyPr wrap="square" rtlCol="0">
            <a:spAutoFit/>
          </a:bodyPr>
          <a:lstStyle/>
          <a:p>
            <a:r>
              <a:rPr lang="en-US" sz="2800" dirty="0">
                <a:solidFill>
                  <a:prstClr val="black"/>
                </a:solidFill>
                <a:latin typeface="Calibri"/>
              </a:rPr>
              <a:t>“Command what you will, but give what you command.”</a:t>
            </a:r>
          </a:p>
          <a:p>
            <a:pPr algn="r"/>
            <a:r>
              <a:rPr lang="en-US" sz="2800" dirty="0">
                <a:solidFill>
                  <a:prstClr val="black"/>
                </a:solidFill>
                <a:latin typeface="Calibri"/>
              </a:rPr>
              <a:t>-St. Augustine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6" name="Title 5"/>
          <p:cNvSpPr>
            <a:spLocks noGrp="1"/>
          </p:cNvSpPr>
          <p:nvPr>
            <p:ph type="title"/>
          </p:nvPr>
        </p:nvSpPr>
        <p:spPr>
          <a:xfrm>
            <a:off x="762000" y="5562600"/>
            <a:ext cx="8229600" cy="1143000"/>
          </a:xfrm>
        </p:spPr>
        <p:txBody>
          <a:bodyPr/>
          <a:lstStyle/>
          <a:p>
            <a:r>
              <a:rPr lang="en-US" dirty="0">
                <a:solidFill>
                  <a:schemeClr val="tx1"/>
                </a:solidFill>
              </a:rPr>
              <a:t>Early Church</a:t>
            </a:r>
          </a:p>
        </p:txBody>
      </p:sp>
      <p:pic>
        <p:nvPicPr>
          <p:cNvPr id="4098" name="Picture 2" descr="C:\Users\Michael\Desktop\early-church.gif"/>
          <p:cNvPicPr>
            <a:picLocks noChangeAspect="1" noChangeArrowheads="1"/>
          </p:cNvPicPr>
          <p:nvPr/>
        </p:nvPicPr>
        <p:blipFill>
          <a:blip r:embed="rId4" cstate="print"/>
          <a:srcRect/>
          <a:stretch>
            <a:fillRect/>
          </a:stretch>
        </p:blipFill>
        <p:spPr bwMode="auto">
          <a:xfrm>
            <a:off x="2971801" y="2514601"/>
            <a:ext cx="10006673" cy="1323975"/>
          </a:xfrm>
          <a:prstGeom prst="rect">
            <a:avLst/>
          </a:prstGeom>
          <a:noFill/>
        </p:spPr>
      </p:pic>
      <p:sp>
        <p:nvSpPr>
          <p:cNvPr id="7" name="Content Placeholder 6"/>
          <p:cNvSpPr>
            <a:spLocks noGrp="1"/>
          </p:cNvSpPr>
          <p:nvPr>
            <p:ph idx="1"/>
          </p:nvPr>
        </p:nvSpPr>
        <p:spPr/>
        <p:txBody>
          <a:bodyPr/>
          <a:lstStyle/>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Augustine</a:t>
            </a:r>
          </a:p>
        </p:txBody>
      </p:sp>
      <p:sp>
        <p:nvSpPr>
          <p:cNvPr id="6" name="TextBox 5"/>
          <p:cNvSpPr txBox="1"/>
          <p:nvPr/>
        </p:nvSpPr>
        <p:spPr>
          <a:xfrm>
            <a:off x="5791200" y="1284744"/>
            <a:ext cx="4572000" cy="2677656"/>
          </a:xfrm>
          <a:prstGeom prst="rect">
            <a:avLst/>
          </a:prstGeom>
          <a:noFill/>
        </p:spPr>
        <p:txBody>
          <a:bodyPr wrap="square" rtlCol="0">
            <a:spAutoFit/>
          </a:bodyPr>
          <a:lstStyle/>
          <a:p>
            <a:r>
              <a:rPr lang="en-US" sz="2800" b="1" dirty="0">
                <a:solidFill>
                  <a:prstClr val="black"/>
                </a:solidFill>
                <a:latin typeface="Calibri"/>
              </a:rPr>
              <a:t>Pelagius</a:t>
            </a:r>
          </a:p>
          <a:p>
            <a:r>
              <a:rPr lang="en-US" sz="2800" dirty="0">
                <a:solidFill>
                  <a:prstClr val="black"/>
                </a:solidFill>
                <a:latin typeface="Calibri"/>
              </a:rPr>
              <a:t>354-420</a:t>
            </a:r>
          </a:p>
          <a:p>
            <a:r>
              <a:rPr lang="en-US" sz="2800" dirty="0">
                <a:solidFill>
                  <a:prstClr val="black"/>
                </a:solidFill>
                <a:latin typeface="Calibri"/>
              </a:rPr>
              <a:t>Believed that man could succeed without the grace of God through his natural ability.</a:t>
            </a:r>
          </a:p>
        </p:txBody>
      </p:sp>
      <p:pic>
        <p:nvPicPr>
          <p:cNvPr id="197634" name="Picture 2" descr="http://upload.wikimedia.org/wikipedia/commons/thumb/0/0c/Pelagius.jpg/200px-Pelagius.jpg">
            <a:hlinkClick r:id="rId4"/>
          </p:cNvPr>
          <p:cNvPicPr>
            <a:picLocks noChangeAspect="1" noChangeArrowheads="1"/>
          </p:cNvPicPr>
          <p:nvPr/>
        </p:nvPicPr>
        <p:blipFill>
          <a:blip r:embed="rId5" cstate="print"/>
          <a:srcRect/>
          <a:stretch>
            <a:fillRect/>
          </a:stretch>
        </p:blipFill>
        <p:spPr bwMode="auto">
          <a:xfrm>
            <a:off x="2743200" y="1066800"/>
            <a:ext cx="2743200" cy="3854196"/>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Augustine</a:t>
            </a:r>
          </a:p>
        </p:txBody>
      </p:sp>
      <p:sp>
        <p:nvSpPr>
          <p:cNvPr id="6" name="TextBox 5"/>
          <p:cNvSpPr txBox="1"/>
          <p:nvPr/>
        </p:nvSpPr>
        <p:spPr>
          <a:xfrm>
            <a:off x="2209800" y="1284744"/>
            <a:ext cx="8153400" cy="523220"/>
          </a:xfrm>
          <a:prstGeom prst="rect">
            <a:avLst/>
          </a:prstGeom>
          <a:noFill/>
        </p:spPr>
        <p:txBody>
          <a:bodyPr wrap="square" rtlCol="0">
            <a:spAutoFit/>
          </a:bodyPr>
          <a:lstStyle/>
          <a:p>
            <a:r>
              <a:rPr lang="en-US" sz="2800" b="1" dirty="0">
                <a:solidFill>
                  <a:prstClr val="black"/>
                </a:solidFill>
                <a:latin typeface="Calibri"/>
              </a:rPr>
              <a:t>Parable of the Boat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Augustine</a:t>
            </a:r>
          </a:p>
        </p:txBody>
      </p:sp>
      <p:sp>
        <p:nvSpPr>
          <p:cNvPr id="6" name="TextBox 5"/>
          <p:cNvSpPr txBox="1"/>
          <p:nvPr/>
        </p:nvSpPr>
        <p:spPr>
          <a:xfrm>
            <a:off x="2209800" y="838200"/>
            <a:ext cx="8153400" cy="5016758"/>
          </a:xfrm>
          <a:prstGeom prst="rect">
            <a:avLst/>
          </a:prstGeom>
          <a:noFill/>
        </p:spPr>
        <p:txBody>
          <a:bodyPr wrap="square" rtlCol="0">
            <a:spAutoFit/>
          </a:bodyPr>
          <a:lstStyle/>
          <a:p>
            <a:r>
              <a:rPr lang="en-US" sz="2400" b="1" dirty="0">
                <a:solidFill>
                  <a:prstClr val="black"/>
                </a:solidFill>
                <a:latin typeface="Calibri"/>
              </a:rPr>
              <a:t>Council of Orange 529</a:t>
            </a:r>
          </a:p>
          <a:p>
            <a:r>
              <a:rPr lang="en-US" sz="2400" dirty="0">
                <a:solidFill>
                  <a:prstClr val="black"/>
                </a:solidFill>
                <a:latin typeface="Calibri"/>
              </a:rPr>
              <a:t>CANON 1. If anyone denies that it is the whole man, that is, both body and soul, that was "changed for the worse" through the offense of Adam's sin, but believes that the freedom of the soul remains unimpaired and that only the body is subject to corruption, he is deceived by the error of Pelagius and contradicts the scripture which says, "The soul that sins shall die" (Ezek. 18:20); and, "Do you not know that if you yield yourselves to anyone as obedient slaves, you are the slaves of the one whom you obey?" (Rom. 6:16); and, "For whatever overcomes a man, to that he is enslaved" (2 Pet. 2:19).</a:t>
            </a:r>
          </a:p>
          <a:p>
            <a:endParaRPr lang="en-US" sz="2800" b="1" dirty="0">
              <a:solidFill>
                <a:prstClr val="black"/>
              </a:solidFill>
              <a:latin typeface="Calibri"/>
            </a:endParaRPr>
          </a:p>
          <a:p>
            <a:endParaRPr lang="en-US" sz="2800" b="1" dirty="0">
              <a:solidFill>
                <a:prstClr val="black"/>
              </a:solidFill>
              <a:latin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Augustine</a:t>
            </a:r>
          </a:p>
        </p:txBody>
      </p:sp>
      <p:sp>
        <p:nvSpPr>
          <p:cNvPr id="6" name="TextBox 5"/>
          <p:cNvSpPr txBox="1"/>
          <p:nvPr/>
        </p:nvSpPr>
        <p:spPr>
          <a:xfrm>
            <a:off x="2209800" y="838200"/>
            <a:ext cx="8153400" cy="4278094"/>
          </a:xfrm>
          <a:prstGeom prst="rect">
            <a:avLst/>
          </a:prstGeom>
          <a:noFill/>
        </p:spPr>
        <p:txBody>
          <a:bodyPr wrap="square" rtlCol="0">
            <a:spAutoFit/>
          </a:bodyPr>
          <a:lstStyle/>
          <a:p>
            <a:r>
              <a:rPr lang="en-US" sz="2400" b="1" dirty="0">
                <a:solidFill>
                  <a:prstClr val="black"/>
                </a:solidFill>
                <a:latin typeface="Calibri"/>
              </a:rPr>
              <a:t>Council of Orange 529</a:t>
            </a:r>
          </a:p>
          <a:p>
            <a:r>
              <a:rPr lang="en-US" sz="2400" dirty="0">
                <a:solidFill>
                  <a:prstClr val="black"/>
                </a:solidFill>
                <a:latin typeface="Calibri"/>
              </a:rPr>
              <a:t>CANON 2. If anyone asserts that Adam's sin affected him alone and not his descendants also, or at least if he declares that it is only the death of the body which is the punishment for sin, and not also that sin, which is the death of the soul, passed through one man to the whole human race, he does injustice to God and contradicts the Apostle, who says, "Therefore as sin came into the world through one man and death through sin, and so death spread to all men because all men sinned" (Rom. 5:12).</a:t>
            </a:r>
          </a:p>
          <a:p>
            <a:endParaRPr lang="en-US" sz="2800" b="1" dirty="0">
              <a:solidFill>
                <a:prstClr val="black"/>
              </a:solidFill>
              <a:latin typeface="Calibri"/>
            </a:endParaRPr>
          </a:p>
          <a:p>
            <a:endParaRPr lang="en-US" sz="2800" b="1" dirty="0">
              <a:solidFill>
                <a:prstClr val="black"/>
              </a:solidFill>
              <a:latin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Augustine</a:t>
            </a:r>
          </a:p>
        </p:txBody>
      </p:sp>
      <p:sp>
        <p:nvSpPr>
          <p:cNvPr id="6" name="TextBox 5"/>
          <p:cNvSpPr txBox="1"/>
          <p:nvPr/>
        </p:nvSpPr>
        <p:spPr>
          <a:xfrm>
            <a:off x="2209800" y="838200"/>
            <a:ext cx="8153400" cy="3539430"/>
          </a:xfrm>
          <a:prstGeom prst="rect">
            <a:avLst/>
          </a:prstGeom>
          <a:noFill/>
        </p:spPr>
        <p:txBody>
          <a:bodyPr wrap="square" rtlCol="0">
            <a:spAutoFit/>
          </a:bodyPr>
          <a:lstStyle/>
          <a:p>
            <a:r>
              <a:rPr lang="en-US" sz="2400" b="1" dirty="0">
                <a:solidFill>
                  <a:prstClr val="black"/>
                </a:solidFill>
                <a:latin typeface="Calibri"/>
              </a:rPr>
              <a:t>Council of Orange 529</a:t>
            </a:r>
          </a:p>
          <a:p>
            <a:r>
              <a:rPr lang="en-US" sz="2400" dirty="0">
                <a:solidFill>
                  <a:prstClr val="black"/>
                </a:solidFill>
                <a:latin typeface="Calibri"/>
              </a:rPr>
              <a:t>CANON 3. If anyone says that the grace of God can be conferred as a result of human prayer, but that it is not grace itself which makes us pray to God, he contradicts the prophet Isaiah, or the Apostle who says the same thing, "I have been found by those who did not seek me; I have shown myself to those who did not ask for me" (Rom 10:20, quoting Isa. 65:1).</a:t>
            </a:r>
          </a:p>
          <a:p>
            <a:endParaRPr lang="en-US" sz="2800" b="1" dirty="0">
              <a:solidFill>
                <a:prstClr val="black"/>
              </a:solidFill>
              <a:latin typeface="Calibri"/>
            </a:endParaRPr>
          </a:p>
          <a:p>
            <a:endParaRPr lang="en-US" sz="2800" b="1" dirty="0">
              <a:solidFill>
                <a:prstClr val="black"/>
              </a:solidFill>
              <a:latin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0" y="0"/>
            <a:ext cx="9163050" cy="6877050"/>
          </a:xfrm>
          <a:prstGeom prst="rect">
            <a:avLst/>
          </a:prstGeom>
          <a:noFill/>
          <a:ln w="9525">
            <a:noFill/>
            <a:miter lim="800000"/>
            <a:headEnd/>
            <a:tailEnd/>
          </a:ln>
        </p:spPr>
      </p:pic>
      <p:sp>
        <p:nvSpPr>
          <p:cNvPr id="15" name="Content Placeholder 2"/>
          <p:cNvSpPr>
            <a:spLocks noGrp="1"/>
          </p:cNvSpPr>
          <p:nvPr>
            <p:ph idx="1"/>
          </p:nvPr>
        </p:nvSpPr>
        <p:spPr>
          <a:xfrm>
            <a:off x="3352800" y="5761038"/>
            <a:ext cx="3581400" cy="1173163"/>
          </a:xfrm>
        </p:spPr>
        <p:txBody>
          <a:bodyPr>
            <a:noAutofit/>
          </a:bodyPr>
          <a:lstStyle/>
          <a:p>
            <a:pPr>
              <a:buNone/>
            </a:pPr>
            <a:r>
              <a:rPr lang="en-US" sz="3600" dirty="0">
                <a:solidFill>
                  <a:srgbClr val="000000"/>
                </a:solidFill>
                <a:latin typeface="Gotham-Book"/>
                <a:cs typeface="Gotham-Book"/>
              </a:rPr>
              <a:t>Augustine</a:t>
            </a:r>
          </a:p>
        </p:txBody>
      </p:sp>
      <p:sp>
        <p:nvSpPr>
          <p:cNvPr id="6" name="TextBox 5"/>
          <p:cNvSpPr txBox="1"/>
          <p:nvPr/>
        </p:nvSpPr>
        <p:spPr>
          <a:xfrm>
            <a:off x="2209800" y="838200"/>
            <a:ext cx="8153400" cy="3908762"/>
          </a:xfrm>
          <a:prstGeom prst="rect">
            <a:avLst/>
          </a:prstGeom>
          <a:noFill/>
        </p:spPr>
        <p:txBody>
          <a:bodyPr wrap="square" rtlCol="0">
            <a:spAutoFit/>
          </a:bodyPr>
          <a:lstStyle/>
          <a:p>
            <a:r>
              <a:rPr lang="en-US" sz="2400" b="1" dirty="0">
                <a:solidFill>
                  <a:prstClr val="black"/>
                </a:solidFill>
                <a:latin typeface="Calibri"/>
              </a:rPr>
              <a:t>Council of Orange 529</a:t>
            </a:r>
          </a:p>
          <a:p>
            <a:r>
              <a:rPr lang="en-US" sz="2400" dirty="0">
                <a:solidFill>
                  <a:prstClr val="black"/>
                </a:solidFill>
                <a:latin typeface="Calibri"/>
              </a:rPr>
              <a:t>CANON 4. If anyone maintains that God awaits our will to be cleansed from sin, but does not confess that even our will to be cleansed comes to us through the infusion and working of the Holy Spirit, he resists the Holy Spirit himself who says through Solomon, "The will is prepared by the Lord" (Prov. 8:35, LXX), and the salutary word of the Apostle, "For God is at work in you, both to will and to work for his good pleasure" (Phil. 2:13).</a:t>
            </a:r>
          </a:p>
          <a:p>
            <a:endParaRPr lang="en-US" sz="2800" b="1" dirty="0">
              <a:solidFill>
                <a:prstClr val="black"/>
              </a:solidFill>
              <a:latin typeface="Calibri"/>
            </a:endParaRPr>
          </a:p>
          <a:p>
            <a:endParaRPr lang="en-US" sz="2800" b="1" dirty="0">
              <a:solidFill>
                <a:prstClr val="black"/>
              </a:solidFill>
              <a:latin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04950" y="-19050"/>
            <a:ext cx="9163050" cy="6877050"/>
          </a:xfrm>
          <a:prstGeom prst="rect">
            <a:avLst/>
          </a:prstGeom>
          <a:noFill/>
          <a:ln w="9525">
            <a:noFill/>
            <a:miter lim="800000"/>
            <a:headEnd/>
            <a:tailEnd/>
          </a:ln>
        </p:spPr>
      </p:pic>
      <p:sp>
        <p:nvSpPr>
          <p:cNvPr id="7" name="Title 5"/>
          <p:cNvSpPr txBox="1">
            <a:spLocks/>
          </p:cNvSpPr>
          <p:nvPr/>
        </p:nvSpPr>
        <p:spPr>
          <a:xfrm>
            <a:off x="762000" y="5562600"/>
            <a:ext cx="8229600" cy="1143000"/>
          </a:xfrm>
          <a:prstGeom prst="rect">
            <a:avLst/>
          </a:prstGeom>
        </p:spPr>
        <p:txBody>
          <a:bodyPr vert="horz" lIns="91440" tIns="45720" rIns="91440" bIns="45720" rtlCol="0" anchor="ctr">
            <a:normAutofit/>
          </a:bodyPr>
          <a:lstStyle/>
          <a:p>
            <a:pPr algn="ctr">
              <a:spcBef>
                <a:spcPct val="0"/>
              </a:spcBef>
              <a:defRPr/>
            </a:pPr>
            <a:r>
              <a:rPr lang="en-US" sz="4400" dirty="0">
                <a:solidFill>
                  <a:prstClr val="black"/>
                </a:solidFill>
                <a:latin typeface="Calibri"/>
              </a:rPr>
              <a:t>Orthodoxy</a:t>
            </a:r>
          </a:p>
        </p:txBody>
      </p:sp>
      <p:sp>
        <p:nvSpPr>
          <p:cNvPr id="10" name="TextBox 9"/>
          <p:cNvSpPr txBox="1"/>
          <p:nvPr/>
        </p:nvSpPr>
        <p:spPr>
          <a:xfrm>
            <a:off x="2286000" y="838201"/>
            <a:ext cx="7696200" cy="1200329"/>
          </a:xfrm>
          <a:prstGeom prst="rect">
            <a:avLst/>
          </a:prstGeom>
          <a:noFill/>
        </p:spPr>
        <p:txBody>
          <a:bodyPr wrap="square" rtlCol="0">
            <a:spAutoFit/>
          </a:bodyPr>
          <a:lstStyle/>
          <a:p>
            <a:r>
              <a:rPr lang="en-US" sz="2400" dirty="0">
                <a:solidFill>
                  <a:prstClr val="black"/>
                </a:solidFill>
                <a:latin typeface="Calibri"/>
              </a:rPr>
              <a:t>Arius put human reasoning and understanding above God’s revealed will when he denied the Trinity? How else do we sometime place human reasoning above Scripture?</a:t>
            </a:r>
          </a:p>
        </p:txBody>
      </p:sp>
      <p:sp>
        <p:nvSpPr>
          <p:cNvPr id="11" name="Rectangle 10"/>
          <p:cNvSpPr/>
          <p:nvPr/>
        </p:nvSpPr>
        <p:spPr>
          <a:xfrm>
            <a:off x="6019800" y="2057400"/>
            <a:ext cx="4876800" cy="1569660"/>
          </a:xfrm>
          <a:prstGeom prst="rect">
            <a:avLst/>
          </a:prstGeom>
        </p:spPr>
        <p:txBody>
          <a:bodyPr wrap="square">
            <a:spAutoFit/>
          </a:bodyPr>
          <a:lstStyle/>
          <a:p>
            <a:r>
              <a:rPr lang="en-US" sz="2400" dirty="0">
                <a:solidFill>
                  <a:prstClr val="black"/>
                </a:solidFill>
                <a:latin typeface="Calibri"/>
              </a:rPr>
              <a:t>The </a:t>
            </a:r>
            <a:r>
              <a:rPr lang="en-US" sz="2400" dirty="0" err="1">
                <a:solidFill>
                  <a:prstClr val="black"/>
                </a:solidFill>
                <a:latin typeface="Calibri"/>
              </a:rPr>
              <a:t>Pelagian</a:t>
            </a:r>
            <a:r>
              <a:rPr lang="en-US" sz="2400" dirty="0">
                <a:solidFill>
                  <a:prstClr val="black"/>
                </a:solidFill>
                <a:latin typeface="Calibri"/>
              </a:rPr>
              <a:t> error was a belief that we did not need God’s grace. How can we commit this same error in other areas of our life?</a:t>
            </a:r>
          </a:p>
        </p:txBody>
      </p:sp>
      <p:sp>
        <p:nvSpPr>
          <p:cNvPr id="9" name="Rectangle 8"/>
          <p:cNvSpPr/>
          <p:nvPr/>
        </p:nvSpPr>
        <p:spPr>
          <a:xfrm>
            <a:off x="1981200" y="2322256"/>
            <a:ext cx="3505200" cy="2554545"/>
          </a:xfrm>
          <a:prstGeom prst="rect">
            <a:avLst/>
          </a:prstGeom>
        </p:spPr>
        <p:txBody>
          <a:bodyPr wrap="square">
            <a:spAutoFit/>
          </a:bodyPr>
          <a:lstStyle/>
          <a:p>
            <a:r>
              <a:rPr lang="en-US" sz="3200" dirty="0">
                <a:solidFill>
                  <a:prstClr val="black"/>
                </a:solidFill>
                <a:latin typeface="Calibri"/>
              </a:rPr>
              <a:t>How does the reality that Christ is fully human change the way you view him? Explain.</a:t>
            </a:r>
          </a:p>
        </p:txBody>
      </p:sp>
      <p:sp>
        <p:nvSpPr>
          <p:cNvPr id="13" name="Rectangle 12"/>
          <p:cNvSpPr/>
          <p:nvPr/>
        </p:nvSpPr>
        <p:spPr>
          <a:xfrm>
            <a:off x="5486400" y="3733800"/>
            <a:ext cx="4876800" cy="1938992"/>
          </a:xfrm>
          <a:prstGeom prst="rect">
            <a:avLst/>
          </a:prstGeom>
        </p:spPr>
        <p:txBody>
          <a:bodyPr wrap="square">
            <a:spAutoFit/>
          </a:bodyPr>
          <a:lstStyle/>
          <a:p>
            <a:r>
              <a:rPr lang="en-US" sz="2000" dirty="0">
                <a:solidFill>
                  <a:prstClr val="black"/>
                </a:solidFill>
                <a:latin typeface="Calibri"/>
              </a:rPr>
              <a:t>Our God is in charge of history. The first doctrine to be discussed, articulated, and matured in the first council was Christ relationship to the Father and the Trinity. What does this say about how God wants to be known?</a:t>
            </a:r>
          </a:p>
        </p:txBody>
      </p:sp>
      <p:sp>
        <p:nvSpPr>
          <p:cNvPr id="12" name="Content Placeholder 2"/>
          <p:cNvSpPr txBox="1">
            <a:spLocks/>
          </p:cNvSpPr>
          <p:nvPr/>
        </p:nvSpPr>
        <p:spPr>
          <a:xfrm>
            <a:off x="1905000" y="46038"/>
            <a:ext cx="3429000" cy="639763"/>
          </a:xfrm>
          <a:prstGeom prst="rect">
            <a:avLst/>
          </a:prstGeom>
        </p:spPr>
        <p:txBody>
          <a:bodyPr vert="horz" lIns="91440" tIns="45720" rIns="91440" bIns="45720" rtlCol="0">
            <a:normAutofit/>
          </a:bodyPr>
          <a:lstStyle/>
          <a:p>
            <a:pPr marL="342900" indent="-342900">
              <a:spcBef>
                <a:spcPct val="20000"/>
              </a:spcBef>
              <a:defRPr/>
            </a:pPr>
            <a:r>
              <a:rPr lang="en-US" sz="3200" dirty="0">
                <a:solidFill>
                  <a:srgbClr val="000000"/>
                </a:solidFill>
                <a:latin typeface="Gotham-Book"/>
                <a:cs typeface="Gotham-Book"/>
              </a:rPr>
              <a:t>Field Ops</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6272</Words>
  <Application>Microsoft Office PowerPoint</Application>
  <PresentationFormat>Widescreen</PresentationFormat>
  <Paragraphs>659</Paragraphs>
  <Slides>96</Slides>
  <Notes>84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09" baseType="lpstr">
      <vt:lpstr>Alternate Gothic No.2 BT</vt:lpstr>
      <vt:lpstr>Arial</vt:lpstr>
      <vt:lpstr>Bradley Hand ITC</vt:lpstr>
      <vt:lpstr>Bwgrkl</vt:lpstr>
      <vt:lpstr>Calibri</vt:lpstr>
      <vt:lpstr>Calligrapher</vt:lpstr>
      <vt:lpstr>Gotham-Book</vt:lpstr>
      <vt:lpstr>Perpetua</vt:lpstr>
      <vt:lpstr>Perpetua Titling MT</vt:lpstr>
      <vt:lpstr>Times New Roman</vt:lpstr>
      <vt:lpstr>Wingdings</vt:lpstr>
      <vt:lpstr>1_Office Theme</vt:lpstr>
      <vt:lpstr>Image</vt:lpstr>
      <vt:lpstr>PowerPoint Presentation</vt:lpstr>
      <vt:lpstr>Church History Boot Camp</vt:lpstr>
      <vt:lpstr>PowerPoint Presentation</vt:lpstr>
      <vt:lpstr>PowerPoint Presentation</vt:lpstr>
      <vt:lpstr>The Early Church</vt:lpstr>
      <vt:lpstr>PowerPoint Presentation</vt:lpstr>
      <vt:lpstr>PowerPoint Presentation</vt:lpstr>
      <vt:lpstr>PowerPoint Presentation</vt:lpstr>
      <vt:lpstr>Early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Field Ops</vt:lpstr>
      <vt:lpstr>PowerPoint Presentation</vt:lpstr>
      <vt:lpstr>PowerPoint Presentation</vt:lpstr>
      <vt:lpstr>PowerPoint Presentation</vt:lpstr>
      <vt:lpstr>Orthodoxy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Seven Ecumenical Councils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Patton</dc:creator>
  <cp:lastModifiedBy>Michael Patton</cp:lastModifiedBy>
  <cp:revision>1</cp:revision>
  <dcterms:created xsi:type="dcterms:W3CDTF">2019-01-24T16:28:37Z</dcterms:created>
  <dcterms:modified xsi:type="dcterms:W3CDTF">2019-01-24T16:29:20Z</dcterms:modified>
</cp:coreProperties>
</file>