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3" r:id="rId2"/>
    <p:sldId id="256" r:id="rId3"/>
    <p:sldId id="458" r:id="rId4"/>
    <p:sldId id="459" r:id="rId5"/>
    <p:sldId id="460" r:id="rId6"/>
    <p:sldId id="461" r:id="rId7"/>
    <p:sldId id="462" r:id="rId8"/>
    <p:sldId id="262" r:id="rId9"/>
    <p:sldId id="259" r:id="rId10"/>
    <p:sldId id="265" r:id="rId11"/>
    <p:sldId id="285" r:id="rId12"/>
    <p:sldId id="276" r:id="rId13"/>
    <p:sldId id="264" r:id="rId14"/>
    <p:sldId id="268" r:id="rId15"/>
    <p:sldId id="269" r:id="rId16"/>
    <p:sldId id="270" r:id="rId17"/>
    <p:sldId id="267" r:id="rId18"/>
    <p:sldId id="271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23E"/>
    <a:srgbClr val="62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7" autoAdjust="0"/>
    <p:restoredTop sz="76108" autoAdjust="0"/>
  </p:normalViewPr>
  <p:slideViewPr>
    <p:cSldViewPr>
      <p:cViewPr varScale="1">
        <p:scale>
          <a:sx n="67" d="100"/>
          <a:sy n="67" d="100"/>
        </p:scale>
        <p:origin x="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2C80-C93A-4352-98C9-A6EFECAEEDA4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A987-C569-4EFC-A475-EFED2239B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Notes:</a:t>
            </a:r>
          </a:p>
          <a:p>
            <a:r>
              <a:rPr lang="en-US" dirty="0"/>
              <a:t>This</a:t>
            </a:r>
            <a:r>
              <a:rPr lang="en-US" baseline="0" dirty="0"/>
              <a:t> illustrates the importance of a proper method of interpretation.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8A987-C569-4EFC-A475-EFED2239BF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Presentation Notes:</a:t>
            </a:r>
          </a:p>
          <a:p>
            <a:r>
              <a:rPr lang="en-US" dirty="0"/>
              <a:t>Be</a:t>
            </a:r>
            <a:r>
              <a:rPr lang="en-US" baseline="0" dirty="0"/>
              <a:t> sure to draw attention here to the three audiences involved.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8A987-C569-4EFC-A475-EFED2239BF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62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1087-AE3B-4BC8-B036-D001B81174D6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AEEB-9A71-46D2-9D78-1C7C9EF29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lc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4800600"/>
            <a:ext cx="502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chemeClr val="bg2"/>
                </a:solidFill>
                <a:latin typeface="Alternate Gothic No.2 BT"/>
                <a:cs typeface="Alternate Gothic No.2 BT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sicTraining_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100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Basic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Exercise illustration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2743200" indent="-274320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Gotham-Book"/>
                <a:cs typeface="Gotham-Book"/>
              </a:rPr>
              <a:t>Interpretation:</a:t>
            </a: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 	The process by which the Scriptures are understood by the reader.</a:t>
            </a:r>
          </a:p>
          <a:p>
            <a:pPr marL="2743200" indent="-274320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Gotham-Book"/>
                <a:cs typeface="Gotham-Book"/>
              </a:rPr>
              <a:t>Hermeneutics:</a:t>
            </a: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 	The theory, method, or rules of biblical interpretation.</a:t>
            </a:r>
          </a:p>
          <a:p>
            <a:pPr marL="2743200" indent="-2743200">
              <a:lnSpc>
                <a:spcPct val="90000"/>
              </a:lnSpc>
              <a:buNone/>
              <a:defRPr/>
            </a:pPr>
            <a:r>
              <a:rPr lang="en-US" b="1" dirty="0">
                <a:solidFill>
                  <a:srgbClr val="000000"/>
                </a:solidFill>
                <a:latin typeface="Gotham-Book"/>
                <a:cs typeface="Gotham-Book"/>
              </a:rPr>
              <a:t>Exegesis</a:t>
            </a: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: 	Gk. </a:t>
            </a:r>
            <a:r>
              <a:rPr lang="en-US" i="1" dirty="0">
                <a:solidFill>
                  <a:srgbClr val="000000"/>
                </a:solidFill>
                <a:latin typeface="Gotham-Book"/>
                <a:cs typeface="Gotham-Book"/>
              </a:rPr>
              <a:t>ex</a:t>
            </a: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, “out” + </a:t>
            </a:r>
            <a:r>
              <a:rPr lang="en-US" i="1" dirty="0" err="1">
                <a:solidFill>
                  <a:srgbClr val="000000"/>
                </a:solidFill>
                <a:latin typeface="Gotham-Book"/>
                <a:cs typeface="Gotham-Book"/>
              </a:rPr>
              <a:t>hēgeisthai</a:t>
            </a:r>
            <a:r>
              <a:rPr lang="en-US" dirty="0">
                <a:solidFill>
                  <a:srgbClr val="000000"/>
                </a:solidFill>
                <a:latin typeface="Gotham-Book"/>
                <a:cs typeface="Gotham-Book"/>
              </a:rPr>
              <a:t>, “to lead.” The process of discovering the original meaning of the biblical text by studying the text according to the authorial intent in its historical contexts. </a:t>
            </a:r>
          </a:p>
          <a:p>
            <a:endParaRPr lang="en-US" dirty="0">
              <a:solidFill>
                <a:srgbClr val="000000"/>
              </a:solidFill>
              <a:latin typeface="Gotham-Book"/>
              <a:cs typeface="Gotham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icTraining_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asic_Theology-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762000"/>
            <a:ext cx="6116214" cy="44729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Theology-Grap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096000" cy="4458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Theology-Graph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096000" cy="44582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 descr="basic_Theology-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116214" cy="4472991"/>
          </a:xfrm>
          <a:prstGeom prst="rect">
            <a:avLst/>
          </a:prstGeom>
        </p:spPr>
      </p:pic>
      <p:sp>
        <p:nvSpPr>
          <p:cNvPr id="20" name="WordArt 38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cap="all" dirty="0">
                <a:ln w="9525">
                  <a:noFill/>
                  <a:round/>
                  <a:headEnd/>
                  <a:tailEnd/>
                </a:ln>
                <a:latin typeface="Alternate Gothic No.2 BT"/>
                <a:cs typeface="Alternate Gothic No.2 BT"/>
              </a:rPr>
              <a:t>Author's Intent</a:t>
            </a:r>
          </a:p>
        </p:txBody>
      </p:sp>
      <p:sp>
        <p:nvSpPr>
          <p:cNvPr id="25" name="WordArt 38"/>
          <p:cNvSpPr>
            <a:spLocks noChangeArrowheads="1" noChangeShapeType="1" noTextEdit="1"/>
          </p:cNvSpPr>
          <p:nvPr/>
        </p:nvSpPr>
        <p:spPr bwMode="auto">
          <a:xfrm>
            <a:off x="1981200" y="3905250"/>
            <a:ext cx="211455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cap="all" dirty="0">
                <a:ln w="9525">
                  <a:noFill/>
                  <a:round/>
                  <a:headEnd/>
                  <a:tailEnd/>
                </a:ln>
                <a:latin typeface="Alternate Gothic No.2 BT"/>
                <a:cs typeface="Alternate Gothic No.2 BT"/>
              </a:rPr>
              <a:t>Author's Intent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ootcamp_B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2" name="Picture 41" descr="basic_Theology-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073" y="685800"/>
            <a:ext cx="7154327" cy="6777533"/>
          </a:xfrm>
          <a:prstGeom prst="rect">
            <a:avLst/>
          </a:prstGeom>
        </p:spPr>
      </p:pic>
      <p:sp>
        <p:nvSpPr>
          <p:cNvPr id="43" name="WordArt 38"/>
          <p:cNvSpPr>
            <a:spLocks noChangeArrowheads="1" noChangeShapeType="1" noTextEdit="1"/>
          </p:cNvSpPr>
          <p:nvPr/>
        </p:nvSpPr>
        <p:spPr bwMode="auto">
          <a:xfrm>
            <a:off x="6248400" y="1066800"/>
            <a:ext cx="1676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00" kern="10" cap="all" dirty="0">
                <a:ln w="9525">
                  <a:noFill/>
                  <a:round/>
                  <a:headEnd/>
                  <a:tailEnd/>
                </a:ln>
                <a:latin typeface="Alternate Gothic No.2 BT"/>
                <a:cs typeface="Alternate Gothic No.2 BT"/>
              </a:rPr>
              <a:t>Author's Intent</a:t>
            </a:r>
          </a:p>
        </p:txBody>
      </p:sp>
      <p:sp>
        <p:nvSpPr>
          <p:cNvPr id="44" name="WordArt 38"/>
          <p:cNvSpPr>
            <a:spLocks noChangeArrowheads="1" noChangeShapeType="1" noTextEdit="1"/>
          </p:cNvSpPr>
          <p:nvPr/>
        </p:nvSpPr>
        <p:spPr bwMode="auto">
          <a:xfrm>
            <a:off x="2209800" y="6324600"/>
            <a:ext cx="12573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00" kern="10" cap="all" dirty="0">
                <a:ln w="9525">
                  <a:noFill/>
                  <a:round/>
                  <a:headEnd/>
                  <a:tailEnd/>
                </a:ln>
                <a:latin typeface="Alternate Gothic No.2 BT"/>
                <a:cs typeface="Alternate Gothic No.2 BT"/>
              </a:rPr>
              <a:t>Author's Intent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basic_Theology-Grap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62000"/>
            <a:ext cx="6116213" cy="4472991"/>
          </a:xfrm>
          <a:prstGeom prst="rect">
            <a:avLst/>
          </a:prstGeo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1371600"/>
            <a:ext cx="52578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cap="all" dirty="0">
                <a:latin typeface="Alternate Gothic No.2 BT"/>
                <a:cs typeface="Alternate Gothic No.2 BT"/>
              </a:rPr>
              <a:t>Naked</a:t>
            </a:r>
          </a:p>
        </p:txBody>
      </p: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381000" y="3429000"/>
            <a:ext cx="52578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cap="all" dirty="0">
                <a:latin typeface="Alternate Gothic No.2 BT"/>
                <a:cs typeface="Alternate Gothic No.2 BT"/>
              </a:rPr>
              <a:t>Clothed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581400" y="3429000"/>
            <a:ext cx="52578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cap="all" dirty="0">
                <a:latin typeface="Alternate Gothic No.2 BT"/>
                <a:cs typeface="Alternate Gothic No.2 BT"/>
              </a:rPr>
              <a:t>Clothed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Training_Pro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3000" y="953123"/>
            <a:ext cx="6858000" cy="39273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25365" y="3048000"/>
            <a:ext cx="3023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otham-Book"/>
                <a:cs typeface="Gotham-Book"/>
              </a:rPr>
              <a:t>History/Culture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2340" y="3505200"/>
            <a:ext cx="1724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tham-Book"/>
                <a:cs typeface="Gotham-Book"/>
              </a:rPr>
              <a:t>Literature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39624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tham-Book"/>
                <a:cs typeface="Gotham-Book"/>
              </a:rPr>
              <a:t>Context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0565" y="4419600"/>
            <a:ext cx="1880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Gotham-Book"/>
                <a:cs typeface="Gotham-Book"/>
              </a:rPr>
              <a:t>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66850"/>
          </a:xfrm>
        </p:spPr>
        <p:txBody>
          <a:bodyPr>
            <a:normAutofit/>
          </a:bodyPr>
          <a:lstStyle/>
          <a:p>
            <a:r>
              <a:rPr lang="en-US" sz="5400" cap="all" dirty="0">
                <a:solidFill>
                  <a:schemeClr val="tx1"/>
                </a:solidFill>
                <a:latin typeface="Alternate Gothic No.2 BT"/>
                <a:cs typeface="Alternate Gothic No.2 BT"/>
              </a:rPr>
              <a:t>Bible Boot Camp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300" cap="small" dirty="0">
                <a:solidFill>
                  <a:srgbClr val="000000"/>
                </a:solidFill>
                <a:latin typeface="Gotham-Book"/>
                <a:cs typeface="Gotham-Book"/>
              </a:rPr>
              <a:t>Biblical Interpretation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s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sicTrainingSpl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_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8229600" cy="44497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5000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The Interpretive Process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5000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Bridging the Historical Gap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5000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Bridging the Literary Gap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5000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Bringing the Contextual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Orien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n-CA" sz="6182" cap="all" dirty="0">
                <a:solidFill>
                  <a:srgbClr val="000000"/>
                </a:solidFill>
                <a:latin typeface="Alternate Gothic No.2 BT"/>
                <a:cs typeface="Alternate Gothic No.2 BT"/>
              </a:rPr>
              <a:t>Some Common Bible Study Methods: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Lucky lotto: (eyes closed) – “I will read </a:t>
            </a:r>
            <a:r>
              <a:rPr lang="en-CA" sz="4400" i="1" dirty="0">
                <a:solidFill>
                  <a:srgbClr val="000000"/>
                </a:solidFill>
                <a:latin typeface="Gotham-Book"/>
                <a:cs typeface="Gotham-Book"/>
              </a:rPr>
              <a:t>this</a:t>
            </a: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 verse”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Brussels Sprout: “Do I have to?”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Channel Changer: “Let’s read something else”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Concord: “Watch how fast I can finish”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Baseball card: “I’m very picky”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Clint Eastwood: “I don’t need anyone’s help”</a:t>
            </a: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Magical: “</a:t>
            </a:r>
            <a:r>
              <a:rPr lang="en-US" sz="4400" dirty="0">
                <a:solidFill>
                  <a:srgbClr val="000000"/>
                </a:solidFill>
                <a:latin typeface="Gotham-Book"/>
                <a:cs typeface="Gotham-Book"/>
              </a:rPr>
              <a:t>Abracadabra . . . It applies to my life”</a:t>
            </a:r>
            <a:endParaRPr lang="en-CA" sz="4400" dirty="0">
              <a:solidFill>
                <a:srgbClr val="000000"/>
              </a:solidFill>
              <a:latin typeface="Gotham-Book"/>
              <a:cs typeface="Gotham-Book"/>
            </a:endParaRPr>
          </a:p>
          <a:p>
            <a:pPr>
              <a:spcAft>
                <a:spcPts val="600"/>
              </a:spcAft>
            </a:pP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Indiana Jones: “Let’s find the </a:t>
            </a:r>
            <a:r>
              <a:rPr lang="en-CA" sz="4400" i="1" dirty="0">
                <a:solidFill>
                  <a:srgbClr val="000000"/>
                </a:solidFill>
                <a:latin typeface="Gotham-Book"/>
                <a:cs typeface="Gotham-Book"/>
              </a:rPr>
              <a:t>hidden</a:t>
            </a:r>
            <a:r>
              <a:rPr lang="en-CA" sz="4400" dirty="0">
                <a:solidFill>
                  <a:srgbClr val="000000"/>
                </a:solidFill>
                <a:latin typeface="Gotham-Book"/>
                <a:cs typeface="Gotham-Book"/>
              </a:rPr>
              <a:t> meaning”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167</Words>
  <Application>Microsoft Office PowerPoint</Application>
  <PresentationFormat>On-screen Show (4:3)</PresentationFormat>
  <Paragraphs>39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Alternate Gothic No.2 BT</vt:lpstr>
      <vt:lpstr>Arial</vt:lpstr>
      <vt:lpstr>Calibri</vt:lpstr>
      <vt:lpstr>Gotham-Book</vt:lpstr>
      <vt:lpstr>Office Theme</vt:lpstr>
      <vt:lpstr>PowerPoint Presentation</vt:lpstr>
      <vt:lpstr>Bible Boot Camp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Process</vt:lpstr>
      <vt:lpstr>Basic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Michael Patton</cp:lastModifiedBy>
  <cp:revision>151</cp:revision>
  <dcterms:created xsi:type="dcterms:W3CDTF">2010-11-12T04:33:37Z</dcterms:created>
  <dcterms:modified xsi:type="dcterms:W3CDTF">2019-01-24T16:34:57Z</dcterms:modified>
</cp:coreProperties>
</file>