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3" r:id="rId2"/>
    <p:sldId id="256" r:id="rId3"/>
    <p:sldId id="468" r:id="rId4"/>
    <p:sldId id="929" r:id="rId5"/>
    <p:sldId id="507" r:id="rId6"/>
    <p:sldId id="285" r:id="rId7"/>
    <p:sldId id="471" r:id="rId8"/>
    <p:sldId id="718" r:id="rId9"/>
    <p:sldId id="719" r:id="rId10"/>
    <p:sldId id="768" r:id="rId11"/>
    <p:sldId id="767" r:id="rId12"/>
    <p:sldId id="721" r:id="rId13"/>
    <p:sldId id="722" r:id="rId14"/>
    <p:sldId id="724" r:id="rId15"/>
    <p:sldId id="725" r:id="rId16"/>
    <p:sldId id="726" r:id="rId17"/>
    <p:sldId id="727" r:id="rId18"/>
    <p:sldId id="728" r:id="rId19"/>
    <p:sldId id="729" r:id="rId20"/>
    <p:sldId id="730" r:id="rId21"/>
    <p:sldId id="731" r:id="rId22"/>
    <p:sldId id="732" r:id="rId23"/>
    <p:sldId id="733" r:id="rId24"/>
    <p:sldId id="734" r:id="rId25"/>
    <p:sldId id="737" r:id="rId26"/>
    <p:sldId id="738" r:id="rId27"/>
    <p:sldId id="740" r:id="rId28"/>
    <p:sldId id="741" r:id="rId29"/>
    <p:sldId id="742" r:id="rId30"/>
    <p:sldId id="743" r:id="rId31"/>
    <p:sldId id="748" r:id="rId32"/>
    <p:sldId id="749" r:id="rId33"/>
    <p:sldId id="750" r:id="rId34"/>
    <p:sldId id="751" r:id="rId35"/>
    <p:sldId id="752" r:id="rId36"/>
    <p:sldId id="753" r:id="rId37"/>
    <p:sldId id="754" r:id="rId38"/>
    <p:sldId id="755" r:id="rId39"/>
    <p:sldId id="756" r:id="rId40"/>
    <p:sldId id="757" r:id="rId41"/>
    <p:sldId id="758" r:id="rId42"/>
    <p:sldId id="759" r:id="rId43"/>
    <p:sldId id="760" r:id="rId44"/>
    <p:sldId id="761" r:id="rId45"/>
    <p:sldId id="762" r:id="rId46"/>
    <p:sldId id="763" r:id="rId47"/>
    <p:sldId id="764" r:id="rId48"/>
    <p:sldId id="76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23E"/>
    <a:srgbClr val="627A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autoAdjust="0"/>
    <p:restoredTop sz="70833" autoAdjust="0"/>
  </p:normalViewPr>
  <p:slideViewPr>
    <p:cSldViewPr>
      <p:cViewPr varScale="1">
        <p:scale>
          <a:sx n="62" d="100"/>
          <a:sy n="62" d="100"/>
        </p:scale>
        <p:origin x="768" y="78"/>
      </p:cViewPr>
      <p:guideLst>
        <p:guide orient="horz" pos="2160"/>
        <p:guide pos="2880"/>
      </p:guideLst>
    </p:cSldViewPr>
  </p:slideViewPr>
  <p:outlineViewPr>
    <p:cViewPr>
      <p:scale>
        <a:sx n="33" d="100"/>
        <a:sy n="33" d="100"/>
      </p:scale>
      <p:origin x="0" y="75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C2C80-C93A-4352-98C9-A6EFECAEEDA4}" type="datetimeFigureOut">
              <a:rPr lang="en-US" smtClean="0"/>
              <a:pPr/>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8A987-C569-4EFC-A475-EFED2239BF90}" type="slidenum">
              <a:rPr lang="en-US" smtClean="0"/>
              <a:pPr/>
              <a:t>‹#›</a:t>
            </a:fld>
            <a:endParaRPr lang="en-US"/>
          </a:p>
        </p:txBody>
      </p:sp>
    </p:spTree>
    <p:extLst>
      <p:ext uri="{BB962C8B-B14F-4D97-AF65-F5344CB8AC3E}">
        <p14:creationId xmlns:p14="http://schemas.microsoft.com/office/powerpoint/2010/main" val="94233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fld id="{9098A987-C569-4EFC-A475-EFED2239BF90}"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16"/>
          <p:cNvSpPr>
            <a:spLocks noGrp="1" noChangeArrowheads="1"/>
          </p:cNvSpPr>
          <p:nvPr>
            <p:ph type="hdr" sz="quarter"/>
          </p:nvPr>
        </p:nvSpPr>
        <p:spPr>
          <a:noFill/>
        </p:spPr>
        <p:txBody>
          <a:bodyPr/>
          <a:lstStyle/>
          <a:p>
            <a:r>
              <a:rPr lang="en-US"/>
              <a:t>The Theology Leader’s Guide</a:t>
            </a:r>
          </a:p>
        </p:txBody>
      </p:sp>
      <p:sp>
        <p:nvSpPr>
          <p:cNvPr id="60211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211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2117" name="Rectangle 19"/>
          <p:cNvSpPr>
            <a:spLocks noGrp="1" noChangeArrowheads="1"/>
          </p:cNvSpPr>
          <p:nvPr>
            <p:ph type="sldNum" sz="quarter" idx="5"/>
          </p:nvPr>
        </p:nvSpPr>
        <p:spPr>
          <a:noFill/>
        </p:spPr>
        <p:txBody>
          <a:bodyPr/>
          <a:lstStyle/>
          <a:p>
            <a:r>
              <a:rPr lang="en-US"/>
              <a:t>Slide </a:t>
            </a:r>
            <a:fld id="{8465FEFF-5E38-4CD3-A108-77EC42689FBF}" type="slidenum">
              <a:rPr lang="en-US"/>
              <a:pPr/>
              <a:t>16</a:t>
            </a:fld>
            <a:endParaRPr lang="en-US"/>
          </a:p>
        </p:txBody>
      </p:sp>
      <p:sp>
        <p:nvSpPr>
          <p:cNvPr id="602118" name="Rectangle 2"/>
          <p:cNvSpPr>
            <a:spLocks noGrp="1" noRot="1" noChangeAspect="1" noChangeArrowheads="1" noTextEdit="1"/>
          </p:cNvSpPr>
          <p:nvPr>
            <p:ph type="sldImg"/>
          </p:nvPr>
        </p:nvSpPr>
        <p:spPr>
          <a:ln/>
        </p:spPr>
      </p:sp>
      <p:sp>
        <p:nvSpPr>
          <p:cNvPr id="602119" name="Rectangle 3"/>
          <p:cNvSpPr>
            <a:spLocks noGrp="1" noChangeArrowheads="1"/>
          </p:cNvSpPr>
          <p:nvPr>
            <p:ph type="body" idx="1"/>
          </p:nvPr>
        </p:nvSpPr>
        <p:spPr>
          <a:noFill/>
          <a:ln/>
        </p:spPr>
        <p:txBody>
          <a:bodyPr/>
          <a:lstStyle/>
          <a:p>
            <a:pPr eaLnBrk="1" hangingPunct="1">
              <a:lnSpc>
                <a:spcPct val="90000"/>
              </a:lnSpc>
            </a:pPr>
            <a:r>
              <a:rPr lang="en-US" b="1">
                <a:latin typeface="Arial" charset="0"/>
              </a:rPr>
              <a:t>Explanation of slide:</a:t>
            </a:r>
          </a:p>
          <a:p>
            <a:pPr eaLnBrk="1" hangingPunct="1">
              <a:lnSpc>
                <a:spcPct val="90000"/>
              </a:lnSpc>
            </a:pPr>
            <a:r>
              <a:rPr lang="en-US">
                <a:latin typeface="Arial" charset="0"/>
              </a:rPr>
              <a:t>This begins a series of slides that are meant to boost people’s confidence in the rationality of a theistic worldview. We will systematically reduce the first five options to absurdity (</a:t>
            </a:r>
            <a:r>
              <a:rPr lang="en-US" b="1" i="1" u="sng">
                <a:latin typeface="Arial" charset="0"/>
              </a:rPr>
              <a:t>reductio ad absurdum</a:t>
            </a:r>
            <a:r>
              <a:rPr lang="en-US">
                <a:latin typeface="Arial" charset="0"/>
              </a:rPr>
              <a:t>).</a:t>
            </a:r>
          </a:p>
          <a:p>
            <a:pPr eaLnBrk="1" hangingPunct="1">
              <a:lnSpc>
                <a:spcPct val="90000"/>
              </a:lnSpc>
            </a:pPr>
            <a:endParaRPr lang="en-US" b="1">
              <a:latin typeface="Arial" charset="0"/>
            </a:endParaRPr>
          </a:p>
          <a:p>
            <a:pPr eaLnBrk="1" hangingPunct="1">
              <a:lnSpc>
                <a:spcPct val="90000"/>
              </a:lnSpc>
            </a:pPr>
            <a:r>
              <a:rPr lang="en-US" b="1">
                <a:latin typeface="Arial" charset="0"/>
              </a:rPr>
              <a:t>Activity: group discussion</a:t>
            </a:r>
          </a:p>
          <a:p>
            <a:pPr eaLnBrk="1" hangingPunct="1">
              <a:lnSpc>
                <a:spcPct val="90000"/>
              </a:lnSpc>
            </a:pPr>
            <a:r>
              <a:rPr lang="en-US">
                <a:latin typeface="Arial" charset="0"/>
              </a:rPr>
              <a:t>Have the students answer this question before you reveal the six possible answers listed on the slide. Write down their answers on the board. Show them how all of their answers will boil down to one of the six answers listed above, or a variant there of. There is a full page in their notes for them to write the options given.</a:t>
            </a:r>
          </a:p>
          <a:p>
            <a:pPr eaLnBrk="1" hangingPunct="1">
              <a:lnSpc>
                <a:spcPct val="90000"/>
              </a:lnSpc>
            </a:pPr>
            <a:endParaRPr lang="en-US">
              <a:latin typeface="Arial" charset="0"/>
            </a:endParaRPr>
          </a:p>
          <a:p>
            <a:pPr eaLnBrk="1" hangingPunct="1">
              <a:lnSpc>
                <a:spcPct val="90000"/>
              </a:lnSpc>
            </a:pPr>
            <a:r>
              <a:rPr lang="en-US" b="1">
                <a:latin typeface="Arial" charset="0"/>
              </a:rPr>
              <a:t>Presentation notes:</a:t>
            </a:r>
          </a:p>
          <a:p>
            <a:pPr eaLnBrk="1" hangingPunct="1">
              <a:lnSpc>
                <a:spcPct val="90000"/>
              </a:lnSpc>
            </a:pPr>
            <a:r>
              <a:rPr lang="en-US">
                <a:latin typeface="Arial" charset="0"/>
              </a:rPr>
              <a:t>We believe that there are no other options than these. Some would combine 2, 3, and 4 because they are so closely related, but we have chosen to separate them because many would not initially see the relationship between the three. Either way, this is an exhaustive list of all possible answers. </a:t>
            </a:r>
          </a:p>
          <a:p>
            <a:pPr eaLnBrk="1" hangingPunct="1">
              <a:lnSpc>
                <a:spcPct val="90000"/>
              </a:lnSpc>
            </a:pPr>
            <a:endParaRPr lang="en-US">
              <a:latin typeface="Arial" charset="0"/>
            </a:endParaRPr>
          </a:p>
          <a:p>
            <a:pPr eaLnBrk="1" hangingPunct="1">
              <a:lnSpc>
                <a:spcPct val="90000"/>
              </a:lnSpc>
            </a:pPr>
            <a:r>
              <a:rPr lang="en-US" b="1" i="1">
                <a:latin typeface="Arial" charset="0"/>
              </a:rPr>
              <a:t>Reductio ad absurdum</a:t>
            </a:r>
            <a:r>
              <a:rPr lang="en-US" b="1">
                <a:latin typeface="Arial" charset="0"/>
              </a:rPr>
              <a:t>:</a:t>
            </a:r>
            <a:r>
              <a:rPr lang="en-US">
                <a:latin typeface="Arial" charset="0"/>
              </a:rPr>
              <a:t> A philosophical argument that seeks to reduce the opposing options to the absurd by showing how they are inherently contradictory.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16"/>
          <p:cNvSpPr>
            <a:spLocks noGrp="1" noChangeArrowheads="1"/>
          </p:cNvSpPr>
          <p:nvPr>
            <p:ph type="hdr" sz="quarter"/>
          </p:nvPr>
        </p:nvSpPr>
        <p:spPr>
          <a:noFill/>
        </p:spPr>
        <p:txBody>
          <a:bodyPr/>
          <a:lstStyle/>
          <a:p>
            <a:r>
              <a:rPr lang="en-US"/>
              <a:t>The Theology Leader’s Guide</a:t>
            </a:r>
          </a:p>
        </p:txBody>
      </p:sp>
      <p:sp>
        <p:nvSpPr>
          <p:cNvPr id="60313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314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3141" name="Rectangle 19"/>
          <p:cNvSpPr>
            <a:spLocks noGrp="1" noChangeArrowheads="1"/>
          </p:cNvSpPr>
          <p:nvPr>
            <p:ph type="sldNum" sz="quarter" idx="5"/>
          </p:nvPr>
        </p:nvSpPr>
        <p:spPr>
          <a:noFill/>
        </p:spPr>
        <p:txBody>
          <a:bodyPr/>
          <a:lstStyle/>
          <a:p>
            <a:r>
              <a:rPr lang="en-US"/>
              <a:t>Slide </a:t>
            </a:r>
            <a:fld id="{A580927D-0389-4CB1-979D-F67288CA69AB}" type="slidenum">
              <a:rPr lang="en-US"/>
              <a:pPr/>
              <a:t>17</a:t>
            </a:fld>
            <a:endParaRPr lang="en-US"/>
          </a:p>
        </p:txBody>
      </p:sp>
      <p:sp>
        <p:nvSpPr>
          <p:cNvPr id="603142" name="Rectangle 2"/>
          <p:cNvSpPr>
            <a:spLocks noGrp="1" noRot="1" noChangeAspect="1" noChangeArrowheads="1" noTextEdit="1"/>
          </p:cNvSpPr>
          <p:nvPr>
            <p:ph type="sldImg"/>
          </p:nvPr>
        </p:nvSpPr>
        <p:spPr>
          <a:ln/>
        </p:spPr>
      </p:sp>
      <p:sp>
        <p:nvSpPr>
          <p:cNvPr id="603143"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16"/>
          <p:cNvSpPr>
            <a:spLocks noGrp="1" noChangeArrowheads="1"/>
          </p:cNvSpPr>
          <p:nvPr>
            <p:ph type="hdr" sz="quarter"/>
          </p:nvPr>
        </p:nvSpPr>
        <p:spPr>
          <a:noFill/>
        </p:spPr>
        <p:txBody>
          <a:bodyPr/>
          <a:lstStyle/>
          <a:p>
            <a:r>
              <a:rPr lang="en-US"/>
              <a:t>The Theology Leader’s Guide</a:t>
            </a:r>
          </a:p>
        </p:txBody>
      </p:sp>
      <p:sp>
        <p:nvSpPr>
          <p:cNvPr id="60416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416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4165" name="Rectangle 19"/>
          <p:cNvSpPr>
            <a:spLocks noGrp="1" noChangeArrowheads="1"/>
          </p:cNvSpPr>
          <p:nvPr>
            <p:ph type="sldNum" sz="quarter" idx="5"/>
          </p:nvPr>
        </p:nvSpPr>
        <p:spPr>
          <a:noFill/>
        </p:spPr>
        <p:txBody>
          <a:bodyPr/>
          <a:lstStyle/>
          <a:p>
            <a:r>
              <a:rPr lang="en-US"/>
              <a:t>Slide </a:t>
            </a:r>
            <a:fld id="{E6E98EAE-5306-4DF0-84E8-C57270F5FADC}" type="slidenum">
              <a:rPr lang="en-US"/>
              <a:pPr/>
              <a:t>18</a:t>
            </a:fld>
            <a:endParaRPr lang="en-US"/>
          </a:p>
        </p:txBody>
      </p:sp>
      <p:sp>
        <p:nvSpPr>
          <p:cNvPr id="604166" name="Rectangle 2"/>
          <p:cNvSpPr>
            <a:spLocks noGrp="1" noRot="1" noChangeAspect="1" noChangeArrowheads="1" noTextEdit="1"/>
          </p:cNvSpPr>
          <p:nvPr>
            <p:ph type="sldImg"/>
          </p:nvPr>
        </p:nvSpPr>
        <p:spPr>
          <a:ln/>
        </p:spPr>
      </p:sp>
      <p:sp>
        <p:nvSpPr>
          <p:cNvPr id="604167" name="Rectangle 3"/>
          <p:cNvSpPr>
            <a:spLocks noGrp="1" noChangeArrowheads="1"/>
          </p:cNvSpPr>
          <p:nvPr>
            <p:ph type="body" idx="1"/>
          </p:nvPr>
        </p:nvSpPr>
        <p:spPr>
          <a:noFill/>
          <a:ln/>
        </p:spPr>
        <p:txBody>
          <a:bodyPr/>
          <a:lstStyle/>
          <a:p>
            <a:pPr eaLnBrk="1" hangingPunct="1"/>
            <a:r>
              <a:rPr lang="en-US" b="1">
                <a:latin typeface="Arial" charset="0"/>
              </a:rPr>
              <a:t>Activity: group discussion</a:t>
            </a:r>
          </a:p>
          <a:p>
            <a:pPr eaLnBrk="1" hangingPunct="1"/>
            <a:r>
              <a:rPr lang="en-US">
                <a:latin typeface="Arial" charset="0"/>
              </a:rPr>
              <a:t>Have your students critique this answer before you critique it. Not many have held this option because of its absurdity, but it is an option that must be disqualified nonetheless.</a:t>
            </a:r>
          </a:p>
          <a:p>
            <a:pPr eaLnBrk="1" hangingPunct="1"/>
            <a:endParaRPr lang="en-US">
              <a:latin typeface="Arial" charset="0"/>
            </a:endParaRPr>
          </a:p>
          <a:p>
            <a:pPr eaLnBrk="1" hangingPunct="1"/>
            <a:r>
              <a:rPr lang="en-US" b="1" i="1">
                <a:latin typeface="Arial" charset="0"/>
              </a:rPr>
              <a:t>ad infinitum</a:t>
            </a:r>
            <a:r>
              <a:rPr lang="en-US">
                <a:latin typeface="Arial" charset="0"/>
              </a:rPr>
              <a:t>: Carried on for eternity or into the infinite.</a:t>
            </a:r>
            <a:endParaRPr lang="en-US" i="1">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16"/>
          <p:cNvSpPr>
            <a:spLocks noGrp="1" noChangeArrowheads="1"/>
          </p:cNvSpPr>
          <p:nvPr>
            <p:ph type="hdr" sz="quarter"/>
          </p:nvPr>
        </p:nvSpPr>
        <p:spPr>
          <a:noFill/>
        </p:spPr>
        <p:txBody>
          <a:bodyPr/>
          <a:lstStyle/>
          <a:p>
            <a:r>
              <a:rPr lang="en-US"/>
              <a:t>The Theology Leader’s Guide</a:t>
            </a:r>
          </a:p>
        </p:txBody>
      </p:sp>
      <p:sp>
        <p:nvSpPr>
          <p:cNvPr id="605187"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5188"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5189" name="Rectangle 19"/>
          <p:cNvSpPr>
            <a:spLocks noGrp="1" noChangeArrowheads="1"/>
          </p:cNvSpPr>
          <p:nvPr>
            <p:ph type="sldNum" sz="quarter" idx="5"/>
          </p:nvPr>
        </p:nvSpPr>
        <p:spPr>
          <a:noFill/>
        </p:spPr>
        <p:txBody>
          <a:bodyPr/>
          <a:lstStyle/>
          <a:p>
            <a:r>
              <a:rPr lang="en-US"/>
              <a:t>Slide </a:t>
            </a:r>
            <a:fld id="{0D04BBC6-4D7C-403B-9D8E-9EFD1C8F7CEA}" type="slidenum">
              <a:rPr lang="en-US"/>
              <a:pPr/>
              <a:t>19</a:t>
            </a:fld>
            <a:endParaRPr lang="en-US"/>
          </a:p>
        </p:txBody>
      </p:sp>
      <p:sp>
        <p:nvSpPr>
          <p:cNvPr id="605190" name="Rectangle 2"/>
          <p:cNvSpPr>
            <a:spLocks noGrp="1" noRot="1" noChangeAspect="1" noChangeArrowheads="1" noTextEdit="1"/>
          </p:cNvSpPr>
          <p:nvPr>
            <p:ph type="sldImg"/>
          </p:nvPr>
        </p:nvSpPr>
        <p:spPr>
          <a:ln/>
        </p:spPr>
      </p:sp>
      <p:sp>
        <p:nvSpPr>
          <p:cNvPr id="605191" name="Rectangle 3"/>
          <p:cNvSpPr>
            <a:spLocks noGrp="1" noChangeArrowheads="1"/>
          </p:cNvSpPr>
          <p:nvPr>
            <p:ph type="body" idx="1"/>
          </p:nvPr>
        </p:nvSpPr>
        <p:spPr>
          <a:noFill/>
          <a:ln/>
        </p:spPr>
        <p:txBody>
          <a:bodyPr/>
          <a:lstStyle/>
          <a:p>
            <a:pPr eaLnBrk="1" hangingPunct="1"/>
            <a:r>
              <a:rPr lang="en-US" b="1">
                <a:latin typeface="Arial" charset="0"/>
              </a:rPr>
              <a:t>Activity: group discussion</a:t>
            </a:r>
          </a:p>
          <a:p>
            <a:pPr eaLnBrk="1" hangingPunct="1"/>
            <a:r>
              <a:rPr lang="en-US">
                <a:latin typeface="Arial" charset="0"/>
              </a:rPr>
              <a:t>Have your students critique this answer before you critique it. The concept of self-creation is not really held by many, but, like the previous option, it must be disqualified.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16"/>
          <p:cNvSpPr>
            <a:spLocks noGrp="1" noChangeArrowheads="1"/>
          </p:cNvSpPr>
          <p:nvPr>
            <p:ph type="hdr" sz="quarter"/>
          </p:nvPr>
        </p:nvSpPr>
        <p:spPr>
          <a:noFill/>
        </p:spPr>
        <p:txBody>
          <a:bodyPr/>
          <a:lstStyle/>
          <a:p>
            <a:r>
              <a:rPr lang="en-US"/>
              <a:t>The Theology Leader’s Guide</a:t>
            </a:r>
          </a:p>
        </p:txBody>
      </p:sp>
      <p:sp>
        <p:nvSpPr>
          <p:cNvPr id="606211"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6212"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6213" name="Rectangle 19"/>
          <p:cNvSpPr>
            <a:spLocks noGrp="1" noChangeArrowheads="1"/>
          </p:cNvSpPr>
          <p:nvPr>
            <p:ph type="sldNum" sz="quarter" idx="5"/>
          </p:nvPr>
        </p:nvSpPr>
        <p:spPr>
          <a:noFill/>
        </p:spPr>
        <p:txBody>
          <a:bodyPr/>
          <a:lstStyle/>
          <a:p>
            <a:r>
              <a:rPr lang="en-US"/>
              <a:t>Slide </a:t>
            </a:r>
            <a:fld id="{F1E3AF03-38B8-48E2-9CE8-0D4C05928E40}" type="slidenum">
              <a:rPr lang="en-US"/>
              <a:pPr/>
              <a:t>20</a:t>
            </a:fld>
            <a:endParaRPr lang="en-US"/>
          </a:p>
        </p:txBody>
      </p:sp>
      <p:sp>
        <p:nvSpPr>
          <p:cNvPr id="606214" name="Rectangle 2"/>
          <p:cNvSpPr>
            <a:spLocks noGrp="1" noRot="1" noChangeAspect="1" noChangeArrowheads="1" noTextEdit="1"/>
          </p:cNvSpPr>
          <p:nvPr>
            <p:ph type="sldImg"/>
          </p:nvPr>
        </p:nvSpPr>
        <p:spPr>
          <a:ln/>
        </p:spPr>
      </p:sp>
      <p:sp>
        <p:nvSpPr>
          <p:cNvPr id="606215" name="Rectangle 3"/>
          <p:cNvSpPr>
            <a:spLocks noGrp="1" noChangeArrowheads="1"/>
          </p:cNvSpPr>
          <p:nvPr>
            <p:ph type="body" idx="1"/>
          </p:nvPr>
        </p:nvSpPr>
        <p:spPr>
          <a:noFill/>
          <a:ln/>
        </p:spPr>
        <p:txBody>
          <a:bodyPr/>
          <a:lstStyle/>
          <a:p>
            <a:pPr eaLnBrk="1" hangingPunct="1"/>
            <a:r>
              <a:rPr lang="en-US" b="1" dirty="0">
                <a:latin typeface="Arial" charset="0"/>
              </a:rPr>
              <a:t>Activity: group discussion</a:t>
            </a:r>
          </a:p>
          <a:p>
            <a:pPr eaLnBrk="1" hangingPunct="1"/>
            <a:r>
              <a:rPr lang="en-US" dirty="0">
                <a:latin typeface="Arial" charset="0"/>
              </a:rPr>
              <a:t>Have your students critique this answer before you critique it. </a:t>
            </a:r>
          </a:p>
          <a:p>
            <a:pPr eaLnBrk="1" hangingPunct="1"/>
            <a:endParaRPr lang="en-US" b="1" dirty="0">
              <a:latin typeface="Arial" charset="0"/>
            </a:endParaRPr>
          </a:p>
          <a:p>
            <a:pPr eaLnBrk="1" hangingPunct="1"/>
            <a:r>
              <a:rPr lang="en-US" b="1" dirty="0">
                <a:latin typeface="Arial" charset="0"/>
              </a:rPr>
              <a:t>Presentation notes:</a:t>
            </a:r>
          </a:p>
          <a:p>
            <a:pPr eaLnBrk="1" hangingPunct="1"/>
            <a:r>
              <a:rPr lang="en-US" dirty="0">
                <a:latin typeface="Arial" charset="0"/>
              </a:rPr>
              <a:t>This option is a slight of hand option that amounts to nothing. You often hear people give statistics about the chance that they universe would come into being by stating that is 1 X 10</a:t>
            </a:r>
            <a:r>
              <a:rPr lang="en-US" baseline="30000" dirty="0">
                <a:latin typeface="Arial" charset="0"/>
              </a:rPr>
              <a:t>200</a:t>
            </a:r>
            <a:r>
              <a:rPr lang="en-US" dirty="0">
                <a:latin typeface="Arial" charset="0"/>
              </a:rPr>
              <a:t> or something similar. The fact is that chance has no being. It is used to describe possibilities but does not have the power to cause those possibilities. It is absolute nonsense to speak of chance being the agent of creation for anything since chance is not an agent. For an extensive study on this subject see R.C. </a:t>
            </a:r>
            <a:r>
              <a:rPr lang="en-US" dirty="0" err="1">
                <a:latin typeface="Arial" charset="0"/>
              </a:rPr>
              <a:t>Sproul</a:t>
            </a:r>
            <a:r>
              <a:rPr lang="en-US" dirty="0">
                <a:latin typeface="Arial" charset="0"/>
              </a:rPr>
              <a:t>, </a:t>
            </a:r>
            <a:r>
              <a:rPr lang="en-US" i="1" dirty="0">
                <a:latin typeface="Arial" charset="0"/>
              </a:rPr>
              <a:t>Not a Chance</a:t>
            </a:r>
            <a:r>
              <a:rPr lang="en-US" dirty="0">
                <a:latin typeface="Arial" charset="0"/>
              </a:rPr>
              <a:t>. Grand Rapids, MI: Baker, 1999.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16"/>
          <p:cNvSpPr>
            <a:spLocks noGrp="1" noChangeArrowheads="1"/>
          </p:cNvSpPr>
          <p:nvPr>
            <p:ph type="hdr" sz="quarter"/>
          </p:nvPr>
        </p:nvSpPr>
        <p:spPr>
          <a:noFill/>
        </p:spPr>
        <p:txBody>
          <a:bodyPr/>
          <a:lstStyle/>
          <a:p>
            <a:r>
              <a:rPr lang="en-US"/>
              <a:t>The Theology Leader’s Guide</a:t>
            </a:r>
          </a:p>
        </p:txBody>
      </p:sp>
      <p:sp>
        <p:nvSpPr>
          <p:cNvPr id="60723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723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7237" name="Rectangle 19"/>
          <p:cNvSpPr>
            <a:spLocks noGrp="1" noChangeArrowheads="1"/>
          </p:cNvSpPr>
          <p:nvPr>
            <p:ph type="sldNum" sz="quarter" idx="5"/>
          </p:nvPr>
        </p:nvSpPr>
        <p:spPr>
          <a:noFill/>
        </p:spPr>
        <p:txBody>
          <a:bodyPr/>
          <a:lstStyle/>
          <a:p>
            <a:r>
              <a:rPr lang="en-US"/>
              <a:t>Slide </a:t>
            </a:r>
            <a:fld id="{4A1A6001-D2C7-4539-AB4D-6BAAD312C992}" type="slidenum">
              <a:rPr lang="en-US"/>
              <a:pPr/>
              <a:t>21</a:t>
            </a:fld>
            <a:endParaRPr lang="en-US"/>
          </a:p>
        </p:txBody>
      </p:sp>
      <p:sp>
        <p:nvSpPr>
          <p:cNvPr id="607238" name="Rectangle 2"/>
          <p:cNvSpPr>
            <a:spLocks noGrp="1" noRot="1" noChangeAspect="1" noChangeArrowheads="1" noTextEdit="1"/>
          </p:cNvSpPr>
          <p:nvPr>
            <p:ph type="sldImg"/>
          </p:nvPr>
        </p:nvSpPr>
        <p:spPr>
          <a:ln/>
        </p:spPr>
      </p:sp>
      <p:sp>
        <p:nvSpPr>
          <p:cNvPr id="607239"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16"/>
          <p:cNvSpPr>
            <a:spLocks noGrp="1" noChangeArrowheads="1"/>
          </p:cNvSpPr>
          <p:nvPr>
            <p:ph type="hdr" sz="quarter"/>
          </p:nvPr>
        </p:nvSpPr>
        <p:spPr>
          <a:noFill/>
        </p:spPr>
        <p:txBody>
          <a:bodyPr/>
          <a:lstStyle/>
          <a:p>
            <a:r>
              <a:rPr lang="en-US"/>
              <a:t>The Theology Leader’s Guide</a:t>
            </a:r>
          </a:p>
        </p:txBody>
      </p:sp>
      <p:sp>
        <p:nvSpPr>
          <p:cNvPr id="60825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826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8261" name="Rectangle 19"/>
          <p:cNvSpPr>
            <a:spLocks noGrp="1" noChangeArrowheads="1"/>
          </p:cNvSpPr>
          <p:nvPr>
            <p:ph type="sldNum" sz="quarter" idx="5"/>
          </p:nvPr>
        </p:nvSpPr>
        <p:spPr>
          <a:noFill/>
        </p:spPr>
        <p:txBody>
          <a:bodyPr/>
          <a:lstStyle/>
          <a:p>
            <a:r>
              <a:rPr lang="en-US"/>
              <a:t>Slide </a:t>
            </a:r>
            <a:fld id="{2FCBB45B-C104-46B0-823B-9B66C6626F1F}" type="slidenum">
              <a:rPr lang="en-US"/>
              <a:pPr/>
              <a:t>22</a:t>
            </a:fld>
            <a:endParaRPr lang="en-US"/>
          </a:p>
        </p:txBody>
      </p:sp>
      <p:sp>
        <p:nvSpPr>
          <p:cNvPr id="608262" name="Rectangle 2"/>
          <p:cNvSpPr>
            <a:spLocks noGrp="1" noRot="1" noChangeAspect="1" noChangeArrowheads="1" noTextEdit="1"/>
          </p:cNvSpPr>
          <p:nvPr>
            <p:ph type="sldImg"/>
          </p:nvPr>
        </p:nvSpPr>
        <p:spPr>
          <a:ln/>
        </p:spPr>
      </p:sp>
      <p:sp>
        <p:nvSpPr>
          <p:cNvPr id="608263" name="Rectangle 3"/>
          <p:cNvSpPr>
            <a:spLocks noGrp="1" noChangeArrowheads="1"/>
          </p:cNvSpPr>
          <p:nvPr>
            <p:ph type="body" idx="1"/>
          </p:nvPr>
        </p:nvSpPr>
        <p:spPr>
          <a:noFill/>
          <a:ln/>
        </p:spPr>
        <p:txBody>
          <a:bodyPr/>
          <a:lstStyle/>
          <a:p>
            <a:pPr eaLnBrk="1" hangingPunct="1"/>
            <a:r>
              <a:rPr lang="en-US" b="1">
                <a:latin typeface="Arial" charset="0"/>
              </a:rPr>
              <a:t>Activity: group discussion</a:t>
            </a:r>
          </a:p>
          <a:p>
            <a:pPr eaLnBrk="1" hangingPunct="1"/>
            <a:r>
              <a:rPr lang="en-US">
                <a:latin typeface="Arial" charset="0"/>
              </a:rPr>
              <a:t>Have your students respond to this before you critique it.</a:t>
            </a:r>
          </a:p>
          <a:p>
            <a:pPr eaLnBrk="1" hangingPunct="1"/>
            <a:endParaRPr lang="en-US">
              <a:latin typeface="Arial" charset="0"/>
            </a:endParaRPr>
          </a:p>
          <a:p>
            <a:pPr eaLnBrk="1" hangingPunct="1"/>
            <a:r>
              <a:rPr lang="en-US" b="1">
                <a:latin typeface="Arial" charset="0"/>
              </a:rPr>
              <a:t>Presentation notes:</a:t>
            </a:r>
          </a:p>
          <a:p>
            <a:pPr eaLnBrk="1" hangingPunct="1"/>
            <a:r>
              <a:rPr lang="en-US">
                <a:latin typeface="Arial" charset="0"/>
              </a:rPr>
              <a:t>This is a commonly held theory among the cosmologists. They would believe that the universe sprang into existence uncaused (which amounts to self-caused) through spontaneous generation of time, space, and matter. Some would state that quantum mechanics has demonstrated this, but this is far from the truth. There is no need to get into the theories of quantum mechanics. For a brief critique of this quantum theory see J.P. Moreland, </a:t>
            </a:r>
            <a:r>
              <a:rPr lang="en-US" i="1">
                <a:latin typeface="Arial" charset="0"/>
              </a:rPr>
              <a:t>Scaling the Secular City</a:t>
            </a:r>
            <a:r>
              <a:rPr lang="en-US">
                <a:latin typeface="Arial" charset="0"/>
              </a:rPr>
              <a:t> (Grand Rapids, MI: Baker, 1987), 38-41.</a:t>
            </a:r>
          </a:p>
          <a:p>
            <a:pPr eaLnBrk="1" hangingPunct="1"/>
            <a:endParaRPr lang="en-US">
              <a:latin typeface="Arial" charset="0"/>
            </a:endParaRPr>
          </a:p>
          <a:p>
            <a:pPr eaLnBrk="1" hangingPunct="1"/>
            <a:r>
              <a:rPr lang="en-US">
                <a:latin typeface="Arial" charset="0"/>
              </a:rPr>
              <a:t>The rejection of this argument is the basis for the cosmological argument. Every effect must be explained by an efficient cause.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16"/>
          <p:cNvSpPr>
            <a:spLocks noGrp="1" noChangeArrowheads="1"/>
          </p:cNvSpPr>
          <p:nvPr>
            <p:ph type="hdr" sz="quarter"/>
          </p:nvPr>
        </p:nvSpPr>
        <p:spPr>
          <a:noFill/>
        </p:spPr>
        <p:txBody>
          <a:bodyPr/>
          <a:lstStyle/>
          <a:p>
            <a:r>
              <a:rPr lang="en-US"/>
              <a:t>The Theology Leader’s Guide</a:t>
            </a:r>
          </a:p>
        </p:txBody>
      </p:sp>
      <p:sp>
        <p:nvSpPr>
          <p:cNvPr id="60928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928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9285" name="Rectangle 19"/>
          <p:cNvSpPr>
            <a:spLocks noGrp="1" noChangeArrowheads="1"/>
          </p:cNvSpPr>
          <p:nvPr>
            <p:ph type="sldNum" sz="quarter" idx="5"/>
          </p:nvPr>
        </p:nvSpPr>
        <p:spPr>
          <a:noFill/>
        </p:spPr>
        <p:txBody>
          <a:bodyPr/>
          <a:lstStyle/>
          <a:p>
            <a:r>
              <a:rPr lang="en-US"/>
              <a:t>Slide </a:t>
            </a:r>
            <a:fld id="{FCE433E9-4827-4E91-8705-6A0BB9C2A19F}" type="slidenum">
              <a:rPr lang="en-US"/>
              <a:pPr/>
              <a:t>23</a:t>
            </a:fld>
            <a:endParaRPr lang="en-US"/>
          </a:p>
        </p:txBody>
      </p:sp>
      <p:sp>
        <p:nvSpPr>
          <p:cNvPr id="609286" name="Rectangle 2"/>
          <p:cNvSpPr>
            <a:spLocks noGrp="1" noRot="1" noChangeAspect="1" noChangeArrowheads="1" noTextEdit="1"/>
          </p:cNvSpPr>
          <p:nvPr>
            <p:ph type="sldImg"/>
          </p:nvPr>
        </p:nvSpPr>
        <p:spPr>
          <a:ln/>
        </p:spPr>
      </p:sp>
      <p:sp>
        <p:nvSpPr>
          <p:cNvPr id="609287" name="Rectangle 3"/>
          <p:cNvSpPr>
            <a:spLocks noGrp="1" noChangeArrowheads="1"/>
          </p:cNvSpPr>
          <p:nvPr>
            <p:ph type="body" idx="1"/>
          </p:nvPr>
        </p:nvSpPr>
        <p:spPr>
          <a:noFill/>
          <a:ln/>
        </p:spPr>
        <p:txBody>
          <a:bodyPr/>
          <a:lstStyle/>
          <a:p>
            <a:pPr eaLnBrk="1" hangingPunct="1"/>
            <a:r>
              <a:rPr lang="en-US" b="1">
                <a:latin typeface="Arial" charset="0"/>
              </a:rPr>
              <a:t>Activity: group discussion</a:t>
            </a:r>
          </a:p>
          <a:p>
            <a:pPr eaLnBrk="1" hangingPunct="1"/>
            <a:r>
              <a:rPr lang="en-US">
                <a:latin typeface="Arial" charset="0"/>
              </a:rPr>
              <a:t>Have your students respond to this before you critique it.</a:t>
            </a:r>
          </a:p>
          <a:p>
            <a:pPr eaLnBrk="1" hangingPunct="1"/>
            <a:endParaRPr lang="en-US">
              <a:latin typeface="Arial" charset="0"/>
            </a:endParaRPr>
          </a:p>
          <a:p>
            <a:pPr eaLnBrk="1" hangingPunct="1"/>
            <a:r>
              <a:rPr lang="en-US" b="1">
                <a:latin typeface="Arial" charset="0"/>
              </a:rPr>
              <a:t>Presentation notes:</a:t>
            </a:r>
            <a:endParaRPr lang="en-US">
              <a:latin typeface="Arial" charset="0"/>
            </a:endParaRPr>
          </a:p>
          <a:p>
            <a:pPr eaLnBrk="1" hangingPunct="1"/>
            <a:r>
              <a:rPr lang="en-US">
                <a:latin typeface="Arial" charset="0"/>
              </a:rPr>
              <a:t>This may be the most rationally attractive of all the options thus far. It has been held by a large number of atheistic cosmologists and philosophers throughout the ages. It simply denies that the universe came into existence by any prior cause or that it is made up of an endless series of causes and effects. It is the theory behind the “</a:t>
            </a:r>
            <a:r>
              <a:rPr lang="en-US" b="1" u="sng">
                <a:latin typeface="Arial" charset="0"/>
              </a:rPr>
              <a:t>steady-state</a:t>
            </a:r>
            <a:r>
              <a:rPr lang="en-US">
                <a:latin typeface="Arial" charset="0"/>
              </a:rPr>
              <a:t>” universe theory that was consistently held until the time of Einstein.</a:t>
            </a:r>
          </a:p>
          <a:p>
            <a:pPr eaLnBrk="1" hangingPunct="1"/>
            <a:endParaRPr lang="en-US">
              <a:latin typeface="Arial" charset="0"/>
            </a:endParaRPr>
          </a:p>
          <a:p>
            <a:pPr eaLnBrk="1" hangingPunct="1"/>
            <a:r>
              <a:rPr lang="en-US">
                <a:latin typeface="Arial" charset="0"/>
              </a:rPr>
              <a:t>It is interesting to note that the development of the </a:t>
            </a:r>
            <a:r>
              <a:rPr lang="en-US" b="1" u="sng">
                <a:latin typeface="Arial" charset="0"/>
              </a:rPr>
              <a:t>Big Bang</a:t>
            </a:r>
            <a:r>
              <a:rPr lang="en-US">
                <a:latin typeface="Arial" charset="0"/>
              </a:rPr>
              <a:t> theory was not well received among atheistic cosmologists who held to a steady-state theory of the universe since it undoubtedly requires a beginning to the universe.</a:t>
            </a:r>
          </a:p>
          <a:p>
            <a:pPr eaLnBrk="1" hangingPunct="1"/>
            <a:endParaRPr lang="en-US">
              <a:latin typeface="Arial" charset="0"/>
            </a:endParaRPr>
          </a:p>
          <a:p>
            <a:pPr eaLnBrk="1" hangingPunct="1"/>
            <a:r>
              <a:rPr lang="en-US" b="1" u="sng">
                <a:latin typeface="Arial" charset="0"/>
              </a:rPr>
              <a:t>Steady-state theory:</a:t>
            </a:r>
            <a:r>
              <a:rPr lang="en-US">
                <a:latin typeface="Arial" charset="0"/>
              </a:rPr>
              <a:t> The cosmological theory that the universe has always existed in a constant steady state without change.</a:t>
            </a:r>
          </a:p>
          <a:p>
            <a:pPr eaLnBrk="1" hangingPunct="1"/>
            <a:r>
              <a:rPr lang="en-US" b="1" u="sng">
                <a:latin typeface="Arial" charset="0"/>
              </a:rPr>
              <a:t>Big Bang Theory:</a:t>
            </a:r>
            <a:r>
              <a:rPr lang="en-US">
                <a:latin typeface="Arial" charset="0"/>
              </a:rPr>
              <a:t> The cosmological theory that the universe came into being out of nothing some 15 million years ago when all of the matter of the universe was compacted into a infinitely small point and then exploded and has been expanding ever since.</a:t>
            </a:r>
            <a:endParaRPr lang="en-US" b="1" u="sng">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16"/>
          <p:cNvSpPr>
            <a:spLocks noGrp="1" noChangeArrowheads="1"/>
          </p:cNvSpPr>
          <p:nvPr>
            <p:ph type="hdr" sz="quarter"/>
          </p:nvPr>
        </p:nvSpPr>
        <p:spPr>
          <a:noFill/>
        </p:spPr>
        <p:txBody>
          <a:bodyPr/>
          <a:lstStyle/>
          <a:p>
            <a:r>
              <a:rPr lang="en-US"/>
              <a:t>The Theology Leader’s Guide</a:t>
            </a:r>
          </a:p>
        </p:txBody>
      </p:sp>
      <p:sp>
        <p:nvSpPr>
          <p:cNvPr id="610307"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10308"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10309" name="Rectangle 19"/>
          <p:cNvSpPr>
            <a:spLocks noGrp="1" noChangeArrowheads="1"/>
          </p:cNvSpPr>
          <p:nvPr>
            <p:ph type="sldNum" sz="quarter" idx="5"/>
          </p:nvPr>
        </p:nvSpPr>
        <p:spPr>
          <a:noFill/>
        </p:spPr>
        <p:txBody>
          <a:bodyPr/>
          <a:lstStyle/>
          <a:p>
            <a:r>
              <a:rPr lang="en-US"/>
              <a:t>Slide </a:t>
            </a:r>
            <a:fld id="{FD1E040F-D812-439C-863F-2A96F4B30A3D}" type="slidenum">
              <a:rPr lang="en-US"/>
              <a:pPr/>
              <a:t>24</a:t>
            </a:fld>
            <a:endParaRPr lang="en-US"/>
          </a:p>
        </p:txBody>
      </p:sp>
      <p:sp>
        <p:nvSpPr>
          <p:cNvPr id="610310" name="Rectangle 2"/>
          <p:cNvSpPr>
            <a:spLocks noGrp="1" noRot="1" noChangeAspect="1" noChangeArrowheads="1" noTextEdit="1"/>
          </p:cNvSpPr>
          <p:nvPr>
            <p:ph type="sldImg"/>
          </p:nvPr>
        </p:nvSpPr>
        <p:spPr>
          <a:ln/>
        </p:spPr>
      </p:sp>
      <p:sp>
        <p:nvSpPr>
          <p:cNvPr id="610311" name="Rectangle 3"/>
          <p:cNvSpPr>
            <a:spLocks noGrp="1" noChangeArrowheads="1"/>
          </p:cNvSpPr>
          <p:nvPr>
            <p:ph type="body" idx="1"/>
          </p:nvPr>
        </p:nvSpPr>
        <p:spPr>
          <a:noFill/>
          <a:ln/>
        </p:spPr>
        <p:txBody>
          <a:bodyPr/>
          <a:lstStyle/>
          <a:p>
            <a:pPr eaLnBrk="1" hangingPunct="1"/>
            <a:r>
              <a:rPr lang="en-US" b="1">
                <a:latin typeface="Arial" charset="0"/>
              </a:rPr>
              <a:t>Presentation notes:</a:t>
            </a:r>
            <a:r>
              <a:rPr lang="en-US">
                <a:latin typeface="Arial" charset="0"/>
              </a:rPr>
              <a:t> </a:t>
            </a:r>
          </a:p>
          <a:p>
            <a:pPr eaLnBrk="1" hangingPunct="1"/>
            <a:r>
              <a:rPr lang="en-US">
                <a:latin typeface="Arial" charset="0"/>
              </a:rPr>
              <a:t>These options will be explained in the slides that follow.</a:t>
            </a:r>
          </a:p>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16"/>
          <p:cNvSpPr>
            <a:spLocks noGrp="1" noChangeArrowheads="1"/>
          </p:cNvSpPr>
          <p:nvPr>
            <p:ph type="hdr" sz="quarter"/>
          </p:nvPr>
        </p:nvSpPr>
        <p:spPr>
          <a:noFill/>
        </p:spPr>
        <p:txBody>
          <a:bodyPr/>
          <a:lstStyle/>
          <a:p>
            <a:r>
              <a:rPr lang="en-US"/>
              <a:t>The Theology Leader’s Guide</a:t>
            </a:r>
          </a:p>
        </p:txBody>
      </p:sp>
      <p:sp>
        <p:nvSpPr>
          <p:cNvPr id="61337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1338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13381" name="Rectangle 19"/>
          <p:cNvSpPr>
            <a:spLocks noGrp="1" noChangeArrowheads="1"/>
          </p:cNvSpPr>
          <p:nvPr>
            <p:ph type="sldNum" sz="quarter" idx="5"/>
          </p:nvPr>
        </p:nvSpPr>
        <p:spPr>
          <a:noFill/>
        </p:spPr>
        <p:txBody>
          <a:bodyPr/>
          <a:lstStyle/>
          <a:p>
            <a:r>
              <a:rPr lang="en-US"/>
              <a:t>Slide </a:t>
            </a:r>
            <a:fld id="{1A89AB23-FE8C-4635-814A-8FB9247BFA9C}" type="slidenum">
              <a:rPr lang="en-US"/>
              <a:pPr/>
              <a:t>25</a:t>
            </a:fld>
            <a:endParaRPr lang="en-US"/>
          </a:p>
        </p:txBody>
      </p:sp>
      <p:sp>
        <p:nvSpPr>
          <p:cNvPr id="613382" name="Rectangle 2"/>
          <p:cNvSpPr>
            <a:spLocks noGrp="1" noRot="1" noChangeAspect="1" noChangeArrowheads="1" noTextEdit="1"/>
          </p:cNvSpPr>
          <p:nvPr>
            <p:ph type="sldImg"/>
          </p:nvPr>
        </p:nvSpPr>
        <p:spPr>
          <a:ln/>
        </p:spPr>
      </p:sp>
      <p:sp>
        <p:nvSpPr>
          <p:cNvPr id="613383"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fld id="{9098A987-C569-4EFC-A475-EFED2239BF90}"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16"/>
          <p:cNvSpPr>
            <a:spLocks noGrp="1" noChangeArrowheads="1"/>
          </p:cNvSpPr>
          <p:nvPr>
            <p:ph type="hdr" sz="quarter"/>
          </p:nvPr>
        </p:nvSpPr>
        <p:spPr>
          <a:noFill/>
        </p:spPr>
        <p:txBody>
          <a:bodyPr/>
          <a:lstStyle/>
          <a:p>
            <a:r>
              <a:rPr lang="en-US"/>
              <a:t>The Theology Leader’s Guide</a:t>
            </a:r>
          </a:p>
        </p:txBody>
      </p:sp>
      <p:sp>
        <p:nvSpPr>
          <p:cNvPr id="61440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1440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14405" name="Rectangle 19"/>
          <p:cNvSpPr>
            <a:spLocks noGrp="1" noChangeArrowheads="1"/>
          </p:cNvSpPr>
          <p:nvPr>
            <p:ph type="sldNum" sz="quarter" idx="5"/>
          </p:nvPr>
        </p:nvSpPr>
        <p:spPr>
          <a:noFill/>
        </p:spPr>
        <p:txBody>
          <a:bodyPr/>
          <a:lstStyle/>
          <a:p>
            <a:r>
              <a:rPr lang="en-US"/>
              <a:t>Slide </a:t>
            </a:r>
            <a:fld id="{97D55530-71D3-43E9-8427-8D9B974A7333}" type="slidenum">
              <a:rPr lang="en-US"/>
              <a:pPr/>
              <a:t>26</a:t>
            </a:fld>
            <a:endParaRPr lang="en-US"/>
          </a:p>
        </p:txBody>
      </p:sp>
      <p:sp>
        <p:nvSpPr>
          <p:cNvPr id="614406" name="Rectangle 2"/>
          <p:cNvSpPr>
            <a:spLocks noGrp="1" noRot="1" noChangeAspect="1" noChangeArrowheads="1" noTextEdit="1"/>
          </p:cNvSpPr>
          <p:nvPr>
            <p:ph type="sldImg"/>
          </p:nvPr>
        </p:nvSpPr>
        <p:spPr>
          <a:ln/>
        </p:spPr>
      </p:sp>
      <p:sp>
        <p:nvSpPr>
          <p:cNvPr id="614407" name="Rectangle 3"/>
          <p:cNvSpPr>
            <a:spLocks noGrp="1" noChangeArrowheads="1"/>
          </p:cNvSpPr>
          <p:nvPr>
            <p:ph type="body" idx="1"/>
          </p:nvPr>
        </p:nvSpPr>
        <p:spPr>
          <a:noFill/>
          <a:ln/>
        </p:spPr>
        <p:txBody>
          <a:bodyPr/>
          <a:lstStyle/>
          <a:p>
            <a:pPr eaLnBrk="1" hangingPunct="1"/>
            <a:r>
              <a:rPr lang="en-US" b="1">
                <a:latin typeface="Arial" charset="0"/>
              </a:rPr>
              <a:t>Explanation of slide:</a:t>
            </a:r>
          </a:p>
          <a:p>
            <a:pPr eaLnBrk="1" hangingPunct="1"/>
            <a:r>
              <a:rPr lang="en-US">
                <a:latin typeface="Arial" charset="0"/>
              </a:rPr>
              <a:t>The answer is never, because he would never be at the bottom from which he could jump. This is not a paradox, but an absurdity. The same is true when we state that the universe has existed for eternity. We could never get to the present moment because there would never be a starting point.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16"/>
          <p:cNvSpPr>
            <a:spLocks noGrp="1" noChangeArrowheads="1"/>
          </p:cNvSpPr>
          <p:nvPr>
            <p:ph type="hdr" sz="quarter"/>
          </p:nvPr>
        </p:nvSpPr>
        <p:spPr>
          <a:noFill/>
        </p:spPr>
        <p:txBody>
          <a:bodyPr/>
          <a:lstStyle/>
          <a:p>
            <a:r>
              <a:rPr lang="en-US"/>
              <a:t>The Theology Leader’s Guide</a:t>
            </a:r>
          </a:p>
        </p:txBody>
      </p:sp>
      <p:sp>
        <p:nvSpPr>
          <p:cNvPr id="616451"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16452"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16453" name="Rectangle 19"/>
          <p:cNvSpPr>
            <a:spLocks noGrp="1" noChangeArrowheads="1"/>
          </p:cNvSpPr>
          <p:nvPr>
            <p:ph type="sldNum" sz="quarter" idx="5"/>
          </p:nvPr>
        </p:nvSpPr>
        <p:spPr>
          <a:noFill/>
        </p:spPr>
        <p:txBody>
          <a:bodyPr/>
          <a:lstStyle/>
          <a:p>
            <a:r>
              <a:rPr lang="en-US"/>
              <a:t>Slide </a:t>
            </a:r>
            <a:fld id="{3D501BDD-58F8-45EC-94A4-C482CC48ED61}" type="slidenum">
              <a:rPr lang="en-US"/>
              <a:pPr/>
              <a:t>27</a:t>
            </a:fld>
            <a:endParaRPr lang="en-US"/>
          </a:p>
        </p:txBody>
      </p:sp>
      <p:sp>
        <p:nvSpPr>
          <p:cNvPr id="616454" name="Rectangle 2"/>
          <p:cNvSpPr>
            <a:spLocks noGrp="1" noRot="1" noChangeAspect="1" noChangeArrowheads="1" noTextEdit="1"/>
          </p:cNvSpPr>
          <p:nvPr>
            <p:ph type="sldImg"/>
          </p:nvPr>
        </p:nvSpPr>
        <p:spPr>
          <a:ln/>
        </p:spPr>
      </p:sp>
      <p:sp>
        <p:nvSpPr>
          <p:cNvPr id="616455" name="Rectangle 3"/>
          <p:cNvSpPr>
            <a:spLocks noGrp="1" noChangeArrowheads="1"/>
          </p:cNvSpPr>
          <p:nvPr>
            <p:ph type="body" idx="1"/>
          </p:nvPr>
        </p:nvSpPr>
        <p:spPr>
          <a:noFill/>
          <a:ln/>
        </p:spPr>
        <p:txBody>
          <a:bodyPr/>
          <a:lstStyle/>
          <a:p>
            <a:pPr eaLnBrk="1" hangingPunct="1"/>
            <a:r>
              <a:rPr lang="en-US" b="1">
                <a:latin typeface="Arial" charset="0"/>
              </a:rPr>
              <a:t>Explanation of slide:</a:t>
            </a:r>
          </a:p>
          <a:p>
            <a:pPr eaLnBrk="1" hangingPunct="1"/>
            <a:r>
              <a:rPr lang="en-US">
                <a:latin typeface="Arial" charset="0"/>
              </a:rPr>
              <a:t>This is the only option left and there are no logical difficulties with it. In fact, since all other options have been eliminated, it is the only possible solution to the existence of something.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16"/>
          <p:cNvSpPr>
            <a:spLocks noGrp="1" noChangeArrowheads="1"/>
          </p:cNvSpPr>
          <p:nvPr>
            <p:ph type="hdr" sz="quarter"/>
          </p:nvPr>
        </p:nvSpPr>
        <p:spPr>
          <a:noFill/>
        </p:spPr>
        <p:txBody>
          <a:bodyPr/>
          <a:lstStyle/>
          <a:p>
            <a:r>
              <a:rPr lang="en-US"/>
              <a:t>The Theology Leader’s Guide</a:t>
            </a:r>
          </a:p>
        </p:txBody>
      </p:sp>
      <p:sp>
        <p:nvSpPr>
          <p:cNvPr id="61747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1747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17477" name="Rectangle 19"/>
          <p:cNvSpPr>
            <a:spLocks noGrp="1" noChangeArrowheads="1"/>
          </p:cNvSpPr>
          <p:nvPr>
            <p:ph type="sldNum" sz="quarter" idx="5"/>
          </p:nvPr>
        </p:nvSpPr>
        <p:spPr>
          <a:noFill/>
        </p:spPr>
        <p:txBody>
          <a:bodyPr/>
          <a:lstStyle/>
          <a:p>
            <a:r>
              <a:rPr lang="en-US"/>
              <a:t>Slide </a:t>
            </a:r>
            <a:fld id="{721C3960-83B4-4465-818E-BED522EB0611}" type="slidenum">
              <a:rPr lang="en-US"/>
              <a:pPr/>
              <a:t>28</a:t>
            </a:fld>
            <a:endParaRPr lang="en-US"/>
          </a:p>
        </p:txBody>
      </p:sp>
      <p:sp>
        <p:nvSpPr>
          <p:cNvPr id="617478" name="Rectangle 2"/>
          <p:cNvSpPr>
            <a:spLocks noGrp="1" noRot="1" noChangeAspect="1" noChangeArrowheads="1" noTextEdit="1"/>
          </p:cNvSpPr>
          <p:nvPr>
            <p:ph type="sldImg"/>
          </p:nvPr>
        </p:nvSpPr>
        <p:spPr>
          <a:ln/>
        </p:spPr>
      </p:sp>
      <p:sp>
        <p:nvSpPr>
          <p:cNvPr id="617479" name="Rectangle 3"/>
          <p:cNvSpPr>
            <a:spLocks noGrp="1" noChangeArrowheads="1"/>
          </p:cNvSpPr>
          <p:nvPr>
            <p:ph type="body" idx="1"/>
          </p:nvPr>
        </p:nvSpPr>
        <p:spPr>
          <a:noFill/>
          <a:ln/>
        </p:spPr>
        <p:txBody>
          <a:bodyPr/>
          <a:lstStyle/>
          <a:p>
            <a:pPr eaLnBrk="1" hangingPunct="1"/>
            <a:r>
              <a:rPr lang="en-US" b="1">
                <a:latin typeface="Arial" charset="0"/>
              </a:rPr>
              <a:t>Presentation notes:</a:t>
            </a:r>
          </a:p>
          <a:p>
            <a:pPr eaLnBrk="1" hangingPunct="1"/>
            <a:r>
              <a:rPr lang="en-US">
                <a:latin typeface="Arial" charset="0"/>
              </a:rPr>
              <a:t>There are many other arguments for the existence of God that are not covered here. These are the most well known and the ones that your students need to be aware of. All of these will be listed in the Key Terms list in the student notes.</a:t>
            </a:r>
          </a:p>
          <a:p>
            <a:pPr eaLnBrk="1" hangingPunct="1"/>
            <a:endParaRPr lang="en-US">
              <a:latin typeface="Arial" charset="0"/>
            </a:endParaRPr>
          </a:p>
          <a:p>
            <a:pPr eaLnBrk="1" hangingPunct="1"/>
            <a:r>
              <a:rPr lang="en-US">
                <a:latin typeface="Arial" charset="0"/>
              </a:rPr>
              <a:t>Grudem briefly explains some of these in his </a:t>
            </a:r>
            <a:r>
              <a:rPr lang="en-US" i="1">
                <a:latin typeface="Arial" charset="0"/>
              </a:rPr>
              <a:t>Systematic Theology</a:t>
            </a:r>
            <a:r>
              <a:rPr lang="en-US">
                <a:latin typeface="Arial" charset="0"/>
              </a:rPr>
              <a:t> (pp. 143–144), but we encourage you to study one of the suggested books in the student syllabus bibliography for a more thorough study of this subject, since the notes in this presentation will be limited. Ronald Nash, </a:t>
            </a:r>
            <a:r>
              <a:rPr lang="en-US" i="1">
                <a:latin typeface="Arial" charset="0"/>
              </a:rPr>
              <a:t>Faith and Reason</a:t>
            </a:r>
            <a:r>
              <a:rPr lang="en-US">
                <a:latin typeface="Arial" charset="0"/>
              </a:rPr>
              <a:t>, 121–174 and Peter Kreft &amp; Ronald K. Tacelli, </a:t>
            </a:r>
            <a:r>
              <a:rPr lang="en-US" i="1">
                <a:latin typeface="Arial" charset="0"/>
              </a:rPr>
              <a:t>Handbook on Christian Apologetics </a:t>
            </a:r>
            <a:r>
              <a:rPr lang="en-US">
                <a:latin typeface="Arial" charset="0"/>
              </a:rPr>
              <a:t>(Downers Grove, IL: IVP, 1994), 47–88 would be a good place to start.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16"/>
          <p:cNvSpPr>
            <a:spLocks noGrp="1" noChangeArrowheads="1"/>
          </p:cNvSpPr>
          <p:nvPr>
            <p:ph type="hdr" sz="quarter"/>
          </p:nvPr>
        </p:nvSpPr>
        <p:spPr>
          <a:noFill/>
        </p:spPr>
        <p:txBody>
          <a:bodyPr/>
          <a:lstStyle/>
          <a:p>
            <a:r>
              <a:rPr lang="en-US"/>
              <a:t>The Theology Leader’s Guide</a:t>
            </a:r>
          </a:p>
        </p:txBody>
      </p:sp>
      <p:sp>
        <p:nvSpPr>
          <p:cNvPr id="61849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1850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18501" name="Rectangle 19"/>
          <p:cNvSpPr>
            <a:spLocks noGrp="1" noChangeArrowheads="1"/>
          </p:cNvSpPr>
          <p:nvPr>
            <p:ph type="sldNum" sz="quarter" idx="5"/>
          </p:nvPr>
        </p:nvSpPr>
        <p:spPr>
          <a:noFill/>
        </p:spPr>
        <p:txBody>
          <a:bodyPr/>
          <a:lstStyle/>
          <a:p>
            <a:r>
              <a:rPr lang="en-US"/>
              <a:t>Slide </a:t>
            </a:r>
            <a:fld id="{4C77D7A6-24AB-4730-B41C-F9F8E2EC5316}" type="slidenum">
              <a:rPr lang="en-US"/>
              <a:pPr/>
              <a:t>29</a:t>
            </a:fld>
            <a:endParaRPr lang="en-US"/>
          </a:p>
        </p:txBody>
      </p:sp>
      <p:sp>
        <p:nvSpPr>
          <p:cNvPr id="618502" name="Rectangle 2"/>
          <p:cNvSpPr>
            <a:spLocks noGrp="1" noRot="1" noChangeAspect="1" noChangeArrowheads="1" noTextEdit="1"/>
          </p:cNvSpPr>
          <p:nvPr>
            <p:ph type="sldImg"/>
          </p:nvPr>
        </p:nvSpPr>
        <p:spPr>
          <a:ln/>
        </p:spPr>
      </p:sp>
      <p:sp>
        <p:nvSpPr>
          <p:cNvPr id="618503" name="Rectangle 3"/>
          <p:cNvSpPr>
            <a:spLocks noGrp="1" noChangeArrowheads="1"/>
          </p:cNvSpPr>
          <p:nvPr>
            <p:ph type="body" idx="1"/>
          </p:nvPr>
        </p:nvSpPr>
        <p:spPr>
          <a:noFill/>
          <a:ln/>
        </p:spPr>
        <p:txBody>
          <a:bodyPr/>
          <a:lstStyle/>
          <a:p>
            <a:pPr eaLnBrk="1" hangingPunct="1"/>
            <a:r>
              <a:rPr lang="en-US" b="1">
                <a:latin typeface="Arial" charset="0"/>
              </a:rPr>
              <a:t>Activity: class discussion</a:t>
            </a:r>
          </a:p>
          <a:p>
            <a:pPr eaLnBrk="1" hangingPunct="1"/>
            <a:r>
              <a:rPr lang="en-US">
                <a:latin typeface="Arial" charset="0"/>
              </a:rPr>
              <a:t>Have your students evaluate premise one and two. Have them state possible objections. If they are true, the conclusion is unavoidable.</a:t>
            </a:r>
            <a:endParaRPr lang="en-US" b="1">
              <a:latin typeface="Arial" charset="0"/>
            </a:endParaRPr>
          </a:p>
          <a:p>
            <a:pPr eaLnBrk="1" hangingPunct="1"/>
            <a:endParaRPr lang="en-US" b="1">
              <a:latin typeface="Arial" charset="0"/>
            </a:endParaRPr>
          </a:p>
          <a:p>
            <a:pPr eaLnBrk="1" hangingPunct="1"/>
            <a:r>
              <a:rPr lang="en-US" b="1">
                <a:latin typeface="Arial" charset="0"/>
              </a:rPr>
              <a:t>Presentation notes:</a:t>
            </a:r>
          </a:p>
          <a:p>
            <a:pPr eaLnBrk="1" hangingPunct="1"/>
            <a:r>
              <a:rPr lang="en-US">
                <a:latin typeface="Arial" charset="0"/>
              </a:rPr>
              <a:t>The cosmological argument comes in various forms. For a good basic summery of many of these forms see Norman Geisler, </a:t>
            </a:r>
            <a:r>
              <a:rPr lang="en-US" i="1">
                <a:latin typeface="Arial" charset="0"/>
              </a:rPr>
              <a:t>Systematic Theology, Vol. 1</a:t>
            </a:r>
            <a:r>
              <a:rPr lang="en-US">
                <a:latin typeface="Arial" charset="0"/>
              </a:rPr>
              <a:t> (Bloomington, MN: Bethany House, 2002), 27–31. For our purpose, we will stick with a basic definition and represent three forms of the argument through the three syllogisms.  </a:t>
            </a:r>
          </a:p>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16"/>
          <p:cNvSpPr>
            <a:spLocks noGrp="1" noChangeArrowheads="1"/>
          </p:cNvSpPr>
          <p:nvPr>
            <p:ph type="hdr" sz="quarter"/>
          </p:nvPr>
        </p:nvSpPr>
        <p:spPr>
          <a:noFill/>
        </p:spPr>
        <p:txBody>
          <a:bodyPr/>
          <a:lstStyle/>
          <a:p>
            <a:r>
              <a:rPr lang="en-US"/>
              <a:t>The Theology Leader’s Guide</a:t>
            </a:r>
          </a:p>
        </p:txBody>
      </p:sp>
      <p:sp>
        <p:nvSpPr>
          <p:cNvPr id="61952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1952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19525" name="Rectangle 19"/>
          <p:cNvSpPr>
            <a:spLocks noGrp="1" noChangeArrowheads="1"/>
          </p:cNvSpPr>
          <p:nvPr>
            <p:ph type="sldNum" sz="quarter" idx="5"/>
          </p:nvPr>
        </p:nvSpPr>
        <p:spPr>
          <a:noFill/>
        </p:spPr>
        <p:txBody>
          <a:bodyPr/>
          <a:lstStyle/>
          <a:p>
            <a:r>
              <a:rPr lang="en-US"/>
              <a:t>Slide </a:t>
            </a:r>
            <a:fld id="{89B3EE9D-70B5-41FF-9B39-0F483285A08D}" type="slidenum">
              <a:rPr lang="en-US"/>
              <a:pPr/>
              <a:t>30</a:t>
            </a:fld>
            <a:endParaRPr lang="en-US"/>
          </a:p>
        </p:txBody>
      </p:sp>
      <p:sp>
        <p:nvSpPr>
          <p:cNvPr id="619526" name="Rectangle 2"/>
          <p:cNvSpPr>
            <a:spLocks noGrp="1" noRot="1" noChangeAspect="1" noChangeArrowheads="1" noTextEdit="1"/>
          </p:cNvSpPr>
          <p:nvPr>
            <p:ph type="sldImg"/>
          </p:nvPr>
        </p:nvSpPr>
        <p:spPr>
          <a:ln/>
        </p:spPr>
      </p:sp>
      <p:sp>
        <p:nvSpPr>
          <p:cNvPr id="619527" name="Rectangle 3"/>
          <p:cNvSpPr>
            <a:spLocks noGrp="1" noChangeArrowheads="1"/>
          </p:cNvSpPr>
          <p:nvPr>
            <p:ph type="body" idx="1"/>
          </p:nvPr>
        </p:nvSpPr>
        <p:spPr>
          <a:noFill/>
          <a:ln/>
        </p:spPr>
        <p:txBody>
          <a:bodyPr/>
          <a:lstStyle/>
          <a:p>
            <a:pPr eaLnBrk="1" hangingPunct="1"/>
            <a:r>
              <a:rPr lang="en-US" b="1">
                <a:latin typeface="Arial" charset="0"/>
              </a:rPr>
              <a:t>Activity: class discussion</a:t>
            </a:r>
          </a:p>
          <a:p>
            <a:pPr eaLnBrk="1" hangingPunct="1"/>
            <a:r>
              <a:rPr lang="en-US">
                <a:latin typeface="Arial" charset="0"/>
              </a:rPr>
              <a:t>Have the students evaluate both premises in each syllogism. Have them state possible objections. If they are true, the conclusion is unavoidable.</a:t>
            </a:r>
            <a:endParaRPr lang="en-US" b="1">
              <a:latin typeface="Arial" charset="0"/>
            </a:endParaRPr>
          </a:p>
          <a:p>
            <a:pPr eaLnBrk="1" hangingPunct="1"/>
            <a:endParaRPr lang="en-US" b="1">
              <a:latin typeface="Arial" charset="0"/>
            </a:endParaRPr>
          </a:p>
          <a:p>
            <a:pPr eaLnBrk="1" hangingPunct="1"/>
            <a:r>
              <a:rPr lang="en-US" b="1">
                <a:latin typeface="Arial" charset="0"/>
              </a:rPr>
              <a:t>Presentation notes:</a:t>
            </a:r>
          </a:p>
          <a:p>
            <a:pPr eaLnBrk="1" hangingPunct="1"/>
            <a:r>
              <a:rPr lang="en-US">
                <a:latin typeface="Arial" charset="0"/>
              </a:rPr>
              <a:t>The Kalam argument has been used for many years and, as mentioned earlier, has recently been championed by William Lane Craig.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16"/>
          <p:cNvSpPr>
            <a:spLocks noGrp="1" noChangeArrowheads="1"/>
          </p:cNvSpPr>
          <p:nvPr>
            <p:ph type="hdr" sz="quarter"/>
          </p:nvPr>
        </p:nvSpPr>
        <p:spPr>
          <a:noFill/>
        </p:spPr>
        <p:txBody>
          <a:bodyPr/>
          <a:lstStyle/>
          <a:p>
            <a:r>
              <a:rPr lang="en-US"/>
              <a:t>The Theology Leader’s Guide</a:t>
            </a:r>
          </a:p>
        </p:txBody>
      </p:sp>
      <p:sp>
        <p:nvSpPr>
          <p:cNvPr id="62464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2464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24645" name="Rectangle 19"/>
          <p:cNvSpPr>
            <a:spLocks noGrp="1" noChangeArrowheads="1"/>
          </p:cNvSpPr>
          <p:nvPr>
            <p:ph type="sldNum" sz="quarter" idx="5"/>
          </p:nvPr>
        </p:nvSpPr>
        <p:spPr>
          <a:noFill/>
        </p:spPr>
        <p:txBody>
          <a:bodyPr/>
          <a:lstStyle/>
          <a:p>
            <a:r>
              <a:rPr lang="en-US"/>
              <a:t>Slide </a:t>
            </a:r>
            <a:fld id="{C5FB1386-484A-4B00-8610-D154A6C03E7C}" type="slidenum">
              <a:rPr lang="en-US"/>
              <a:pPr/>
              <a:t>31</a:t>
            </a:fld>
            <a:endParaRPr lang="en-US"/>
          </a:p>
        </p:txBody>
      </p:sp>
      <p:sp>
        <p:nvSpPr>
          <p:cNvPr id="624646" name="Rectangle 2"/>
          <p:cNvSpPr>
            <a:spLocks noGrp="1" noRot="1" noChangeAspect="1" noChangeArrowheads="1" noTextEdit="1"/>
          </p:cNvSpPr>
          <p:nvPr>
            <p:ph type="sldImg"/>
          </p:nvPr>
        </p:nvSpPr>
        <p:spPr>
          <a:ln/>
        </p:spPr>
      </p:sp>
      <p:sp>
        <p:nvSpPr>
          <p:cNvPr id="624647" name="Rectangle 3"/>
          <p:cNvSpPr>
            <a:spLocks noGrp="1" noChangeArrowheads="1"/>
          </p:cNvSpPr>
          <p:nvPr>
            <p:ph type="body" idx="1"/>
          </p:nvPr>
        </p:nvSpPr>
        <p:spPr>
          <a:noFill/>
          <a:ln/>
        </p:spPr>
        <p:txBody>
          <a:bodyPr/>
          <a:lstStyle/>
          <a:p>
            <a:pPr eaLnBrk="1" hangingPunct="1"/>
            <a:r>
              <a:rPr lang="en-US" b="1">
                <a:latin typeface="Arial" charset="0"/>
              </a:rPr>
              <a:t>Presentation notes:</a:t>
            </a:r>
          </a:p>
          <a:p>
            <a:pPr eaLnBrk="1" hangingPunct="1"/>
            <a:r>
              <a:rPr lang="en-US">
                <a:latin typeface="Arial" charset="0"/>
              </a:rPr>
              <a:t>The teleological argument is the most well known and most used today. Most evidential apologists make extensive use of this argument. Most would appeal to the complexities of nature (e.g., the design of the cosmos, the design of the human eye) and the absurdity to attribute these realities to chance. This is a powerful argument that even a child can understand.</a:t>
            </a:r>
          </a:p>
          <a:p>
            <a:pPr eaLnBrk="1" hangingPunct="1"/>
            <a:endParaRPr lang="en-US">
              <a:latin typeface="Arial" charset="0"/>
            </a:endParaRPr>
          </a:p>
          <a:p>
            <a:pPr eaLnBrk="1" hangingPunct="1"/>
            <a:r>
              <a:rPr lang="en-US" b="1">
                <a:latin typeface="Arial" charset="0"/>
              </a:rPr>
              <a:t>Illustration:</a:t>
            </a:r>
          </a:p>
          <a:p>
            <a:pPr eaLnBrk="1" hangingPunct="1"/>
            <a:r>
              <a:rPr lang="en-US">
                <a:latin typeface="Arial" charset="0"/>
              </a:rPr>
              <a:t>William Paley (1743–1805) is the most famous advocate of the teleological argument. He theorized that if someone were to happen upon a watch, they would examine the watch and all its working parts and undoubtedly come to the conclusion that it was created by someone for a particular purpose. No rational person would ever theorize that the watch just came about by chance. How much more would this be the case when it comes to a human being who is infinitely more complex than a watch? Someone has said that for the universe to come into being through the process of time and chance is like giving a monkey a typewriter on which he randomly pushes the keys, and given enough time, he will eventually write a Shakespearian play word for word, period for period, comma for comma. This is obviously absurd. It is doubtful that the monkey would ever even write one complete sentence that is intelligible.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16"/>
          <p:cNvSpPr>
            <a:spLocks noGrp="1" noChangeArrowheads="1"/>
          </p:cNvSpPr>
          <p:nvPr>
            <p:ph type="hdr" sz="quarter"/>
          </p:nvPr>
        </p:nvSpPr>
        <p:spPr>
          <a:noFill/>
        </p:spPr>
        <p:txBody>
          <a:bodyPr/>
          <a:lstStyle/>
          <a:p>
            <a:r>
              <a:rPr lang="en-US"/>
              <a:t>The Theology Leader’s Guide</a:t>
            </a:r>
          </a:p>
        </p:txBody>
      </p:sp>
      <p:sp>
        <p:nvSpPr>
          <p:cNvPr id="625667"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25668"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25669" name="Rectangle 19"/>
          <p:cNvSpPr>
            <a:spLocks noGrp="1" noChangeArrowheads="1"/>
          </p:cNvSpPr>
          <p:nvPr>
            <p:ph type="sldNum" sz="quarter" idx="5"/>
          </p:nvPr>
        </p:nvSpPr>
        <p:spPr>
          <a:noFill/>
        </p:spPr>
        <p:txBody>
          <a:bodyPr/>
          <a:lstStyle/>
          <a:p>
            <a:r>
              <a:rPr lang="en-US"/>
              <a:t>Slide </a:t>
            </a:r>
            <a:fld id="{9B5E1525-B508-4B51-B197-7B5BE4F64A98}" type="slidenum">
              <a:rPr lang="en-US"/>
              <a:pPr/>
              <a:t>32</a:t>
            </a:fld>
            <a:endParaRPr lang="en-US"/>
          </a:p>
        </p:txBody>
      </p:sp>
      <p:sp>
        <p:nvSpPr>
          <p:cNvPr id="625670" name="Rectangle 2"/>
          <p:cNvSpPr>
            <a:spLocks noGrp="1" noRot="1" noChangeAspect="1" noChangeArrowheads="1" noTextEdit="1"/>
          </p:cNvSpPr>
          <p:nvPr>
            <p:ph type="sldImg"/>
          </p:nvPr>
        </p:nvSpPr>
        <p:spPr>
          <a:ln/>
        </p:spPr>
      </p:sp>
      <p:sp>
        <p:nvSpPr>
          <p:cNvPr id="625671"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16"/>
          <p:cNvSpPr>
            <a:spLocks noGrp="1" noChangeArrowheads="1"/>
          </p:cNvSpPr>
          <p:nvPr>
            <p:ph type="hdr" sz="quarter"/>
          </p:nvPr>
        </p:nvSpPr>
        <p:spPr>
          <a:noFill/>
        </p:spPr>
        <p:txBody>
          <a:bodyPr/>
          <a:lstStyle/>
          <a:p>
            <a:r>
              <a:rPr lang="en-US"/>
              <a:t>The Theology Leader’s Guide</a:t>
            </a:r>
          </a:p>
        </p:txBody>
      </p:sp>
      <p:sp>
        <p:nvSpPr>
          <p:cNvPr id="626691"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26692"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26693" name="Rectangle 19"/>
          <p:cNvSpPr>
            <a:spLocks noGrp="1" noChangeArrowheads="1"/>
          </p:cNvSpPr>
          <p:nvPr>
            <p:ph type="sldNum" sz="quarter" idx="5"/>
          </p:nvPr>
        </p:nvSpPr>
        <p:spPr>
          <a:noFill/>
        </p:spPr>
        <p:txBody>
          <a:bodyPr/>
          <a:lstStyle/>
          <a:p>
            <a:r>
              <a:rPr lang="en-US"/>
              <a:t>Slide </a:t>
            </a:r>
            <a:fld id="{FB1274AA-DDAC-47C1-884D-AA859347A569}" type="slidenum">
              <a:rPr lang="en-US"/>
              <a:pPr/>
              <a:t>33</a:t>
            </a:fld>
            <a:endParaRPr lang="en-US"/>
          </a:p>
        </p:txBody>
      </p:sp>
      <p:sp>
        <p:nvSpPr>
          <p:cNvPr id="626694" name="Rectangle 2"/>
          <p:cNvSpPr>
            <a:spLocks noGrp="1" noRot="1" noChangeAspect="1" noChangeArrowheads="1" noTextEdit="1"/>
          </p:cNvSpPr>
          <p:nvPr>
            <p:ph type="sldImg"/>
          </p:nvPr>
        </p:nvSpPr>
        <p:spPr>
          <a:ln/>
        </p:spPr>
      </p:sp>
      <p:sp>
        <p:nvSpPr>
          <p:cNvPr id="626695" name="Rectangle 3"/>
          <p:cNvSpPr>
            <a:spLocks noGrp="1" noChangeArrowheads="1"/>
          </p:cNvSpPr>
          <p:nvPr>
            <p:ph type="body" idx="1"/>
          </p:nvPr>
        </p:nvSpPr>
        <p:spPr>
          <a:noFill/>
          <a:ln/>
        </p:spPr>
        <p:txBody>
          <a:bodyPr/>
          <a:lstStyle/>
          <a:p>
            <a:pPr eaLnBrk="1" hangingPunct="1"/>
            <a:r>
              <a:rPr lang="en-US" b="1">
                <a:latin typeface="Arial" charset="0"/>
              </a:rPr>
              <a:t>Activity: class discussion</a:t>
            </a:r>
          </a:p>
          <a:p>
            <a:pPr eaLnBrk="1" hangingPunct="1"/>
            <a:r>
              <a:rPr lang="en-US">
                <a:latin typeface="Arial" charset="0"/>
              </a:rPr>
              <a:t>Have your students evaluate premises one and two and state possible objections. If they are true, the conclusion is unavoidable.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16"/>
          <p:cNvSpPr>
            <a:spLocks noGrp="1" noChangeArrowheads="1"/>
          </p:cNvSpPr>
          <p:nvPr>
            <p:ph type="hdr" sz="quarter"/>
          </p:nvPr>
        </p:nvSpPr>
        <p:spPr>
          <a:noFill/>
        </p:spPr>
        <p:txBody>
          <a:bodyPr/>
          <a:lstStyle/>
          <a:p>
            <a:r>
              <a:rPr lang="en-US"/>
              <a:t>The Theology Leader’s Guide</a:t>
            </a:r>
          </a:p>
        </p:txBody>
      </p:sp>
      <p:sp>
        <p:nvSpPr>
          <p:cNvPr id="62771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2771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27717" name="Rectangle 19"/>
          <p:cNvSpPr>
            <a:spLocks noGrp="1" noChangeArrowheads="1"/>
          </p:cNvSpPr>
          <p:nvPr>
            <p:ph type="sldNum" sz="quarter" idx="5"/>
          </p:nvPr>
        </p:nvSpPr>
        <p:spPr>
          <a:noFill/>
        </p:spPr>
        <p:txBody>
          <a:bodyPr/>
          <a:lstStyle/>
          <a:p>
            <a:r>
              <a:rPr lang="en-US"/>
              <a:t>Slide </a:t>
            </a:r>
            <a:fld id="{110C68C5-410A-4C60-9DB7-B19726DCE3A2}" type="slidenum">
              <a:rPr lang="en-US"/>
              <a:pPr/>
              <a:t>34</a:t>
            </a:fld>
            <a:endParaRPr lang="en-US"/>
          </a:p>
        </p:txBody>
      </p:sp>
      <p:sp>
        <p:nvSpPr>
          <p:cNvPr id="627718" name="Rectangle 2"/>
          <p:cNvSpPr>
            <a:spLocks noGrp="1" noRot="1" noChangeAspect="1" noChangeArrowheads="1" noTextEdit="1"/>
          </p:cNvSpPr>
          <p:nvPr>
            <p:ph type="sldImg"/>
          </p:nvPr>
        </p:nvSpPr>
        <p:spPr>
          <a:ln/>
        </p:spPr>
      </p:sp>
      <p:sp>
        <p:nvSpPr>
          <p:cNvPr id="627719"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16"/>
          <p:cNvSpPr>
            <a:spLocks noGrp="1" noChangeArrowheads="1"/>
          </p:cNvSpPr>
          <p:nvPr>
            <p:ph type="hdr" sz="quarter"/>
          </p:nvPr>
        </p:nvSpPr>
        <p:spPr>
          <a:noFill/>
        </p:spPr>
        <p:txBody>
          <a:bodyPr/>
          <a:lstStyle/>
          <a:p>
            <a:r>
              <a:rPr lang="en-US"/>
              <a:t>The Theology Leader’s Guide</a:t>
            </a:r>
          </a:p>
        </p:txBody>
      </p:sp>
      <p:sp>
        <p:nvSpPr>
          <p:cNvPr id="62873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2874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28741" name="Rectangle 19"/>
          <p:cNvSpPr>
            <a:spLocks noGrp="1" noChangeArrowheads="1"/>
          </p:cNvSpPr>
          <p:nvPr>
            <p:ph type="sldNum" sz="quarter" idx="5"/>
          </p:nvPr>
        </p:nvSpPr>
        <p:spPr>
          <a:noFill/>
        </p:spPr>
        <p:txBody>
          <a:bodyPr/>
          <a:lstStyle/>
          <a:p>
            <a:r>
              <a:rPr lang="en-US"/>
              <a:t>Slide </a:t>
            </a:r>
            <a:fld id="{33AEC8CF-AB12-40A5-9A6D-7BF88CEB8E37}" type="slidenum">
              <a:rPr lang="en-US"/>
              <a:pPr/>
              <a:t>35</a:t>
            </a:fld>
            <a:endParaRPr lang="en-US"/>
          </a:p>
        </p:txBody>
      </p:sp>
      <p:sp>
        <p:nvSpPr>
          <p:cNvPr id="628742" name="Rectangle 2"/>
          <p:cNvSpPr>
            <a:spLocks noGrp="1" noRot="1" noChangeAspect="1" noChangeArrowheads="1" noTextEdit="1"/>
          </p:cNvSpPr>
          <p:nvPr>
            <p:ph type="sldImg"/>
          </p:nvPr>
        </p:nvSpPr>
        <p:spPr>
          <a:ln/>
        </p:spPr>
      </p:sp>
      <p:sp>
        <p:nvSpPr>
          <p:cNvPr id="628743"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Presentation Notes:</a:t>
            </a:r>
          </a:p>
          <a:p>
            <a:r>
              <a:rPr lang="en-US" dirty="0"/>
              <a:t>Emphasize the importance of distinguishing between these two. A good discussion can come about when one</a:t>
            </a:r>
            <a:r>
              <a:rPr lang="en-US" baseline="0" dirty="0"/>
              <a:t> considers how the church is to deal with internal disputes in comparison to when we are dealing with outsiders. It would seem that both Paul and Christ were more “harsh” and direct when speaking to those who are in the church. These are people who are “under the authority” of the church and are therefore held to a different level of accountability. When dealing with outsiders, it is not as though they are the only one’s with whom we should be gentle and respectful, but, simply put, they are not under our authority. Just like when we deal with our kids compared to when we deal with those who are not in our family, there is a different approach. This might help to see the difference between Apologetics (to the outside world) and Polemics (in-house stuff).</a:t>
            </a:r>
            <a:endParaRPr lang="en-US" dirty="0"/>
          </a:p>
        </p:txBody>
      </p:sp>
      <p:sp>
        <p:nvSpPr>
          <p:cNvPr id="4" name="Slide Number Placeholder 3"/>
          <p:cNvSpPr>
            <a:spLocks noGrp="1"/>
          </p:cNvSpPr>
          <p:nvPr>
            <p:ph type="sldNum" sz="quarter" idx="10"/>
          </p:nvPr>
        </p:nvSpPr>
        <p:spPr/>
        <p:txBody>
          <a:bodyPr/>
          <a:lstStyle/>
          <a:p>
            <a:fld id="{9098A987-C569-4EFC-A475-EFED2239BF90}" type="slidenum">
              <a:rPr lang="en-US" smtClean="0"/>
              <a:pPr/>
              <a:t>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16"/>
          <p:cNvSpPr>
            <a:spLocks noGrp="1" noChangeArrowheads="1"/>
          </p:cNvSpPr>
          <p:nvPr>
            <p:ph type="hdr" sz="quarter"/>
          </p:nvPr>
        </p:nvSpPr>
        <p:spPr>
          <a:noFill/>
        </p:spPr>
        <p:txBody>
          <a:bodyPr/>
          <a:lstStyle/>
          <a:p>
            <a:r>
              <a:rPr lang="en-US"/>
              <a:t>The Theology Leader’s Guide</a:t>
            </a:r>
          </a:p>
        </p:txBody>
      </p:sp>
      <p:sp>
        <p:nvSpPr>
          <p:cNvPr id="62976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2976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29765" name="Rectangle 19"/>
          <p:cNvSpPr>
            <a:spLocks noGrp="1" noChangeArrowheads="1"/>
          </p:cNvSpPr>
          <p:nvPr>
            <p:ph type="sldNum" sz="quarter" idx="5"/>
          </p:nvPr>
        </p:nvSpPr>
        <p:spPr>
          <a:noFill/>
        </p:spPr>
        <p:txBody>
          <a:bodyPr/>
          <a:lstStyle/>
          <a:p>
            <a:r>
              <a:rPr lang="en-US"/>
              <a:t>Slide </a:t>
            </a:r>
            <a:fld id="{19F81A09-FCEB-4398-8620-37CFE1A3369F}" type="slidenum">
              <a:rPr lang="en-US"/>
              <a:pPr/>
              <a:t>36</a:t>
            </a:fld>
            <a:endParaRPr lang="en-US"/>
          </a:p>
        </p:txBody>
      </p:sp>
      <p:sp>
        <p:nvSpPr>
          <p:cNvPr id="629766" name="Rectangle 2"/>
          <p:cNvSpPr>
            <a:spLocks noGrp="1" noRot="1" noChangeAspect="1" noChangeArrowheads="1" noTextEdit="1"/>
          </p:cNvSpPr>
          <p:nvPr>
            <p:ph type="sldImg"/>
          </p:nvPr>
        </p:nvSpPr>
        <p:spPr>
          <a:ln/>
        </p:spPr>
      </p:sp>
      <p:sp>
        <p:nvSpPr>
          <p:cNvPr id="629767" name="Rectangle 3"/>
          <p:cNvSpPr>
            <a:spLocks noGrp="1" noChangeArrowheads="1"/>
          </p:cNvSpPr>
          <p:nvPr>
            <p:ph type="body" idx="1"/>
          </p:nvPr>
        </p:nvSpPr>
        <p:spPr>
          <a:noFill/>
          <a:ln/>
        </p:spPr>
        <p:txBody>
          <a:bodyPr/>
          <a:lstStyle/>
          <a:p>
            <a:pPr eaLnBrk="1" hangingPunct="1"/>
            <a:r>
              <a:rPr lang="en-US" b="1">
                <a:latin typeface="Arial" charset="0"/>
              </a:rPr>
              <a:t>Presentation notes:</a:t>
            </a:r>
          </a:p>
          <a:p>
            <a:pPr eaLnBrk="1" hangingPunct="1"/>
            <a:r>
              <a:rPr lang="en-US">
                <a:latin typeface="Arial" charset="0"/>
              </a:rPr>
              <a:t>This argument is of more recent origin than the others and is best defended by C.S. Lewis in </a:t>
            </a:r>
            <a:r>
              <a:rPr lang="en-US" i="1">
                <a:latin typeface="Arial" charset="0"/>
              </a:rPr>
              <a:t>Mere Christianity.  </a:t>
            </a:r>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16"/>
          <p:cNvSpPr>
            <a:spLocks noGrp="1" noChangeArrowheads="1"/>
          </p:cNvSpPr>
          <p:nvPr>
            <p:ph type="hdr" sz="quarter"/>
          </p:nvPr>
        </p:nvSpPr>
        <p:spPr>
          <a:noFill/>
        </p:spPr>
        <p:txBody>
          <a:bodyPr/>
          <a:lstStyle/>
          <a:p>
            <a:r>
              <a:rPr lang="en-US"/>
              <a:t>The Theology Leader’s Guide</a:t>
            </a:r>
          </a:p>
        </p:txBody>
      </p:sp>
      <p:sp>
        <p:nvSpPr>
          <p:cNvPr id="630787"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0788"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0789" name="Rectangle 19"/>
          <p:cNvSpPr>
            <a:spLocks noGrp="1" noChangeArrowheads="1"/>
          </p:cNvSpPr>
          <p:nvPr>
            <p:ph type="sldNum" sz="quarter" idx="5"/>
          </p:nvPr>
        </p:nvSpPr>
        <p:spPr>
          <a:noFill/>
        </p:spPr>
        <p:txBody>
          <a:bodyPr/>
          <a:lstStyle/>
          <a:p>
            <a:r>
              <a:rPr lang="en-US"/>
              <a:t>Slide </a:t>
            </a:r>
            <a:fld id="{B6F2C4EF-3C48-4B11-BB0C-D16C6C3BBD6F}" type="slidenum">
              <a:rPr lang="en-US"/>
              <a:pPr/>
              <a:t>37</a:t>
            </a:fld>
            <a:endParaRPr lang="en-US"/>
          </a:p>
        </p:txBody>
      </p:sp>
      <p:sp>
        <p:nvSpPr>
          <p:cNvPr id="630790" name="Rectangle 2"/>
          <p:cNvSpPr>
            <a:spLocks noGrp="1" noRot="1" noChangeAspect="1" noChangeArrowheads="1" noTextEdit="1"/>
          </p:cNvSpPr>
          <p:nvPr>
            <p:ph type="sldImg"/>
          </p:nvPr>
        </p:nvSpPr>
        <p:spPr>
          <a:ln/>
        </p:spPr>
      </p:sp>
      <p:sp>
        <p:nvSpPr>
          <p:cNvPr id="630791" name="Rectangle 3"/>
          <p:cNvSpPr>
            <a:spLocks noGrp="1" noChangeArrowheads="1"/>
          </p:cNvSpPr>
          <p:nvPr>
            <p:ph type="body" idx="1"/>
          </p:nvPr>
        </p:nvSpPr>
        <p:spPr>
          <a:noFill/>
          <a:ln/>
        </p:spPr>
        <p:txBody>
          <a:bodyPr/>
          <a:lstStyle/>
          <a:p>
            <a:pPr eaLnBrk="1" hangingPunct="1"/>
            <a:r>
              <a:rPr lang="en-US" b="1">
                <a:latin typeface="Arial" charset="0"/>
              </a:rPr>
              <a:t>Activity: class discussion</a:t>
            </a:r>
          </a:p>
          <a:p>
            <a:pPr eaLnBrk="1" hangingPunct="1"/>
            <a:r>
              <a:rPr lang="en-US">
                <a:latin typeface="Arial" charset="0"/>
              </a:rPr>
              <a:t>Have your students evaluate premise one and two. Have them state possible objections. If they are true, the conclusion is unavoidable.</a:t>
            </a:r>
          </a:p>
          <a:p>
            <a:pPr eaLnBrk="1" hangingPunct="1"/>
            <a:endParaRPr lang="en-US">
              <a:latin typeface="Arial" charset="0"/>
            </a:endParaRPr>
          </a:p>
          <a:p>
            <a:pPr eaLnBrk="1" hangingPunct="1"/>
            <a:r>
              <a:rPr lang="en-US" b="1">
                <a:latin typeface="Arial" charset="0"/>
              </a:rPr>
              <a:t>Presentation notes:</a:t>
            </a:r>
          </a:p>
          <a:p>
            <a:pPr eaLnBrk="1" hangingPunct="1"/>
            <a:r>
              <a:rPr lang="en-US">
                <a:latin typeface="Arial" charset="0"/>
              </a:rPr>
              <a:t>These moral laws include such concepts as the difference between right and wrong (e.g., it is always wrong to lie), love and hate (e.g., love is a virtue), good and evil (e.g., emotional pain is something to avoid), happiness and sadness (e.g., it is better to be happy than sad), and perfection and imperfection (e.g., the desire to change presupposes a knowledge of imperfection). </a:t>
            </a:r>
          </a:p>
          <a:p>
            <a:pPr eaLnBrk="1" hangingPunct="1"/>
            <a:endParaRPr lang="en-US">
              <a:latin typeface="Arial" charset="0"/>
            </a:endParaRPr>
          </a:p>
          <a:p>
            <a:pPr eaLnBrk="1" hangingPunct="1"/>
            <a:r>
              <a:rPr lang="en-US">
                <a:latin typeface="Arial" charset="0"/>
              </a:rPr>
              <a:t>Some may object to the second premise, stating that the moral law is not universal since there have been groups of people who do not have the same morals as others. For, example, the Auca Indians in Ecuador thought that betrayal and murder were good things. This may or may not be the case, but even if it is, the exception does not determine the rule. The fact remains that 99.9% of the world has always held to universal moral laws. This cannot be adequately explained without a theistic worldview.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16"/>
          <p:cNvSpPr>
            <a:spLocks noGrp="1" noChangeArrowheads="1"/>
          </p:cNvSpPr>
          <p:nvPr>
            <p:ph type="hdr" sz="quarter"/>
          </p:nvPr>
        </p:nvSpPr>
        <p:spPr>
          <a:noFill/>
        </p:spPr>
        <p:txBody>
          <a:bodyPr/>
          <a:lstStyle/>
          <a:p>
            <a:r>
              <a:rPr lang="en-US"/>
              <a:t>The Theology Leader’s Guide</a:t>
            </a:r>
          </a:p>
        </p:txBody>
      </p:sp>
      <p:sp>
        <p:nvSpPr>
          <p:cNvPr id="631811"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1812"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1813" name="Rectangle 19"/>
          <p:cNvSpPr>
            <a:spLocks noGrp="1" noChangeArrowheads="1"/>
          </p:cNvSpPr>
          <p:nvPr>
            <p:ph type="sldNum" sz="quarter" idx="5"/>
          </p:nvPr>
        </p:nvSpPr>
        <p:spPr>
          <a:noFill/>
        </p:spPr>
        <p:txBody>
          <a:bodyPr/>
          <a:lstStyle/>
          <a:p>
            <a:r>
              <a:rPr lang="en-US"/>
              <a:t>Slide </a:t>
            </a:r>
            <a:fld id="{2F50D199-E683-420F-AB09-CD452764220A}" type="slidenum">
              <a:rPr lang="en-US"/>
              <a:pPr/>
              <a:t>38</a:t>
            </a:fld>
            <a:endParaRPr lang="en-US"/>
          </a:p>
        </p:txBody>
      </p:sp>
      <p:sp>
        <p:nvSpPr>
          <p:cNvPr id="631814" name="Rectangle 2"/>
          <p:cNvSpPr>
            <a:spLocks noGrp="1" noRot="1" noChangeAspect="1" noChangeArrowheads="1" noTextEdit="1"/>
          </p:cNvSpPr>
          <p:nvPr>
            <p:ph type="sldImg"/>
          </p:nvPr>
        </p:nvSpPr>
        <p:spPr>
          <a:ln/>
        </p:spPr>
      </p:sp>
      <p:sp>
        <p:nvSpPr>
          <p:cNvPr id="631815" name="Rectangle 3"/>
          <p:cNvSpPr>
            <a:spLocks noGrp="1" noChangeArrowheads="1"/>
          </p:cNvSpPr>
          <p:nvPr>
            <p:ph type="body" idx="1"/>
          </p:nvPr>
        </p:nvSpPr>
        <p:spPr>
          <a:noFill/>
          <a:ln/>
        </p:spPr>
        <p:txBody>
          <a:bodyPr/>
          <a:lstStyle/>
          <a:p>
            <a:pPr eaLnBrk="1" hangingPunct="1"/>
            <a:r>
              <a:rPr lang="en-US" b="1">
                <a:latin typeface="Arial" charset="0"/>
              </a:rPr>
              <a:t>Reference:</a:t>
            </a:r>
          </a:p>
          <a:p>
            <a:pPr eaLnBrk="1" hangingPunct="1"/>
            <a:r>
              <a:rPr lang="en-US">
                <a:latin typeface="Arial" charset="0"/>
              </a:rPr>
              <a:t>This syllogism was taken from Norman Geisler </a:t>
            </a:r>
            <a:r>
              <a:rPr lang="en-US" i="1">
                <a:latin typeface="Arial" charset="0"/>
              </a:rPr>
              <a:t>Encyclopedia of Christian Apologetics</a:t>
            </a:r>
            <a:r>
              <a:rPr lang="en-US">
                <a:latin typeface="Arial" charset="0"/>
              </a:rPr>
              <a:t> (Grand Rapids, MI: Baker, 1999), 500.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16"/>
          <p:cNvSpPr>
            <a:spLocks noGrp="1" noChangeArrowheads="1"/>
          </p:cNvSpPr>
          <p:nvPr>
            <p:ph type="hdr" sz="quarter"/>
          </p:nvPr>
        </p:nvSpPr>
        <p:spPr>
          <a:noFill/>
        </p:spPr>
        <p:txBody>
          <a:bodyPr/>
          <a:lstStyle/>
          <a:p>
            <a:r>
              <a:rPr lang="en-US"/>
              <a:t>The Theology Leader’s Guide</a:t>
            </a:r>
          </a:p>
        </p:txBody>
      </p:sp>
      <p:sp>
        <p:nvSpPr>
          <p:cNvPr id="63283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283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2837" name="Rectangle 19"/>
          <p:cNvSpPr>
            <a:spLocks noGrp="1" noChangeArrowheads="1"/>
          </p:cNvSpPr>
          <p:nvPr>
            <p:ph type="sldNum" sz="quarter" idx="5"/>
          </p:nvPr>
        </p:nvSpPr>
        <p:spPr>
          <a:noFill/>
        </p:spPr>
        <p:txBody>
          <a:bodyPr/>
          <a:lstStyle/>
          <a:p>
            <a:r>
              <a:rPr lang="en-US"/>
              <a:t>Slide </a:t>
            </a:r>
            <a:fld id="{4B9FA1CE-48E2-4708-9555-810DDA753BA1}" type="slidenum">
              <a:rPr lang="en-US"/>
              <a:pPr/>
              <a:t>39</a:t>
            </a:fld>
            <a:endParaRPr lang="en-US"/>
          </a:p>
        </p:txBody>
      </p:sp>
      <p:sp>
        <p:nvSpPr>
          <p:cNvPr id="632838" name="Rectangle 2"/>
          <p:cNvSpPr>
            <a:spLocks noGrp="1" noRot="1" noChangeAspect="1" noChangeArrowheads="1" noTextEdit="1"/>
          </p:cNvSpPr>
          <p:nvPr>
            <p:ph type="sldImg"/>
          </p:nvPr>
        </p:nvSpPr>
        <p:spPr>
          <a:ln/>
        </p:spPr>
      </p:sp>
      <p:sp>
        <p:nvSpPr>
          <p:cNvPr id="632839"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16"/>
          <p:cNvSpPr>
            <a:spLocks noGrp="1" noChangeArrowheads="1"/>
          </p:cNvSpPr>
          <p:nvPr>
            <p:ph type="hdr" sz="quarter"/>
          </p:nvPr>
        </p:nvSpPr>
        <p:spPr>
          <a:noFill/>
        </p:spPr>
        <p:txBody>
          <a:bodyPr/>
          <a:lstStyle/>
          <a:p>
            <a:r>
              <a:rPr lang="en-US"/>
              <a:t>The Theology Leader’s Guide</a:t>
            </a:r>
          </a:p>
        </p:txBody>
      </p:sp>
      <p:sp>
        <p:nvSpPr>
          <p:cNvPr id="63385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386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3861" name="Rectangle 19"/>
          <p:cNvSpPr>
            <a:spLocks noGrp="1" noChangeArrowheads="1"/>
          </p:cNvSpPr>
          <p:nvPr>
            <p:ph type="sldNum" sz="quarter" idx="5"/>
          </p:nvPr>
        </p:nvSpPr>
        <p:spPr>
          <a:noFill/>
        </p:spPr>
        <p:txBody>
          <a:bodyPr/>
          <a:lstStyle/>
          <a:p>
            <a:r>
              <a:rPr lang="en-US"/>
              <a:t>Slide </a:t>
            </a:r>
            <a:fld id="{1A4E6265-10FB-46BB-837B-E037D3367CE6}" type="slidenum">
              <a:rPr lang="en-US"/>
              <a:pPr/>
              <a:t>40</a:t>
            </a:fld>
            <a:endParaRPr lang="en-US"/>
          </a:p>
        </p:txBody>
      </p:sp>
      <p:sp>
        <p:nvSpPr>
          <p:cNvPr id="633862" name="Rectangle 2"/>
          <p:cNvSpPr>
            <a:spLocks noGrp="1" noRot="1" noChangeAspect="1" noChangeArrowheads="1" noTextEdit="1"/>
          </p:cNvSpPr>
          <p:nvPr>
            <p:ph type="sldImg"/>
          </p:nvPr>
        </p:nvSpPr>
        <p:spPr>
          <a:ln/>
        </p:spPr>
      </p:sp>
      <p:sp>
        <p:nvSpPr>
          <p:cNvPr id="633863" name="Rectangle 3"/>
          <p:cNvSpPr>
            <a:spLocks noGrp="1" noChangeArrowheads="1"/>
          </p:cNvSpPr>
          <p:nvPr>
            <p:ph type="body" idx="1"/>
          </p:nvPr>
        </p:nvSpPr>
        <p:spPr>
          <a:noFill/>
          <a:ln/>
        </p:spPr>
        <p:txBody>
          <a:bodyPr/>
          <a:lstStyle/>
          <a:p>
            <a:pPr eaLnBrk="1" hangingPunct="1"/>
            <a:r>
              <a:rPr lang="en-US" b="1">
                <a:latin typeface="Arial" charset="0"/>
              </a:rPr>
              <a:t>Presentation notes:</a:t>
            </a:r>
          </a:p>
          <a:p>
            <a:pPr eaLnBrk="1" hangingPunct="1"/>
            <a:r>
              <a:rPr lang="en-US">
                <a:latin typeface="Arial" charset="0"/>
              </a:rPr>
              <a:t>This argument has been around for ages and has fallen under many different headings, often being linked with the ontological arguments. We have chosen to place it under a different heading because of its uniqueness. While it may not be as logically sound as some of the others (e.g., cosmological), it deserves it place among the traditional arguments. The strength of the argument comes when people attempt to explain why people have universally sought to worship a deity. </a:t>
            </a:r>
          </a:p>
          <a:p>
            <a:pPr eaLnBrk="1" hangingPunct="1"/>
            <a:endParaRPr lang="en-US">
              <a:latin typeface="Arial" charset="0"/>
            </a:endParaRPr>
          </a:p>
          <a:p>
            <a:pPr eaLnBrk="1" hangingPunct="1"/>
            <a:r>
              <a:rPr lang="en-US" b="1" i="1">
                <a:latin typeface="Arial" charset="0"/>
              </a:rPr>
              <a:t>sensus divinitatis</a:t>
            </a:r>
            <a:r>
              <a:rPr lang="en-US" b="1">
                <a:latin typeface="Arial" charset="0"/>
              </a:rPr>
              <a:t>:</a:t>
            </a:r>
            <a:r>
              <a:rPr lang="en-US">
                <a:latin typeface="Arial" charset="0"/>
              </a:rPr>
              <a:t> Lit. “sense of the divine.”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16"/>
          <p:cNvSpPr>
            <a:spLocks noGrp="1" noChangeArrowheads="1"/>
          </p:cNvSpPr>
          <p:nvPr>
            <p:ph type="hdr" sz="quarter"/>
          </p:nvPr>
        </p:nvSpPr>
        <p:spPr>
          <a:noFill/>
        </p:spPr>
        <p:txBody>
          <a:bodyPr/>
          <a:lstStyle/>
          <a:p>
            <a:r>
              <a:rPr lang="en-US"/>
              <a:t>The Theology Leader’s Guide</a:t>
            </a:r>
          </a:p>
        </p:txBody>
      </p:sp>
      <p:sp>
        <p:nvSpPr>
          <p:cNvPr id="63488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488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4885" name="Rectangle 19"/>
          <p:cNvSpPr>
            <a:spLocks noGrp="1" noChangeArrowheads="1"/>
          </p:cNvSpPr>
          <p:nvPr>
            <p:ph type="sldNum" sz="quarter" idx="5"/>
          </p:nvPr>
        </p:nvSpPr>
        <p:spPr>
          <a:noFill/>
        </p:spPr>
        <p:txBody>
          <a:bodyPr/>
          <a:lstStyle/>
          <a:p>
            <a:r>
              <a:rPr lang="en-US"/>
              <a:t>Slide </a:t>
            </a:r>
            <a:fld id="{2A9602EC-EAB9-4A8D-8F50-B72ECA573831}" type="slidenum">
              <a:rPr lang="en-US"/>
              <a:pPr/>
              <a:t>41</a:t>
            </a:fld>
            <a:endParaRPr lang="en-US"/>
          </a:p>
        </p:txBody>
      </p:sp>
      <p:sp>
        <p:nvSpPr>
          <p:cNvPr id="634886" name="Rectangle 2"/>
          <p:cNvSpPr>
            <a:spLocks noGrp="1" noRot="1" noChangeAspect="1" noChangeArrowheads="1" noTextEdit="1"/>
          </p:cNvSpPr>
          <p:nvPr>
            <p:ph type="sldImg"/>
          </p:nvPr>
        </p:nvSpPr>
        <p:spPr>
          <a:ln/>
        </p:spPr>
      </p:sp>
      <p:sp>
        <p:nvSpPr>
          <p:cNvPr id="634887"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16"/>
          <p:cNvSpPr>
            <a:spLocks noGrp="1" noChangeArrowheads="1"/>
          </p:cNvSpPr>
          <p:nvPr>
            <p:ph type="hdr" sz="quarter"/>
          </p:nvPr>
        </p:nvSpPr>
        <p:spPr>
          <a:noFill/>
        </p:spPr>
        <p:txBody>
          <a:bodyPr/>
          <a:lstStyle/>
          <a:p>
            <a:r>
              <a:rPr lang="en-US"/>
              <a:t>The Theology Leader’s Guide</a:t>
            </a:r>
          </a:p>
        </p:txBody>
      </p:sp>
      <p:sp>
        <p:nvSpPr>
          <p:cNvPr id="635907"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5908"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5909" name="Rectangle 19"/>
          <p:cNvSpPr>
            <a:spLocks noGrp="1" noChangeArrowheads="1"/>
          </p:cNvSpPr>
          <p:nvPr>
            <p:ph type="sldNum" sz="quarter" idx="5"/>
          </p:nvPr>
        </p:nvSpPr>
        <p:spPr>
          <a:noFill/>
        </p:spPr>
        <p:txBody>
          <a:bodyPr/>
          <a:lstStyle/>
          <a:p>
            <a:r>
              <a:rPr lang="en-US"/>
              <a:t>Slide </a:t>
            </a:r>
            <a:fld id="{D5DD6333-2867-4B9B-8A2F-C06BA859AEA6}" type="slidenum">
              <a:rPr lang="en-US"/>
              <a:pPr/>
              <a:t>42</a:t>
            </a:fld>
            <a:endParaRPr lang="en-US"/>
          </a:p>
        </p:txBody>
      </p:sp>
      <p:sp>
        <p:nvSpPr>
          <p:cNvPr id="635910" name="Rectangle 2"/>
          <p:cNvSpPr>
            <a:spLocks noGrp="1" noRot="1" noChangeAspect="1" noChangeArrowheads="1" noTextEdit="1"/>
          </p:cNvSpPr>
          <p:nvPr>
            <p:ph type="sldImg"/>
          </p:nvPr>
        </p:nvSpPr>
        <p:spPr>
          <a:ln/>
        </p:spPr>
      </p:sp>
      <p:sp>
        <p:nvSpPr>
          <p:cNvPr id="635911" name="Rectangle 3"/>
          <p:cNvSpPr>
            <a:spLocks noGrp="1" noChangeArrowheads="1"/>
          </p:cNvSpPr>
          <p:nvPr>
            <p:ph type="body" idx="1"/>
          </p:nvPr>
        </p:nvSpPr>
        <p:spPr>
          <a:noFill/>
          <a:ln/>
        </p:spPr>
        <p:txBody>
          <a:bodyPr/>
          <a:lstStyle/>
          <a:p>
            <a:pPr eaLnBrk="1" hangingPunct="1"/>
            <a:r>
              <a:rPr lang="en-US" b="1">
                <a:latin typeface="Arial" charset="0"/>
              </a:rPr>
              <a:t>Reference:</a:t>
            </a:r>
          </a:p>
          <a:p>
            <a:pPr eaLnBrk="1" hangingPunct="1"/>
            <a:r>
              <a:rPr lang="en-US">
                <a:latin typeface="Arial" charset="0"/>
              </a:rPr>
              <a:t>Saint Augustine, </a:t>
            </a:r>
            <a:r>
              <a:rPr lang="en-US" i="1">
                <a:latin typeface="Arial" charset="0"/>
              </a:rPr>
              <a:t>Confessions 1.1.1</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16"/>
          <p:cNvSpPr>
            <a:spLocks noGrp="1" noChangeArrowheads="1"/>
          </p:cNvSpPr>
          <p:nvPr>
            <p:ph type="hdr" sz="quarter"/>
          </p:nvPr>
        </p:nvSpPr>
        <p:spPr>
          <a:noFill/>
        </p:spPr>
        <p:txBody>
          <a:bodyPr/>
          <a:lstStyle/>
          <a:p>
            <a:r>
              <a:rPr lang="en-US"/>
              <a:t>The Theology Leader’s Guide</a:t>
            </a:r>
          </a:p>
        </p:txBody>
      </p:sp>
      <p:sp>
        <p:nvSpPr>
          <p:cNvPr id="636931"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6932"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6933" name="Rectangle 19"/>
          <p:cNvSpPr>
            <a:spLocks noGrp="1" noChangeArrowheads="1"/>
          </p:cNvSpPr>
          <p:nvPr>
            <p:ph type="sldNum" sz="quarter" idx="5"/>
          </p:nvPr>
        </p:nvSpPr>
        <p:spPr>
          <a:noFill/>
        </p:spPr>
        <p:txBody>
          <a:bodyPr/>
          <a:lstStyle/>
          <a:p>
            <a:r>
              <a:rPr lang="en-US"/>
              <a:t>Slide </a:t>
            </a:r>
            <a:fld id="{036A1ED2-B779-4A48-A2C2-DBDD36805398}" type="slidenum">
              <a:rPr lang="en-US"/>
              <a:pPr/>
              <a:t>43</a:t>
            </a:fld>
            <a:endParaRPr lang="en-US"/>
          </a:p>
        </p:txBody>
      </p:sp>
      <p:sp>
        <p:nvSpPr>
          <p:cNvPr id="636934" name="Rectangle 2"/>
          <p:cNvSpPr>
            <a:spLocks noGrp="1" noRot="1" noChangeAspect="1" noChangeArrowheads="1" noTextEdit="1"/>
          </p:cNvSpPr>
          <p:nvPr>
            <p:ph type="sldImg"/>
          </p:nvPr>
        </p:nvSpPr>
        <p:spPr>
          <a:ln/>
        </p:spPr>
      </p:sp>
      <p:sp>
        <p:nvSpPr>
          <p:cNvPr id="636935"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16"/>
          <p:cNvSpPr>
            <a:spLocks noGrp="1" noChangeArrowheads="1"/>
          </p:cNvSpPr>
          <p:nvPr>
            <p:ph type="hdr" sz="quarter"/>
          </p:nvPr>
        </p:nvSpPr>
        <p:spPr>
          <a:noFill/>
        </p:spPr>
        <p:txBody>
          <a:bodyPr/>
          <a:lstStyle/>
          <a:p>
            <a:r>
              <a:rPr lang="en-US"/>
              <a:t>The Theology Leader’s Guide</a:t>
            </a:r>
          </a:p>
        </p:txBody>
      </p:sp>
      <p:sp>
        <p:nvSpPr>
          <p:cNvPr id="63795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795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7957" name="Rectangle 19"/>
          <p:cNvSpPr>
            <a:spLocks noGrp="1" noChangeArrowheads="1"/>
          </p:cNvSpPr>
          <p:nvPr>
            <p:ph type="sldNum" sz="quarter" idx="5"/>
          </p:nvPr>
        </p:nvSpPr>
        <p:spPr>
          <a:noFill/>
        </p:spPr>
        <p:txBody>
          <a:bodyPr/>
          <a:lstStyle/>
          <a:p>
            <a:r>
              <a:rPr lang="en-US"/>
              <a:t>Slide </a:t>
            </a:r>
            <a:fld id="{7263CF1B-AB0E-4E1E-975D-EC1FCD4AF9ED}" type="slidenum">
              <a:rPr lang="en-US"/>
              <a:pPr/>
              <a:t>44</a:t>
            </a:fld>
            <a:endParaRPr lang="en-US"/>
          </a:p>
        </p:txBody>
      </p:sp>
      <p:sp>
        <p:nvSpPr>
          <p:cNvPr id="637958" name="Rectangle 2"/>
          <p:cNvSpPr>
            <a:spLocks noGrp="1" noRot="1" noChangeAspect="1" noChangeArrowheads="1" noTextEdit="1"/>
          </p:cNvSpPr>
          <p:nvPr>
            <p:ph type="sldImg"/>
          </p:nvPr>
        </p:nvSpPr>
        <p:spPr>
          <a:ln/>
        </p:spPr>
      </p:sp>
      <p:sp>
        <p:nvSpPr>
          <p:cNvPr id="637959"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16"/>
          <p:cNvSpPr>
            <a:spLocks noGrp="1" noChangeArrowheads="1"/>
          </p:cNvSpPr>
          <p:nvPr>
            <p:ph type="hdr" sz="quarter"/>
          </p:nvPr>
        </p:nvSpPr>
        <p:spPr>
          <a:noFill/>
        </p:spPr>
        <p:txBody>
          <a:bodyPr/>
          <a:lstStyle/>
          <a:p>
            <a:r>
              <a:rPr lang="en-US"/>
              <a:t>The Theology Leader’s Guide</a:t>
            </a:r>
          </a:p>
        </p:txBody>
      </p:sp>
      <p:sp>
        <p:nvSpPr>
          <p:cNvPr id="63897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3898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38981" name="Rectangle 19"/>
          <p:cNvSpPr>
            <a:spLocks noGrp="1" noChangeArrowheads="1"/>
          </p:cNvSpPr>
          <p:nvPr>
            <p:ph type="sldNum" sz="quarter" idx="5"/>
          </p:nvPr>
        </p:nvSpPr>
        <p:spPr>
          <a:noFill/>
        </p:spPr>
        <p:txBody>
          <a:bodyPr/>
          <a:lstStyle/>
          <a:p>
            <a:r>
              <a:rPr lang="en-US"/>
              <a:t>Slide </a:t>
            </a:r>
            <a:fld id="{BC6B068C-ECFF-4A20-9B42-3D138E4FDD7F}" type="slidenum">
              <a:rPr lang="en-US"/>
              <a:pPr/>
              <a:t>45</a:t>
            </a:fld>
            <a:endParaRPr lang="en-US"/>
          </a:p>
        </p:txBody>
      </p:sp>
      <p:sp>
        <p:nvSpPr>
          <p:cNvPr id="638982" name="Rectangle 2"/>
          <p:cNvSpPr>
            <a:spLocks noGrp="1" noRot="1" noChangeAspect="1" noChangeArrowheads="1" noTextEdit="1"/>
          </p:cNvSpPr>
          <p:nvPr>
            <p:ph type="sldImg"/>
          </p:nvPr>
        </p:nvSpPr>
        <p:spPr>
          <a:ln/>
        </p:spPr>
      </p:sp>
      <p:sp>
        <p:nvSpPr>
          <p:cNvPr id="638983" name="Rectangle 3"/>
          <p:cNvSpPr>
            <a:spLocks noGrp="1" noChangeArrowheads="1"/>
          </p:cNvSpPr>
          <p:nvPr>
            <p:ph type="body" idx="1"/>
          </p:nvPr>
        </p:nvSpPr>
        <p:spPr>
          <a:noFill/>
          <a:ln/>
        </p:spPr>
        <p:txBody>
          <a:bodyPr/>
          <a:lstStyle/>
          <a:p>
            <a:pPr eaLnBrk="1" hangingPunct="1"/>
            <a:r>
              <a:rPr lang="en-US" b="1">
                <a:latin typeface="Arial" charset="0"/>
              </a:rPr>
              <a:t>Presentation notes:</a:t>
            </a:r>
            <a:endParaRPr lang="en-US">
              <a:latin typeface="Arial" charset="0"/>
            </a:endParaRPr>
          </a:p>
          <a:p>
            <a:pPr eaLnBrk="1" hangingPunct="1"/>
            <a:r>
              <a:rPr lang="en-US">
                <a:latin typeface="Arial" charset="0"/>
              </a:rPr>
              <a:t>The Wager is an argument from indecisiveness first put forth by Blaise Pascal (1623–1662) in his </a:t>
            </a:r>
            <a:r>
              <a:rPr lang="en-US" i="1">
                <a:latin typeface="Arial" charset="0"/>
              </a:rPr>
              <a:t>Penses</a:t>
            </a:r>
            <a:r>
              <a:rPr lang="en-US">
                <a:latin typeface="Arial" charset="0"/>
              </a:rPr>
              <a:t>. Pascal believed that reason alone was not enough to come to a conclusion concerning the existence of God. Therefore, he put forth this argument which is meant to “tip the scales” in the direction of belief in God. This is not so much an argument for the existence of God as it is an argument for faith.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fld id="{9098A987-C569-4EFC-A475-EFED2239BF90}"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16"/>
          <p:cNvSpPr>
            <a:spLocks noGrp="1" noChangeArrowheads="1"/>
          </p:cNvSpPr>
          <p:nvPr>
            <p:ph type="hdr" sz="quarter"/>
          </p:nvPr>
        </p:nvSpPr>
        <p:spPr>
          <a:noFill/>
        </p:spPr>
        <p:txBody>
          <a:bodyPr/>
          <a:lstStyle/>
          <a:p>
            <a:r>
              <a:rPr lang="en-US"/>
              <a:t>The Theology Leader’s Guide</a:t>
            </a:r>
          </a:p>
        </p:txBody>
      </p:sp>
      <p:sp>
        <p:nvSpPr>
          <p:cNvPr id="640003"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40004"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40005" name="Rectangle 19"/>
          <p:cNvSpPr>
            <a:spLocks noGrp="1" noChangeArrowheads="1"/>
          </p:cNvSpPr>
          <p:nvPr>
            <p:ph type="sldNum" sz="quarter" idx="5"/>
          </p:nvPr>
        </p:nvSpPr>
        <p:spPr>
          <a:noFill/>
        </p:spPr>
        <p:txBody>
          <a:bodyPr/>
          <a:lstStyle/>
          <a:p>
            <a:r>
              <a:rPr lang="en-US"/>
              <a:t>Slide </a:t>
            </a:r>
            <a:fld id="{C949072E-2BC3-4D65-87D4-6D7D34F73798}" type="slidenum">
              <a:rPr lang="en-US"/>
              <a:pPr/>
              <a:t>46</a:t>
            </a:fld>
            <a:endParaRPr lang="en-US"/>
          </a:p>
        </p:txBody>
      </p:sp>
      <p:sp>
        <p:nvSpPr>
          <p:cNvPr id="640006" name="Rectangle 2"/>
          <p:cNvSpPr>
            <a:spLocks noGrp="1" noRot="1" noChangeAspect="1" noChangeArrowheads="1" noTextEdit="1"/>
          </p:cNvSpPr>
          <p:nvPr>
            <p:ph type="sldImg"/>
          </p:nvPr>
        </p:nvSpPr>
        <p:spPr>
          <a:ln/>
        </p:spPr>
      </p:sp>
      <p:sp>
        <p:nvSpPr>
          <p:cNvPr id="640007"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16"/>
          <p:cNvSpPr>
            <a:spLocks noGrp="1" noChangeArrowheads="1"/>
          </p:cNvSpPr>
          <p:nvPr>
            <p:ph type="hdr" sz="quarter"/>
          </p:nvPr>
        </p:nvSpPr>
        <p:spPr>
          <a:noFill/>
        </p:spPr>
        <p:txBody>
          <a:bodyPr/>
          <a:lstStyle/>
          <a:p>
            <a:r>
              <a:rPr lang="en-US"/>
              <a:t>The Theology Leader’s Guide</a:t>
            </a:r>
          </a:p>
        </p:txBody>
      </p:sp>
      <p:sp>
        <p:nvSpPr>
          <p:cNvPr id="641027"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41028"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41029" name="Rectangle 19"/>
          <p:cNvSpPr>
            <a:spLocks noGrp="1" noChangeArrowheads="1"/>
          </p:cNvSpPr>
          <p:nvPr>
            <p:ph type="sldNum" sz="quarter" idx="5"/>
          </p:nvPr>
        </p:nvSpPr>
        <p:spPr>
          <a:noFill/>
        </p:spPr>
        <p:txBody>
          <a:bodyPr/>
          <a:lstStyle/>
          <a:p>
            <a:r>
              <a:rPr lang="en-US"/>
              <a:t>Slide </a:t>
            </a:r>
            <a:fld id="{E0F48ADF-886F-4A6E-B97C-C0B43C2A0A15}" type="slidenum">
              <a:rPr lang="en-US"/>
              <a:pPr/>
              <a:t>47</a:t>
            </a:fld>
            <a:endParaRPr lang="en-US"/>
          </a:p>
        </p:txBody>
      </p:sp>
      <p:sp>
        <p:nvSpPr>
          <p:cNvPr id="641030" name="Rectangle 2"/>
          <p:cNvSpPr>
            <a:spLocks noGrp="1" noRot="1" noChangeAspect="1" noChangeArrowheads="1" noTextEdit="1"/>
          </p:cNvSpPr>
          <p:nvPr>
            <p:ph type="sldImg"/>
          </p:nvPr>
        </p:nvSpPr>
        <p:spPr>
          <a:ln/>
        </p:spPr>
      </p:sp>
      <p:sp>
        <p:nvSpPr>
          <p:cNvPr id="641031"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16"/>
          <p:cNvSpPr>
            <a:spLocks noGrp="1" noChangeArrowheads="1"/>
          </p:cNvSpPr>
          <p:nvPr>
            <p:ph type="hdr" sz="quarter"/>
          </p:nvPr>
        </p:nvSpPr>
        <p:spPr>
          <a:noFill/>
        </p:spPr>
        <p:txBody>
          <a:bodyPr/>
          <a:lstStyle/>
          <a:p>
            <a:r>
              <a:rPr lang="en-US"/>
              <a:t>The Theology Leader’s Guide</a:t>
            </a:r>
          </a:p>
        </p:txBody>
      </p:sp>
      <p:sp>
        <p:nvSpPr>
          <p:cNvPr id="64307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4307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43077" name="Rectangle 19"/>
          <p:cNvSpPr>
            <a:spLocks noGrp="1" noChangeArrowheads="1"/>
          </p:cNvSpPr>
          <p:nvPr>
            <p:ph type="sldNum" sz="quarter" idx="5"/>
          </p:nvPr>
        </p:nvSpPr>
        <p:spPr>
          <a:noFill/>
        </p:spPr>
        <p:txBody>
          <a:bodyPr/>
          <a:lstStyle/>
          <a:p>
            <a:r>
              <a:rPr lang="en-US"/>
              <a:t>Slide </a:t>
            </a:r>
            <a:fld id="{F5AA0DB2-FA68-4DEF-9A24-444429A4CC89}" type="slidenum">
              <a:rPr lang="en-US"/>
              <a:pPr/>
              <a:t>48</a:t>
            </a:fld>
            <a:endParaRPr lang="en-US"/>
          </a:p>
        </p:txBody>
      </p:sp>
      <p:sp>
        <p:nvSpPr>
          <p:cNvPr id="643078" name="Rectangle 2"/>
          <p:cNvSpPr>
            <a:spLocks noGrp="1" noRot="1" noChangeAspect="1" noChangeArrowheads="1" noTextEdit="1"/>
          </p:cNvSpPr>
          <p:nvPr>
            <p:ph type="sldImg"/>
          </p:nvPr>
        </p:nvSpPr>
        <p:spPr>
          <a:ln/>
        </p:spPr>
      </p:sp>
      <p:sp>
        <p:nvSpPr>
          <p:cNvPr id="643079" name="Rectangle 3"/>
          <p:cNvSpPr>
            <a:spLocks noGrp="1" noChangeArrowheads="1"/>
          </p:cNvSpPr>
          <p:nvPr>
            <p:ph type="body" idx="1"/>
          </p:nvPr>
        </p:nvSpPr>
        <p:spPr>
          <a:noFill/>
          <a:ln/>
        </p:spPr>
        <p:txBody>
          <a:bodyPr/>
          <a:lstStyle/>
          <a:p>
            <a:pPr eaLnBrk="1" hangingPunct="1"/>
            <a:r>
              <a:rPr lang="en-US" b="1">
                <a:latin typeface="Arial" charset="0"/>
              </a:rPr>
              <a:t>Presentation notes:</a:t>
            </a:r>
          </a:p>
          <a:p>
            <a:pPr eaLnBrk="1" hangingPunct="1"/>
            <a:r>
              <a:rPr lang="en-US">
                <a:latin typeface="Arial" charset="0"/>
              </a:rPr>
              <a:t>The cumulative case argument also recognizes that any given argument may be more appealing to a person based upon their personality and situation.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Presentation Notes:</a:t>
            </a:r>
          </a:p>
          <a:p>
            <a:r>
              <a:rPr lang="en-US" dirty="0"/>
              <a:t>This</a:t>
            </a:r>
            <a:r>
              <a:rPr lang="en-US" baseline="0" dirty="0"/>
              <a:t> illustrates the importance of a proper method of interpretation. </a:t>
            </a:r>
            <a:endParaRPr lang="en-US" dirty="0"/>
          </a:p>
        </p:txBody>
      </p:sp>
      <p:sp>
        <p:nvSpPr>
          <p:cNvPr id="4" name="Slide Number Placeholder 3"/>
          <p:cNvSpPr>
            <a:spLocks noGrp="1"/>
          </p:cNvSpPr>
          <p:nvPr>
            <p:ph type="sldNum" sz="quarter" idx="10"/>
          </p:nvPr>
        </p:nvSpPr>
        <p:spPr/>
        <p:txBody>
          <a:bodyPr/>
          <a:lstStyle/>
          <a:p>
            <a:fld id="{9098A987-C569-4EFC-A475-EFED2239BF9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16"/>
          <p:cNvSpPr>
            <a:spLocks noGrp="1" noChangeArrowheads="1"/>
          </p:cNvSpPr>
          <p:nvPr>
            <p:ph type="hdr" sz="quarter"/>
          </p:nvPr>
        </p:nvSpPr>
        <p:spPr>
          <a:noFill/>
        </p:spPr>
        <p:txBody>
          <a:bodyPr/>
          <a:lstStyle/>
          <a:p>
            <a:r>
              <a:rPr lang="en-US"/>
              <a:t>The Theology Leader’s Guide</a:t>
            </a:r>
          </a:p>
        </p:txBody>
      </p:sp>
      <p:sp>
        <p:nvSpPr>
          <p:cNvPr id="596995"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596996"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596997" name="Rectangle 19"/>
          <p:cNvSpPr>
            <a:spLocks noGrp="1" noChangeArrowheads="1"/>
          </p:cNvSpPr>
          <p:nvPr>
            <p:ph type="sldNum" sz="quarter" idx="5"/>
          </p:nvPr>
        </p:nvSpPr>
        <p:spPr>
          <a:noFill/>
        </p:spPr>
        <p:txBody>
          <a:bodyPr/>
          <a:lstStyle/>
          <a:p>
            <a:r>
              <a:rPr lang="en-US"/>
              <a:t>Slide </a:t>
            </a:r>
            <a:fld id="{AAD80A7E-A6E8-4034-9B9D-F14DA609D676}" type="slidenum">
              <a:rPr lang="en-US"/>
              <a:pPr/>
              <a:t>12</a:t>
            </a:fld>
            <a:endParaRPr lang="en-US"/>
          </a:p>
        </p:txBody>
      </p:sp>
      <p:sp>
        <p:nvSpPr>
          <p:cNvPr id="596998" name="Rectangle 2"/>
          <p:cNvSpPr>
            <a:spLocks noGrp="1" noRot="1" noChangeAspect="1" noChangeArrowheads="1" noTextEdit="1"/>
          </p:cNvSpPr>
          <p:nvPr>
            <p:ph type="sldImg"/>
          </p:nvPr>
        </p:nvSpPr>
        <p:spPr>
          <a:ln/>
        </p:spPr>
      </p:sp>
      <p:sp>
        <p:nvSpPr>
          <p:cNvPr id="596999" name="Rectangle 3"/>
          <p:cNvSpPr>
            <a:spLocks noGrp="1" noChangeArrowheads="1"/>
          </p:cNvSpPr>
          <p:nvPr>
            <p:ph type="body" idx="1"/>
          </p:nvPr>
        </p:nvSpPr>
        <p:spPr>
          <a:noFill/>
          <a:ln/>
        </p:spPr>
        <p:txBody>
          <a:bodyPr/>
          <a:lstStyle/>
          <a:p>
            <a:pPr eaLnBrk="1" hangingPunct="1"/>
            <a:r>
              <a:rPr lang="en-US" b="1">
                <a:latin typeface="Arial" charset="0"/>
              </a:rPr>
              <a:t>Activity: group discussion</a:t>
            </a:r>
          </a:p>
          <a:p>
            <a:pPr eaLnBrk="1" hangingPunct="1"/>
            <a:r>
              <a:rPr lang="en-US">
                <a:latin typeface="Arial" charset="0"/>
              </a:rPr>
              <a:t>Allow the students to discuss this question before revealing the answers. Try to create an open atmosphere where people are allowed to express the doubts that they my have from time to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16"/>
          <p:cNvSpPr>
            <a:spLocks noGrp="1" noChangeArrowheads="1"/>
          </p:cNvSpPr>
          <p:nvPr>
            <p:ph type="hdr" sz="quarter"/>
          </p:nvPr>
        </p:nvSpPr>
        <p:spPr>
          <a:noFill/>
        </p:spPr>
        <p:txBody>
          <a:bodyPr/>
          <a:lstStyle/>
          <a:p>
            <a:r>
              <a:rPr lang="en-US"/>
              <a:t>The Theology Leader’s Guide</a:t>
            </a:r>
          </a:p>
        </p:txBody>
      </p:sp>
      <p:sp>
        <p:nvSpPr>
          <p:cNvPr id="598019"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598020"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598021" name="Rectangle 19"/>
          <p:cNvSpPr>
            <a:spLocks noGrp="1" noChangeArrowheads="1"/>
          </p:cNvSpPr>
          <p:nvPr>
            <p:ph type="sldNum" sz="quarter" idx="5"/>
          </p:nvPr>
        </p:nvSpPr>
        <p:spPr>
          <a:noFill/>
        </p:spPr>
        <p:txBody>
          <a:bodyPr/>
          <a:lstStyle/>
          <a:p>
            <a:r>
              <a:rPr lang="en-US"/>
              <a:t>Slide </a:t>
            </a:r>
            <a:fld id="{1668D4CF-4D4D-460A-AD2C-FFF984675E2E}" type="slidenum">
              <a:rPr lang="en-US"/>
              <a:pPr/>
              <a:t>13</a:t>
            </a:fld>
            <a:endParaRPr lang="en-US"/>
          </a:p>
        </p:txBody>
      </p:sp>
      <p:sp>
        <p:nvSpPr>
          <p:cNvPr id="598022" name="Rectangle 2"/>
          <p:cNvSpPr>
            <a:spLocks noGrp="1" noRot="1" noChangeAspect="1" noChangeArrowheads="1" noTextEdit="1"/>
          </p:cNvSpPr>
          <p:nvPr>
            <p:ph type="sldImg"/>
          </p:nvPr>
        </p:nvSpPr>
        <p:spPr>
          <a:ln/>
        </p:spPr>
      </p:sp>
      <p:sp>
        <p:nvSpPr>
          <p:cNvPr id="598023"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16"/>
          <p:cNvSpPr>
            <a:spLocks noGrp="1" noChangeArrowheads="1"/>
          </p:cNvSpPr>
          <p:nvPr>
            <p:ph type="hdr" sz="quarter"/>
          </p:nvPr>
        </p:nvSpPr>
        <p:spPr>
          <a:noFill/>
        </p:spPr>
        <p:txBody>
          <a:bodyPr/>
          <a:lstStyle/>
          <a:p>
            <a:r>
              <a:rPr lang="en-US"/>
              <a:t>The Theology Leader’s Guide</a:t>
            </a:r>
          </a:p>
        </p:txBody>
      </p:sp>
      <p:sp>
        <p:nvSpPr>
          <p:cNvPr id="600067"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0068"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0069" name="Rectangle 19"/>
          <p:cNvSpPr>
            <a:spLocks noGrp="1" noChangeArrowheads="1"/>
          </p:cNvSpPr>
          <p:nvPr>
            <p:ph type="sldNum" sz="quarter" idx="5"/>
          </p:nvPr>
        </p:nvSpPr>
        <p:spPr>
          <a:noFill/>
        </p:spPr>
        <p:txBody>
          <a:bodyPr/>
          <a:lstStyle/>
          <a:p>
            <a:r>
              <a:rPr lang="en-US"/>
              <a:t>Slide </a:t>
            </a:r>
            <a:fld id="{74E587BF-1D7E-4A94-AEFC-98671C18671D}" type="slidenum">
              <a:rPr lang="en-US"/>
              <a:pPr/>
              <a:t>14</a:t>
            </a:fld>
            <a:endParaRPr lang="en-US"/>
          </a:p>
        </p:txBody>
      </p:sp>
      <p:sp>
        <p:nvSpPr>
          <p:cNvPr id="600070" name="Rectangle 2"/>
          <p:cNvSpPr>
            <a:spLocks noGrp="1" noRot="1" noChangeAspect="1" noChangeArrowheads="1" noTextEdit="1"/>
          </p:cNvSpPr>
          <p:nvPr>
            <p:ph type="sldImg"/>
          </p:nvPr>
        </p:nvSpPr>
        <p:spPr>
          <a:ln/>
        </p:spPr>
      </p:sp>
      <p:sp>
        <p:nvSpPr>
          <p:cNvPr id="600071" name="Rectangle 3"/>
          <p:cNvSpPr>
            <a:spLocks noGrp="1" noChangeArrowheads="1"/>
          </p:cNvSpPr>
          <p:nvPr>
            <p:ph type="body" idx="1"/>
          </p:nvPr>
        </p:nvSpPr>
        <p:spPr>
          <a:noFill/>
          <a:ln/>
        </p:spPr>
        <p:txBody>
          <a:bodyPr/>
          <a:lstStyle/>
          <a:p>
            <a:pPr eaLnBrk="1" hangingPunct="1"/>
            <a:r>
              <a:rPr lang="en-US" b="1">
                <a:latin typeface="Arial" charset="0"/>
              </a:rPr>
              <a:t>Activity: group discussion</a:t>
            </a:r>
          </a:p>
          <a:p>
            <a:pPr eaLnBrk="1" hangingPunct="1"/>
            <a:r>
              <a:rPr lang="en-US">
                <a:latin typeface="Arial" charset="0"/>
              </a:rPr>
              <a:t>Allow the students to discuss this question before revealing the answers. Again, try to find out why they personally are confident in His existence (assuming that many will be).</a:t>
            </a:r>
          </a:p>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16"/>
          <p:cNvSpPr>
            <a:spLocks noGrp="1" noChangeArrowheads="1"/>
          </p:cNvSpPr>
          <p:nvPr>
            <p:ph type="hdr" sz="quarter"/>
          </p:nvPr>
        </p:nvSpPr>
        <p:spPr>
          <a:noFill/>
        </p:spPr>
        <p:txBody>
          <a:bodyPr/>
          <a:lstStyle/>
          <a:p>
            <a:r>
              <a:rPr lang="en-US"/>
              <a:t>The Theology Leader’s Guide</a:t>
            </a:r>
          </a:p>
        </p:txBody>
      </p:sp>
      <p:sp>
        <p:nvSpPr>
          <p:cNvPr id="601091" name="Rectangle 17"/>
          <p:cNvSpPr>
            <a:spLocks noGrp="1" noChangeArrowheads="1"/>
          </p:cNvSpPr>
          <p:nvPr>
            <p:ph type="dt" sz="quarter" idx="1"/>
          </p:nvPr>
        </p:nvSpPr>
        <p:spPr>
          <a:noFill/>
        </p:spPr>
        <p:txBody>
          <a:bodyPr/>
          <a:lstStyle/>
          <a:p>
            <a:r>
              <a:rPr lang="en-US"/>
              <a:t>Trinitarianism</a:t>
            </a:r>
            <a:endParaRPr lang="en-US" b="0">
              <a:latin typeface="Arial" charset="0"/>
            </a:endParaRPr>
          </a:p>
        </p:txBody>
      </p:sp>
      <p:sp>
        <p:nvSpPr>
          <p:cNvPr id="601092" name="Rectangle 18"/>
          <p:cNvSpPr>
            <a:spLocks noGrp="1" noChangeArrowheads="1"/>
          </p:cNvSpPr>
          <p:nvPr>
            <p:ph type="ftr" sz="quarter" idx="4"/>
          </p:nvPr>
        </p:nvSpPr>
        <p:spPr>
          <a:noFill/>
        </p:spPr>
        <p:txBody>
          <a:bodyPr/>
          <a:lstStyle/>
          <a:p>
            <a:r>
              <a:rPr lang="en-US" dirty="0"/>
              <a:t>Copyright © 2005 The Theology Program. All Rights Reserved.</a:t>
            </a:r>
            <a:r>
              <a:rPr lang="en-US" sz="1100" dirty="0"/>
              <a:t> </a:t>
            </a:r>
          </a:p>
        </p:txBody>
      </p:sp>
      <p:sp>
        <p:nvSpPr>
          <p:cNvPr id="601093" name="Rectangle 19"/>
          <p:cNvSpPr>
            <a:spLocks noGrp="1" noChangeArrowheads="1"/>
          </p:cNvSpPr>
          <p:nvPr>
            <p:ph type="sldNum" sz="quarter" idx="5"/>
          </p:nvPr>
        </p:nvSpPr>
        <p:spPr>
          <a:noFill/>
        </p:spPr>
        <p:txBody>
          <a:bodyPr/>
          <a:lstStyle/>
          <a:p>
            <a:r>
              <a:rPr lang="en-US"/>
              <a:t>Slide </a:t>
            </a:r>
            <a:fld id="{055C6BCB-20E1-4EA7-9572-79196E1B28ED}" type="slidenum">
              <a:rPr lang="en-US"/>
              <a:pPr/>
              <a:t>15</a:t>
            </a:fld>
            <a:endParaRPr lang="en-US"/>
          </a:p>
        </p:txBody>
      </p:sp>
      <p:sp>
        <p:nvSpPr>
          <p:cNvPr id="601094" name="Rectangle 2"/>
          <p:cNvSpPr>
            <a:spLocks noGrp="1" noRot="1" noChangeAspect="1" noChangeArrowheads="1" noTextEdit="1"/>
          </p:cNvSpPr>
          <p:nvPr>
            <p:ph type="sldImg"/>
          </p:nvPr>
        </p:nvSpPr>
        <p:spPr>
          <a:ln/>
        </p:spPr>
      </p:sp>
      <p:sp>
        <p:nvSpPr>
          <p:cNvPr id="601095"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1828800" y="1600200"/>
            <a:ext cx="33909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2100" y="1600200"/>
            <a:ext cx="33909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pPr>
              <a:defRPr/>
            </a:pPr>
            <a:fld id="{8A756480-FFB3-4EAA-B896-CE84507E161C}" type="slidenum">
              <a:rPr lang="en-US"/>
              <a:pPr>
                <a:defRPr/>
              </a:pPr>
              <a:t>‹#›</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 Copyright 2002-2005, The Theology Program</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lstStyle/>
          <a:p>
            <a:r>
              <a:rPr lang="en-US"/>
              <a:t>Click to edit Master title style</a:t>
            </a:r>
          </a:p>
        </p:txBody>
      </p:sp>
      <p:sp>
        <p:nvSpPr>
          <p:cNvPr id="3" name="Table Placeholder 2"/>
          <p:cNvSpPr>
            <a:spLocks noGrp="1"/>
          </p:cNvSpPr>
          <p:nvPr>
            <p:ph type="tbl" idx="1"/>
          </p:nvPr>
        </p:nvSpPr>
        <p:spPr>
          <a:xfrm>
            <a:off x="1828800" y="1600200"/>
            <a:ext cx="6934200" cy="4525963"/>
          </a:xfrm>
        </p:spPr>
        <p:txBody>
          <a:bodyPr/>
          <a:lstStyle/>
          <a:p>
            <a:pPr lvl="0"/>
            <a:endParaRPr lang="en-US" noProof="0"/>
          </a:p>
        </p:txBody>
      </p:sp>
      <p:sp>
        <p:nvSpPr>
          <p:cNvPr id="4" name="Rectangle 5"/>
          <p:cNvSpPr>
            <a:spLocks noGrp="1" noChangeArrowheads="1"/>
          </p:cNvSpPr>
          <p:nvPr>
            <p:ph type="sldNum" sz="quarter" idx="10"/>
          </p:nvPr>
        </p:nvSpPr>
        <p:spPr>
          <a:ln/>
        </p:spPr>
        <p:txBody>
          <a:bodyPr/>
          <a:lstStyle>
            <a:lvl1pPr>
              <a:defRPr/>
            </a:lvl1pPr>
          </a:lstStyle>
          <a:p>
            <a:pPr>
              <a:defRPr/>
            </a:pPr>
            <a:fld id="{A753A744-162E-4C05-BA45-1A77DE98975C}" type="slidenum">
              <a:rPr lang="en-US"/>
              <a:pPr>
                <a:defRPr/>
              </a:pPr>
              <a:t>‹#›</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 Copyright 2002-2005, The Theology Program</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81000" y="914400"/>
            <a:ext cx="82296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41087-AE3B-4BC8-B036-D001B81174D6}"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441087-AE3B-4BC8-B036-D001B81174D6}"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441087-AE3B-4BC8-B036-D001B81174D6}"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441087-AE3B-4BC8-B036-D001B81174D6}"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41087-AE3B-4BC8-B036-D001B81174D6}"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441087-AE3B-4BC8-B036-D001B81174D6}"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441087-AE3B-4BC8-B036-D001B81174D6}"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88AEEB-9A71-46D2-9D78-1C7C9EF29F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C623E"/>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5" cstate="print"/>
          <a:srcRect/>
          <a:stretch>
            <a:fillRect/>
          </a:stretch>
        </p:blipFill>
        <p:spPr bwMode="auto">
          <a:xfrm>
            <a:off x="0" y="0"/>
            <a:ext cx="9163050" cy="6877050"/>
          </a:xfrm>
          <a:prstGeom prst="rect">
            <a:avLst/>
          </a:prstGeom>
          <a:noFill/>
          <a:ln w="9525">
            <a:noFill/>
            <a:miter lim="800000"/>
            <a:headEnd/>
            <a:tailEnd/>
          </a:ln>
        </p:spPr>
      </p:pic>
      <p:sp>
        <p:nvSpPr>
          <p:cNvPr id="2" name="Title Placeholder 1"/>
          <p:cNvSpPr>
            <a:spLocks noGrp="1"/>
          </p:cNvSpPr>
          <p:nvPr>
            <p:ph type="title"/>
          </p:nvPr>
        </p:nvSpPr>
        <p:spPr>
          <a:xfrm>
            <a:off x="457200" y="0"/>
            <a:ext cx="6096000" cy="6858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914400"/>
            <a:ext cx="8229600" cy="4495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41087-AE3B-4BC8-B036-D001B81174D6}" type="datetimeFigureOut">
              <a:rPr lang="en-US" smtClean="0"/>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8AEEB-9A71-46D2-9D78-1C7C9EF29F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lcome.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981200" y="4800600"/>
            <a:ext cx="5029200" cy="1138773"/>
          </a:xfrm>
          <a:prstGeom prst="rect">
            <a:avLst/>
          </a:prstGeom>
          <a:noFill/>
        </p:spPr>
        <p:txBody>
          <a:bodyPr wrap="square" rtlCol="0">
            <a:spAutoFit/>
          </a:bodyPr>
          <a:lstStyle/>
          <a:p>
            <a:pPr algn="ctr"/>
            <a:r>
              <a:rPr lang="en-US" sz="6800" dirty="0">
                <a:solidFill>
                  <a:schemeClr val="bg2"/>
                </a:solidFill>
                <a:latin typeface="Alternate Gothic No.2 BT"/>
                <a:cs typeface="Alternate Gothic No.2 BT"/>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Apologetics</a:t>
            </a:r>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lgn="ctr">
              <a:buNone/>
            </a:pPr>
            <a:r>
              <a:rPr lang="en-US" dirty="0"/>
              <a:t>Who is apologetics for?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63050" cy="6877050"/>
          </a:xfrm>
          <a:prstGeom prst="rect">
            <a:avLst/>
          </a:prstGeom>
          <a:noFill/>
          <a:ln w="9525">
            <a:noFill/>
            <a:miter lim="800000"/>
            <a:headEnd/>
            <a:tailEnd/>
          </a:ln>
        </p:spPr>
      </p:pic>
      <p:sp>
        <p:nvSpPr>
          <p:cNvPr id="3" name="Content Placeholder 2"/>
          <p:cNvSpPr>
            <a:spLocks noGrp="1"/>
          </p:cNvSpPr>
          <p:nvPr>
            <p:ph idx="1"/>
          </p:nvPr>
        </p:nvSpPr>
        <p:spPr>
          <a:xfrm>
            <a:off x="5562600" y="5075237"/>
            <a:ext cx="3581400" cy="715963"/>
          </a:xfrm>
        </p:spPr>
        <p:txBody>
          <a:bodyPr/>
          <a:lstStyle/>
          <a:p>
            <a:pPr>
              <a:buNone/>
            </a:pPr>
            <a:r>
              <a:rPr lang="en-US" dirty="0">
                <a:solidFill>
                  <a:srgbClr val="000000"/>
                </a:solidFill>
                <a:latin typeface="Gotham-Book"/>
                <a:cs typeface="Gotham-Book"/>
              </a:rPr>
              <a:t>Existence of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p:txBody>
          <a:bodyPr/>
          <a:lstStyle/>
          <a:p>
            <a:pPr eaLnBrk="1" hangingPunct="1">
              <a:defRPr/>
            </a:pPr>
            <a:r>
              <a:rPr lang="en-US"/>
              <a:t>The Existence of God</a:t>
            </a:r>
          </a:p>
        </p:txBody>
      </p:sp>
      <p:sp>
        <p:nvSpPr>
          <p:cNvPr id="1216515" name="Rectangle 3"/>
          <p:cNvSpPr>
            <a:spLocks noGrp="1" noChangeArrowheads="1"/>
          </p:cNvSpPr>
          <p:nvPr>
            <p:ph type="body" idx="1"/>
          </p:nvPr>
        </p:nvSpPr>
        <p:spPr/>
        <p:txBody>
          <a:bodyPr/>
          <a:lstStyle/>
          <a:p>
            <a:pPr marL="0" indent="0" eaLnBrk="1" hangingPunct="1">
              <a:lnSpc>
                <a:spcPct val="90000"/>
              </a:lnSpc>
              <a:buFontTx/>
              <a:buNone/>
              <a:defRPr/>
            </a:pPr>
            <a:r>
              <a:rPr lang="en-US" dirty="0"/>
              <a:t>Why do we sometimes doubt God’s existence?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a:t>The Existence of God</a:t>
            </a:r>
          </a:p>
        </p:txBody>
      </p:sp>
      <p:sp>
        <p:nvSpPr>
          <p:cNvPr id="113668"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dirty="0"/>
              <a:t>I can’t see or hear Him.</a:t>
            </a:r>
          </a:p>
          <a:p>
            <a:pPr marL="609600" indent="-609600" eaLnBrk="1" hangingPunct="1">
              <a:lnSpc>
                <a:spcPct val="90000"/>
              </a:lnSpc>
              <a:buFontTx/>
              <a:buAutoNum type="arabicPeriod"/>
            </a:pPr>
            <a:r>
              <a:rPr lang="en-US" dirty="0"/>
              <a:t>He does not answer my prayers.</a:t>
            </a:r>
          </a:p>
          <a:p>
            <a:pPr marL="609600" indent="-609600" eaLnBrk="1" hangingPunct="1">
              <a:lnSpc>
                <a:spcPct val="90000"/>
              </a:lnSpc>
              <a:buFontTx/>
              <a:buAutoNum type="arabicPeriod"/>
            </a:pPr>
            <a:r>
              <a:rPr lang="en-US" dirty="0"/>
              <a:t>It is too good to be true.</a:t>
            </a:r>
          </a:p>
          <a:p>
            <a:pPr marL="609600" indent="-609600" eaLnBrk="1" hangingPunct="1">
              <a:lnSpc>
                <a:spcPct val="90000"/>
              </a:lnSpc>
              <a:buFontTx/>
              <a:buAutoNum type="arabicPeriod"/>
            </a:pPr>
            <a:r>
              <a:rPr lang="en-US" dirty="0"/>
              <a:t>I can’t comprehend an eternal being.</a:t>
            </a:r>
          </a:p>
          <a:p>
            <a:pPr marL="609600" indent="-609600" eaLnBrk="1" hangingPunct="1">
              <a:lnSpc>
                <a:spcPct val="90000"/>
              </a:lnSpc>
              <a:buFontTx/>
              <a:buAutoNum type="arabicPeriod"/>
            </a:pPr>
            <a:r>
              <a:rPr lang="en-US" dirty="0"/>
              <a:t>There are too many different views about Him.</a:t>
            </a:r>
          </a:p>
          <a:p>
            <a:pPr marL="609600" indent="-609600" eaLnBrk="1" hangingPunct="1">
              <a:lnSpc>
                <a:spcPct val="90000"/>
              </a:lnSpc>
              <a:buFontTx/>
              <a:buAutoNum type="arabicPeriod"/>
            </a:pPr>
            <a:r>
              <a:rPr lang="en-US" dirty="0"/>
              <a:t>I can’t understand why He could allow so much suffering.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a:t>The Existence of God</a:t>
            </a:r>
          </a:p>
        </p:txBody>
      </p:sp>
      <p:sp>
        <p:nvSpPr>
          <p:cNvPr id="82947" name="Rectangle 3"/>
          <p:cNvSpPr>
            <a:spLocks noGrp="1" noChangeArrowheads="1"/>
          </p:cNvSpPr>
          <p:nvPr>
            <p:ph type="body" idx="1"/>
          </p:nvPr>
        </p:nvSpPr>
        <p:spPr/>
        <p:txBody>
          <a:bodyPr/>
          <a:lstStyle/>
          <a:p>
            <a:pPr marL="0" indent="0" eaLnBrk="1" hangingPunct="1">
              <a:lnSpc>
                <a:spcPct val="90000"/>
              </a:lnSpc>
              <a:buFontTx/>
              <a:buNone/>
              <a:defRPr/>
            </a:pPr>
            <a:r>
              <a:rPr lang="en-US" dirty="0"/>
              <a:t>Why do we have confidence about His existence?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lstStyle/>
          <a:p>
            <a:pPr eaLnBrk="1" hangingPunct="1">
              <a:defRPr/>
            </a:pPr>
            <a:r>
              <a:rPr lang="en-US"/>
              <a:t>The Existence of God</a:t>
            </a:r>
          </a:p>
        </p:txBody>
      </p:sp>
      <p:sp>
        <p:nvSpPr>
          <p:cNvPr id="116740" name="Rectangle 3"/>
          <p:cNvSpPr>
            <a:spLocks noGrp="1" noChangeArrowheads="1"/>
          </p:cNvSpPr>
          <p:nvPr>
            <p:ph type="body" idx="1"/>
          </p:nvPr>
        </p:nvSpPr>
        <p:spPr/>
        <p:txBody>
          <a:bodyPr>
            <a:normAutofit/>
          </a:bodyPr>
          <a:lstStyle/>
          <a:p>
            <a:pPr marL="609600" indent="-609600" eaLnBrk="1" hangingPunct="1">
              <a:buFontTx/>
              <a:buAutoNum type="arabicPeriod"/>
            </a:pPr>
            <a:r>
              <a:rPr lang="en-US" sz="2800" dirty="0"/>
              <a:t>Answers the question “Why is there something rather than nothing?”</a:t>
            </a:r>
          </a:p>
          <a:p>
            <a:pPr marL="609600" indent="-609600" eaLnBrk="1" hangingPunct="1">
              <a:buFontTx/>
              <a:buAutoNum type="arabicPeriod"/>
            </a:pPr>
            <a:r>
              <a:rPr lang="en-US" sz="2800" dirty="0"/>
              <a:t>Design of the universe.</a:t>
            </a:r>
          </a:p>
          <a:p>
            <a:pPr marL="609600" indent="-609600" eaLnBrk="1" hangingPunct="1">
              <a:buFontTx/>
              <a:buAutoNum type="arabicPeriod"/>
            </a:pPr>
            <a:r>
              <a:rPr lang="en-US" sz="2800" dirty="0"/>
              <a:t>The majority of the world is on my side.</a:t>
            </a:r>
          </a:p>
          <a:p>
            <a:pPr marL="609600" indent="-609600" eaLnBrk="1" hangingPunct="1">
              <a:buFontTx/>
              <a:buAutoNum type="arabicPeriod"/>
            </a:pPr>
            <a:r>
              <a:rPr lang="en-US" sz="2800" dirty="0"/>
              <a:t>I have experienced Him.</a:t>
            </a:r>
          </a:p>
          <a:p>
            <a:pPr marL="609600" indent="-609600" eaLnBrk="1" hangingPunct="1">
              <a:buFontTx/>
              <a:buAutoNum type="arabicPeriod"/>
            </a:pPr>
            <a:r>
              <a:rPr lang="en-US" sz="2800" dirty="0"/>
              <a:t>The lack of any other adequate explanation. </a:t>
            </a:r>
          </a:p>
          <a:p>
            <a:pPr marL="609600" indent="-609600" eaLnBrk="1" hangingPunct="1">
              <a:buFontTx/>
              <a:buAutoNum type="arabicPeriod"/>
            </a:pPr>
            <a:r>
              <a:rPr lang="en-US" sz="2800" dirty="0"/>
              <a:t>The universal concept of morality and aesthetics. </a:t>
            </a:r>
          </a:p>
          <a:p>
            <a:pPr marL="609600" indent="-609600" eaLnBrk="1" hangingPunct="1">
              <a:buFontTx/>
              <a:buAutoNum type="arabicPeriod"/>
            </a:pPr>
            <a:r>
              <a:rPr lang="en-US" sz="2800" dirty="0"/>
              <a:t>The Bible says so.</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defRPr/>
            </a:pPr>
            <a:r>
              <a:rPr lang="en-US"/>
              <a:t>The Existence of God</a:t>
            </a:r>
          </a:p>
        </p:txBody>
      </p:sp>
      <p:sp>
        <p:nvSpPr>
          <p:cNvPr id="238595" name="Rectangle 3"/>
          <p:cNvSpPr>
            <a:spLocks noGrp="1" noChangeArrowheads="1"/>
          </p:cNvSpPr>
          <p:nvPr>
            <p:ph type="body" idx="1"/>
          </p:nvPr>
        </p:nvSpPr>
        <p:spPr/>
        <p:txBody>
          <a:bodyPr/>
          <a:lstStyle/>
          <a:p>
            <a:pPr eaLnBrk="1" hangingPunct="1">
              <a:buFontTx/>
              <a:buNone/>
              <a:defRPr/>
            </a:pPr>
            <a:r>
              <a:rPr lang="en-US" sz="2800" b="1" dirty="0"/>
              <a:t>Why is there something rather than nothing?</a:t>
            </a:r>
          </a:p>
          <a:p>
            <a:pPr eaLnBrk="1" hangingPunct="1">
              <a:buFont typeface="Wingdings" pitchFamily="2" charset="2"/>
              <a:buAutoNum type="arabicPeriod"/>
              <a:defRPr/>
            </a:pPr>
            <a:r>
              <a:rPr lang="en-US" sz="2800" dirty="0"/>
              <a:t>There is not anything: All is an illusion.</a:t>
            </a:r>
          </a:p>
          <a:p>
            <a:pPr eaLnBrk="1" hangingPunct="1">
              <a:buFont typeface="Wingdings" pitchFamily="2" charset="2"/>
              <a:buAutoNum type="arabicPeriod"/>
              <a:defRPr/>
            </a:pPr>
            <a:r>
              <a:rPr lang="en-US" sz="2800" dirty="0"/>
              <a:t>The universe is self-created.</a:t>
            </a:r>
          </a:p>
          <a:p>
            <a:pPr eaLnBrk="1" hangingPunct="1">
              <a:buFont typeface="Wingdings" pitchFamily="2" charset="2"/>
              <a:buAutoNum type="arabicPeriod"/>
              <a:defRPr/>
            </a:pPr>
            <a:r>
              <a:rPr lang="en-US" sz="2800" dirty="0"/>
              <a:t>The universe is created by chance.</a:t>
            </a:r>
          </a:p>
          <a:p>
            <a:pPr eaLnBrk="1" hangingPunct="1">
              <a:buFont typeface="Wingdings" pitchFamily="2" charset="2"/>
              <a:buAutoNum type="arabicPeriod"/>
              <a:defRPr/>
            </a:pPr>
            <a:r>
              <a:rPr lang="en-US" sz="2800" dirty="0"/>
              <a:t>The universe is created by nothing.</a:t>
            </a:r>
          </a:p>
          <a:p>
            <a:pPr eaLnBrk="1" hangingPunct="1">
              <a:buFont typeface="Wingdings" pitchFamily="2" charset="2"/>
              <a:buAutoNum type="arabicPeriod"/>
              <a:defRPr/>
            </a:pPr>
            <a:r>
              <a:rPr lang="en-US" sz="2800" dirty="0"/>
              <a:t>The universe has existed for eternity.</a:t>
            </a:r>
          </a:p>
          <a:p>
            <a:pPr eaLnBrk="1" hangingPunct="1">
              <a:buFont typeface="Wingdings" pitchFamily="2" charset="2"/>
              <a:buAutoNum type="arabicPeriod"/>
              <a:defRPr/>
            </a:pPr>
            <a:r>
              <a:rPr lang="en-US" sz="2800" dirty="0"/>
              <a:t>An eternal self-existent God created the universe.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en-US"/>
              <a:t>The Existence of God</a:t>
            </a:r>
          </a:p>
        </p:txBody>
      </p:sp>
      <p:sp>
        <p:nvSpPr>
          <p:cNvPr id="118788" name="Rectangle 3"/>
          <p:cNvSpPr>
            <a:spLocks noGrp="1" noChangeArrowheads="1"/>
          </p:cNvSpPr>
          <p:nvPr>
            <p:ph type="body" idx="1"/>
          </p:nvPr>
        </p:nvSpPr>
        <p:spPr/>
        <p:txBody>
          <a:bodyPr/>
          <a:lstStyle/>
          <a:p>
            <a:pPr>
              <a:buNone/>
            </a:pPr>
            <a:r>
              <a:rPr lang="en-US" b="1" dirty="0"/>
              <a:t>	When you have eliminated the impossible, whatever remains, however improbable, must be the truth. –Arthur Conan Doyle</a:t>
            </a:r>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r>
              <a:rPr lang="en-US"/>
              <a:t>The Existence of God</a:t>
            </a:r>
          </a:p>
        </p:txBody>
      </p:sp>
      <p:sp>
        <p:nvSpPr>
          <p:cNvPr id="242691" name="Rectangle 3"/>
          <p:cNvSpPr>
            <a:spLocks noGrp="1" noChangeArrowheads="1"/>
          </p:cNvSpPr>
          <p:nvPr>
            <p:ph type="body" idx="1"/>
          </p:nvPr>
        </p:nvSpPr>
        <p:spPr/>
        <p:txBody>
          <a:bodyPr/>
          <a:lstStyle/>
          <a:p>
            <a:pPr eaLnBrk="1" hangingPunct="1">
              <a:buFont typeface="Wingdings" pitchFamily="2" charset="2"/>
              <a:buAutoNum type="arabicPeriod"/>
              <a:defRPr/>
            </a:pPr>
            <a:r>
              <a:rPr lang="en-US" b="1" dirty="0"/>
              <a:t>There is not anything: All is an illusion.</a:t>
            </a:r>
          </a:p>
          <a:p>
            <a:pPr eaLnBrk="1" hangingPunct="1">
              <a:buFont typeface="Wingdings" pitchFamily="2" charset="2"/>
              <a:buNone/>
              <a:defRPr/>
            </a:pPr>
            <a:endParaRPr lang="en-US" dirty="0">
              <a:effectLst>
                <a:outerShdw blurRad="38100" dist="38100" dir="2700000" algn="tl">
                  <a:srgbClr val="C0C0C0"/>
                </a:outerShdw>
              </a:effectLst>
            </a:endParaRPr>
          </a:p>
          <a:p>
            <a:pPr eaLnBrk="1" hangingPunct="1">
              <a:buFont typeface="Wingdings" pitchFamily="2" charset="2"/>
              <a:buNone/>
              <a:defRPr/>
            </a:pPr>
            <a:r>
              <a:rPr lang="en-US" dirty="0"/>
              <a:t>	If all is an illusion, where did the illusion come from? If it is an illusion, where did this illusion come from (</a:t>
            </a:r>
            <a:r>
              <a:rPr lang="en-US" i="1" dirty="0"/>
              <a:t>ad infinitum</a:t>
            </a:r>
            <a:r>
              <a:rPr lang="en-US" dirty="0"/>
              <a: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defRPr/>
            </a:pPr>
            <a:r>
              <a:rPr lang="en-US"/>
              <a:t>The Existence of God</a:t>
            </a:r>
          </a:p>
        </p:txBody>
      </p:sp>
      <p:sp>
        <p:nvSpPr>
          <p:cNvPr id="245763" name="Rectangle 3"/>
          <p:cNvSpPr>
            <a:spLocks noGrp="1" noChangeArrowheads="1"/>
          </p:cNvSpPr>
          <p:nvPr>
            <p:ph type="body" idx="1"/>
          </p:nvPr>
        </p:nvSpPr>
        <p:spPr/>
        <p:txBody>
          <a:bodyPr/>
          <a:lstStyle/>
          <a:p>
            <a:pPr eaLnBrk="1" hangingPunct="1">
              <a:buFont typeface="Wingdings" pitchFamily="2" charset="2"/>
              <a:buAutoNum type="arabicPeriod" startAt="2"/>
              <a:defRPr/>
            </a:pPr>
            <a:r>
              <a:rPr lang="en-US" b="1" dirty="0"/>
              <a:t>The universe is self-created.</a:t>
            </a:r>
          </a:p>
          <a:p>
            <a:pPr eaLnBrk="1" hangingPunct="1">
              <a:buFont typeface="Wingdings" pitchFamily="2" charset="2"/>
              <a:buNone/>
              <a:defRPr/>
            </a:pPr>
            <a:endParaRPr lang="en-US" dirty="0">
              <a:effectLst>
                <a:outerShdw blurRad="38100" dist="38100" dir="2700000" algn="tl">
                  <a:srgbClr val="C0C0C0"/>
                </a:outerShdw>
              </a:effectLst>
            </a:endParaRPr>
          </a:p>
          <a:p>
            <a:pPr eaLnBrk="1" hangingPunct="1">
              <a:buFont typeface="Wingdings" pitchFamily="2" charset="2"/>
              <a:buNone/>
              <a:defRPr/>
            </a:pPr>
            <a:r>
              <a:rPr lang="en-US" dirty="0"/>
              <a:t>	Something could not create itself since it would have to predate itself to create itself. This is a logical contradiction and, therefore, absurd.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Orientatio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847850"/>
          </a:xfrm>
        </p:spPr>
        <p:txBody>
          <a:bodyPr>
            <a:normAutofit/>
          </a:bodyPr>
          <a:lstStyle/>
          <a:p>
            <a:r>
              <a:rPr lang="en-US" sz="5400" cap="all" dirty="0">
                <a:solidFill>
                  <a:schemeClr val="tx1"/>
                </a:solidFill>
                <a:latin typeface="Alternate Gothic No.2 BT"/>
                <a:cs typeface="Alternate Gothic No.2 BT"/>
              </a:rPr>
              <a:t>Defending the Faith</a:t>
            </a:r>
          </a:p>
        </p:txBody>
      </p:sp>
      <p:sp>
        <p:nvSpPr>
          <p:cNvPr id="3" name="Subtitle 2"/>
          <p:cNvSpPr>
            <a:spLocks noGrp="1"/>
          </p:cNvSpPr>
          <p:nvPr>
            <p:ph type="subTitle" idx="1"/>
          </p:nvPr>
        </p:nvSpPr>
        <p:spPr>
          <a:xfrm>
            <a:off x="1295400" y="3352800"/>
            <a:ext cx="6400800" cy="1752600"/>
          </a:xfrm>
        </p:spPr>
        <p:txBody>
          <a:bodyPr>
            <a:normAutofit/>
          </a:bodyPr>
          <a:lstStyle/>
          <a:p>
            <a:endParaRPr lang="en-US" sz="2300" cap="small" dirty="0">
              <a:solidFill>
                <a:srgbClr val="000000"/>
              </a:solidFill>
              <a:latin typeface="Gotham-Book"/>
              <a:cs typeface="Gotham-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defRPr/>
            </a:pPr>
            <a:r>
              <a:rPr lang="en-US"/>
              <a:t>The Existence of God</a:t>
            </a:r>
          </a:p>
        </p:txBody>
      </p:sp>
      <p:sp>
        <p:nvSpPr>
          <p:cNvPr id="249859" name="Rectangle 3"/>
          <p:cNvSpPr>
            <a:spLocks noGrp="1" noChangeArrowheads="1"/>
          </p:cNvSpPr>
          <p:nvPr>
            <p:ph type="body" idx="1"/>
          </p:nvPr>
        </p:nvSpPr>
        <p:spPr/>
        <p:txBody>
          <a:bodyPr/>
          <a:lstStyle/>
          <a:p>
            <a:pPr eaLnBrk="1" hangingPunct="1">
              <a:buFont typeface="Wingdings" pitchFamily="2" charset="2"/>
              <a:buAutoNum type="arabicPeriod" startAt="3"/>
              <a:defRPr/>
            </a:pPr>
            <a:r>
              <a:rPr lang="en-US" b="1" dirty="0"/>
              <a:t>The universe was created by chance.</a:t>
            </a:r>
          </a:p>
          <a:p>
            <a:pPr eaLnBrk="1" hangingPunct="1">
              <a:buFontTx/>
              <a:buNone/>
              <a:defRPr/>
            </a:pPr>
            <a:endParaRPr lang="en-US" dirty="0">
              <a:effectLst>
                <a:outerShdw blurRad="38100" dist="38100" dir="2700000" algn="tl">
                  <a:srgbClr val="C0C0C0"/>
                </a:outerShdw>
              </a:effectLst>
            </a:endParaRPr>
          </a:p>
          <a:p>
            <a:pPr eaLnBrk="1" hangingPunct="1">
              <a:buFontTx/>
              <a:buNone/>
              <a:defRPr/>
            </a:pPr>
            <a:r>
              <a:rPr lang="en-US" dirty="0"/>
              <a:t>	Chance has no being.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r>
              <a:rPr lang="en-US"/>
              <a:t>The Existence of God</a:t>
            </a:r>
          </a:p>
        </p:txBody>
      </p:sp>
      <p:sp>
        <p:nvSpPr>
          <p:cNvPr id="5" name="Content Placeholder 4"/>
          <p:cNvSpPr>
            <a:spLocks noGrp="1"/>
          </p:cNvSpPr>
          <p:nvPr>
            <p:ph idx="1"/>
          </p:nvPr>
        </p:nvSpPr>
        <p:spPr>
          <a:xfrm>
            <a:off x="381000" y="914400"/>
            <a:ext cx="8229600" cy="4648200"/>
          </a:xfrm>
        </p:spPr>
        <p:txBody>
          <a:bodyPr>
            <a:normAutofit fontScale="77500" lnSpcReduction="20000"/>
          </a:bodyPr>
          <a:lstStyle/>
          <a:p>
            <a:pPr>
              <a:buNone/>
              <a:defRPr/>
            </a:pPr>
            <a:r>
              <a:rPr lang="en-US" dirty="0"/>
              <a:t>	</a:t>
            </a:r>
          </a:p>
          <a:p>
            <a:pPr>
              <a:buNone/>
              <a:defRPr/>
            </a:pPr>
            <a:r>
              <a:rPr lang="en-US" dirty="0"/>
              <a:t>	“Sophisticated arguments of chance creation have been formulated which dazzle our mathematical comprehension… What are the real chances of the universe created by chance? Not a chance. Chance is incapable of creating a single molecule, let alone an entire universe. Why not? Chance is no thing. It is not an entity. It has no being, no power, no force. It can effect nothing because it has no causal power within it. …It is a word which describes mathematical possibilities which, by the curious flip of the fallacy of ambiguity, slips into the discussion as if it were a real entity with real power, indeed, supreme power, the power of creativity.”</a:t>
            </a:r>
          </a:p>
          <a:p>
            <a:pPr algn="r">
              <a:buNone/>
              <a:defRPr/>
            </a:pPr>
            <a:r>
              <a:rPr lang="en-US" dirty="0"/>
              <a:t>— R.C. </a:t>
            </a:r>
            <a:r>
              <a:rPr lang="en-US" dirty="0" err="1"/>
              <a:t>Sproul</a:t>
            </a:r>
            <a:endParaRPr lang="en-US" dirty="0"/>
          </a:p>
          <a:p>
            <a:pPr>
              <a:buNone/>
            </a:pP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en-US"/>
              <a:t>The Existence of God</a:t>
            </a:r>
          </a:p>
        </p:txBody>
      </p:sp>
      <p:sp>
        <p:nvSpPr>
          <p:cNvPr id="6" name="Content Placeholder 5"/>
          <p:cNvSpPr>
            <a:spLocks noGrp="1"/>
          </p:cNvSpPr>
          <p:nvPr>
            <p:ph idx="1"/>
          </p:nvPr>
        </p:nvSpPr>
        <p:spPr/>
        <p:txBody>
          <a:bodyPr/>
          <a:lstStyle/>
          <a:p>
            <a:pPr>
              <a:buFont typeface="Wingdings" pitchFamily="2" charset="2"/>
              <a:buAutoNum type="arabicPeriod" startAt="4"/>
              <a:defRPr/>
            </a:pPr>
            <a:r>
              <a:rPr lang="en-US" b="1" dirty="0"/>
              <a:t>The universe was created by nothing.</a:t>
            </a:r>
          </a:p>
          <a:p>
            <a:pPr>
              <a:buNone/>
              <a:defRPr/>
            </a:pPr>
            <a:endParaRPr lang="en-US" dirty="0">
              <a:effectLst>
                <a:outerShdw blurRad="38100" dist="38100" dir="2700000" algn="tl">
                  <a:srgbClr val="C0C0C0"/>
                </a:outerShdw>
              </a:effectLst>
            </a:endParaRPr>
          </a:p>
          <a:p>
            <a:pPr>
              <a:buNone/>
              <a:defRPr/>
            </a:pPr>
            <a:r>
              <a:rPr lang="en-US" dirty="0"/>
              <a:t>	This violates the law of causality. There must be a cause for every effect. There is no possibility of a causeless effect. It is absurd to think otherwise.</a:t>
            </a:r>
            <a:r>
              <a:rPr lang="en-US" i="1" dirty="0">
                <a:latin typeface="Arial" pitchFamily="34" charset="0"/>
              </a:rPr>
              <a:t> Ex nihilo </a:t>
            </a:r>
            <a:r>
              <a:rPr lang="en-US" i="1" dirty="0" err="1">
                <a:latin typeface="Arial" pitchFamily="34" charset="0"/>
              </a:rPr>
              <a:t>nihil</a:t>
            </a:r>
            <a:r>
              <a:rPr lang="en-US" i="1" dirty="0">
                <a:latin typeface="Arial" pitchFamily="34" charset="0"/>
              </a:rPr>
              <a:t> fit </a:t>
            </a:r>
            <a:r>
              <a:rPr lang="en-US" dirty="0">
                <a:latin typeface="Arial" pitchFamily="34" charset="0"/>
              </a:rPr>
              <a:t>“Out of nothing, nothing comes.”</a:t>
            </a:r>
          </a:p>
          <a:p>
            <a:pPr>
              <a:buNone/>
              <a:defRPr/>
            </a:pPr>
            <a:endParaRPr lang="en-US" dirty="0"/>
          </a:p>
          <a:p>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en-US"/>
              <a:t>The Existence of God</a:t>
            </a:r>
          </a:p>
        </p:txBody>
      </p:sp>
      <p:sp>
        <p:nvSpPr>
          <p:cNvPr id="6" name="Content Placeholder 5"/>
          <p:cNvSpPr>
            <a:spLocks noGrp="1"/>
          </p:cNvSpPr>
          <p:nvPr>
            <p:ph idx="1"/>
          </p:nvPr>
        </p:nvSpPr>
        <p:spPr/>
        <p:txBody>
          <a:bodyPr/>
          <a:lstStyle/>
          <a:p>
            <a:pPr>
              <a:buNone/>
            </a:pPr>
            <a:r>
              <a:rPr lang="en-US" b="1" dirty="0"/>
              <a:t>5. The universe has existed for eternity.</a:t>
            </a:r>
          </a:p>
          <a:p>
            <a:pPr>
              <a:buNone/>
            </a:pPr>
            <a:endParaRPr lang="en-US" dirty="0"/>
          </a:p>
          <a:p>
            <a:pPr>
              <a:buNone/>
              <a:defRPr/>
            </a:pPr>
            <a:r>
              <a:rPr lang="en-US" dirty="0"/>
              <a:t>	“The universe is all there is, all there was, and all there will ever be.”</a:t>
            </a:r>
          </a:p>
          <a:p>
            <a:pPr algn="r">
              <a:buNone/>
              <a:defRPr/>
            </a:pPr>
            <a:r>
              <a:rPr lang="en-US" dirty="0"/>
              <a:t>– Carl Sagan </a:t>
            </a:r>
          </a:p>
          <a:p>
            <a:pPr>
              <a:buNone/>
            </a:pPr>
            <a:endParaRPr lang="en-US" dirty="0"/>
          </a:p>
          <a:p>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defRPr/>
            </a:pPr>
            <a:r>
              <a:rPr lang="en-US"/>
              <a:t>The Existence of God</a:t>
            </a:r>
          </a:p>
        </p:txBody>
      </p:sp>
      <p:sp>
        <p:nvSpPr>
          <p:cNvPr id="125956" name="Rectangle 3"/>
          <p:cNvSpPr>
            <a:spLocks noGrp="1" noChangeArrowheads="1"/>
          </p:cNvSpPr>
          <p:nvPr>
            <p:ph type="body" idx="1"/>
          </p:nvPr>
        </p:nvSpPr>
        <p:spPr/>
        <p:txBody>
          <a:bodyPr/>
          <a:lstStyle/>
          <a:p>
            <a:pPr lvl="1" eaLnBrk="1" hangingPunct="1">
              <a:buFont typeface="Wingdings" pitchFamily="2" charset="2"/>
              <a:buAutoNum type="arabicPeriod"/>
            </a:pPr>
            <a:r>
              <a:rPr lang="en-US"/>
              <a:t>An infinite number of moments cannot be traversed.</a:t>
            </a:r>
          </a:p>
          <a:p>
            <a:pPr lvl="1" eaLnBrk="1" hangingPunct="1">
              <a:buFont typeface="Wingdings" pitchFamily="2" charset="2"/>
              <a:buAutoNum type="arabicPeriod"/>
            </a:pPr>
            <a:r>
              <a:rPr lang="en-US"/>
              <a:t>It is impossible to have an infinite series of cause and effects.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en-US"/>
              <a:t>The Existence of God</a:t>
            </a:r>
          </a:p>
        </p:txBody>
      </p:sp>
      <p:sp>
        <p:nvSpPr>
          <p:cNvPr id="261123" name="Line 3"/>
          <p:cNvSpPr>
            <a:spLocks noChangeShapeType="1"/>
          </p:cNvSpPr>
          <p:nvPr/>
        </p:nvSpPr>
        <p:spPr bwMode="auto">
          <a:xfrm>
            <a:off x="1447800" y="1917700"/>
            <a:ext cx="6553200" cy="0"/>
          </a:xfrm>
          <a:prstGeom prst="line">
            <a:avLst/>
          </a:prstGeom>
          <a:noFill/>
          <a:ln w="57150">
            <a:solidFill>
              <a:schemeClr val="tx1"/>
            </a:solidFill>
            <a:round/>
            <a:headEnd type="triangle" w="med" len="med"/>
            <a:tailEnd type="triangle" w="med" len="med"/>
          </a:ln>
          <a:effectLst/>
        </p:spPr>
        <p:txBody>
          <a:bodyPr wrap="none" anchor="ctr"/>
          <a:lstStyle/>
          <a:p>
            <a:pPr>
              <a:defRPr/>
            </a:pPr>
            <a:endParaRPr lang="en-US"/>
          </a:p>
        </p:txBody>
      </p:sp>
      <p:sp>
        <p:nvSpPr>
          <p:cNvPr id="129029" name="Text Box 4"/>
          <p:cNvSpPr txBox="1">
            <a:spLocks noChangeArrowheads="1"/>
          </p:cNvSpPr>
          <p:nvPr/>
        </p:nvSpPr>
        <p:spPr bwMode="auto">
          <a:xfrm>
            <a:off x="2755900" y="1536700"/>
            <a:ext cx="3994150" cy="366713"/>
          </a:xfrm>
          <a:prstGeom prst="rect">
            <a:avLst/>
          </a:prstGeom>
          <a:noFill/>
          <a:ln w="9525" algn="ctr">
            <a:noFill/>
            <a:miter lim="800000"/>
            <a:headEnd/>
            <a:tailEnd/>
          </a:ln>
        </p:spPr>
        <p:txBody>
          <a:bodyPr wrap="none">
            <a:spAutoFit/>
          </a:bodyPr>
          <a:lstStyle/>
          <a:p>
            <a:r>
              <a:rPr lang="en-US" sz="1800">
                <a:effectLst/>
                <a:latin typeface="Arial" charset="0"/>
              </a:rPr>
              <a:t>Infinite time stretching past and future</a:t>
            </a:r>
          </a:p>
        </p:txBody>
      </p:sp>
      <p:sp>
        <p:nvSpPr>
          <p:cNvPr id="261125" name="Text Box 5"/>
          <p:cNvSpPr txBox="1">
            <a:spLocks noChangeArrowheads="1"/>
          </p:cNvSpPr>
          <p:nvPr/>
        </p:nvSpPr>
        <p:spPr bwMode="auto">
          <a:xfrm>
            <a:off x="3259138" y="990600"/>
            <a:ext cx="2836862" cy="519113"/>
          </a:xfrm>
          <a:prstGeom prst="rect">
            <a:avLst/>
          </a:prstGeom>
          <a:noFill/>
          <a:ln w="9525" algn="ctr">
            <a:noFill/>
            <a:miter lim="800000"/>
            <a:headEnd/>
            <a:tailEnd/>
          </a:ln>
          <a:effectLst/>
        </p:spPr>
        <p:txBody>
          <a:bodyPr wrap="none">
            <a:spAutoFit/>
          </a:bodyPr>
          <a:lstStyle/>
          <a:p>
            <a:pPr>
              <a:defRPr/>
            </a:pPr>
            <a:r>
              <a:rPr lang="en-US" sz="2800" b="1">
                <a:effectLst>
                  <a:outerShdw blurRad="38100" dist="38100" dir="2700000" algn="tl">
                    <a:srgbClr val="C0C0C0"/>
                  </a:outerShdw>
                </a:effectLst>
                <a:latin typeface="Perpetua Titling MT" pitchFamily="18" charset="0"/>
              </a:rPr>
              <a:t>Not Possible</a:t>
            </a:r>
          </a:p>
        </p:txBody>
      </p:sp>
      <p:sp>
        <p:nvSpPr>
          <p:cNvPr id="261126" name="Line 6"/>
          <p:cNvSpPr>
            <a:spLocks noChangeShapeType="1"/>
          </p:cNvSpPr>
          <p:nvPr/>
        </p:nvSpPr>
        <p:spPr bwMode="auto">
          <a:xfrm>
            <a:off x="1447800" y="5105400"/>
            <a:ext cx="6553200" cy="0"/>
          </a:xfrm>
          <a:prstGeom prst="line">
            <a:avLst/>
          </a:prstGeom>
          <a:noFill/>
          <a:ln w="57150">
            <a:solidFill>
              <a:schemeClr val="tx1"/>
            </a:solidFill>
            <a:round/>
            <a:headEnd/>
            <a:tailEnd type="triangle" w="med" len="med"/>
          </a:ln>
          <a:effectLst/>
        </p:spPr>
        <p:txBody>
          <a:bodyPr wrap="none" anchor="ctr"/>
          <a:lstStyle/>
          <a:p>
            <a:pPr>
              <a:defRPr/>
            </a:pPr>
            <a:endParaRPr lang="en-US"/>
          </a:p>
        </p:txBody>
      </p:sp>
      <p:sp>
        <p:nvSpPr>
          <p:cNvPr id="129032" name="Text Box 7"/>
          <p:cNvSpPr txBox="1">
            <a:spLocks noChangeArrowheads="1"/>
          </p:cNvSpPr>
          <p:nvPr/>
        </p:nvSpPr>
        <p:spPr bwMode="auto">
          <a:xfrm>
            <a:off x="3225800" y="4724400"/>
            <a:ext cx="3054350" cy="366713"/>
          </a:xfrm>
          <a:prstGeom prst="rect">
            <a:avLst/>
          </a:prstGeom>
          <a:noFill/>
          <a:ln w="9525" algn="ctr">
            <a:noFill/>
            <a:miter lim="800000"/>
            <a:headEnd/>
            <a:tailEnd/>
          </a:ln>
        </p:spPr>
        <p:txBody>
          <a:bodyPr wrap="none">
            <a:spAutoFit/>
          </a:bodyPr>
          <a:lstStyle/>
          <a:p>
            <a:r>
              <a:rPr lang="en-US" sz="1800">
                <a:effectLst/>
                <a:latin typeface="Arial" charset="0"/>
              </a:rPr>
              <a:t>Infinite time stretching future</a:t>
            </a:r>
          </a:p>
        </p:txBody>
      </p:sp>
      <p:sp>
        <p:nvSpPr>
          <p:cNvPr id="261128" name="Text Box 8"/>
          <p:cNvSpPr txBox="1">
            <a:spLocks noChangeArrowheads="1"/>
          </p:cNvSpPr>
          <p:nvPr/>
        </p:nvSpPr>
        <p:spPr bwMode="auto">
          <a:xfrm>
            <a:off x="3741738" y="4178300"/>
            <a:ext cx="1871662" cy="519113"/>
          </a:xfrm>
          <a:prstGeom prst="rect">
            <a:avLst/>
          </a:prstGeom>
          <a:noFill/>
          <a:ln w="9525" algn="ctr">
            <a:noFill/>
            <a:miter lim="800000"/>
            <a:headEnd/>
            <a:tailEnd/>
          </a:ln>
          <a:effectLst/>
        </p:spPr>
        <p:txBody>
          <a:bodyPr wrap="none">
            <a:spAutoFit/>
          </a:bodyPr>
          <a:lstStyle/>
          <a:p>
            <a:pPr>
              <a:defRPr/>
            </a:pPr>
            <a:r>
              <a:rPr lang="en-US" sz="2800" b="1">
                <a:effectLst>
                  <a:outerShdw blurRad="38100" dist="38100" dir="2700000" algn="tl">
                    <a:srgbClr val="C0C0C0"/>
                  </a:outerShdw>
                </a:effectLst>
                <a:latin typeface="Perpetua Titling MT" pitchFamily="18" charset="0"/>
              </a:rPr>
              <a:t>Possible</a:t>
            </a:r>
          </a:p>
        </p:txBody>
      </p:sp>
      <p:sp>
        <p:nvSpPr>
          <p:cNvPr id="261129" name="Line 9"/>
          <p:cNvSpPr>
            <a:spLocks noChangeShapeType="1"/>
          </p:cNvSpPr>
          <p:nvPr/>
        </p:nvSpPr>
        <p:spPr bwMode="auto">
          <a:xfrm>
            <a:off x="1447800" y="3517900"/>
            <a:ext cx="6553200" cy="0"/>
          </a:xfrm>
          <a:prstGeom prst="line">
            <a:avLst/>
          </a:prstGeom>
          <a:noFill/>
          <a:ln w="57150">
            <a:solidFill>
              <a:schemeClr val="tx1"/>
            </a:solidFill>
            <a:round/>
            <a:headEnd type="triangle" w="med" len="med"/>
            <a:tailEnd/>
          </a:ln>
          <a:effectLst/>
        </p:spPr>
        <p:txBody>
          <a:bodyPr wrap="none" anchor="ctr"/>
          <a:lstStyle/>
          <a:p>
            <a:pPr>
              <a:defRPr/>
            </a:pPr>
            <a:endParaRPr lang="en-US"/>
          </a:p>
        </p:txBody>
      </p:sp>
      <p:sp>
        <p:nvSpPr>
          <p:cNvPr id="129035" name="Text Box 10"/>
          <p:cNvSpPr txBox="1">
            <a:spLocks noChangeArrowheads="1"/>
          </p:cNvSpPr>
          <p:nvPr/>
        </p:nvSpPr>
        <p:spPr bwMode="auto">
          <a:xfrm>
            <a:off x="3302000" y="3136900"/>
            <a:ext cx="2901950" cy="366713"/>
          </a:xfrm>
          <a:prstGeom prst="rect">
            <a:avLst/>
          </a:prstGeom>
          <a:noFill/>
          <a:ln w="9525" algn="ctr">
            <a:noFill/>
            <a:miter lim="800000"/>
            <a:headEnd/>
            <a:tailEnd/>
          </a:ln>
        </p:spPr>
        <p:txBody>
          <a:bodyPr wrap="none">
            <a:spAutoFit/>
          </a:bodyPr>
          <a:lstStyle/>
          <a:p>
            <a:r>
              <a:rPr lang="en-US" sz="1800">
                <a:effectLst/>
                <a:latin typeface="Arial" charset="0"/>
              </a:rPr>
              <a:t>Infinite time stretching past</a:t>
            </a:r>
          </a:p>
        </p:txBody>
      </p:sp>
      <p:sp>
        <p:nvSpPr>
          <p:cNvPr id="261131" name="Text Box 11"/>
          <p:cNvSpPr txBox="1">
            <a:spLocks noChangeArrowheads="1"/>
          </p:cNvSpPr>
          <p:nvPr/>
        </p:nvSpPr>
        <p:spPr bwMode="auto">
          <a:xfrm>
            <a:off x="3259138" y="2590800"/>
            <a:ext cx="2836862" cy="519113"/>
          </a:xfrm>
          <a:prstGeom prst="rect">
            <a:avLst/>
          </a:prstGeom>
          <a:noFill/>
          <a:ln w="9525" algn="ctr">
            <a:noFill/>
            <a:miter lim="800000"/>
            <a:headEnd/>
            <a:tailEnd/>
          </a:ln>
          <a:effectLst/>
        </p:spPr>
        <p:txBody>
          <a:bodyPr wrap="none">
            <a:spAutoFit/>
          </a:bodyPr>
          <a:lstStyle/>
          <a:p>
            <a:pPr>
              <a:defRPr/>
            </a:pPr>
            <a:r>
              <a:rPr lang="en-US" sz="2800" b="1">
                <a:effectLst>
                  <a:outerShdw blurRad="38100" dist="38100" dir="2700000" algn="tl">
                    <a:srgbClr val="C0C0C0"/>
                  </a:outerShdw>
                </a:effectLst>
                <a:latin typeface="Perpetua Titling MT" pitchFamily="18" charset="0"/>
              </a:rPr>
              <a:t>Not Possible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defRPr/>
            </a:pPr>
            <a:r>
              <a:rPr lang="en-US"/>
              <a:t>The Existence of God</a:t>
            </a:r>
          </a:p>
        </p:txBody>
      </p:sp>
      <p:sp>
        <p:nvSpPr>
          <p:cNvPr id="130052" name="Rectangle 35"/>
          <p:cNvSpPr>
            <a:spLocks noGrp="1" noChangeArrowheads="1"/>
          </p:cNvSpPr>
          <p:nvPr>
            <p:ph type="body" idx="1"/>
          </p:nvPr>
        </p:nvSpPr>
        <p:spPr/>
        <p:txBody>
          <a:bodyPr/>
          <a:lstStyle/>
          <a:p>
            <a:pPr eaLnBrk="1" hangingPunct="1">
              <a:buFontTx/>
              <a:buNone/>
            </a:pPr>
            <a:r>
              <a:rPr lang="en-US"/>
              <a:t>	If a man were to try to jump out of an infinitely deep hole, when would he come out?</a:t>
            </a:r>
          </a:p>
        </p:txBody>
      </p:sp>
      <p:sp>
        <p:nvSpPr>
          <p:cNvPr id="244747" name="Oval 11"/>
          <p:cNvSpPr>
            <a:spLocks noChangeArrowheads="1"/>
          </p:cNvSpPr>
          <p:nvPr/>
        </p:nvSpPr>
        <p:spPr bwMode="auto">
          <a:xfrm>
            <a:off x="4419600" y="4800600"/>
            <a:ext cx="3124200" cy="609600"/>
          </a:xfrm>
          <a:prstGeom prst="ellipse">
            <a:avLst/>
          </a:prstGeom>
          <a:solidFill>
            <a:schemeClr val="tx1"/>
          </a:solidFill>
          <a:ln w="9525" algn="ctr">
            <a:solidFill>
              <a:schemeClr val="tx1"/>
            </a:solidFill>
            <a:round/>
            <a:headEnd/>
            <a:tailEnd/>
          </a:ln>
          <a:effectLst/>
        </p:spPr>
        <p:txBody>
          <a:bodyPr wrap="none" anchor="ctr"/>
          <a:lstStyle/>
          <a:p>
            <a:pPr>
              <a:defRPr/>
            </a:pPr>
            <a:endParaRPr lang="en-US"/>
          </a:p>
        </p:txBody>
      </p:sp>
      <p:pic>
        <p:nvPicPr>
          <p:cNvPr id="130054" name="Picture 33"/>
          <p:cNvPicPr>
            <a:picLocks noGrp="1" noChangeAspect="1" noChangeArrowheads="1"/>
          </p:cNvPicPr>
          <p:nvPr>
            <p:ph idx="4294967295"/>
          </p:nvPr>
        </p:nvPicPr>
        <p:blipFill>
          <a:blip r:embed="rId3" cstate="print"/>
          <a:srcRect/>
          <a:stretch>
            <a:fillRect/>
          </a:stretch>
        </p:blipFill>
        <p:spPr>
          <a:xfrm>
            <a:off x="3671888" y="2895600"/>
            <a:ext cx="1246187" cy="1865313"/>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defRPr/>
            </a:pPr>
            <a:r>
              <a:rPr lang="en-US"/>
              <a:t>The Existence of God</a:t>
            </a:r>
          </a:p>
        </p:txBody>
      </p:sp>
      <p:sp>
        <p:nvSpPr>
          <p:cNvPr id="6" name="Content Placeholder 5"/>
          <p:cNvSpPr>
            <a:spLocks noGrp="1"/>
          </p:cNvSpPr>
          <p:nvPr>
            <p:ph idx="1"/>
          </p:nvPr>
        </p:nvSpPr>
        <p:spPr/>
        <p:txBody>
          <a:bodyPr/>
          <a:lstStyle/>
          <a:p>
            <a:pPr>
              <a:buNone/>
            </a:pPr>
            <a:r>
              <a:rPr lang="en-US" b="1" dirty="0"/>
              <a:t>6. An eternal self-existent God created the universe.</a:t>
            </a:r>
          </a:p>
          <a:p>
            <a:pPr>
              <a:buNone/>
              <a:defRPr/>
            </a:pPr>
            <a:r>
              <a:rPr lang="en-US" dirty="0"/>
              <a:t>	</a:t>
            </a:r>
          </a:p>
          <a:p>
            <a:pPr>
              <a:buNone/>
              <a:defRPr/>
            </a:pPr>
            <a:endParaRPr lang="en-US" dirty="0"/>
          </a:p>
          <a:p>
            <a:pPr>
              <a:buNone/>
              <a:defRPr/>
            </a:pPr>
            <a:r>
              <a:rPr lang="en-US" dirty="0"/>
              <a:t>“If something exists, there is a God.”</a:t>
            </a:r>
          </a:p>
          <a:p>
            <a:pPr algn="r">
              <a:buNone/>
              <a:defRPr/>
            </a:pPr>
            <a:r>
              <a:rPr lang="en-US" dirty="0"/>
              <a:t>– R.C. </a:t>
            </a:r>
            <a:r>
              <a:rPr lang="en-US" dirty="0" err="1"/>
              <a:t>Sproul</a:t>
            </a:r>
            <a:endParaRPr lang="en-US" dirty="0"/>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ChangeArrowheads="1"/>
          </p:cNvSpPr>
          <p:nvPr>
            <p:ph type="title"/>
          </p:nvPr>
        </p:nvSpPr>
        <p:spPr/>
        <p:txBody>
          <a:bodyPr/>
          <a:lstStyle/>
          <a:p>
            <a:pPr eaLnBrk="1" hangingPunct="1">
              <a:defRPr/>
            </a:pPr>
            <a:r>
              <a:rPr lang="en-US"/>
              <a:t>The Existence of God</a:t>
            </a:r>
          </a:p>
        </p:txBody>
      </p:sp>
      <p:sp>
        <p:nvSpPr>
          <p:cNvPr id="5" name="Content Placeholder 4"/>
          <p:cNvSpPr>
            <a:spLocks noGrp="1"/>
          </p:cNvSpPr>
          <p:nvPr>
            <p:ph idx="1"/>
          </p:nvPr>
        </p:nvSpPr>
        <p:spPr/>
        <p:txBody>
          <a:bodyPr/>
          <a:lstStyle/>
          <a:p>
            <a:pPr marL="0" indent="0">
              <a:lnSpc>
                <a:spcPct val="90000"/>
              </a:lnSpc>
              <a:buNone/>
              <a:defRPr/>
            </a:pPr>
            <a:r>
              <a:rPr lang="en-US" b="1" dirty="0"/>
              <a:t>Traditional arguments for the existence of God:</a:t>
            </a:r>
          </a:p>
          <a:p>
            <a:pPr marL="1282700" lvl="1" indent="-533400">
              <a:lnSpc>
                <a:spcPct val="90000"/>
              </a:lnSpc>
              <a:buFontTx/>
              <a:buAutoNum type="arabicPeriod"/>
              <a:defRPr/>
            </a:pPr>
            <a:r>
              <a:rPr lang="en-US" dirty="0"/>
              <a:t>Cosmological Argument</a:t>
            </a:r>
          </a:p>
          <a:p>
            <a:pPr marL="1282700" lvl="1" indent="-533400">
              <a:lnSpc>
                <a:spcPct val="90000"/>
              </a:lnSpc>
              <a:buFontTx/>
              <a:buAutoNum type="arabicPeriod"/>
              <a:defRPr/>
            </a:pPr>
            <a:r>
              <a:rPr lang="en-US" dirty="0"/>
              <a:t>Teleological Argument</a:t>
            </a:r>
          </a:p>
          <a:p>
            <a:pPr marL="1282700" lvl="1" indent="-533400">
              <a:lnSpc>
                <a:spcPct val="90000"/>
              </a:lnSpc>
              <a:buFontTx/>
              <a:buAutoNum type="arabicPeriod"/>
              <a:defRPr/>
            </a:pPr>
            <a:r>
              <a:rPr lang="en-US" dirty="0"/>
              <a:t>Moral Argument (Anthropological)</a:t>
            </a:r>
          </a:p>
          <a:p>
            <a:pPr marL="1282700" lvl="1" indent="-533400">
              <a:lnSpc>
                <a:spcPct val="90000"/>
              </a:lnSpc>
              <a:buFontTx/>
              <a:buAutoNum type="arabicPeriod"/>
              <a:defRPr/>
            </a:pPr>
            <a:r>
              <a:rPr lang="en-US" i="1" dirty="0" err="1"/>
              <a:t>sensus</a:t>
            </a:r>
            <a:r>
              <a:rPr lang="en-US" i="1" dirty="0"/>
              <a:t> </a:t>
            </a:r>
            <a:r>
              <a:rPr lang="en-US" i="1" dirty="0" err="1"/>
              <a:t>divinitatis</a:t>
            </a:r>
            <a:r>
              <a:rPr lang="en-US" i="1" dirty="0"/>
              <a:t> </a:t>
            </a:r>
            <a:r>
              <a:rPr lang="en-US" dirty="0"/>
              <a:t>Argument</a:t>
            </a:r>
          </a:p>
          <a:p>
            <a:pPr marL="1282700" lvl="1" indent="-533400">
              <a:lnSpc>
                <a:spcPct val="90000"/>
              </a:lnSpc>
              <a:buFontTx/>
              <a:buAutoNum type="arabicPeriod" startAt="5"/>
              <a:defRPr/>
            </a:pPr>
            <a:r>
              <a:rPr lang="en-US" dirty="0"/>
              <a:t>Wager</a:t>
            </a:r>
          </a:p>
          <a:p>
            <a:pPr marL="1282700" lvl="1" indent="-533400">
              <a:lnSpc>
                <a:spcPct val="90000"/>
              </a:lnSpc>
              <a:buFontTx/>
              <a:buAutoNum type="arabicPeriod" startAt="5"/>
              <a:defRPr/>
            </a:pPr>
            <a:r>
              <a:rPr lang="en-US" dirty="0"/>
              <a:t>Cumulative Case Argument</a:t>
            </a:r>
          </a:p>
          <a:p>
            <a:pPr>
              <a:buNone/>
            </a:pPr>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en-US"/>
              <a:t>The Existence of God</a:t>
            </a:r>
          </a:p>
        </p:txBody>
      </p:sp>
      <p:sp>
        <p:nvSpPr>
          <p:cNvPr id="237572" name="Rectangle 4"/>
          <p:cNvSpPr>
            <a:spLocks noGrp="1" noChangeArrowheads="1"/>
          </p:cNvSpPr>
          <p:nvPr>
            <p:ph type="body" idx="1"/>
          </p:nvPr>
        </p:nvSpPr>
        <p:spPr/>
        <p:txBody>
          <a:bodyPr/>
          <a:lstStyle/>
          <a:p>
            <a:pPr eaLnBrk="1" hangingPunct="1">
              <a:lnSpc>
                <a:spcPct val="90000"/>
              </a:lnSpc>
              <a:buFontTx/>
              <a:buAutoNum type="arabicPeriod"/>
              <a:defRPr/>
            </a:pPr>
            <a:r>
              <a:rPr lang="en-US" sz="2800" b="1" dirty="0">
                <a:latin typeface="Calligrapher" pitchFamily="2" charset="0"/>
              </a:rPr>
              <a:t>Cosmological Argument</a:t>
            </a:r>
          </a:p>
          <a:p>
            <a:pPr lvl="1" eaLnBrk="1" hangingPunct="1">
              <a:lnSpc>
                <a:spcPct val="90000"/>
              </a:lnSpc>
              <a:buFontTx/>
              <a:buNone/>
              <a:defRPr/>
            </a:pPr>
            <a:r>
              <a:rPr lang="en-US" sz="2000" dirty="0"/>
              <a:t>Gk. </a:t>
            </a:r>
            <a:r>
              <a:rPr lang="en-US" sz="2000" i="1" dirty="0"/>
              <a:t>Cosmos</a:t>
            </a:r>
            <a:r>
              <a:rPr lang="en-US" sz="2000" dirty="0"/>
              <a:t>: “an orderly arrangement”</a:t>
            </a:r>
          </a:p>
          <a:p>
            <a:pPr eaLnBrk="1" hangingPunct="1">
              <a:lnSpc>
                <a:spcPct val="90000"/>
              </a:lnSpc>
              <a:buFontTx/>
              <a:buNone/>
              <a:defRPr/>
            </a:pPr>
            <a:r>
              <a:rPr lang="en-US" sz="2400" dirty="0"/>
              <a:t>	</a:t>
            </a:r>
          </a:p>
          <a:p>
            <a:pPr eaLnBrk="1" hangingPunct="1">
              <a:lnSpc>
                <a:spcPct val="90000"/>
              </a:lnSpc>
              <a:buFontTx/>
              <a:buNone/>
              <a:defRPr/>
            </a:pPr>
            <a:r>
              <a:rPr lang="en-US" sz="2400" dirty="0"/>
              <a:t>	This argument states that there must be a cause for every effect, and God must be that Cause.</a:t>
            </a:r>
          </a:p>
          <a:p>
            <a:pPr eaLnBrk="1" hangingPunct="1">
              <a:lnSpc>
                <a:spcPct val="90000"/>
              </a:lnSpc>
              <a:buFontTx/>
              <a:buNone/>
              <a:defRPr/>
            </a:pPr>
            <a:endParaRPr lang="en-US" sz="2400" b="1" i="1" u="sng" dirty="0"/>
          </a:p>
          <a:p>
            <a:pPr eaLnBrk="1" hangingPunct="1">
              <a:lnSpc>
                <a:spcPct val="90000"/>
              </a:lnSpc>
              <a:buFontTx/>
              <a:buNone/>
              <a:defRPr/>
            </a:pPr>
            <a:r>
              <a:rPr lang="en-US" sz="2400" b="1" i="1" u="sng" dirty="0"/>
              <a:t>Syllogism 1</a:t>
            </a:r>
          </a:p>
          <a:p>
            <a:pPr lvl="1" eaLnBrk="1" hangingPunct="1">
              <a:lnSpc>
                <a:spcPct val="90000"/>
              </a:lnSpc>
              <a:buFontTx/>
              <a:buNone/>
              <a:defRPr/>
            </a:pPr>
            <a:r>
              <a:rPr lang="en-US" sz="2000" b="1" dirty="0"/>
              <a:t>Premise 1:</a:t>
            </a:r>
            <a:r>
              <a:rPr lang="en-US" sz="2000" dirty="0"/>
              <a:t> Every effect has a cause.</a:t>
            </a:r>
          </a:p>
          <a:p>
            <a:pPr lvl="1" eaLnBrk="1" hangingPunct="1">
              <a:lnSpc>
                <a:spcPct val="90000"/>
              </a:lnSpc>
              <a:buFontTx/>
              <a:buNone/>
              <a:defRPr/>
            </a:pPr>
            <a:r>
              <a:rPr lang="en-US" sz="2000" b="1" dirty="0"/>
              <a:t>Premise 2:</a:t>
            </a:r>
            <a:r>
              <a:rPr lang="en-US" sz="2000" dirty="0"/>
              <a:t> The universe is an effect.</a:t>
            </a:r>
          </a:p>
          <a:p>
            <a:pPr lvl="1" eaLnBrk="1" hangingPunct="1">
              <a:lnSpc>
                <a:spcPct val="90000"/>
              </a:lnSpc>
              <a:buFontTx/>
              <a:buNone/>
              <a:defRPr/>
            </a:pPr>
            <a:r>
              <a:rPr lang="en-US" sz="2000" b="1" dirty="0"/>
              <a:t>Premise 3</a:t>
            </a:r>
            <a:r>
              <a:rPr lang="en-US" sz="2000" dirty="0"/>
              <a:t>: There cannot be an infinite regress of cause, and effects.</a:t>
            </a:r>
          </a:p>
          <a:p>
            <a:pPr lvl="1" eaLnBrk="1" hangingPunct="1">
              <a:lnSpc>
                <a:spcPct val="90000"/>
              </a:lnSpc>
              <a:buFontTx/>
              <a:buNone/>
              <a:defRPr/>
            </a:pPr>
            <a:r>
              <a:rPr lang="en-US" sz="2000" b="1" dirty="0"/>
              <a:t>Conclusion:</a:t>
            </a:r>
            <a:r>
              <a:rPr lang="en-US" sz="2000" dirty="0"/>
              <a:t> There must be an “Uncaused Cause”.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_Orientation.jpg"/>
          <p:cNvPicPr>
            <a:picLocks noChangeAspect="1"/>
          </p:cNvPicPr>
          <p:nvPr/>
        </p:nvPicPr>
        <p:blipFill>
          <a:blip r:embed="rId2" cstate="print"/>
          <a:stretch>
            <a:fillRect/>
          </a:stretch>
        </p:blipFill>
        <p:spPr>
          <a:xfrm>
            <a:off x="0" y="0"/>
            <a:ext cx="9144000" cy="6858000"/>
          </a:xfrm>
          <a:prstGeom prst="rect">
            <a:avLst/>
          </a:prstGeom>
        </p:spPr>
      </p:pic>
      <p:sp>
        <p:nvSpPr>
          <p:cNvPr id="4" name="Content Placeholder 3"/>
          <p:cNvSpPr>
            <a:spLocks noGrp="1"/>
          </p:cNvSpPr>
          <p:nvPr>
            <p:ph idx="1"/>
          </p:nvPr>
        </p:nvSpPr>
        <p:spPr/>
        <p:txBody>
          <a:bodyPr/>
          <a:lstStyle/>
          <a:p>
            <a:pPr>
              <a:buNone/>
            </a:pPr>
            <a:r>
              <a:rPr lang="en-US" dirty="0">
                <a:solidFill>
                  <a:schemeClr val="tx1"/>
                </a:solidFill>
              </a:rPr>
              <a:t>Week 1: Existence of God</a:t>
            </a:r>
          </a:p>
          <a:p>
            <a:pPr>
              <a:buNone/>
            </a:pPr>
            <a:r>
              <a:rPr lang="en-US" dirty="0">
                <a:solidFill>
                  <a:schemeClr val="tx1"/>
                </a:solidFill>
              </a:rPr>
              <a:t>Week 2: Reliability of the New Testament</a:t>
            </a:r>
          </a:p>
          <a:p>
            <a:pPr>
              <a:buNone/>
            </a:pPr>
            <a:r>
              <a:rPr lang="en-US" dirty="0">
                <a:solidFill>
                  <a:schemeClr val="tx1"/>
                </a:solidFill>
              </a:rPr>
              <a:t>Week 3: </a:t>
            </a:r>
            <a:r>
              <a:rPr lang="en-US" dirty="0"/>
              <a:t>Resurrection of Christ</a:t>
            </a:r>
            <a:endParaRPr lang="en-US" dirty="0">
              <a:solidFill>
                <a:schemeClr val="tx1"/>
              </a:solidFill>
            </a:endParaRPr>
          </a:p>
          <a:p>
            <a:pPr>
              <a:buNone/>
            </a:pPr>
            <a:r>
              <a:rPr lang="en-US" dirty="0">
                <a:solidFill>
                  <a:schemeClr val="tx1"/>
                </a:solidFill>
              </a:rPr>
              <a:t>Week 4: Deity of Christ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Grp="1" noChangeArrowheads="1"/>
          </p:cNvSpPr>
          <p:nvPr>
            <p:ph type="title"/>
          </p:nvPr>
        </p:nvSpPr>
        <p:spPr/>
        <p:txBody>
          <a:bodyPr/>
          <a:lstStyle/>
          <a:p>
            <a:pPr eaLnBrk="1" hangingPunct="1">
              <a:defRPr/>
            </a:pPr>
            <a:r>
              <a:rPr lang="en-US"/>
              <a:t>the Existence of God</a:t>
            </a:r>
          </a:p>
        </p:txBody>
      </p:sp>
      <p:sp>
        <p:nvSpPr>
          <p:cNvPr id="135172" name="Rectangle 6"/>
          <p:cNvSpPr>
            <a:spLocks noGrp="1" noChangeArrowheads="1"/>
          </p:cNvSpPr>
          <p:nvPr>
            <p:ph type="body" idx="1"/>
          </p:nvPr>
        </p:nvSpPr>
        <p:spPr/>
        <p:txBody>
          <a:bodyPr>
            <a:normAutofit/>
          </a:bodyPr>
          <a:lstStyle/>
          <a:p>
            <a:pPr marL="609600" indent="-609600" eaLnBrk="1" hangingPunct="1">
              <a:lnSpc>
                <a:spcPct val="80000"/>
              </a:lnSpc>
              <a:buFontTx/>
              <a:buNone/>
            </a:pPr>
            <a:r>
              <a:rPr lang="en-US" sz="2800" b="1" i="1" u="sng"/>
              <a:t>Syllogism 2</a:t>
            </a:r>
          </a:p>
          <a:p>
            <a:pPr marL="990600" lvl="1" indent="-241300" eaLnBrk="1" hangingPunct="1">
              <a:lnSpc>
                <a:spcPct val="80000"/>
              </a:lnSpc>
              <a:buFontTx/>
              <a:buNone/>
            </a:pPr>
            <a:r>
              <a:rPr lang="en-US" sz="2400" b="1"/>
              <a:t>Premise 1:</a:t>
            </a:r>
            <a:r>
              <a:rPr lang="en-US" sz="2400"/>
              <a:t> Everything that moves must have a mover.</a:t>
            </a:r>
          </a:p>
          <a:p>
            <a:pPr marL="990600" lvl="1" indent="-241300" eaLnBrk="1" hangingPunct="1">
              <a:lnSpc>
                <a:spcPct val="80000"/>
              </a:lnSpc>
              <a:buFontTx/>
              <a:buNone/>
            </a:pPr>
            <a:r>
              <a:rPr lang="en-US" sz="2400" b="1"/>
              <a:t>Premise 2:</a:t>
            </a:r>
            <a:r>
              <a:rPr lang="en-US" sz="2400"/>
              <a:t> The universe is moving.</a:t>
            </a:r>
          </a:p>
          <a:p>
            <a:pPr marL="990600" lvl="1" indent="-241300" eaLnBrk="1" hangingPunct="1">
              <a:lnSpc>
                <a:spcPct val="80000"/>
              </a:lnSpc>
              <a:buFontTx/>
              <a:buNone/>
            </a:pPr>
            <a:r>
              <a:rPr lang="en-US" sz="2400" b="1"/>
              <a:t>Premise 3</a:t>
            </a:r>
            <a:r>
              <a:rPr lang="en-US" sz="2400"/>
              <a:t>: There cannot be an infinite regress of cause, and effects.</a:t>
            </a:r>
          </a:p>
          <a:p>
            <a:pPr marL="990600" lvl="1" indent="-241300" eaLnBrk="1" hangingPunct="1">
              <a:lnSpc>
                <a:spcPct val="80000"/>
              </a:lnSpc>
              <a:buFontTx/>
              <a:buNone/>
            </a:pPr>
            <a:r>
              <a:rPr lang="en-US" sz="2400" b="1"/>
              <a:t>Conclusion:</a:t>
            </a:r>
            <a:r>
              <a:rPr lang="en-US" sz="2400"/>
              <a:t> There must be an “Unmoved Mover”.</a:t>
            </a:r>
          </a:p>
          <a:p>
            <a:pPr marL="609600" indent="-609600" eaLnBrk="1" hangingPunct="1">
              <a:lnSpc>
                <a:spcPct val="80000"/>
              </a:lnSpc>
              <a:buFontTx/>
              <a:buNone/>
            </a:pPr>
            <a:r>
              <a:rPr lang="en-US" sz="2800" b="1" i="1" u="sng"/>
              <a:t>Syllogism 3 (Kalam)</a:t>
            </a:r>
          </a:p>
          <a:p>
            <a:pPr marL="990600" lvl="1" indent="-241300" eaLnBrk="1" hangingPunct="1">
              <a:lnSpc>
                <a:spcPct val="80000"/>
              </a:lnSpc>
              <a:buFontTx/>
              <a:buNone/>
            </a:pPr>
            <a:r>
              <a:rPr lang="en-US" sz="2400" b="1"/>
              <a:t>Premise 1:</a:t>
            </a:r>
            <a:r>
              <a:rPr lang="en-US" sz="2400"/>
              <a:t> Everything that begins to exist has a cause.</a:t>
            </a:r>
          </a:p>
          <a:p>
            <a:pPr marL="990600" lvl="1" indent="-241300" eaLnBrk="1" hangingPunct="1">
              <a:lnSpc>
                <a:spcPct val="80000"/>
              </a:lnSpc>
              <a:buFontTx/>
              <a:buNone/>
            </a:pPr>
            <a:r>
              <a:rPr lang="en-US" sz="2400" b="1"/>
              <a:t>Premise 2:</a:t>
            </a:r>
            <a:r>
              <a:rPr lang="en-US" sz="2400"/>
              <a:t> The universe began to exist.</a:t>
            </a:r>
          </a:p>
          <a:p>
            <a:pPr marL="990600" lvl="1" indent="-241300" eaLnBrk="1" hangingPunct="1">
              <a:lnSpc>
                <a:spcPct val="80000"/>
              </a:lnSpc>
              <a:buFontTx/>
              <a:buNone/>
            </a:pPr>
            <a:r>
              <a:rPr lang="en-US" sz="2400" b="1"/>
              <a:t>Conclusion:</a:t>
            </a:r>
            <a:r>
              <a:rPr lang="en-US" sz="2400"/>
              <a:t> The universe has a cause (God).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a:t>The Existence of God</a:t>
            </a:r>
          </a:p>
        </p:txBody>
      </p:sp>
      <p:sp>
        <p:nvSpPr>
          <p:cNvPr id="87043" name="Rectangle 3"/>
          <p:cNvSpPr>
            <a:spLocks noGrp="1" noChangeArrowheads="1"/>
          </p:cNvSpPr>
          <p:nvPr>
            <p:ph type="body" idx="1"/>
          </p:nvPr>
        </p:nvSpPr>
        <p:spPr>
          <a:xfrm>
            <a:off x="685800" y="914400"/>
            <a:ext cx="6172200" cy="5211763"/>
          </a:xfrm>
        </p:spPr>
        <p:txBody>
          <a:bodyPr>
            <a:normAutofit/>
          </a:bodyPr>
          <a:lstStyle/>
          <a:p>
            <a:pPr marL="609600" indent="-609600" eaLnBrk="1" hangingPunct="1">
              <a:lnSpc>
                <a:spcPct val="90000"/>
              </a:lnSpc>
              <a:buNone/>
              <a:defRPr/>
            </a:pPr>
            <a:r>
              <a:rPr lang="en-US" b="1" dirty="0">
                <a:latin typeface="Calligrapher" pitchFamily="2" charset="0"/>
              </a:rPr>
              <a:t>2. Teleological Argument</a:t>
            </a:r>
          </a:p>
          <a:p>
            <a:pPr marL="1282700" lvl="1" indent="-533400" eaLnBrk="1" hangingPunct="1">
              <a:lnSpc>
                <a:spcPct val="90000"/>
              </a:lnSpc>
              <a:buFontTx/>
              <a:buNone/>
              <a:defRPr/>
            </a:pPr>
            <a:r>
              <a:rPr lang="en-US" dirty="0"/>
              <a:t>Gk. </a:t>
            </a:r>
            <a:r>
              <a:rPr lang="en-US" i="1" dirty="0" err="1"/>
              <a:t>teleos</a:t>
            </a:r>
            <a:r>
              <a:rPr lang="en-US" dirty="0"/>
              <a:t>: “end, or complete”</a:t>
            </a:r>
          </a:p>
          <a:p>
            <a:pPr marL="1282700" lvl="1" indent="-533400" eaLnBrk="1" hangingPunct="1">
              <a:lnSpc>
                <a:spcPct val="90000"/>
              </a:lnSpc>
              <a:buFontTx/>
              <a:buNone/>
              <a:defRPr/>
            </a:pPr>
            <a:r>
              <a:rPr lang="en-US" dirty="0"/>
              <a:t>	This argument states that the order of the universe evidences intelligent design rather than chaotic chance. Therefore, there must be a designer.</a:t>
            </a:r>
          </a:p>
          <a:p>
            <a:pPr marL="1282700" lvl="1" indent="-533400" eaLnBrk="1" hangingPunct="1">
              <a:lnSpc>
                <a:spcPct val="90000"/>
              </a:lnSpc>
              <a:buFontTx/>
              <a:buNone/>
              <a:defRPr/>
            </a:pPr>
            <a:endParaRPr lang="en-US" dirty="0"/>
          </a:p>
          <a:p>
            <a:pPr marL="1282700" lvl="1" indent="-533400" eaLnBrk="1" hangingPunct="1">
              <a:lnSpc>
                <a:spcPct val="90000"/>
              </a:lnSpc>
              <a:buFontTx/>
              <a:buNone/>
              <a:defRPr/>
            </a:pPr>
            <a:r>
              <a:rPr lang="en-US" dirty="0"/>
              <a:t>	Paley’s famous watchmaker illustration.</a:t>
            </a:r>
          </a:p>
        </p:txBody>
      </p:sp>
      <p:pic>
        <p:nvPicPr>
          <p:cNvPr id="140293" name="Picture 4"/>
          <p:cNvPicPr>
            <a:picLocks noChangeAspect="1" noChangeArrowheads="1"/>
          </p:cNvPicPr>
          <p:nvPr/>
        </p:nvPicPr>
        <p:blipFill>
          <a:blip r:embed="rId3" cstate="print"/>
          <a:srcRect/>
          <a:stretch>
            <a:fillRect/>
          </a:stretch>
        </p:blipFill>
        <p:spPr bwMode="auto">
          <a:xfrm>
            <a:off x="6477000" y="3176588"/>
            <a:ext cx="2362200" cy="1795462"/>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defRPr/>
            </a:pPr>
            <a:r>
              <a:rPr lang="en-US"/>
              <a:t>The Existence of God</a:t>
            </a:r>
          </a:p>
        </p:txBody>
      </p:sp>
      <p:sp>
        <p:nvSpPr>
          <p:cNvPr id="5" name="Content Placeholder 4"/>
          <p:cNvSpPr>
            <a:spLocks noGrp="1"/>
          </p:cNvSpPr>
          <p:nvPr>
            <p:ph idx="1"/>
          </p:nvPr>
        </p:nvSpPr>
        <p:spPr/>
        <p:txBody>
          <a:bodyPr/>
          <a:lstStyle/>
          <a:p>
            <a:pPr>
              <a:buNone/>
              <a:defRPr/>
            </a:pPr>
            <a:r>
              <a:rPr lang="en-US" dirty="0"/>
              <a:t>	</a:t>
            </a:r>
          </a:p>
          <a:p>
            <a:pPr>
              <a:buNone/>
              <a:defRPr/>
            </a:pPr>
            <a:r>
              <a:rPr lang="en-US" dirty="0"/>
              <a:t>	“While cosmological arguments for God’s existence deal primarily with the existence of the world, teleological arguments focus on certain features of the existing world, notably its apparent order and design.”</a:t>
            </a:r>
          </a:p>
          <a:p>
            <a:pPr algn="r">
              <a:buNone/>
              <a:defRPr/>
            </a:pPr>
            <a:r>
              <a:rPr lang="en-US" dirty="0"/>
              <a:t>— Ronald Nash </a:t>
            </a:r>
          </a:p>
          <a:p>
            <a:pPr algn="r">
              <a:buNone/>
              <a:defRPr/>
            </a:pPr>
            <a:r>
              <a:rPr lang="en-US" sz="2000" i="1" dirty="0"/>
              <a:t>Faith and Reason </a:t>
            </a:r>
            <a:r>
              <a:rPr lang="en-US" sz="2000" dirty="0"/>
              <a:t>(Grand Rapids, MI: </a:t>
            </a:r>
            <a:r>
              <a:rPr lang="en-US" sz="2000" dirty="0" err="1"/>
              <a:t>Zondervan</a:t>
            </a:r>
            <a:r>
              <a:rPr lang="en-US" sz="2000" dirty="0"/>
              <a:t>, 1998 ), 134</a:t>
            </a:r>
          </a:p>
          <a:p>
            <a:pPr>
              <a:buNone/>
            </a:pP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a:t>The Existence of God</a:t>
            </a:r>
          </a:p>
        </p:txBody>
      </p:sp>
      <p:sp>
        <p:nvSpPr>
          <p:cNvPr id="142340" name="Rectangle 3"/>
          <p:cNvSpPr>
            <a:spLocks noGrp="1" noChangeArrowheads="1"/>
          </p:cNvSpPr>
          <p:nvPr>
            <p:ph type="body" idx="1"/>
          </p:nvPr>
        </p:nvSpPr>
        <p:spPr>
          <a:xfrm>
            <a:off x="304800" y="838200"/>
            <a:ext cx="8237538" cy="5287963"/>
          </a:xfrm>
        </p:spPr>
        <p:txBody>
          <a:bodyPr/>
          <a:lstStyle/>
          <a:p>
            <a:pPr marL="609600" indent="-609600" eaLnBrk="1" hangingPunct="1">
              <a:buFontTx/>
              <a:buNone/>
            </a:pPr>
            <a:r>
              <a:rPr lang="en-US" b="1" i="1" u="sng" dirty="0"/>
              <a:t>Syllogism</a:t>
            </a:r>
          </a:p>
          <a:p>
            <a:pPr marL="990600" lvl="1" indent="-241300" eaLnBrk="1" hangingPunct="1">
              <a:buFontTx/>
              <a:buNone/>
            </a:pPr>
            <a:r>
              <a:rPr lang="en-US" b="1" dirty="0"/>
              <a:t>Premise 1:</a:t>
            </a:r>
            <a:r>
              <a:rPr lang="en-US" dirty="0"/>
              <a:t> If there is design, there must be a designer.</a:t>
            </a:r>
          </a:p>
          <a:p>
            <a:pPr marL="990600" lvl="1" indent="-241300" eaLnBrk="1" hangingPunct="1">
              <a:buFontTx/>
              <a:buNone/>
            </a:pPr>
            <a:r>
              <a:rPr lang="en-US" b="1" dirty="0"/>
              <a:t>Premise 2:</a:t>
            </a:r>
            <a:r>
              <a:rPr lang="en-US" dirty="0"/>
              <a:t> The universe in all its parts has a design.</a:t>
            </a:r>
          </a:p>
          <a:p>
            <a:pPr marL="990600" lvl="1" indent="-241300" eaLnBrk="1" hangingPunct="1">
              <a:buFontTx/>
              <a:buNone/>
            </a:pPr>
            <a:r>
              <a:rPr lang="en-US" b="1" dirty="0"/>
              <a:t>Conclusion:</a:t>
            </a:r>
            <a:r>
              <a:rPr lang="en-US" dirty="0"/>
              <a:t> There must be an “</a:t>
            </a:r>
            <a:r>
              <a:rPr lang="en-US" dirty="0" err="1"/>
              <a:t>Undesigned</a:t>
            </a:r>
            <a:r>
              <a:rPr lang="en-US" dirty="0"/>
              <a:t> Designer.”</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en-US"/>
              <a:t>The Existence of God</a:t>
            </a:r>
          </a:p>
        </p:txBody>
      </p:sp>
      <p:sp>
        <p:nvSpPr>
          <p:cNvPr id="308227" name="Rectangle 3"/>
          <p:cNvSpPr>
            <a:spLocks noGrp="1" noChangeArrowheads="1"/>
          </p:cNvSpPr>
          <p:nvPr>
            <p:ph type="body" idx="1"/>
          </p:nvPr>
        </p:nvSpPr>
        <p:spPr/>
        <p:txBody>
          <a:bodyPr/>
          <a:lstStyle/>
          <a:p>
            <a:pPr marL="0" indent="0" eaLnBrk="1" hangingPunct="1">
              <a:buFontTx/>
              <a:buNone/>
              <a:defRPr/>
            </a:pPr>
            <a:r>
              <a:rPr lang="en-US" sz="2800" b="1">
                <a:effectLst>
                  <a:outerShdw blurRad="38100" dist="38100" dir="2700000" algn="tl">
                    <a:srgbClr val="C0C0C0"/>
                  </a:outerShdw>
                </a:effectLst>
              </a:rPr>
              <a:t>Romans 1:20–21</a:t>
            </a:r>
          </a:p>
          <a:p>
            <a:pPr marL="0" indent="0" eaLnBrk="1" hangingPunct="1">
              <a:buFontTx/>
              <a:buNone/>
              <a:defRPr/>
            </a:pPr>
            <a:r>
              <a:rPr lang="en-US" sz="2800"/>
              <a:t>“For since the creation of the world His invisible attributes, His eternal power and divine nature, have been clearly seen, being understood through what has been made, so that they are without excuse. For even though they knew God, they did not honor Him as God or give thanks, but they became futile in their speculations, and their foolish heart was darkened.”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defRPr/>
            </a:pPr>
            <a:r>
              <a:rPr lang="en-US"/>
              <a:t>The Existence of God</a:t>
            </a:r>
          </a:p>
        </p:txBody>
      </p:sp>
      <p:sp>
        <p:nvSpPr>
          <p:cNvPr id="310275" name="Rectangle 3"/>
          <p:cNvSpPr>
            <a:spLocks noGrp="1" noChangeArrowheads="1"/>
          </p:cNvSpPr>
          <p:nvPr>
            <p:ph type="body" idx="1"/>
          </p:nvPr>
        </p:nvSpPr>
        <p:spPr/>
        <p:txBody>
          <a:bodyPr/>
          <a:lstStyle/>
          <a:p>
            <a:pPr marL="0" indent="0" eaLnBrk="1" hangingPunct="1">
              <a:buFontTx/>
              <a:buNone/>
              <a:defRPr/>
            </a:pPr>
            <a:r>
              <a:rPr lang="en-US" sz="2800" b="1">
                <a:effectLst>
                  <a:outerShdw blurRad="38100" dist="38100" dir="2700000" algn="tl">
                    <a:srgbClr val="C0C0C0"/>
                  </a:outerShdw>
                </a:effectLst>
              </a:rPr>
              <a:t>Psalm 19:1–4</a:t>
            </a:r>
          </a:p>
          <a:p>
            <a:pPr marL="0" indent="0" eaLnBrk="1" hangingPunct="1">
              <a:buFontTx/>
              <a:buNone/>
              <a:defRPr/>
            </a:pPr>
            <a:r>
              <a:rPr lang="en-US" sz="2800"/>
              <a:t>“The heavens are telling of the glory of God; And their expanse is declaring the work of His hands. Day to day pours forth speech, and night to night reveals knowledge. There is no speech, nor are there words; Their voice is not heard. Their line has gone out through all the earth, and their utterances to the end of the world. In them He has placed a tent for the sun.”</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a:t>The Existence of God</a:t>
            </a:r>
          </a:p>
        </p:txBody>
      </p:sp>
      <p:sp>
        <p:nvSpPr>
          <p:cNvPr id="90115" name="Rectangle 3"/>
          <p:cNvSpPr>
            <a:spLocks noGrp="1" noChangeArrowheads="1"/>
          </p:cNvSpPr>
          <p:nvPr>
            <p:ph type="body" idx="1"/>
          </p:nvPr>
        </p:nvSpPr>
        <p:spPr/>
        <p:txBody>
          <a:bodyPr/>
          <a:lstStyle/>
          <a:p>
            <a:pPr marL="609600" indent="-609600" eaLnBrk="1" hangingPunct="1">
              <a:lnSpc>
                <a:spcPct val="90000"/>
              </a:lnSpc>
              <a:buNone/>
              <a:defRPr/>
            </a:pPr>
            <a:r>
              <a:rPr lang="en-US" sz="2800" b="1" dirty="0"/>
              <a:t>3. Moral Argument (Anthropological)</a:t>
            </a:r>
          </a:p>
          <a:p>
            <a:pPr marL="609600" indent="-609600" eaLnBrk="1" hangingPunct="1">
              <a:lnSpc>
                <a:spcPct val="90000"/>
              </a:lnSpc>
              <a:buFontTx/>
              <a:buNone/>
              <a:defRPr/>
            </a:pPr>
            <a:r>
              <a:rPr lang="en-US" sz="2800" dirty="0"/>
              <a:t>	This argument states that all people have a concept of right and wrong. This concept must have come from something outside of them, a Moral Absolute. All people have a conscience. This conscience must reflect some conscience outside of them.</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defRPr/>
            </a:pPr>
            <a:r>
              <a:rPr lang="en-US"/>
              <a:t>The Existence of God</a:t>
            </a:r>
          </a:p>
        </p:txBody>
      </p:sp>
      <p:sp>
        <p:nvSpPr>
          <p:cNvPr id="146436" name="Rectangle 3"/>
          <p:cNvSpPr>
            <a:spLocks noGrp="1" noChangeArrowheads="1"/>
          </p:cNvSpPr>
          <p:nvPr>
            <p:ph type="body" idx="1"/>
          </p:nvPr>
        </p:nvSpPr>
        <p:spPr/>
        <p:txBody>
          <a:bodyPr/>
          <a:lstStyle/>
          <a:p>
            <a:pPr marL="609600" indent="-609600" eaLnBrk="1" hangingPunct="1">
              <a:buFontTx/>
              <a:buNone/>
            </a:pPr>
            <a:r>
              <a:rPr lang="en-US" b="1" i="1" u="sng"/>
              <a:t>Syllogism 1</a:t>
            </a:r>
          </a:p>
          <a:p>
            <a:pPr marL="990600" lvl="1" indent="-241300" eaLnBrk="1" hangingPunct="1">
              <a:buFontTx/>
              <a:buNone/>
            </a:pPr>
            <a:r>
              <a:rPr lang="en-US" b="1"/>
              <a:t>Premise 1:</a:t>
            </a:r>
            <a:r>
              <a:rPr lang="en-US"/>
              <a:t> Moral laws imply a Moral law-giver.</a:t>
            </a:r>
          </a:p>
          <a:p>
            <a:pPr marL="990600" lvl="1" indent="-241300" eaLnBrk="1" hangingPunct="1">
              <a:buFontTx/>
              <a:buNone/>
            </a:pPr>
            <a:r>
              <a:rPr lang="en-US" b="1"/>
              <a:t>Premise 2:</a:t>
            </a:r>
            <a:r>
              <a:rPr lang="en-US"/>
              <a:t> There are universal objective moral laws.</a:t>
            </a:r>
          </a:p>
          <a:p>
            <a:pPr marL="990600" lvl="1" indent="-241300" eaLnBrk="1" hangingPunct="1">
              <a:buFontTx/>
              <a:buNone/>
            </a:pPr>
            <a:r>
              <a:rPr lang="en-US" b="1"/>
              <a:t>Conclusion:</a:t>
            </a:r>
            <a:r>
              <a:rPr lang="en-US"/>
              <a:t> There must be a Moral law-giver.</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defRPr/>
            </a:pPr>
            <a:r>
              <a:rPr lang="en-US"/>
              <a:t>The Existence of God</a:t>
            </a:r>
          </a:p>
        </p:txBody>
      </p:sp>
      <p:sp>
        <p:nvSpPr>
          <p:cNvPr id="147460" name="Rectangle 3"/>
          <p:cNvSpPr>
            <a:spLocks noGrp="1" noChangeArrowheads="1"/>
          </p:cNvSpPr>
          <p:nvPr>
            <p:ph type="body" idx="1"/>
          </p:nvPr>
        </p:nvSpPr>
        <p:spPr/>
        <p:txBody>
          <a:bodyPr>
            <a:normAutofit/>
          </a:bodyPr>
          <a:lstStyle/>
          <a:p>
            <a:pPr marL="609600" indent="-609600" eaLnBrk="1" hangingPunct="1">
              <a:lnSpc>
                <a:spcPct val="80000"/>
              </a:lnSpc>
              <a:buFontTx/>
              <a:buNone/>
            </a:pPr>
            <a:r>
              <a:rPr lang="en-US" sz="2000" b="1" i="1" u="sng"/>
              <a:t>Syllogism 2: (C.S. Lewis)</a:t>
            </a:r>
          </a:p>
          <a:p>
            <a:pPr marL="609600" indent="-609600" eaLnBrk="1" hangingPunct="1">
              <a:lnSpc>
                <a:spcPct val="80000"/>
              </a:lnSpc>
              <a:buFont typeface="Wingdings" pitchFamily="2" charset="2"/>
              <a:buAutoNum type="arabicPeriod"/>
            </a:pPr>
            <a:r>
              <a:rPr lang="en-US" sz="2000"/>
              <a:t>There must be a universal moral law, or else: (a) Moral disagreements would make no sense, as we all assume they do. (b) All moral criticisms would be meaningless (e.g., “The Nazis were wrong.”).  (c) It is unnecessary to keep promises or treaties, as we all assume that it is. (d) We would not make excuses for breaking the moral law, as we all do.</a:t>
            </a:r>
          </a:p>
          <a:p>
            <a:pPr marL="609600" indent="-609600" eaLnBrk="1" hangingPunct="1">
              <a:lnSpc>
                <a:spcPct val="80000"/>
              </a:lnSpc>
              <a:buFont typeface="Wingdings" pitchFamily="2" charset="2"/>
              <a:buAutoNum type="arabicPeriod"/>
            </a:pPr>
            <a:r>
              <a:rPr lang="en-US" sz="2000"/>
              <a:t>But a universal moral law requires a universal Moral law-giver, since the Source of it: (a) Gives moral commands (as lawgivers do). (b) Is interested in our behavior (as moral persons are).</a:t>
            </a:r>
          </a:p>
          <a:p>
            <a:pPr marL="609600" indent="-609600" eaLnBrk="1" hangingPunct="1">
              <a:lnSpc>
                <a:spcPct val="80000"/>
              </a:lnSpc>
              <a:buFont typeface="Wingdings" pitchFamily="2" charset="2"/>
              <a:buAutoNum type="arabicPeriod"/>
            </a:pPr>
            <a:r>
              <a:rPr lang="en-US" sz="2000"/>
              <a:t>Further, this universal Moral law-giver must be absolutely good: (a) Otherwise all moral effort would be futile in the long run, since we could be sacrificing our lives for what is not ultimately right. (b) The source of all good must be absolutely good, since the standard of all good must be completely good.</a:t>
            </a:r>
          </a:p>
          <a:p>
            <a:pPr marL="609600" indent="-609600" eaLnBrk="1" hangingPunct="1">
              <a:lnSpc>
                <a:spcPct val="80000"/>
              </a:lnSpc>
              <a:buFont typeface="Wingdings" pitchFamily="2" charset="2"/>
              <a:buAutoNum type="arabicPeriod"/>
            </a:pPr>
            <a:r>
              <a:rPr lang="en-US" sz="2000"/>
              <a:t>Therefore, there must be an absolutely good Moral law-giver.</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defRPr/>
            </a:pPr>
            <a:r>
              <a:rPr lang="en-US"/>
              <a:t>The Existence of God</a:t>
            </a:r>
          </a:p>
        </p:txBody>
      </p:sp>
      <p:sp>
        <p:nvSpPr>
          <p:cNvPr id="305155" name="Rectangle 3"/>
          <p:cNvSpPr>
            <a:spLocks noGrp="1" noChangeArrowheads="1"/>
          </p:cNvSpPr>
          <p:nvPr>
            <p:ph type="body" idx="1"/>
          </p:nvPr>
        </p:nvSpPr>
        <p:spPr/>
        <p:txBody>
          <a:bodyPr>
            <a:normAutofit/>
          </a:bodyPr>
          <a:lstStyle/>
          <a:p>
            <a:pPr marL="0" indent="0" eaLnBrk="1" hangingPunct="1">
              <a:buFontTx/>
              <a:buNone/>
              <a:defRPr/>
            </a:pPr>
            <a:r>
              <a:rPr lang="en-US" b="1">
                <a:effectLst>
                  <a:outerShdw blurRad="38100" dist="38100" dir="2700000" algn="tl">
                    <a:srgbClr val="C0C0C0"/>
                  </a:outerShdw>
                </a:effectLst>
              </a:rPr>
              <a:t>Romans 2:14–15</a:t>
            </a:r>
          </a:p>
          <a:p>
            <a:pPr marL="0" indent="0" eaLnBrk="1" hangingPunct="1">
              <a:buFontTx/>
              <a:buNone/>
              <a:defRPr/>
            </a:pPr>
            <a:r>
              <a:rPr lang="en-US"/>
              <a:t>“For when Gentiles who do not have the Law do instinctively the things of the Law, these, not having the Law, are a law to themselves, in that they show the work of the Law written in their hearts, their conscience bearing witness and their thoughts alternately accusing or else defending them.”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228600" y="1524000"/>
            <a:ext cx="8534400" cy="203051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defRPr/>
            </a:pPr>
            <a:r>
              <a:rPr lang="en-US"/>
              <a:t>The Existence of God</a:t>
            </a:r>
          </a:p>
        </p:txBody>
      </p:sp>
      <p:sp>
        <p:nvSpPr>
          <p:cNvPr id="329731" name="Rectangle 3"/>
          <p:cNvSpPr>
            <a:spLocks noGrp="1" noChangeArrowheads="1"/>
          </p:cNvSpPr>
          <p:nvPr>
            <p:ph type="body" idx="1"/>
          </p:nvPr>
        </p:nvSpPr>
        <p:spPr/>
        <p:txBody>
          <a:bodyPr/>
          <a:lstStyle/>
          <a:p>
            <a:pPr marL="609600" indent="-609600" eaLnBrk="1" hangingPunct="1">
              <a:buNone/>
              <a:defRPr/>
            </a:pPr>
            <a:r>
              <a:rPr lang="en-US" b="1" dirty="0"/>
              <a:t>4. </a:t>
            </a:r>
            <a:r>
              <a:rPr lang="en-US" b="1" i="1" dirty="0" err="1"/>
              <a:t>sensus</a:t>
            </a:r>
            <a:r>
              <a:rPr lang="en-US" b="1" i="1" dirty="0"/>
              <a:t> </a:t>
            </a:r>
            <a:r>
              <a:rPr lang="en-US" b="1" i="1" dirty="0" err="1"/>
              <a:t>divinitatis</a:t>
            </a:r>
            <a:r>
              <a:rPr lang="en-US" b="1" i="1" dirty="0"/>
              <a:t> </a:t>
            </a:r>
            <a:r>
              <a:rPr lang="en-US" b="1" dirty="0"/>
              <a:t>Argument</a:t>
            </a:r>
          </a:p>
          <a:p>
            <a:pPr marL="609600" indent="-609600" eaLnBrk="1" hangingPunct="1">
              <a:buFontTx/>
              <a:buNone/>
              <a:defRPr/>
            </a:pPr>
            <a:endParaRPr lang="en-US" sz="2800" dirty="0">
              <a:latin typeface="Calligrapher" pitchFamily="2" charset="0"/>
            </a:endParaRPr>
          </a:p>
          <a:p>
            <a:pPr marL="609600" indent="-609600" eaLnBrk="1" hangingPunct="1">
              <a:buFontTx/>
              <a:buNone/>
              <a:defRPr/>
            </a:pPr>
            <a:r>
              <a:rPr lang="en-US" sz="2800" dirty="0"/>
              <a:t>	This argument states that everyone has an innate “sense of the divine” built within them. This “God-shaped void” causes them to have a great desire to fill the void by searching for God. To varying degrees this argument has been held by Augustine, Calvin, and Pascal.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a:t>The Existence of God</a:t>
            </a:r>
          </a:p>
        </p:txBody>
      </p:sp>
      <p:sp>
        <p:nvSpPr>
          <p:cNvPr id="150532" name="Rectangle 3"/>
          <p:cNvSpPr>
            <a:spLocks noGrp="1" noChangeArrowheads="1"/>
          </p:cNvSpPr>
          <p:nvPr>
            <p:ph type="body" idx="1"/>
          </p:nvPr>
        </p:nvSpPr>
        <p:spPr/>
        <p:txBody>
          <a:bodyPr/>
          <a:lstStyle/>
          <a:p>
            <a:pPr marL="609600" indent="-609600" eaLnBrk="1" hangingPunct="1">
              <a:buFontTx/>
              <a:buNone/>
            </a:pPr>
            <a:r>
              <a:rPr lang="en-US" b="1" i="1" u="sng"/>
              <a:t>Syllogism</a:t>
            </a:r>
          </a:p>
          <a:p>
            <a:pPr marL="1257300" lvl="1" indent="-533400" eaLnBrk="1" hangingPunct="1">
              <a:buFontTx/>
              <a:buNone/>
            </a:pPr>
            <a:r>
              <a:rPr lang="en-US" sz="2400" b="1"/>
              <a:t>Premise 1:</a:t>
            </a:r>
            <a:r>
              <a:rPr lang="en-US" sz="2400"/>
              <a:t> All people have an innate need for God (</a:t>
            </a:r>
            <a:r>
              <a:rPr lang="en-US" sz="2400" i="1"/>
              <a:t>sensus divinitatis</a:t>
            </a:r>
            <a:r>
              <a:rPr lang="en-US" sz="2400"/>
              <a:t>) as evidenced by universal religious experience.</a:t>
            </a:r>
          </a:p>
          <a:p>
            <a:pPr marL="1257300" lvl="1" indent="-533400" eaLnBrk="1" hangingPunct="1">
              <a:buFontTx/>
              <a:buNone/>
            </a:pPr>
            <a:r>
              <a:rPr lang="en-US" sz="2400" b="1"/>
              <a:t>Premise 2:</a:t>
            </a:r>
            <a:r>
              <a:rPr lang="en-US" sz="2400"/>
              <a:t> There must be Someone who created this need.</a:t>
            </a:r>
          </a:p>
          <a:p>
            <a:pPr marL="1257300" lvl="1" indent="-533400" eaLnBrk="1" hangingPunct="1">
              <a:buFontTx/>
              <a:buNone/>
            </a:pPr>
            <a:r>
              <a:rPr lang="en-US" sz="2400" b="1"/>
              <a:t>Conclusion:</a:t>
            </a:r>
            <a:r>
              <a:rPr lang="en-US" sz="2400"/>
              <a:t> Therefore, God must exist.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eaLnBrk="1" hangingPunct="1">
              <a:defRPr/>
            </a:pPr>
            <a:r>
              <a:rPr lang="en-US"/>
              <a:t>The Existence of God</a:t>
            </a:r>
          </a:p>
        </p:txBody>
      </p:sp>
      <p:sp>
        <p:nvSpPr>
          <p:cNvPr id="5" name="Content Placeholder 4"/>
          <p:cNvSpPr>
            <a:spLocks noGrp="1"/>
          </p:cNvSpPr>
          <p:nvPr>
            <p:ph idx="1"/>
          </p:nvPr>
        </p:nvSpPr>
        <p:spPr/>
        <p:txBody>
          <a:bodyPr/>
          <a:lstStyle/>
          <a:p>
            <a:pPr>
              <a:buNone/>
              <a:defRPr/>
            </a:pPr>
            <a:endParaRPr lang="en-US" dirty="0"/>
          </a:p>
          <a:p>
            <a:pPr>
              <a:buNone/>
              <a:defRPr/>
            </a:pPr>
            <a:endParaRPr lang="en-US" dirty="0"/>
          </a:p>
          <a:p>
            <a:pPr>
              <a:buNone/>
              <a:defRPr/>
            </a:pPr>
            <a:r>
              <a:rPr lang="en-US" dirty="0"/>
              <a:t>	“For thou hast made us for thyself and restless is our heart until it comes to rest in thee.”</a:t>
            </a:r>
          </a:p>
          <a:p>
            <a:pPr algn="r">
              <a:buNone/>
              <a:defRPr/>
            </a:pPr>
            <a:r>
              <a:rPr lang="en-US" dirty="0"/>
              <a:t>– Augustine</a:t>
            </a:r>
          </a:p>
          <a:p>
            <a:pPr>
              <a:buNone/>
            </a:pPr>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defRPr/>
            </a:pPr>
            <a:r>
              <a:rPr lang="en-US"/>
              <a:t>The Existence of God</a:t>
            </a:r>
          </a:p>
        </p:txBody>
      </p:sp>
      <p:sp>
        <p:nvSpPr>
          <p:cNvPr id="312323" name="Rectangle 3"/>
          <p:cNvSpPr>
            <a:spLocks noGrp="1" noChangeArrowheads="1"/>
          </p:cNvSpPr>
          <p:nvPr>
            <p:ph type="body" idx="1"/>
          </p:nvPr>
        </p:nvSpPr>
        <p:spPr/>
        <p:txBody>
          <a:bodyPr/>
          <a:lstStyle/>
          <a:p>
            <a:pPr marL="0" indent="0" eaLnBrk="1" hangingPunct="1">
              <a:buFontTx/>
              <a:buNone/>
              <a:defRPr/>
            </a:pPr>
            <a:r>
              <a:rPr lang="en-US" b="1" dirty="0"/>
              <a:t>Psalm 14:1a</a:t>
            </a:r>
          </a:p>
          <a:p>
            <a:pPr marL="0" indent="0" eaLnBrk="1" hangingPunct="1">
              <a:buFontTx/>
              <a:buNone/>
              <a:defRPr/>
            </a:pPr>
            <a:r>
              <a:rPr lang="en-US" dirty="0"/>
              <a:t>“The fool has said in his heart, ‘There is no God.’”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a:lstStyle/>
          <a:p>
            <a:pPr eaLnBrk="1" hangingPunct="1">
              <a:defRPr/>
            </a:pPr>
            <a:r>
              <a:rPr lang="en-US"/>
              <a:t>The Existence of God</a:t>
            </a:r>
          </a:p>
        </p:txBody>
      </p:sp>
      <p:sp>
        <p:nvSpPr>
          <p:cNvPr id="1121283" name="Rectangle 3"/>
          <p:cNvSpPr>
            <a:spLocks noGrp="1" noChangeArrowheads="1"/>
          </p:cNvSpPr>
          <p:nvPr>
            <p:ph type="body" idx="1"/>
          </p:nvPr>
        </p:nvSpPr>
        <p:spPr/>
        <p:txBody>
          <a:bodyPr/>
          <a:lstStyle/>
          <a:p>
            <a:pPr marL="0" indent="0" eaLnBrk="1" hangingPunct="1">
              <a:buFontTx/>
              <a:buNone/>
              <a:defRPr/>
            </a:pPr>
            <a:r>
              <a:rPr lang="en-US" b="1" dirty="0"/>
              <a:t>Romans 1:20</a:t>
            </a:r>
          </a:p>
          <a:p>
            <a:pPr marL="0" indent="0" eaLnBrk="1" hangingPunct="1">
              <a:buFontTx/>
              <a:buNone/>
              <a:defRPr/>
            </a:pPr>
            <a:r>
              <a:rPr lang="en-US" dirty="0"/>
              <a:t>“For even though they knew God, they did not honor Him as God or give thanks, but they became futile in their speculations, and their foolish heart was darkened.”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a:t>The Existence of God</a:t>
            </a:r>
          </a:p>
        </p:txBody>
      </p:sp>
      <p:sp>
        <p:nvSpPr>
          <p:cNvPr id="95235" name="Rectangle 3"/>
          <p:cNvSpPr>
            <a:spLocks noGrp="1" noChangeArrowheads="1"/>
          </p:cNvSpPr>
          <p:nvPr>
            <p:ph type="body" idx="1"/>
          </p:nvPr>
        </p:nvSpPr>
        <p:spPr>
          <a:xfrm>
            <a:off x="457200" y="914400"/>
            <a:ext cx="6240463" cy="5211763"/>
          </a:xfrm>
        </p:spPr>
        <p:txBody>
          <a:bodyPr>
            <a:normAutofit/>
          </a:bodyPr>
          <a:lstStyle/>
          <a:p>
            <a:pPr marL="609600" indent="-609600" eaLnBrk="1" hangingPunct="1">
              <a:lnSpc>
                <a:spcPct val="90000"/>
              </a:lnSpc>
              <a:buFontTx/>
              <a:buAutoNum type="arabicPeriod" startAt="6"/>
              <a:defRPr/>
            </a:pPr>
            <a:r>
              <a:rPr lang="en-US" dirty="0">
                <a:effectLst>
                  <a:outerShdw blurRad="38100" dist="38100" dir="2700000" algn="tl">
                    <a:srgbClr val="C0C0C0"/>
                  </a:outerShdw>
                </a:effectLst>
                <a:latin typeface="Calligrapher" pitchFamily="2" charset="0"/>
              </a:rPr>
              <a:t>Pascal’s “Wager”</a:t>
            </a:r>
          </a:p>
          <a:p>
            <a:pPr marL="1257300" lvl="1" indent="-533400" eaLnBrk="1" hangingPunct="1">
              <a:lnSpc>
                <a:spcPct val="90000"/>
              </a:lnSpc>
              <a:buFont typeface="Wingdings" pitchFamily="2" charset="2"/>
              <a:buAutoNum type="arabicPeriod"/>
              <a:defRPr/>
            </a:pPr>
            <a:r>
              <a:rPr lang="en-US" dirty="0"/>
              <a:t>If you say there is not a God and there is, there will be drastic consequences.</a:t>
            </a:r>
          </a:p>
          <a:p>
            <a:pPr marL="1257300" lvl="1" indent="-533400" eaLnBrk="1" hangingPunct="1">
              <a:lnSpc>
                <a:spcPct val="90000"/>
              </a:lnSpc>
              <a:buFont typeface="Wingdings" pitchFamily="2" charset="2"/>
              <a:buAutoNum type="arabicPeriod"/>
              <a:defRPr/>
            </a:pPr>
            <a:r>
              <a:rPr lang="en-US" dirty="0"/>
              <a:t>If you say there is a God and there is not, you are none the worse; there are no consequences.</a:t>
            </a:r>
          </a:p>
          <a:p>
            <a:pPr marL="1257300" lvl="1" indent="-533400" eaLnBrk="1" hangingPunct="1">
              <a:lnSpc>
                <a:spcPct val="90000"/>
              </a:lnSpc>
              <a:buFont typeface="Wingdings" pitchFamily="2" charset="2"/>
              <a:buAutoNum type="arabicPeriod"/>
              <a:defRPr/>
            </a:pPr>
            <a:r>
              <a:rPr lang="en-US" dirty="0"/>
              <a:t>Therefore, one should believe in God.</a:t>
            </a:r>
          </a:p>
        </p:txBody>
      </p:sp>
      <p:pic>
        <p:nvPicPr>
          <p:cNvPr id="154629" name="Picture 4"/>
          <p:cNvPicPr>
            <a:picLocks noChangeAspect="1" noChangeArrowheads="1"/>
          </p:cNvPicPr>
          <p:nvPr/>
        </p:nvPicPr>
        <p:blipFill>
          <a:blip r:embed="rId3" cstate="print"/>
          <a:srcRect/>
          <a:stretch>
            <a:fillRect/>
          </a:stretch>
        </p:blipFill>
        <p:spPr bwMode="auto">
          <a:xfrm>
            <a:off x="6245225" y="2667000"/>
            <a:ext cx="1908175" cy="2751138"/>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pPr eaLnBrk="1" hangingPunct="1">
              <a:defRPr/>
            </a:pPr>
            <a:r>
              <a:rPr lang="en-US"/>
              <a:t>The Existence of God</a:t>
            </a:r>
          </a:p>
        </p:txBody>
      </p:sp>
      <p:sp>
        <p:nvSpPr>
          <p:cNvPr id="155652" name="Rectangle 3"/>
          <p:cNvSpPr>
            <a:spLocks noGrp="1" noChangeArrowheads="1"/>
          </p:cNvSpPr>
          <p:nvPr>
            <p:ph type="body" idx="1"/>
          </p:nvPr>
        </p:nvSpPr>
        <p:spPr/>
        <p:txBody>
          <a:bodyPr/>
          <a:lstStyle/>
          <a:p>
            <a:pPr marL="0" indent="0" eaLnBrk="1" hangingPunct="1">
              <a:buFontTx/>
              <a:buNone/>
            </a:pPr>
            <a:r>
              <a:rPr lang="en-US"/>
              <a:t>What argument do you find most persuasive? Why?</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pPr eaLnBrk="1" hangingPunct="1">
              <a:defRPr/>
            </a:pPr>
            <a:r>
              <a:rPr lang="en-US"/>
              <a:t>The Existence of God</a:t>
            </a:r>
          </a:p>
        </p:txBody>
      </p:sp>
      <p:sp>
        <p:nvSpPr>
          <p:cNvPr id="156676" name="Rectangle 3"/>
          <p:cNvSpPr>
            <a:spLocks noGrp="1" noChangeArrowheads="1"/>
          </p:cNvSpPr>
          <p:nvPr>
            <p:ph type="body" idx="1"/>
          </p:nvPr>
        </p:nvSpPr>
        <p:spPr/>
        <p:txBody>
          <a:bodyPr/>
          <a:lstStyle/>
          <a:p>
            <a:pPr marL="0" indent="0" eaLnBrk="1" hangingPunct="1">
              <a:buFontTx/>
              <a:buNone/>
            </a:pPr>
            <a:r>
              <a:rPr lang="en-US"/>
              <a:t>What type of people would each argument appeal to?</a:t>
            </a:r>
          </a:p>
          <a:p>
            <a:pPr marL="0" indent="0" eaLnBrk="1" hangingPunct="1">
              <a:buFontTx/>
              <a:buNone/>
            </a:pPr>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defRPr/>
            </a:pPr>
            <a:r>
              <a:rPr lang="en-US"/>
              <a:t>The Existence of God</a:t>
            </a:r>
          </a:p>
        </p:txBody>
      </p:sp>
      <p:sp>
        <p:nvSpPr>
          <p:cNvPr id="327683" name="Rectangle 3"/>
          <p:cNvSpPr>
            <a:spLocks noGrp="1" noChangeArrowheads="1"/>
          </p:cNvSpPr>
          <p:nvPr>
            <p:ph type="body" idx="1"/>
          </p:nvPr>
        </p:nvSpPr>
        <p:spPr>
          <a:xfrm>
            <a:off x="533400" y="914400"/>
            <a:ext cx="8229600" cy="5211763"/>
          </a:xfrm>
        </p:spPr>
        <p:txBody>
          <a:bodyPr/>
          <a:lstStyle/>
          <a:p>
            <a:pPr marL="609600" indent="-609600" eaLnBrk="1" hangingPunct="1">
              <a:buNone/>
              <a:defRPr/>
            </a:pPr>
            <a:r>
              <a:rPr lang="en-US" b="1" dirty="0">
                <a:latin typeface="Calligrapher" pitchFamily="2" charset="0"/>
              </a:rPr>
              <a:t>6. Cumulative Case Argument</a:t>
            </a:r>
          </a:p>
          <a:p>
            <a:pPr marL="609600" indent="-609600" eaLnBrk="1" hangingPunct="1">
              <a:buFontTx/>
              <a:buNone/>
              <a:defRPr/>
            </a:pPr>
            <a:endParaRPr lang="en-US" dirty="0">
              <a:effectLst>
                <a:outerShdw blurRad="38100" dist="38100" dir="2700000" algn="tl">
                  <a:srgbClr val="C0C0C0"/>
                </a:outerShdw>
              </a:effectLst>
              <a:latin typeface="Calligrapher" pitchFamily="2" charset="0"/>
            </a:endParaRPr>
          </a:p>
          <a:p>
            <a:pPr marL="609600" indent="-609600" eaLnBrk="1" hangingPunct="1">
              <a:buFontTx/>
              <a:buNone/>
              <a:defRPr/>
            </a:pPr>
            <a:r>
              <a:rPr lang="en-US" dirty="0"/>
              <a:t>	This argument sees the greatest value in the cumulative effect of all the arguments. No one argument may be ultimately convincing.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Orientation.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600200"/>
            <a:ext cx="7772400" cy="1847850"/>
          </a:xfrm>
        </p:spPr>
        <p:txBody>
          <a:bodyPr>
            <a:normAutofit/>
          </a:bodyPr>
          <a:lstStyle/>
          <a:p>
            <a:r>
              <a:rPr lang="en-US" sz="5400" cap="all" dirty="0">
                <a:solidFill>
                  <a:schemeClr val="tx1"/>
                </a:solidFill>
                <a:latin typeface="Alternate Gothic No.2 BT"/>
                <a:cs typeface="Alternate Gothic No.2 BT"/>
              </a:rPr>
              <a:t>Existence of God</a:t>
            </a:r>
          </a:p>
        </p:txBody>
      </p:sp>
      <p:sp>
        <p:nvSpPr>
          <p:cNvPr id="3" name="Subtitle 2"/>
          <p:cNvSpPr>
            <a:spLocks noGrp="1"/>
          </p:cNvSpPr>
          <p:nvPr>
            <p:ph type="subTitle" idx="1"/>
          </p:nvPr>
        </p:nvSpPr>
        <p:spPr>
          <a:xfrm>
            <a:off x="1295400" y="3200400"/>
            <a:ext cx="6400800" cy="1752600"/>
          </a:xfrm>
        </p:spPr>
        <p:txBody>
          <a:bodyPr>
            <a:normAutofit/>
          </a:bodyPr>
          <a:lstStyle/>
          <a:p>
            <a:endParaRPr lang="en-US" sz="2300" cap="small" dirty="0">
              <a:solidFill>
                <a:srgbClr val="000000"/>
              </a:solidFill>
              <a:latin typeface="Gotham-Book"/>
              <a:cs typeface="Gotham-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63050" cy="6877050"/>
          </a:xfrm>
          <a:prstGeom prst="rect">
            <a:avLst/>
          </a:prstGeom>
          <a:noFill/>
          <a:ln w="9525">
            <a:noFill/>
            <a:miter lim="800000"/>
            <a:headEnd/>
            <a:tailEnd/>
          </a:ln>
        </p:spPr>
      </p:pic>
      <p:sp>
        <p:nvSpPr>
          <p:cNvPr id="3" name="Content Placeholder 2"/>
          <p:cNvSpPr>
            <a:spLocks noGrp="1"/>
          </p:cNvSpPr>
          <p:nvPr>
            <p:ph idx="1"/>
          </p:nvPr>
        </p:nvSpPr>
        <p:spPr>
          <a:xfrm>
            <a:off x="6248400" y="5075237"/>
            <a:ext cx="3581400" cy="715963"/>
          </a:xfrm>
        </p:spPr>
        <p:txBody>
          <a:bodyPr/>
          <a:lstStyle/>
          <a:p>
            <a:pPr>
              <a:buNone/>
            </a:pPr>
            <a:r>
              <a:rPr lang="en-US" dirty="0">
                <a:solidFill>
                  <a:srgbClr val="000000"/>
                </a:solidFill>
                <a:latin typeface="Gotham-Book"/>
                <a:cs typeface="Gotham-Book"/>
              </a:rPr>
              <a:t>Apologetics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63050" cy="6877050"/>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a:solidFill>
                  <a:srgbClr val="000000"/>
                </a:solidFill>
                <a:latin typeface="Gotham-Book"/>
                <a:cs typeface="Gotham-Book"/>
              </a:rPr>
              <a:t>Apologetics</a:t>
            </a:r>
            <a:endParaRPr lang="en-US" dirty="0"/>
          </a:p>
        </p:txBody>
      </p:sp>
      <p:sp>
        <p:nvSpPr>
          <p:cNvPr id="3" name="Content Placeholder 2"/>
          <p:cNvSpPr>
            <a:spLocks noGrp="1"/>
          </p:cNvSpPr>
          <p:nvPr>
            <p:ph idx="1"/>
          </p:nvPr>
        </p:nvSpPr>
        <p:spPr/>
        <p:txBody>
          <a:bodyPr>
            <a:normAutofit/>
          </a:bodyPr>
          <a:lstStyle/>
          <a:p>
            <a:pPr>
              <a:buNone/>
            </a:pPr>
            <a:r>
              <a:rPr lang="en-US" b="1" dirty="0"/>
              <a:t>1 Peter 3:15</a:t>
            </a:r>
            <a:r>
              <a:rPr lang="en-US" dirty="0"/>
              <a:t>	</a:t>
            </a:r>
          </a:p>
          <a:p>
            <a:pPr>
              <a:buNone/>
            </a:pPr>
            <a:r>
              <a:rPr lang="en-US" dirty="0"/>
              <a:t>	“But in your hearts set apart Christ as Lord. Always be prepared to give an answer [</a:t>
            </a:r>
            <a:r>
              <a:rPr lang="en-US" i="1" dirty="0"/>
              <a:t>apologia</a:t>
            </a:r>
            <a:r>
              <a:rPr lang="en-US" dirty="0"/>
              <a:t>] to everyone who asks you to give the reason for the hope that you have. But do this with gentleness and respect.”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63050" cy="6877050"/>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a:solidFill>
                  <a:srgbClr val="000000"/>
                </a:solidFill>
                <a:latin typeface="Gotham-Book"/>
                <a:cs typeface="Gotham-Book"/>
              </a:rPr>
              <a:t>Apologetics</a:t>
            </a:r>
            <a:endParaRPr lang="en-US" dirty="0"/>
          </a:p>
        </p:txBody>
      </p:sp>
      <p:sp>
        <p:nvSpPr>
          <p:cNvPr id="3" name="Content Placeholder 2"/>
          <p:cNvSpPr>
            <a:spLocks noGrp="1"/>
          </p:cNvSpPr>
          <p:nvPr>
            <p:ph idx="1"/>
          </p:nvPr>
        </p:nvSpPr>
        <p:spPr/>
        <p:txBody>
          <a:bodyPr>
            <a:normAutofit/>
          </a:bodyPr>
          <a:lstStyle/>
          <a:p>
            <a:pPr marL="2509838" indent="-2509838">
              <a:buNone/>
            </a:pPr>
            <a:endParaRPr lang="en-US" b="1" dirty="0"/>
          </a:p>
          <a:p>
            <a:pPr marL="2509838" indent="-2509838">
              <a:buNone/>
            </a:pPr>
            <a:endParaRPr lang="en-US" b="1" dirty="0"/>
          </a:p>
          <a:p>
            <a:pPr marL="2509838" indent="-2509838">
              <a:buNone/>
            </a:pPr>
            <a:r>
              <a:rPr lang="en-US" b="1" dirty="0"/>
              <a:t>Apologetics: 	</a:t>
            </a:r>
            <a:r>
              <a:rPr lang="en-US" dirty="0"/>
              <a:t>Defending the faith to those outside the church.</a:t>
            </a:r>
          </a:p>
          <a:p>
            <a:pPr marL="2509838" indent="-2509838">
              <a:buNone/>
            </a:pPr>
            <a:r>
              <a:rPr lang="en-US" b="1" dirty="0"/>
              <a:t>Polemics: 	</a:t>
            </a:r>
            <a:r>
              <a:rPr lang="en-US" dirty="0"/>
              <a:t>Defending the faith to those inside the church.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63050" cy="6877050"/>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a:solidFill>
                  <a:srgbClr val="000000"/>
                </a:solidFill>
                <a:latin typeface="Gotham-Book"/>
                <a:cs typeface="Gotham-Book"/>
              </a:rPr>
              <a:t>Apologetics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a:t>Four types of Apologetics:</a:t>
            </a:r>
          </a:p>
          <a:p>
            <a:pPr marL="514350" indent="-514350">
              <a:buAutoNum type="arabicPeriod"/>
            </a:pPr>
            <a:r>
              <a:rPr lang="en-US" b="1" dirty="0"/>
              <a:t>Classical Apologetics </a:t>
            </a:r>
            <a:r>
              <a:rPr lang="en-US" dirty="0"/>
              <a:t>– Reason oriented approach which argues from the existence of God to the truths of Christianity.</a:t>
            </a:r>
          </a:p>
          <a:p>
            <a:pPr marL="514350" indent="-514350">
              <a:buAutoNum type="arabicPeriod"/>
            </a:pPr>
            <a:r>
              <a:rPr lang="en-US" b="1" dirty="0"/>
              <a:t>Evidential Apologetics </a:t>
            </a:r>
            <a:r>
              <a:rPr lang="en-US" dirty="0"/>
              <a:t>– Evidence oriented approach which argues for the probability of Christianity based on the evidences (primarily of the resurrection of Christ).</a:t>
            </a:r>
          </a:p>
          <a:p>
            <a:pPr marL="514350" indent="-514350">
              <a:buAutoNum type="arabicPeriod"/>
            </a:pPr>
            <a:r>
              <a:rPr lang="en-US" b="1" dirty="0" err="1"/>
              <a:t>Presuppositionalism</a:t>
            </a:r>
            <a:r>
              <a:rPr lang="en-US" dirty="0"/>
              <a:t> – Approach which argues for the presupposed properly basic belief in God and the authority of Scripture.</a:t>
            </a:r>
          </a:p>
          <a:p>
            <a:pPr marL="514350" indent="-514350">
              <a:buAutoNum type="arabicPeriod"/>
            </a:pPr>
            <a:r>
              <a:rPr lang="en-US" b="1" dirty="0"/>
              <a:t>Fideism</a:t>
            </a:r>
            <a:r>
              <a:rPr lang="en-US" dirty="0"/>
              <a:t> – Faith oriented approach which argues which argues for a blind faith and the absence of any need for evidences.</a:t>
            </a:r>
          </a:p>
          <a:p>
            <a:pPr marL="514350" indent="-514350">
              <a:buAutoNum type="arabicPeriod"/>
            </a:pPr>
            <a:endParaRPr lang="en-US" b="1" dirty="0"/>
          </a:p>
          <a:p>
            <a:pPr marL="514350" indent="-514350">
              <a:buAutoNum type="arabicPeriod"/>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10957</TotalTime>
  <Words>4293</Words>
  <Application>Microsoft Office PowerPoint</Application>
  <PresentationFormat>On-screen Show (4:3)</PresentationFormat>
  <Paragraphs>454</Paragraphs>
  <Slides>48</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Alternate Gothic No.2 BT</vt:lpstr>
      <vt:lpstr>Arial</vt:lpstr>
      <vt:lpstr>Calibri</vt:lpstr>
      <vt:lpstr>Calligrapher</vt:lpstr>
      <vt:lpstr>Gotham-Book</vt:lpstr>
      <vt:lpstr>Perpetua Titling MT</vt:lpstr>
      <vt:lpstr>Wingdings</vt:lpstr>
      <vt:lpstr>Office Theme</vt:lpstr>
      <vt:lpstr>PowerPoint Presentation</vt:lpstr>
      <vt:lpstr>Defending the Faith</vt:lpstr>
      <vt:lpstr>PowerPoint Presentation</vt:lpstr>
      <vt:lpstr>PowerPoint Presentation</vt:lpstr>
      <vt:lpstr>Existence of God</vt:lpstr>
      <vt:lpstr>PowerPoint Presentation</vt:lpstr>
      <vt:lpstr>Apologetics</vt:lpstr>
      <vt:lpstr>Apologetics</vt:lpstr>
      <vt:lpstr>Apologetics</vt:lpstr>
      <vt:lpstr>Apologetics</vt:lpstr>
      <vt:lpstr>PowerPoint Presentation</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lpstr>The Existence of God</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Michael Patton</cp:lastModifiedBy>
  <cp:revision>603</cp:revision>
  <dcterms:created xsi:type="dcterms:W3CDTF">2010-11-12T04:33:37Z</dcterms:created>
  <dcterms:modified xsi:type="dcterms:W3CDTF">2019-01-24T16:37:10Z</dcterms:modified>
</cp:coreProperties>
</file>