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342" r:id="rId3"/>
    <p:sldId id="350" r:id="rId4"/>
    <p:sldId id="351" r:id="rId5"/>
    <p:sldId id="276" r:id="rId6"/>
    <p:sldId id="277" r:id="rId7"/>
    <p:sldId id="278" r:id="rId8"/>
    <p:sldId id="279" r:id="rId9"/>
    <p:sldId id="280" r:id="rId10"/>
    <p:sldId id="281" r:id="rId11"/>
    <p:sldId id="282" r:id="rId12"/>
    <p:sldId id="659" r:id="rId13"/>
    <p:sldId id="660" r:id="rId14"/>
    <p:sldId id="336" r:id="rId15"/>
    <p:sldId id="335" r:id="rId16"/>
    <p:sldId id="283" r:id="rId17"/>
    <p:sldId id="284" r:id="rId18"/>
    <p:sldId id="327" r:id="rId19"/>
    <p:sldId id="332" r:id="rId20"/>
    <p:sldId id="328" r:id="rId21"/>
    <p:sldId id="287" r:id="rId22"/>
    <p:sldId id="329" r:id="rId23"/>
    <p:sldId id="330" r:id="rId24"/>
    <p:sldId id="333" r:id="rId25"/>
    <p:sldId id="334" r:id="rId26"/>
    <p:sldId id="289" r:id="rId27"/>
    <p:sldId id="337" r:id="rId28"/>
    <p:sldId id="338" r:id="rId29"/>
    <p:sldId id="291" r:id="rId30"/>
    <p:sldId id="292" r:id="rId31"/>
    <p:sldId id="293" r:id="rId32"/>
    <p:sldId id="294" r:id="rId33"/>
    <p:sldId id="339" r:id="rId34"/>
    <p:sldId id="340" r:id="rId35"/>
    <p:sldId id="295" r:id="rId36"/>
    <p:sldId id="296" r:id="rId37"/>
    <p:sldId id="341" r:id="rId38"/>
    <p:sldId id="297" r:id="rId39"/>
    <p:sldId id="298" r:id="rId40"/>
    <p:sldId id="343" r:id="rId41"/>
    <p:sldId id="352" r:id="rId42"/>
    <p:sldId id="662" r:id="rId43"/>
    <p:sldId id="353" r:id="rId44"/>
    <p:sldId id="355" r:id="rId45"/>
    <p:sldId id="356" r:id="rId46"/>
    <p:sldId id="357" r:id="rId47"/>
    <p:sldId id="358" r:id="rId48"/>
    <p:sldId id="359" r:id="rId49"/>
    <p:sldId id="360" r:id="rId50"/>
    <p:sldId id="661" r:id="rId51"/>
    <p:sldId id="302"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B7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979" autoAdjust="0"/>
  </p:normalViewPr>
  <p:slideViewPr>
    <p:cSldViewPr>
      <p:cViewPr varScale="1">
        <p:scale>
          <a:sx n="74" d="100"/>
          <a:sy n="74" d="100"/>
        </p:scale>
        <p:origin x="420"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E58F17-7BB5-44C7-A44A-DC6218173686}" type="datetimeFigureOut">
              <a:rPr lang="en-US" smtClean="0"/>
              <a:pPr/>
              <a:t>1/24/2019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8BCBC7-3EB3-4E91-B139-4EF1F5149FBF}" type="slidenum">
              <a:rPr lang="en-US" smtClean="0"/>
              <a:pPr/>
              <a:t>‹#›</a:t>
            </a:fld>
            <a:endParaRPr lang="en-US"/>
          </a:p>
        </p:txBody>
      </p:sp>
    </p:spTree>
    <p:extLst>
      <p:ext uri="{BB962C8B-B14F-4D97-AF65-F5344CB8AC3E}">
        <p14:creationId xmlns:p14="http://schemas.microsoft.com/office/powerpoint/2010/main" val="4054580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8BCBC7-3EB3-4E91-B139-4EF1F5149FBF}" type="slidenum">
              <a:rPr lang="en-US" smtClean="0"/>
              <a:pPr/>
              <a:t>41</a:t>
            </a:fld>
            <a:endParaRPr lang="en-US"/>
          </a:p>
        </p:txBody>
      </p:sp>
    </p:spTree>
    <p:extLst>
      <p:ext uri="{BB962C8B-B14F-4D97-AF65-F5344CB8AC3E}">
        <p14:creationId xmlns:p14="http://schemas.microsoft.com/office/powerpoint/2010/main" val="1418293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8BCBC7-3EB3-4E91-B139-4EF1F5149FBF}" type="slidenum">
              <a:rPr lang="en-US" smtClean="0"/>
              <a:pPr/>
              <a:t>42</a:t>
            </a:fld>
            <a:endParaRPr lang="en-US"/>
          </a:p>
        </p:txBody>
      </p:sp>
    </p:spTree>
    <p:extLst>
      <p:ext uri="{BB962C8B-B14F-4D97-AF65-F5344CB8AC3E}">
        <p14:creationId xmlns:p14="http://schemas.microsoft.com/office/powerpoint/2010/main" val="14182932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Subtitle 2"/>
          <p:cNvSpPr>
            <a:spLocks noGrp="1"/>
          </p:cNvSpPr>
          <p:nvPr>
            <p:ph type="subTitle" idx="1"/>
          </p:nvPr>
        </p:nvSpPr>
        <p:spPr>
          <a:xfrm>
            <a:off x="1143000" y="2819400"/>
            <a:ext cx="4572000" cy="1752600"/>
          </a:xfrm>
        </p:spPr>
        <p:txBody>
          <a:bodyPr/>
          <a:lstStyle>
            <a:lvl1pPr marL="0" indent="0" algn="ctr">
              <a:buNone/>
              <a:defRPr>
                <a:solidFill>
                  <a:srgbClr val="D1B78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19B51276-BF2C-4CFC-8A7A-12BF9DA064A1}" type="datetimeFigureOut">
              <a:rPr lang="en-US" smtClean="0"/>
              <a:pPr/>
              <a:t>1/24/2019</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B51276-BF2C-4CFC-8A7A-12BF9DA064A1}" type="datetimeFigureOut">
              <a:rPr lang="en-US" smtClean="0"/>
              <a:pPr/>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61AE7-9087-4F90-A7EA-640A6BE2766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B51276-BF2C-4CFC-8A7A-12BF9DA064A1}" type="datetimeFigureOut">
              <a:rPr lang="en-US" smtClean="0"/>
              <a:pPr/>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61AE7-9087-4F90-A7EA-640A6BE2766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B51276-BF2C-4CFC-8A7A-12BF9DA064A1}" type="datetimeFigureOut">
              <a:rPr lang="en-US" smtClean="0"/>
              <a:pPr/>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61AE7-9087-4F90-A7EA-640A6BE2766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B51276-BF2C-4CFC-8A7A-12BF9DA064A1}" type="datetimeFigureOut">
              <a:rPr lang="en-US" smtClean="0"/>
              <a:pPr/>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561AE7-9087-4F90-A7EA-640A6BE2766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9B51276-BF2C-4CFC-8A7A-12BF9DA064A1}" type="datetimeFigureOut">
              <a:rPr lang="en-US" smtClean="0"/>
              <a:pPr/>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561AE7-9087-4F90-A7EA-640A6BE2766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9B51276-BF2C-4CFC-8A7A-12BF9DA064A1}" type="datetimeFigureOut">
              <a:rPr lang="en-US" smtClean="0"/>
              <a:pPr/>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561AE7-9087-4F90-A7EA-640A6BE2766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9B51276-BF2C-4CFC-8A7A-12BF9DA064A1}" type="datetimeFigureOut">
              <a:rPr lang="en-US" smtClean="0"/>
              <a:pPr/>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561AE7-9087-4F90-A7EA-640A6BE2766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B51276-BF2C-4CFC-8A7A-12BF9DA064A1}" type="datetimeFigureOut">
              <a:rPr lang="en-US" smtClean="0"/>
              <a:pPr/>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561AE7-9087-4F90-A7EA-640A6BE2766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B51276-BF2C-4CFC-8A7A-12BF9DA064A1}" type="datetimeFigureOut">
              <a:rPr lang="en-US" smtClean="0"/>
              <a:pPr/>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561AE7-9087-4F90-A7EA-640A6BE2766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B51276-BF2C-4CFC-8A7A-12BF9DA064A1}" type="datetimeFigureOut">
              <a:rPr lang="en-US" smtClean="0"/>
              <a:pPr/>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561AE7-9087-4F90-A7EA-640A6BE2766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1219200" y="76200"/>
            <a:ext cx="7467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371600"/>
            <a:ext cx="8229600" cy="46482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B51276-BF2C-4CFC-8A7A-12BF9DA064A1}" type="datetimeFigureOut">
              <a:rPr lang="en-US" smtClean="0"/>
              <a:pPr/>
              <a:t>1/24/2019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561AE7-9087-4F90-A7EA-640A6BE2766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4400" kern="1200">
          <a:solidFill>
            <a:srgbClr val="D1B78D"/>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D1B78D"/>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D1B78D"/>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D1B78D"/>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D1B78D"/>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D1B78D"/>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pPr>
              <a:buNone/>
            </a:pPr>
            <a:r>
              <a:rPr lang="en-US" b="1" dirty="0"/>
              <a:t>Voltaire:</a:t>
            </a:r>
          </a:p>
          <a:p>
            <a:pPr>
              <a:buNone/>
            </a:pPr>
            <a:r>
              <a:rPr lang="en-US" dirty="0"/>
              <a:t>	“An epidemic of fury which lasted for two hundred years and which was always marked by every cruelty, every perfidy, every debauchery, and every folly of which human nature is capable.”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pPr>
              <a:buNone/>
            </a:pPr>
            <a:r>
              <a:rPr lang="en-US" dirty="0"/>
              <a:t>	In 1999, the 900th anniversary of the sacking of Jerusalem by the Crusaders, the </a:t>
            </a:r>
            <a:r>
              <a:rPr lang="en-US" i="1" dirty="0"/>
              <a:t>New York Times</a:t>
            </a:r>
            <a:r>
              <a:rPr lang="en-US" dirty="0"/>
              <a:t> compared the Crusades to Hitler’s atrocities. That same year hundreds of Protestants walked in a pilgrimage to the Holy Land wearing T-shirts emblazoned with the words "I </a:t>
            </a:r>
            <a:r>
              <a:rPr lang="en-US" dirty="0" err="1"/>
              <a:t>apologise</a:t>
            </a:r>
            <a:r>
              <a:rPr lang="en-US" dirty="0"/>
              <a:t>" in Arabic.</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pPr marL="0" indent="0">
              <a:buNone/>
            </a:pPr>
            <a:r>
              <a:rPr lang="en-US" dirty="0"/>
              <a:t>“Remember that during the Crusades and the Inquisition, people committed terrible deeds in the name of Christ. “</a:t>
            </a:r>
          </a:p>
          <a:p>
            <a:pPr marL="0" indent="0" algn="r">
              <a:buNone/>
            </a:pPr>
            <a:r>
              <a:rPr lang="en-US" dirty="0"/>
              <a:t>President Obama, 2015</a:t>
            </a:r>
          </a:p>
        </p:txBody>
      </p:sp>
    </p:spTree>
    <p:extLst>
      <p:ext uri="{BB962C8B-B14F-4D97-AF65-F5344CB8AC3E}">
        <p14:creationId xmlns:p14="http://schemas.microsoft.com/office/powerpoint/2010/main" val="68784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a:bodyPr>
          <a:lstStyle/>
          <a:p>
            <a:pPr marL="0" indent="0">
              <a:buNone/>
            </a:pPr>
            <a:r>
              <a:rPr lang="en-US" dirty="0"/>
              <a:t>“ The Crusades were kind of an equal battle between two groups of barbarians, the Muslims and the crusading barbarians.”</a:t>
            </a:r>
          </a:p>
          <a:p>
            <a:pPr marL="0" indent="0" algn="r">
              <a:buNone/>
            </a:pPr>
            <a:r>
              <a:rPr lang="en-US" dirty="0"/>
              <a:t>New York City Mayor Rudy Giuliani</a:t>
            </a:r>
          </a:p>
        </p:txBody>
      </p:sp>
    </p:spTree>
    <p:extLst>
      <p:ext uri="{BB962C8B-B14F-4D97-AF65-F5344CB8AC3E}">
        <p14:creationId xmlns:p14="http://schemas.microsoft.com/office/powerpoint/2010/main" val="242923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pPr>
              <a:buNone/>
            </a:pPr>
            <a:r>
              <a:rPr lang="en-US" dirty="0"/>
              <a:t>“Crusade” means “Cross”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r>
              <a:rPr lang="en-US" dirty="0"/>
              <a:t>Billy Graham Crusades</a:t>
            </a:r>
          </a:p>
          <a:p>
            <a:r>
              <a:rPr lang="en-US" dirty="0"/>
              <a:t>Campus Crusade for Christ is now “Cru”</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pPr>
              <a:buNone/>
            </a:pPr>
            <a:r>
              <a:rPr lang="en-US" b="1" dirty="0"/>
              <a:t>Misconceptions about the Crusades: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pPr>
              <a:buNone/>
            </a:pPr>
            <a:r>
              <a:rPr lang="en-US" b="1" dirty="0"/>
              <a:t>1. The Crusades where unprovoked attacks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C:\Users\Michael\Desktop\mediterranean-today.gif"/>
          <p:cNvPicPr>
            <a:picLocks noChangeAspect="1" noChangeArrowheads="1"/>
          </p:cNvPicPr>
          <p:nvPr/>
        </p:nvPicPr>
        <p:blipFill>
          <a:blip r:embed="rId2" cstate="print"/>
          <a:srcRect/>
          <a:stretch>
            <a:fillRect/>
          </a:stretch>
        </p:blipFill>
        <p:spPr bwMode="auto">
          <a:xfrm>
            <a:off x="0" y="0"/>
            <a:ext cx="9144000" cy="7004377"/>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C:\Users\Michael\Desktop\Crusades-Map-1.jpg"/>
          <p:cNvPicPr>
            <a:picLocks noChangeAspect="1" noChangeArrowheads="1"/>
          </p:cNvPicPr>
          <p:nvPr/>
        </p:nvPicPr>
        <p:blipFill>
          <a:blip r:embed="rId2" cstate="print"/>
          <a:srcRect/>
          <a:stretch>
            <a:fillRect/>
          </a:stretch>
        </p:blipFill>
        <p:spPr bwMode="auto">
          <a:xfrm>
            <a:off x="0" y="1066800"/>
            <a:ext cx="9144000" cy="44196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304800" y="2209800"/>
            <a:ext cx="3429000" cy="609600"/>
          </a:xfrm>
        </p:spPr>
        <p:txBody>
          <a:bodyPr/>
          <a:lstStyle/>
          <a:p>
            <a:pPr algn="r">
              <a:buNone/>
            </a:pPr>
            <a:r>
              <a:rPr lang="en-US" dirty="0"/>
              <a:t>1095 Alexis I</a:t>
            </a:r>
          </a:p>
        </p:txBody>
      </p:sp>
      <p:pic>
        <p:nvPicPr>
          <p:cNvPr id="97282" name="Picture 2" descr="http://th06.deviantart.net/fs70/PRE/f/2011/108/0/f/ancient_letter_diabolic_by_ayronstorkarynx-d3ec24e.jpg"/>
          <p:cNvPicPr>
            <a:picLocks noChangeAspect="1" noChangeArrowheads="1"/>
          </p:cNvPicPr>
          <p:nvPr/>
        </p:nvPicPr>
        <p:blipFill>
          <a:blip r:embed="rId2" cstate="print"/>
          <a:srcRect/>
          <a:stretch>
            <a:fillRect/>
          </a:stretch>
        </p:blipFill>
        <p:spPr bwMode="auto">
          <a:xfrm rot="771340">
            <a:off x="3719001" y="1779544"/>
            <a:ext cx="4705350" cy="3136901"/>
          </a:xfrm>
          <a:prstGeom prst="rect">
            <a:avLst/>
          </a:prstGeom>
          <a:noFill/>
        </p:spPr>
      </p:pic>
      <p:sp>
        <p:nvSpPr>
          <p:cNvPr id="5" name="Content Placeholder 2"/>
          <p:cNvSpPr txBox="1">
            <a:spLocks/>
          </p:cNvSpPr>
          <p:nvPr/>
        </p:nvSpPr>
        <p:spPr>
          <a:xfrm>
            <a:off x="-76200" y="3276600"/>
            <a:ext cx="3429000" cy="1295400"/>
          </a:xfrm>
          <a:prstGeom prst="rect">
            <a:avLst/>
          </a:prstGeom>
        </p:spPr>
        <p:txBody>
          <a:bodyPr vert="horz" lIns="91440" tIns="45720" rIns="91440" bIns="45720" rtlCol="0">
            <a:normAutofit/>
          </a:bodyPr>
          <a:lstStyle/>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a:ln>
                  <a:noFill/>
                </a:ln>
                <a:solidFill>
                  <a:srgbClr val="D1B78D"/>
                </a:solidFill>
                <a:effectLst/>
                <a:uLnTx/>
                <a:uFillTx/>
                <a:latin typeface="+mn-lt"/>
                <a:ea typeface="+mn-ea"/>
                <a:cs typeface="+mn-cs"/>
              </a:rPr>
              <a:t>Urban II</a:t>
            </a:r>
          </a:p>
        </p:txBody>
      </p:sp>
      <p:sp>
        <p:nvSpPr>
          <p:cNvPr id="6" name="Content Placeholder 2"/>
          <p:cNvSpPr txBox="1">
            <a:spLocks/>
          </p:cNvSpPr>
          <p:nvPr/>
        </p:nvSpPr>
        <p:spPr>
          <a:xfrm>
            <a:off x="76200" y="2743200"/>
            <a:ext cx="3429000" cy="609600"/>
          </a:xfrm>
          <a:prstGeom prst="rect">
            <a:avLst/>
          </a:prstGeom>
        </p:spPr>
        <p:txBody>
          <a:bodyPr vert="horz" lIns="91440" tIns="45720" rIns="91440" bIns="45720" rtlCol="0">
            <a:normAutofit/>
          </a:bodyPr>
          <a:lstStyle/>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a:ln>
                  <a:noFill/>
                </a:ln>
                <a:solidFill>
                  <a:srgbClr val="D1B78D"/>
                </a:solidFill>
                <a:effectLst/>
                <a:uLnTx/>
                <a:uFillTx/>
                <a:latin typeface="+mn-lt"/>
                <a:ea typeface="+mn-ea"/>
                <a:cs typeface="+mn-cs"/>
              </a:rPr>
              <a:t>to</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C:\Users\Michael\Desktop\Crusades-Map-2.jpg"/>
          <p:cNvPicPr>
            <a:picLocks noChangeAspect="1" noChangeArrowheads="1"/>
          </p:cNvPicPr>
          <p:nvPr/>
        </p:nvPicPr>
        <p:blipFill>
          <a:blip r:embed="rId2" cstate="print"/>
          <a:srcRect/>
          <a:stretch>
            <a:fillRect/>
          </a:stretch>
        </p:blipFill>
        <p:spPr bwMode="auto">
          <a:xfrm>
            <a:off x="0" y="1066799"/>
            <a:ext cx="9144000" cy="4419599"/>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r>
              <a:rPr lang="en-US" dirty="0"/>
              <a:t>638 Jerusalem fell to the Muslims.</a:t>
            </a:r>
          </a:p>
          <a:p>
            <a:r>
              <a:rPr lang="en-US" dirty="0"/>
              <a:t>691 Dome of the Rock completed.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7" name="Picture 3" descr="C:\Users\Michael\Desktop\Crusades-Map-3.jpg"/>
          <p:cNvPicPr>
            <a:picLocks noChangeAspect="1" noChangeArrowheads="1"/>
          </p:cNvPicPr>
          <p:nvPr/>
        </p:nvPicPr>
        <p:blipFill>
          <a:blip r:embed="rId2" cstate="print"/>
          <a:srcRect/>
          <a:stretch>
            <a:fillRect/>
          </a:stretch>
        </p:blipFill>
        <p:spPr bwMode="auto">
          <a:xfrm>
            <a:off x="0" y="1066799"/>
            <a:ext cx="9144000" cy="4419599"/>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C:\Users\Michael\Desktop\Crusades-Map-4.jpg"/>
          <p:cNvPicPr>
            <a:picLocks noChangeAspect="1" noChangeArrowheads="1"/>
          </p:cNvPicPr>
          <p:nvPr/>
        </p:nvPicPr>
        <p:blipFill>
          <a:blip r:embed="rId2" cstate="print"/>
          <a:srcRect/>
          <a:stretch>
            <a:fillRect/>
          </a:stretch>
        </p:blipFill>
        <p:spPr bwMode="auto">
          <a:xfrm>
            <a:off x="0" y="1066799"/>
            <a:ext cx="9144000" cy="4419599"/>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1" name="Picture 3" descr="C:\Users\Michael\Desktop\Byzantine-Empire-600.jpg"/>
          <p:cNvPicPr>
            <a:picLocks noChangeAspect="1" noChangeArrowheads="1"/>
          </p:cNvPicPr>
          <p:nvPr/>
        </p:nvPicPr>
        <p:blipFill>
          <a:blip r:embed="rId2" cstate="print"/>
          <a:srcRect/>
          <a:stretch>
            <a:fillRect/>
          </a:stretch>
        </p:blipFill>
        <p:spPr bwMode="auto">
          <a:xfrm>
            <a:off x="0" y="1066800"/>
            <a:ext cx="9156632" cy="44196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Michael\Desktop\Crusades-Map-5.jpg"/>
          <p:cNvPicPr>
            <a:picLocks noChangeAspect="1" noChangeArrowheads="1"/>
          </p:cNvPicPr>
          <p:nvPr/>
        </p:nvPicPr>
        <p:blipFill>
          <a:blip r:embed="rId2" cstate="print"/>
          <a:srcRect/>
          <a:stretch>
            <a:fillRect/>
          </a:stretch>
        </p:blipFill>
        <p:spPr bwMode="auto">
          <a:xfrm>
            <a:off x="0" y="1066800"/>
            <a:ext cx="9144000" cy="441960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a:bodyPr>
          <a:lstStyle/>
          <a:p>
            <a:r>
              <a:rPr lang="en-US" dirty="0"/>
              <a:t>Muslims had been on a conquest of the Eastern Empire for over five-hundred years. </a:t>
            </a:r>
          </a:p>
          <a:p>
            <a:r>
              <a:rPr lang="en-US" dirty="0"/>
              <a:t>Two-thirds of the formerly Christian world was now ruled by Muslims.</a:t>
            </a:r>
          </a:p>
          <a:p>
            <a:r>
              <a:rPr lang="en-US" dirty="0"/>
              <a:t>Muslim pirate camps were set up all over threatening the East and the West.</a:t>
            </a:r>
          </a:p>
          <a:p>
            <a:r>
              <a:rPr lang="en-US" dirty="0"/>
              <a:t>They were threatening southern France and Italy.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a:bodyPr>
          <a:lstStyle/>
          <a:p>
            <a:r>
              <a:rPr lang="en-US" dirty="0"/>
              <a:t>1009, a mentally deranged Muslim ruler, Abu ‘Ali Mansur, destroyed the Church of the Holy </a:t>
            </a:r>
            <a:r>
              <a:rPr lang="en-US" dirty="0" err="1"/>
              <a:t>Sepulchre</a:t>
            </a:r>
            <a:r>
              <a:rPr lang="en-US" dirty="0"/>
              <a:t>.</a:t>
            </a:r>
          </a:p>
          <a:p>
            <a:r>
              <a:rPr lang="en-US" dirty="0"/>
              <a:t>He ordered the destruction or confiscation of 30,000 churches.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fontScale="92500"/>
          </a:bodyPr>
          <a:lstStyle/>
          <a:p>
            <a:r>
              <a:rPr lang="en-US" dirty="0"/>
              <a:t>1071, the Byzantines Empire suffered a devastating defeat at Turkish hands in the battle of </a:t>
            </a:r>
            <a:r>
              <a:rPr lang="en-US" dirty="0" err="1"/>
              <a:t>Manzikert</a:t>
            </a:r>
            <a:r>
              <a:rPr lang="en-US" dirty="0"/>
              <a:t>. The Christians lost control of almost all of Asia Minor, with its agricultural resources and military recruiting grounds.</a:t>
            </a:r>
          </a:p>
          <a:p>
            <a:r>
              <a:rPr lang="en-US" dirty="0"/>
              <a:t>A Muslim sultan set up a capital in Nicaea, site of the creation of the Nicene Creed in </a:t>
            </a:r>
            <a:r>
              <a:rPr lang="en-US" dirty="0" err="1"/>
              <a:t>a.d</a:t>
            </a:r>
            <a:r>
              <a:rPr lang="en-US" dirty="0"/>
              <a:t>. 325 and a scant 125 miles from Constantinople.</a:t>
            </a:r>
          </a:p>
          <a:p>
            <a:r>
              <a:rPr lang="en-US" dirty="0"/>
              <a:t>Constantinople began to call on Rome for help.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pPr>
              <a:buNone/>
            </a:pPr>
            <a:endParaRPr lang="en-US" dirty="0"/>
          </a:p>
          <a:p>
            <a:pPr>
              <a:buNone/>
            </a:pPr>
            <a:r>
              <a:rPr lang="en-US" dirty="0"/>
              <a:t>	“I was ordered to fight all men until they say ‘There is no god but Allah.’”</a:t>
            </a:r>
          </a:p>
          <a:p>
            <a:pPr algn="r">
              <a:buNone/>
            </a:pPr>
            <a:r>
              <a:rPr lang="en-US" dirty="0"/>
              <a:t>-Mohammed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457200" y="1371600"/>
            <a:ext cx="5029200" cy="4648201"/>
          </a:xfrm>
        </p:spPr>
        <p:txBody>
          <a:bodyPr/>
          <a:lstStyle/>
          <a:p>
            <a:pPr>
              <a:buNone/>
            </a:pPr>
            <a:r>
              <a:rPr lang="en-US" dirty="0"/>
              <a:t>	Pope Urban II preaches at Clermont</a:t>
            </a:r>
          </a:p>
        </p:txBody>
      </p:sp>
      <p:pic>
        <p:nvPicPr>
          <p:cNvPr id="98306" name="Picture 2" descr="http://upload.wikimedia.org/wikipedia/commons/c/c7/B_Urban_II2.jpg"/>
          <p:cNvPicPr>
            <a:picLocks noChangeAspect="1" noChangeArrowheads="1"/>
          </p:cNvPicPr>
          <p:nvPr/>
        </p:nvPicPr>
        <p:blipFill>
          <a:blip r:embed="rId2" cstate="print"/>
          <a:srcRect/>
          <a:stretch>
            <a:fillRect/>
          </a:stretch>
        </p:blipFill>
        <p:spPr bwMode="auto">
          <a:xfrm>
            <a:off x="5562600" y="762000"/>
            <a:ext cx="3124200" cy="48768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a:bodyPr>
          <a:lstStyle/>
          <a:p>
            <a:pPr>
              <a:buNone/>
            </a:pPr>
            <a:endParaRPr lang="en-US" dirty="0"/>
          </a:p>
          <a:p>
            <a:pPr>
              <a:buNone/>
            </a:pPr>
            <a:r>
              <a:rPr lang="en-US" dirty="0"/>
              <a:t>	“This is not the absence of provocation; rather, it is a deadly and persistent threat, and one which had to be answered by forceful defense if Christendom were to survive. The crusades were simply one tool in the defensive options exercised by Christians.”</a:t>
            </a:r>
          </a:p>
          <a:p>
            <a:pPr algn="r">
              <a:buNone/>
            </a:pPr>
            <a:r>
              <a:rPr lang="en-US" dirty="0"/>
              <a:t>-Paul F. Crawford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pPr>
              <a:buNone/>
            </a:pPr>
            <a:r>
              <a:rPr lang="en-US" b="1" dirty="0"/>
              <a:t>2. Western Christians went on the Crusades due to greed and their desire to get rich.</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a:bodyPr>
          <a:lstStyle/>
          <a:p>
            <a:r>
              <a:rPr lang="en-US" dirty="0"/>
              <a:t>Most of the Crusaders had to spend their own fortunes to embark on the Crusades.</a:t>
            </a:r>
          </a:p>
          <a:p>
            <a:r>
              <a:rPr lang="en-US" dirty="0"/>
              <a:t>Plundering Muslim towns did nothing more than help finance the war. This was never anything out of the ordinary in these days.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457200" y="1371601"/>
            <a:ext cx="4724400" cy="3352800"/>
          </a:xfrm>
        </p:spPr>
        <p:txBody>
          <a:bodyPr>
            <a:normAutofit/>
          </a:bodyPr>
          <a:lstStyle/>
          <a:p>
            <a:pPr algn="r">
              <a:buNone/>
            </a:pPr>
            <a:r>
              <a:rPr lang="en-US" dirty="0"/>
              <a:t>	Louis IX’s, King of France, Seventh Crusade in the mid-thirteenth century cost more than six times the annual revenue of the crown.</a:t>
            </a:r>
          </a:p>
        </p:txBody>
      </p:sp>
      <p:pic>
        <p:nvPicPr>
          <p:cNvPr id="9218" name="Picture 2" descr="http://upload.wikimedia.org/wikipedia/commons/thumb/2/2a/Louis-ix.jpg/200px-Louis-ix.jpg"/>
          <p:cNvPicPr>
            <a:picLocks noChangeAspect="1" noChangeArrowheads="1"/>
          </p:cNvPicPr>
          <p:nvPr/>
        </p:nvPicPr>
        <p:blipFill>
          <a:blip r:embed="rId2" cstate="print"/>
          <a:srcRect/>
          <a:stretch>
            <a:fillRect/>
          </a:stretch>
        </p:blipFill>
        <p:spPr bwMode="auto">
          <a:xfrm>
            <a:off x="5211314" y="1295400"/>
            <a:ext cx="2942085" cy="38100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a:bodyPr>
          <a:lstStyle/>
          <a:p>
            <a:r>
              <a:rPr lang="en-US" dirty="0"/>
              <a:t>Most of the money flow was from the West to the East, not the East to the West.</a:t>
            </a:r>
          </a:p>
          <a:p>
            <a:r>
              <a:rPr lang="en-US" dirty="0"/>
              <a:t>For most, the Crusades were reason for bankruptcy rather than wealth, which is why indulgences became abused and the Crusades eventually had to stop.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pPr>
              <a:buNone/>
            </a:pPr>
            <a:r>
              <a:rPr lang="en-US" b="1" dirty="0"/>
              <a:t>3. Crusaders did not really believe in what they were crusading for.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a:bodyPr>
          <a:lstStyle/>
          <a:p>
            <a:r>
              <a:rPr lang="en-US" dirty="0"/>
              <a:t>Most Crusaders did not return home (75%), but died in battle or on the journey. Why die for something you did not believe in?</a:t>
            </a:r>
          </a:p>
          <a:p>
            <a:r>
              <a:rPr lang="en-US" dirty="0"/>
              <a:t>Crusaders were not drafted.</a:t>
            </a:r>
          </a:p>
          <a:p>
            <a:r>
              <a:rPr lang="en-US" dirty="0"/>
              <a:t>Death in a Crusade was considered martyrdom. </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457200" y="4114800"/>
            <a:ext cx="8229600" cy="1905001"/>
          </a:xfrm>
        </p:spPr>
        <p:txBody>
          <a:bodyPr>
            <a:normAutofit lnSpcReduction="10000"/>
          </a:bodyPr>
          <a:lstStyle/>
          <a:p>
            <a:pPr>
              <a:buNone/>
            </a:pPr>
            <a:r>
              <a:rPr lang="en-US" dirty="0"/>
              <a:t>	Popular “Crusade sermons” directed people’s attention to the need of their brothers and sisters, the defamation of the Holy Land, and the eternal rewards. </a:t>
            </a:r>
          </a:p>
          <a:p>
            <a:endParaRPr lang="en-US" dirty="0"/>
          </a:p>
        </p:txBody>
      </p:sp>
      <p:pic>
        <p:nvPicPr>
          <p:cNvPr id="96258" name="Picture 2" descr="http://upload.wikimedia.org/wikipedia/commons/6/61/Roman_du_Chevalier_du_Cygne_f176v_Pierre_l%27Ermite.jpg"/>
          <p:cNvPicPr>
            <a:picLocks noChangeAspect="1" noChangeArrowheads="1"/>
          </p:cNvPicPr>
          <p:nvPr/>
        </p:nvPicPr>
        <p:blipFill>
          <a:blip r:embed="rId2" cstate="print"/>
          <a:srcRect/>
          <a:stretch>
            <a:fillRect/>
          </a:stretch>
        </p:blipFill>
        <p:spPr bwMode="auto">
          <a:xfrm>
            <a:off x="914400" y="1905000"/>
            <a:ext cx="7033823" cy="2190750"/>
          </a:xfrm>
          <a:prstGeom prst="rect">
            <a:avLst/>
          </a:prstGeom>
          <a:noFill/>
        </p:spPr>
      </p:pic>
      <p:sp>
        <p:nvSpPr>
          <p:cNvPr id="5" name="TextBox 4"/>
          <p:cNvSpPr txBox="1"/>
          <p:nvPr/>
        </p:nvSpPr>
        <p:spPr>
          <a:xfrm>
            <a:off x="2590800" y="1457980"/>
            <a:ext cx="3733800" cy="523220"/>
          </a:xfrm>
          <a:prstGeom prst="rect">
            <a:avLst/>
          </a:prstGeom>
          <a:noFill/>
        </p:spPr>
        <p:txBody>
          <a:bodyPr wrap="square" rtlCol="0">
            <a:spAutoFit/>
          </a:bodyPr>
          <a:lstStyle/>
          <a:p>
            <a:pPr algn="ctr"/>
            <a:r>
              <a:rPr lang="en-US" sz="2800" dirty="0">
                <a:solidFill>
                  <a:srgbClr val="D1B78D"/>
                </a:solidFill>
              </a:rPr>
              <a:t>Peter the Hermit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pPr>
              <a:buNone/>
            </a:pPr>
            <a:r>
              <a:rPr lang="en-US" b="1" dirty="0"/>
              <a:t>4. The Crusade are a big reason for Muslim hostility today.</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a:bodyPr>
          <a:lstStyle/>
          <a:p>
            <a:r>
              <a:rPr lang="en-US" dirty="0"/>
              <a:t>Muslims did not mention or care about the history of the Crusades until the 20</a:t>
            </a:r>
            <a:r>
              <a:rPr lang="en-US" baseline="30000" dirty="0"/>
              <a:t>th</a:t>
            </a:r>
            <a:r>
              <a:rPr lang="en-US" dirty="0"/>
              <a:t> century when they lost Jerusalem. </a:t>
            </a:r>
          </a:p>
          <a:p>
            <a:r>
              <a:rPr lang="en-US" dirty="0"/>
              <a:t>The first Muslim history of the Crusades was not published until 1899.</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pPr>
              <a:buNone/>
            </a:pPr>
            <a:r>
              <a:rPr lang="en-US" b="1" dirty="0"/>
              <a:t>Crusades (1095-1291)</a:t>
            </a:r>
          </a:p>
          <a:p>
            <a:pPr>
              <a:buNone/>
            </a:pPr>
            <a:r>
              <a:rPr lang="en-US" dirty="0"/>
              <a:t>	Military expeditions in the Christian west in attempts to aid the Christian East and recapture Jerusalem from Islamic invaders.</a:t>
            </a:r>
          </a:p>
          <a:p>
            <a:pPr>
              <a:buNone/>
            </a:pPr>
            <a:r>
              <a:rPr lang="en-US" dirty="0"/>
              <a:t>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a:bodyPr>
          <a:lstStyle/>
          <a:p>
            <a:r>
              <a:rPr lang="en-US" dirty="0"/>
              <a:t>Muslims are now more motivated by the opinions of the liberal historic revisionists in the Western World than their own views.</a:t>
            </a:r>
          </a:p>
          <a:p>
            <a:r>
              <a:rPr lang="en-US" dirty="0"/>
              <a:t>Protestants have helped fuel the fire by blaming a corrupt institutional church led by the Pope.</a:t>
            </a:r>
          </a:p>
          <a:p>
            <a:r>
              <a:rPr lang="en-US" dirty="0"/>
              <a:t>Osama Bin </a:t>
            </a:r>
            <a:r>
              <a:rPr lang="en-US" dirty="0" err="1"/>
              <a:t>Ladin</a:t>
            </a:r>
            <a:r>
              <a:rPr lang="en-US" dirty="0"/>
              <a:t> used Western revisionist opinion about the Crusades to fuel his Jihad.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304800" y="2209800"/>
            <a:ext cx="3429000" cy="609600"/>
          </a:xfrm>
        </p:spPr>
        <p:txBody>
          <a:bodyPr/>
          <a:lstStyle/>
          <a:p>
            <a:pPr algn="r">
              <a:buNone/>
            </a:pPr>
            <a:r>
              <a:rPr lang="en-US" dirty="0"/>
              <a:t>1095 Alexis I</a:t>
            </a:r>
          </a:p>
        </p:txBody>
      </p:sp>
      <p:pic>
        <p:nvPicPr>
          <p:cNvPr id="97282" name="Picture 2" descr="http://th06.deviantart.net/fs70/PRE/f/2011/108/0/f/ancient_letter_diabolic_by_ayronstorkarynx-d3ec24e.jpg"/>
          <p:cNvPicPr>
            <a:picLocks noChangeAspect="1" noChangeArrowheads="1"/>
          </p:cNvPicPr>
          <p:nvPr/>
        </p:nvPicPr>
        <p:blipFill>
          <a:blip r:embed="rId3" cstate="print"/>
          <a:srcRect/>
          <a:stretch>
            <a:fillRect/>
          </a:stretch>
        </p:blipFill>
        <p:spPr bwMode="auto">
          <a:xfrm rot="771340">
            <a:off x="3719001" y="1779544"/>
            <a:ext cx="4705350" cy="3136901"/>
          </a:xfrm>
          <a:prstGeom prst="rect">
            <a:avLst/>
          </a:prstGeom>
          <a:noFill/>
        </p:spPr>
      </p:pic>
      <p:sp>
        <p:nvSpPr>
          <p:cNvPr id="5" name="Content Placeholder 2"/>
          <p:cNvSpPr txBox="1">
            <a:spLocks/>
          </p:cNvSpPr>
          <p:nvPr/>
        </p:nvSpPr>
        <p:spPr>
          <a:xfrm>
            <a:off x="-76200" y="3276600"/>
            <a:ext cx="3429000" cy="1295400"/>
          </a:xfrm>
          <a:prstGeom prst="rect">
            <a:avLst/>
          </a:prstGeom>
        </p:spPr>
        <p:txBody>
          <a:bodyPr vert="horz" lIns="91440" tIns="45720" rIns="91440" bIns="45720" rtlCol="0">
            <a:normAutofit/>
          </a:bodyPr>
          <a:lstStyle/>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a:ln>
                  <a:noFill/>
                </a:ln>
                <a:solidFill>
                  <a:srgbClr val="D1B78D"/>
                </a:solidFill>
                <a:effectLst/>
                <a:uLnTx/>
                <a:uFillTx/>
                <a:latin typeface="+mn-lt"/>
                <a:ea typeface="+mn-ea"/>
                <a:cs typeface="+mn-cs"/>
              </a:rPr>
              <a:t>Urban II</a:t>
            </a:r>
          </a:p>
        </p:txBody>
      </p:sp>
      <p:sp>
        <p:nvSpPr>
          <p:cNvPr id="6" name="Content Placeholder 2"/>
          <p:cNvSpPr txBox="1">
            <a:spLocks/>
          </p:cNvSpPr>
          <p:nvPr/>
        </p:nvSpPr>
        <p:spPr>
          <a:xfrm>
            <a:off x="76200" y="2743200"/>
            <a:ext cx="3429000" cy="609600"/>
          </a:xfrm>
          <a:prstGeom prst="rect">
            <a:avLst/>
          </a:prstGeom>
        </p:spPr>
        <p:txBody>
          <a:bodyPr vert="horz" lIns="91440" tIns="45720" rIns="91440" bIns="45720" rtlCol="0">
            <a:normAutofit/>
          </a:bodyPr>
          <a:lstStyle/>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dirty="0">
                <a:ln>
                  <a:noFill/>
                </a:ln>
                <a:solidFill>
                  <a:srgbClr val="D1B78D"/>
                </a:solidFill>
                <a:effectLst/>
                <a:uLnTx/>
                <a:uFillTx/>
                <a:latin typeface="+mn-lt"/>
                <a:ea typeface="+mn-ea"/>
                <a:cs typeface="+mn-cs"/>
              </a:rPr>
              <a:t>to</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pic>
        <p:nvPicPr>
          <p:cNvPr id="4" name="Picture 3"/>
          <p:cNvPicPr>
            <a:picLocks noChangeAspect="1"/>
          </p:cNvPicPr>
          <p:nvPr/>
        </p:nvPicPr>
        <p:blipFill>
          <a:blip r:embed="rId3"/>
          <a:stretch>
            <a:fillRect/>
          </a:stretch>
        </p:blipFill>
        <p:spPr>
          <a:xfrm>
            <a:off x="4724400" y="1219200"/>
            <a:ext cx="3419586" cy="4495800"/>
          </a:xfrm>
          <a:prstGeom prst="rect">
            <a:avLst/>
          </a:prstGeom>
        </p:spPr>
      </p:pic>
      <p:sp>
        <p:nvSpPr>
          <p:cNvPr id="8" name="TextBox 7"/>
          <p:cNvSpPr txBox="1"/>
          <p:nvPr/>
        </p:nvSpPr>
        <p:spPr>
          <a:xfrm>
            <a:off x="914400" y="2438400"/>
            <a:ext cx="3733800" cy="1446550"/>
          </a:xfrm>
          <a:prstGeom prst="rect">
            <a:avLst/>
          </a:prstGeom>
          <a:noFill/>
        </p:spPr>
        <p:txBody>
          <a:bodyPr wrap="square" rtlCol="0">
            <a:spAutoFit/>
          </a:bodyPr>
          <a:lstStyle/>
          <a:p>
            <a:pPr algn="r"/>
            <a:r>
              <a:rPr lang="en-US" sz="4400" dirty="0" err="1">
                <a:solidFill>
                  <a:srgbClr val="D1B78D"/>
                </a:solidFill>
              </a:rPr>
              <a:t>Alexios</a:t>
            </a:r>
            <a:r>
              <a:rPr lang="en-US" sz="4400" dirty="0">
                <a:solidFill>
                  <a:srgbClr val="D1B78D"/>
                </a:solidFill>
              </a:rPr>
              <a:t> I </a:t>
            </a:r>
            <a:r>
              <a:rPr lang="en-US" sz="4400" dirty="0" err="1">
                <a:solidFill>
                  <a:srgbClr val="D1B78D"/>
                </a:solidFill>
              </a:rPr>
              <a:t>Komnenos</a:t>
            </a:r>
            <a:endParaRPr lang="en-US" sz="4400" dirty="0">
              <a:solidFill>
                <a:srgbClr val="D1B78D"/>
              </a:solidFill>
            </a:endParaRPr>
          </a:p>
        </p:txBody>
      </p:sp>
    </p:spTree>
    <p:extLst>
      <p:ext uri="{BB962C8B-B14F-4D97-AF65-F5344CB8AC3E}">
        <p14:creationId xmlns:p14="http://schemas.microsoft.com/office/powerpoint/2010/main" val="11705517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457200" y="1371600"/>
            <a:ext cx="5029200" cy="4648201"/>
          </a:xfrm>
        </p:spPr>
        <p:txBody>
          <a:bodyPr/>
          <a:lstStyle/>
          <a:p>
            <a:pPr>
              <a:buNone/>
            </a:pPr>
            <a:r>
              <a:rPr lang="en-US" dirty="0"/>
              <a:t>Pope Urban II preaches at Clermont</a:t>
            </a:r>
          </a:p>
          <a:p>
            <a:pPr algn="r">
              <a:buNone/>
            </a:pPr>
            <a:r>
              <a:rPr lang="en-US" dirty="0"/>
              <a:t>Nov. 27, 1095</a:t>
            </a:r>
          </a:p>
        </p:txBody>
      </p:sp>
      <p:pic>
        <p:nvPicPr>
          <p:cNvPr id="98306" name="Picture 2" descr="http://upload.wikimedia.org/wikipedia/commons/c/c7/B_Urban_II2.jpg"/>
          <p:cNvPicPr>
            <a:picLocks noChangeAspect="1" noChangeArrowheads="1"/>
          </p:cNvPicPr>
          <p:nvPr/>
        </p:nvPicPr>
        <p:blipFill>
          <a:blip r:embed="rId2" cstate="print"/>
          <a:srcRect/>
          <a:stretch>
            <a:fillRect/>
          </a:stretch>
        </p:blipFill>
        <p:spPr bwMode="auto">
          <a:xfrm>
            <a:off x="5562600" y="762000"/>
            <a:ext cx="3124200" cy="4876800"/>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fontScale="92500" lnSpcReduction="10000"/>
          </a:bodyPr>
          <a:lstStyle/>
          <a:p>
            <a:pPr>
              <a:buNone/>
            </a:pPr>
            <a:r>
              <a:rPr lang="en-US" dirty="0"/>
              <a:t>	“Your brethren who live in the east are in urgent need of your help, and you must hasten to give them the aid. The Turks and Arabs have attacked them and have conquered the territory of Romania [the Greek empire] as far west as the shore of the Mediterranean. They have killed and captured many, and have destroyed the churches and devastated the empire”</a:t>
            </a:r>
            <a:br>
              <a:rPr lang="en-US" dirty="0"/>
            </a:br>
            <a:endParaRPr lang="en-US" dirty="0"/>
          </a:p>
          <a:p>
            <a:pPr algn="r">
              <a:buNone/>
            </a:pPr>
            <a:r>
              <a:rPr lang="en-US" dirty="0"/>
              <a:t>Pope Urban II</a:t>
            </a:r>
          </a:p>
          <a:p>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a:bodyPr>
          <a:lstStyle/>
          <a:p>
            <a:pPr>
              <a:buNone/>
            </a:pPr>
            <a:r>
              <a:rPr lang="en-US" dirty="0"/>
              <a:t>	“On this account I, or rather the Lord, beseech you as Christ's heralds to publish this everywhere and to persuade all people of whatever rank, foot-soldiers and knights, poor and rich, to carry aid promptly to those Christians and to destroy that vile race from the lands of our friends. Christ commands it. “</a:t>
            </a:r>
            <a:br>
              <a:rPr lang="en-US" dirty="0"/>
            </a:br>
            <a:endParaRPr lang="en-US" dirty="0"/>
          </a:p>
          <a:p>
            <a:pPr algn="r">
              <a:buNone/>
            </a:pPr>
            <a:r>
              <a:rPr lang="en-US" dirty="0"/>
              <a:t>Pope Urban II</a:t>
            </a:r>
          </a:p>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a:bodyPr>
          <a:lstStyle/>
          <a:p>
            <a:pPr>
              <a:buNone/>
            </a:pPr>
            <a:r>
              <a:rPr lang="en-US" dirty="0"/>
              <a:t>	"All who die by the way, whether by land or by sea, or in battle against the pagans, shall have immediate remission of sins”</a:t>
            </a:r>
          </a:p>
          <a:p>
            <a:pPr algn="r">
              <a:buNone/>
            </a:pPr>
            <a:r>
              <a:rPr lang="en-US" dirty="0"/>
              <a:t>-Pope Urban II</a:t>
            </a:r>
          </a:p>
          <a:p>
            <a:pPr>
              <a:buNone/>
            </a:pPr>
            <a:br>
              <a:rPr lang="en-US" dirty="0"/>
            </a:br>
            <a:endParaRPr lang="en-US" dirty="0"/>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fontScale="85000" lnSpcReduction="10000"/>
          </a:bodyPr>
          <a:lstStyle/>
          <a:p>
            <a:pPr>
              <a:buNone/>
            </a:pPr>
            <a:r>
              <a:rPr lang="en-US" dirty="0"/>
              <a:t>	“Let those who for a long time, have been robbers, now become knights. Let those who have been fighting against their brothers and relatives now fight in a proper way against the barbarians. Let those who have been serving as mercenaries for small pay now obtain the eternal reward. Let those who have been wearing themselves out in both body and soul now work for a double honor.”</a:t>
            </a:r>
          </a:p>
          <a:p>
            <a:pPr algn="r">
              <a:buNone/>
            </a:pPr>
            <a:r>
              <a:rPr lang="en-US" dirty="0"/>
              <a:t>-Pope Urban II</a:t>
            </a:r>
          </a:p>
          <a:p>
            <a:pPr>
              <a:buNone/>
            </a:pPr>
            <a:br>
              <a:rPr lang="en-US" dirty="0"/>
            </a:br>
            <a:endParaRPr lang="en-US" dirty="0"/>
          </a:p>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a:bodyPr>
          <a:lstStyle/>
          <a:p>
            <a:pPr>
              <a:buNone/>
            </a:pPr>
            <a:r>
              <a:rPr lang="en-US" dirty="0"/>
              <a:t>	“Let hem eagerly set out on the way with God as their guide.”</a:t>
            </a:r>
          </a:p>
          <a:p>
            <a:pPr>
              <a:buNone/>
            </a:pPr>
            <a:endParaRPr lang="en-US" dirty="0"/>
          </a:p>
          <a:p>
            <a:pPr algn="r">
              <a:buNone/>
            </a:pPr>
            <a:r>
              <a:rPr lang="en-US" dirty="0"/>
              <a:t>-Pope Urban II</a:t>
            </a:r>
          </a:p>
          <a:p>
            <a:pPr>
              <a:buNone/>
            </a:pPr>
            <a:br>
              <a:rPr lang="en-US" dirty="0"/>
            </a:br>
            <a:endParaRPr lang="en-US" dirty="0"/>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pPr>
              <a:buNone/>
            </a:pPr>
            <a:endParaRPr lang="en-US" dirty="0"/>
          </a:p>
          <a:p>
            <a:pPr>
              <a:buNone/>
            </a:pPr>
            <a:endParaRPr lang="en-US" dirty="0"/>
          </a:p>
          <a:p>
            <a:pPr algn="ctr">
              <a:buNone/>
            </a:pPr>
            <a:r>
              <a:rPr lang="en-US" sz="4400" dirty="0"/>
              <a:t>“Deus </a:t>
            </a:r>
            <a:r>
              <a:rPr lang="en-US" sz="4400" dirty="0" err="1"/>
              <a:t>vult</a:t>
            </a:r>
            <a:r>
              <a:rPr lang="en-US" sz="4400" dirty="0"/>
              <a:t>! Deus </a:t>
            </a:r>
            <a:r>
              <a:rPr lang="en-US" sz="4400" dirty="0" err="1"/>
              <a:t>vult</a:t>
            </a:r>
            <a:r>
              <a:rPr lang="en-US" sz="4400" dirty="0"/>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pPr>
              <a:buNone/>
            </a:pPr>
            <a:r>
              <a:rPr lang="en-US" b="1" dirty="0"/>
              <a:t>Bad Press for the Crusades: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pPr>
              <a:buNone/>
            </a:pPr>
            <a:endParaRPr lang="en-US" dirty="0"/>
          </a:p>
          <a:p>
            <a:pPr>
              <a:buNone/>
            </a:pPr>
            <a:endParaRPr lang="en-US" dirty="0"/>
          </a:p>
          <a:p>
            <a:pPr algn="ctr">
              <a:buNone/>
            </a:pPr>
            <a:r>
              <a:rPr lang="en-US" sz="4400" dirty="0"/>
              <a:t>“God wills it! God wills it!”</a:t>
            </a:r>
          </a:p>
        </p:txBody>
      </p:sp>
    </p:spTree>
    <p:extLst>
      <p:ext uri="{BB962C8B-B14F-4D97-AF65-F5344CB8AC3E}">
        <p14:creationId xmlns:p14="http://schemas.microsoft.com/office/powerpoint/2010/main" val="14914425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1066800" y="1600201"/>
            <a:ext cx="3886200" cy="4343400"/>
          </a:xfrm>
        </p:spPr>
        <p:txBody>
          <a:bodyPr>
            <a:normAutofit/>
          </a:bodyPr>
          <a:lstStyle/>
          <a:p>
            <a:pPr>
              <a:buNone/>
            </a:pPr>
            <a:r>
              <a:rPr lang="en-US" dirty="0"/>
              <a:t>	The Crusades were expeditions undertaken, in fulfillment of a solemn vow to deliver the Holy Places from Muslim tyranny.</a:t>
            </a:r>
          </a:p>
        </p:txBody>
      </p:sp>
      <p:pic>
        <p:nvPicPr>
          <p:cNvPr id="496644" name="Picture 4" descr="http://rundorffthomas2.wikispaces.com/file/view/crusader_knight.gif/204999198/crusader_knight.gif"/>
          <p:cNvPicPr>
            <a:picLocks noChangeAspect="1" noChangeArrowheads="1"/>
          </p:cNvPicPr>
          <p:nvPr/>
        </p:nvPicPr>
        <p:blipFill>
          <a:blip r:embed="rId2" cstate="print"/>
          <a:srcRect/>
          <a:stretch>
            <a:fillRect/>
          </a:stretch>
        </p:blipFill>
        <p:spPr bwMode="auto">
          <a:xfrm>
            <a:off x="5181600" y="1600200"/>
            <a:ext cx="2505075" cy="3429001"/>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fontScale="92500"/>
          </a:bodyPr>
          <a:lstStyle/>
          <a:p>
            <a:pPr>
              <a:buNone/>
            </a:pPr>
            <a:r>
              <a:rPr lang="en-US" b="1" dirty="0"/>
              <a:t>President Clinton, </a:t>
            </a:r>
          </a:p>
          <a:p>
            <a:pPr>
              <a:buNone/>
            </a:pPr>
            <a:r>
              <a:rPr lang="en-US" b="1" dirty="0"/>
              <a:t>2001 Georgetown University:</a:t>
            </a:r>
          </a:p>
          <a:p>
            <a:pPr>
              <a:buNone/>
            </a:pPr>
            <a:r>
              <a:rPr lang="en-US" dirty="0"/>
              <a:t>	“When the Christian soldiers took Jerusalem [in 1099], they . . . proceeded to kill every woman and child who was Muslim on the Temple Mount. [There were] soldiers walking on the Temple Mount with blood running up to their knees. [This story] is still being told today in the Middle East and we are still paying for it.”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a:bodyPr>
          <a:lstStyle/>
          <a:p>
            <a:pPr>
              <a:buNone/>
            </a:pPr>
            <a:r>
              <a:rPr lang="en-US" b="1" dirty="0"/>
              <a:t>Popular History Textbook:</a:t>
            </a:r>
          </a:p>
          <a:p>
            <a:pPr>
              <a:buNone/>
            </a:pPr>
            <a:r>
              <a:rPr lang="en-US" dirty="0"/>
              <a:t>	“The Crusades fused three characteristic medieval impulses: piety, pugnacity, and greed. All three were essential.”</a:t>
            </a:r>
          </a:p>
          <a:p>
            <a:pPr algn="r">
              <a:buNone/>
            </a:pPr>
            <a:r>
              <a:rPr lang="en-US" sz="1600" dirty="0"/>
              <a:t>Warren Hollister, J. Sears McGee, and Gale Stokes, </a:t>
            </a:r>
            <a:r>
              <a:rPr lang="en-US" sz="1600" i="1" dirty="0"/>
              <a:t>The West Transformed: A History of Western Civilization</a:t>
            </a:r>
            <a:r>
              <a:rPr lang="en-US" sz="1600" dirty="0"/>
              <a:t>, vol. 1 (New York: </a:t>
            </a:r>
            <a:r>
              <a:rPr lang="en-US" sz="1600" dirty="0" err="1"/>
              <a:t>Cengage</a:t>
            </a:r>
            <a:r>
              <a:rPr lang="en-US" sz="1600" dirty="0"/>
              <a:t>/Wadsworth, 2000), 311. </a:t>
            </a:r>
          </a:p>
          <a:p>
            <a:pPr>
              <a:buNone/>
            </a:pP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lstStyle/>
          <a:p>
            <a:pPr>
              <a:buNone/>
            </a:pPr>
            <a:r>
              <a:rPr lang="en-US" b="1" dirty="0"/>
              <a:t>R. Scott Peoples </a:t>
            </a:r>
          </a:p>
          <a:p>
            <a:pPr>
              <a:buNone/>
            </a:pPr>
            <a:r>
              <a:rPr lang="en-US" dirty="0"/>
              <a:t>	“The soldiers of the First Crusade appeared basically without warning, storming into the Holy Land with the avowed—literally—task of slaughtering unbelievers . . . The Crusades were an early sort of imperialism”</a:t>
            </a:r>
          </a:p>
          <a:p>
            <a:pPr algn="r">
              <a:buNone/>
            </a:pPr>
            <a:r>
              <a:rPr lang="en-US" sz="1800" i="1" dirty="0"/>
              <a:t>Crusade of Kings</a:t>
            </a:r>
            <a:r>
              <a:rPr lang="en-US" sz="1800" dirty="0"/>
              <a:t> (Rockville, MD: </a:t>
            </a:r>
            <a:r>
              <a:rPr lang="en-US" sz="1800" dirty="0" err="1"/>
              <a:t>Wildside</a:t>
            </a:r>
            <a:r>
              <a:rPr lang="en-US" sz="1800" dirty="0"/>
              <a:t>, 2009), 7 </a:t>
            </a:r>
          </a:p>
          <a:p>
            <a:pPr>
              <a:buNone/>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a:bodyPr>
          <a:lstStyle/>
          <a:p>
            <a:pPr>
              <a:buNone/>
            </a:pPr>
            <a:r>
              <a:rPr lang="en-US" b="1" dirty="0"/>
              <a:t>Sir Steven </a:t>
            </a:r>
            <a:r>
              <a:rPr lang="en-US" b="1" dirty="0" err="1"/>
              <a:t>Runciman</a:t>
            </a:r>
            <a:r>
              <a:rPr lang="en-US" b="1" dirty="0"/>
              <a:t>:</a:t>
            </a:r>
          </a:p>
          <a:p>
            <a:pPr>
              <a:buNone/>
            </a:pPr>
            <a:r>
              <a:rPr lang="en-US" dirty="0"/>
              <a:t>	“[The Crusades were] nothing more than a long act of intolerance in the name of God, which is the sin against the Holy Ghost.”</a:t>
            </a:r>
          </a:p>
          <a:p>
            <a:pPr algn="r">
              <a:buNone/>
            </a:pPr>
            <a:r>
              <a:rPr lang="en-US" sz="1600" dirty="0"/>
              <a:t>Sir Steven </a:t>
            </a:r>
            <a:r>
              <a:rPr lang="en-US" sz="1600" dirty="0" err="1"/>
              <a:t>Runciman</a:t>
            </a:r>
            <a:r>
              <a:rPr lang="en-US" sz="1600" dirty="0"/>
              <a:t>, </a:t>
            </a:r>
            <a:r>
              <a:rPr lang="en-US" sz="1600" i="1" dirty="0"/>
              <a:t>A History of the Crusades: Vol. III, The Kingdom of Acre and the Later Crusades</a:t>
            </a:r>
            <a:r>
              <a:rPr lang="en-US" sz="1600" dirty="0"/>
              <a:t> (Cambridge: Cambridge University Press, 1954), 480</a:t>
            </a:r>
          </a:p>
          <a:p>
            <a:pPr>
              <a:buNone/>
            </a:pP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12776</TotalTime>
  <Words>640</Words>
  <Application>Microsoft Office PowerPoint</Application>
  <PresentationFormat>On-screen Show (4:3)</PresentationFormat>
  <Paragraphs>139</Paragraphs>
  <Slides>51</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51</vt:i4>
      </vt:variant>
    </vt:vector>
  </HeadingPairs>
  <TitlesOfParts>
    <vt:vector size="54" baseType="lpstr">
      <vt:lpstr>Arial</vt:lpstr>
      <vt:lpstr>Calibri</vt:lpstr>
      <vt:lpstr>Office Theme</vt:lpstr>
      <vt:lpstr>PowerPoint Presentation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PowerPoint Presentation</vt:lpstr>
      <vt:lpstr>PowerPoint Presentation</vt:lpstr>
      <vt:lpstr>PowerPoint Presentation</vt:lpstr>
      <vt:lpstr>Introduction</vt:lpstr>
      <vt:lpstr>PowerPoint Presentation</vt:lpstr>
      <vt:lpstr>PowerPoint Presentation</vt:lpstr>
      <vt:lpstr>PowerPoint Presentation</vt:lpstr>
      <vt:lpstr>PowerPoint Presentation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lpstr>Introduction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dc:creator>
  <cp:lastModifiedBy>Michael Patton</cp:lastModifiedBy>
  <cp:revision>28</cp:revision>
  <dcterms:created xsi:type="dcterms:W3CDTF">2013-01-14T22:17:15Z</dcterms:created>
  <dcterms:modified xsi:type="dcterms:W3CDTF">2019-01-24T16:44:17Z</dcterms:modified>
</cp:coreProperties>
</file>